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5" r:id="rId2"/>
    <p:sldMasterId id="2147484299" r:id="rId3"/>
    <p:sldMasterId id="2147484311" r:id="rId4"/>
    <p:sldMasterId id="2147484813" r:id="rId5"/>
    <p:sldMasterId id="2147484825" r:id="rId6"/>
    <p:sldMasterId id="2147484837" r:id="rId7"/>
    <p:sldMasterId id="2147484849" r:id="rId8"/>
    <p:sldMasterId id="2147484861" r:id="rId9"/>
    <p:sldMasterId id="2147484873" r:id="rId10"/>
    <p:sldMasterId id="2147484887" r:id="rId11"/>
    <p:sldMasterId id="2147484911" r:id="rId12"/>
    <p:sldMasterId id="2147484972" r:id="rId13"/>
  </p:sldMasterIdLst>
  <p:notesMasterIdLst>
    <p:notesMasterId r:id="rId97"/>
  </p:notesMasterIdLst>
  <p:handoutMasterIdLst>
    <p:handoutMasterId r:id="rId98"/>
  </p:handoutMasterIdLst>
  <p:sldIdLst>
    <p:sldId id="837" r:id="rId14"/>
    <p:sldId id="848" r:id="rId15"/>
    <p:sldId id="698" r:id="rId16"/>
    <p:sldId id="823" r:id="rId17"/>
    <p:sldId id="824" r:id="rId18"/>
    <p:sldId id="825" r:id="rId19"/>
    <p:sldId id="826" r:id="rId20"/>
    <p:sldId id="835" r:id="rId21"/>
    <p:sldId id="836" r:id="rId22"/>
    <p:sldId id="827" r:id="rId23"/>
    <p:sldId id="828" r:id="rId24"/>
    <p:sldId id="829" r:id="rId25"/>
    <p:sldId id="830" r:id="rId26"/>
    <p:sldId id="831" r:id="rId27"/>
    <p:sldId id="832" r:id="rId28"/>
    <p:sldId id="843" r:id="rId29"/>
    <p:sldId id="833" r:id="rId30"/>
    <p:sldId id="727" r:id="rId31"/>
    <p:sldId id="728" r:id="rId32"/>
    <p:sldId id="818" r:id="rId33"/>
    <p:sldId id="774" r:id="rId34"/>
    <p:sldId id="775" r:id="rId35"/>
    <p:sldId id="776" r:id="rId36"/>
    <p:sldId id="777" r:id="rId37"/>
    <p:sldId id="778" r:id="rId38"/>
    <p:sldId id="844" r:id="rId39"/>
    <p:sldId id="779" r:id="rId40"/>
    <p:sldId id="502" r:id="rId41"/>
    <p:sldId id="539" r:id="rId42"/>
    <p:sldId id="815" r:id="rId43"/>
    <p:sldId id="791" r:id="rId44"/>
    <p:sldId id="792" r:id="rId45"/>
    <p:sldId id="793" r:id="rId46"/>
    <p:sldId id="794" r:id="rId47"/>
    <p:sldId id="795" r:id="rId48"/>
    <p:sldId id="796" r:id="rId49"/>
    <p:sldId id="798" r:id="rId50"/>
    <p:sldId id="730" r:id="rId51"/>
    <p:sldId id="731" r:id="rId52"/>
    <p:sldId id="732" r:id="rId53"/>
    <p:sldId id="733" r:id="rId54"/>
    <p:sldId id="734" r:id="rId55"/>
    <p:sldId id="735" r:id="rId56"/>
    <p:sldId id="736" r:id="rId57"/>
    <p:sldId id="737" r:id="rId58"/>
    <p:sldId id="738" r:id="rId59"/>
    <p:sldId id="739" r:id="rId60"/>
    <p:sldId id="741" r:id="rId61"/>
    <p:sldId id="742" r:id="rId62"/>
    <p:sldId id="743" r:id="rId63"/>
    <p:sldId id="744" r:id="rId64"/>
    <p:sldId id="745" r:id="rId65"/>
    <p:sldId id="746" r:id="rId66"/>
    <p:sldId id="747" r:id="rId67"/>
    <p:sldId id="748" r:id="rId68"/>
    <p:sldId id="842" r:id="rId69"/>
    <p:sldId id="761" r:id="rId70"/>
    <p:sldId id="762" r:id="rId71"/>
    <p:sldId id="751" r:id="rId72"/>
    <p:sldId id="752" r:id="rId73"/>
    <p:sldId id="753" r:id="rId74"/>
    <p:sldId id="816" r:id="rId75"/>
    <p:sldId id="838" r:id="rId76"/>
    <p:sldId id="839" r:id="rId77"/>
    <p:sldId id="817" r:id="rId78"/>
    <p:sldId id="845" r:id="rId79"/>
    <p:sldId id="846" r:id="rId80"/>
    <p:sldId id="847" r:id="rId81"/>
    <p:sldId id="755" r:id="rId82"/>
    <p:sldId id="759" r:id="rId83"/>
    <p:sldId id="763" r:id="rId84"/>
    <p:sldId id="764" r:id="rId85"/>
    <p:sldId id="765" r:id="rId86"/>
    <p:sldId id="766" r:id="rId87"/>
    <p:sldId id="767" r:id="rId88"/>
    <p:sldId id="768" r:id="rId89"/>
    <p:sldId id="769" r:id="rId90"/>
    <p:sldId id="770" r:id="rId91"/>
    <p:sldId id="771" r:id="rId92"/>
    <p:sldId id="757" r:id="rId93"/>
    <p:sldId id="758" r:id="rId94"/>
    <p:sldId id="772" r:id="rId95"/>
    <p:sldId id="819" r:id="rId9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89" autoAdjust="0"/>
    <p:restoredTop sz="64706" autoAdjust="0"/>
  </p:normalViewPr>
  <p:slideViewPr>
    <p:cSldViewPr>
      <p:cViewPr varScale="1">
        <p:scale>
          <a:sx n="75" d="100"/>
          <a:sy n="75" d="100"/>
        </p:scale>
        <p:origin x="2256" y="6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wmf"/><Relationship Id="rId1" Type="http://schemas.openxmlformats.org/officeDocument/2006/relationships/image" Target="../media/image9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69.wmf"/><Relationship Id="rId4"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74.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3.wmf"/><Relationship Id="rId5" Type="http://schemas.openxmlformats.org/officeDocument/2006/relationships/image" Target="../media/image69.wmf"/><Relationship Id="rId4"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65.wmf"/><Relationship Id="rId7" Type="http://schemas.openxmlformats.org/officeDocument/2006/relationships/image" Target="../media/image74.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73.wmf"/><Relationship Id="rId5" Type="http://schemas.openxmlformats.org/officeDocument/2006/relationships/image" Target="../media/image69.wmf"/><Relationship Id="rId4" Type="http://schemas.openxmlformats.org/officeDocument/2006/relationships/image" Target="../media/image7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65.wmf"/><Relationship Id="rId7" Type="http://schemas.openxmlformats.org/officeDocument/2006/relationships/image" Target="../media/image74.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73.wmf"/><Relationship Id="rId5" Type="http://schemas.openxmlformats.org/officeDocument/2006/relationships/image" Target="../media/image69.wmf"/><Relationship Id="rId4" Type="http://schemas.openxmlformats.org/officeDocument/2006/relationships/image" Target="../media/image8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5" Type="http://schemas.openxmlformats.org/officeDocument/2006/relationships/image" Target="../media/image88.wmf"/><Relationship Id="rId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26E807D-3ADB-4D83-9389-BBA3092C708D}" type="datetimeFigureOut">
              <a:rPr lang="en-US" smtClean="0"/>
              <a:pPr/>
              <a:t>5/23/2019</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A66E70D-C0B5-46BF-B03E-51909C1A2A48}" type="slidenum">
              <a:rPr lang="en-US" smtClean="0"/>
              <a:pPr/>
              <a:t>‹#›</a:t>
            </a:fld>
            <a:endParaRPr lang="en-US"/>
          </a:p>
        </p:txBody>
      </p:sp>
    </p:spTree>
    <p:extLst>
      <p:ext uri="{BB962C8B-B14F-4D97-AF65-F5344CB8AC3E}">
        <p14:creationId xmlns:p14="http://schemas.microsoft.com/office/powerpoint/2010/main" val="34400099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7F55557-A866-4D3B-9050-4DEB487AFAED}" type="datetimeFigureOut">
              <a:rPr lang="en-US" smtClean="0"/>
              <a:pPr/>
              <a:t>5/23/2019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3" name="Header Placeholder 2"/>
          <p:cNvSpPr>
            <a:spLocks noGrp="1"/>
          </p:cNvSpPr>
          <p:nvPr>
            <p:ph type="hdr" sz="quarter" idx="11"/>
          </p:nvPr>
        </p:nvSpPr>
        <p:spPr/>
        <p:txBody>
          <a:bodyPr/>
          <a:lstStyle/>
          <a:p>
            <a:endParaRPr lang="en-US"/>
          </a:p>
        </p:txBody>
      </p:sp>
      <p:sp>
        <p:nvSpPr>
          <p:cNvPr id="4" name="Footer Placeholder 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3131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74E91B1-01C1-4E90-A782-185EE5E9BE0D}" type="slidenum">
              <a:rPr lang="en-US">
                <a:solidFill>
                  <a:prstClr val="black"/>
                </a:solidFill>
              </a:rPr>
              <a:pPr/>
              <a:t>10</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b="1"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6558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00EE9D5-93B2-45AB-9588-373F9254DEE7}" type="slidenum">
              <a:rPr lang="en-US">
                <a:solidFill>
                  <a:prstClr val="black"/>
                </a:solidFill>
              </a:rPr>
              <a:pPr/>
              <a:t>11</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8405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2486B06-1D0C-4FFA-B758-83C49B40E246}" type="slidenum">
              <a:rPr lang="en-US">
                <a:solidFill>
                  <a:prstClr val="black"/>
                </a:solidFill>
              </a:rPr>
              <a:pPr/>
              <a:t>12</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0846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1A63DFA-1E72-4AE4-BA06-257730BB0D1F}" type="slidenum">
              <a:rPr lang="en-US">
                <a:solidFill>
                  <a:prstClr val="black"/>
                </a:solidFill>
              </a:rPr>
              <a:pPr/>
              <a:t>13</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0009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5D4F684-D660-4A80-A67B-DCB99FB3615A}" type="slidenum">
              <a:rPr lang="en-US">
                <a:solidFill>
                  <a:prstClr val="black"/>
                </a:solidFill>
              </a:rPr>
              <a:pPr/>
              <a:t>14</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5490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7963E2-9810-41BB-A67E-4381234D9795}" type="slidenum">
              <a:rPr lang="en-US">
                <a:solidFill>
                  <a:prstClr val="black"/>
                </a:solidFill>
              </a:rPr>
              <a:pPr/>
              <a:t>15</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7257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16</a:t>
            </a:fld>
            <a:endParaRPr lang="en-US"/>
          </a:p>
        </p:txBody>
      </p:sp>
    </p:spTree>
    <p:extLst>
      <p:ext uri="{BB962C8B-B14F-4D97-AF65-F5344CB8AC3E}">
        <p14:creationId xmlns:p14="http://schemas.microsoft.com/office/powerpoint/2010/main" val="346034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17</a:t>
            </a:fld>
            <a:endParaRPr lang="en-US"/>
          </a:p>
        </p:txBody>
      </p:sp>
    </p:spTree>
    <p:extLst>
      <p:ext uri="{BB962C8B-B14F-4D97-AF65-F5344CB8AC3E}">
        <p14:creationId xmlns:p14="http://schemas.microsoft.com/office/powerpoint/2010/main" val="3206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B506FEB-F5A1-451C-97F0-6BA49B3A2BC2}" type="slidenum">
              <a:rPr lang="en-US" sz="1200">
                <a:solidFill>
                  <a:prstClr val="black"/>
                </a:solidFill>
                <a:latin typeface="Arial" pitchFamily="34" charset="0"/>
                <a:cs typeface="Arial" pitchFamily="34" charset="0"/>
              </a:rPr>
              <a:pPr eaLnBrk="0" fontAlgn="base" hangingPunct="0">
                <a:spcBef>
                  <a:spcPct val="0"/>
                </a:spcBef>
                <a:spcAft>
                  <a:spcPct val="0"/>
                </a:spcAft>
              </a:pPr>
              <a:t>18</a:t>
            </a:fld>
            <a:endParaRPr lang="en-US" sz="1200" dirty="0">
              <a:solidFill>
                <a:prstClr val="black"/>
              </a:solidFill>
              <a:latin typeface="Arial" pitchFamily="34" charset="0"/>
              <a:cs typeface="Arial" pitchFamily="34" charset="0"/>
            </a:endParaRPr>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893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854AF03-B015-45AA-BF1C-1BAEF236B7C6}" type="slidenum">
              <a:rPr lang="en-US" sz="1200">
                <a:solidFill>
                  <a:prstClr val="black"/>
                </a:solidFill>
                <a:latin typeface="Arial" pitchFamily="34" charset="0"/>
                <a:cs typeface="Arial" pitchFamily="34" charset="0"/>
              </a:rPr>
              <a:pPr eaLnBrk="0" fontAlgn="base" hangingPunct="0">
                <a:spcBef>
                  <a:spcPct val="0"/>
                </a:spcBef>
                <a:spcAft>
                  <a:spcPct val="0"/>
                </a:spcAft>
              </a:pPr>
              <a:t>19</a:t>
            </a:fld>
            <a:endParaRPr lang="en-US" sz="1200" dirty="0">
              <a:solidFill>
                <a:prstClr val="black"/>
              </a:solidFill>
              <a:latin typeface="Arial" pitchFamily="34" charset="0"/>
              <a:cs typeface="Arial" pitchFamily="34" charset="0"/>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04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2</a:t>
            </a:fld>
            <a:endParaRPr lang="en-US"/>
          </a:p>
        </p:txBody>
      </p:sp>
    </p:spTree>
    <p:extLst>
      <p:ext uri="{BB962C8B-B14F-4D97-AF65-F5344CB8AC3E}">
        <p14:creationId xmlns:p14="http://schemas.microsoft.com/office/powerpoint/2010/main" val="1136073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20</a:t>
            </a:fld>
            <a:endParaRPr lang="en-US"/>
          </a:p>
        </p:txBody>
      </p:sp>
    </p:spTree>
    <p:extLst>
      <p:ext uri="{BB962C8B-B14F-4D97-AF65-F5344CB8AC3E}">
        <p14:creationId xmlns:p14="http://schemas.microsoft.com/office/powerpoint/2010/main" val="579170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n-US" dirty="0" smtClean="0"/>
              <a:t>an iconic image of the Notre Dame cathedral in Paris</a:t>
            </a:r>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B833E63-5558-4E10-BA6D-333217C0F896}" type="slidenum">
              <a:rPr lang="en-US" smtClean="0">
                <a:solidFill>
                  <a:prstClr val="black"/>
                </a:solidFill>
              </a:rPr>
              <a:pPr>
                <a:defRPr/>
              </a:pPr>
              <a:t>21</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0246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looks vaguely Mediterranean, perhaps a small town in Italy, or France, or Spain. </a:t>
            </a:r>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68D9F50-6A56-479A-A954-B3C4CFE386B6}" type="slidenum">
              <a:rPr lang="en-US" smtClean="0">
                <a:solidFill>
                  <a:prstClr val="black"/>
                </a:solidFill>
              </a:rPr>
              <a:pPr>
                <a:defRPr/>
              </a:pPr>
              <a:t>22</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1226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Most ambiguous. Probably all that could be said is that it’s a picture of a seaside in some tropical location. But note that even this vague description allows us to disregard all non-coastal, non-tropical areas – more than 99.9% of the Earth’s surface!</a:t>
            </a:r>
          </a:p>
          <a:p>
            <a:pPr eaLnBrk="1" hangingPunct="1">
              <a:spcBef>
                <a:spcPct val="0"/>
              </a:spcBef>
            </a:pPr>
            <a:endParaRPr lang="en-US" dirty="0"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53B157-9E9D-4940-9D57-A93980881B92}" type="slidenum">
              <a:rPr lang="en-US" smtClean="0">
                <a:solidFill>
                  <a:prstClr val="black"/>
                </a:solidFill>
              </a:rPr>
              <a:pPr>
                <a:defRPr/>
              </a:pPr>
              <a:t>23</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9748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with both GPS coordinates and geographic keywords</a:t>
            </a:r>
          </a:p>
          <a:p>
            <a:endParaRPr lang="en-US" dirty="0" smtClean="0"/>
          </a:p>
          <a:p>
            <a:r>
              <a:rPr lang="en-US" dirty="0" smtClean="0"/>
              <a:t>Our list of geographic keywords includes every country and territory, every continent, the top 200 most populated cities in the world, every US state, and popular tourist sites (e.g. “Pisa”, “Nikko”, “Orlando”).</a:t>
            </a:r>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17581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with both GPS coordinates and geographic keywords</a:t>
            </a:r>
          </a:p>
          <a:p>
            <a:endParaRPr lang="en-US" dirty="0" smtClean="0"/>
          </a:p>
          <a:p>
            <a:r>
              <a:rPr lang="en-US" dirty="0" smtClean="0"/>
              <a:t>Our list of geographic keywords includes every country and territory, every continent, the top 200 most populated cities in the world, every US state, and popular tourist sites (e.g. “Pisa”, “Nikko”, “Orlando”).</a:t>
            </a:r>
          </a:p>
          <a:p>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452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built the test set by drawing 400 random images from the original data set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8570D-0386-41C4-87DD-7617E4715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348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80937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951AAC8-C099-4930-B4F1-60A4B6C01DA7}" type="slidenum">
              <a:rPr lang="en-US">
                <a:solidFill>
                  <a:srgbClr val="000000"/>
                </a:solidFill>
                <a:latin typeface="Arial" charset="0"/>
              </a:rPr>
              <a:pPr/>
              <a:t>28</a:t>
            </a:fld>
            <a:endParaRPr lang="en-US">
              <a:solidFill>
                <a:srgbClr val="000000"/>
              </a:solidFill>
              <a:latin typeface="Arial" charset="0"/>
            </a:endParaRPr>
          </a:p>
        </p:txBody>
      </p:sp>
      <p:sp>
        <p:nvSpPr>
          <p:cNvPr id="201731" name="Rectangle 2"/>
          <p:cNvSpPr>
            <a:spLocks noGrp="1" noRot="1" noChangeAspect="1" noChangeArrowheads="1" noTextEdit="1"/>
          </p:cNvSpPr>
          <p:nvPr>
            <p:ph type="sldImg"/>
          </p:nvPr>
        </p:nvSpPr>
        <p:spPr>
          <a:xfrm>
            <a:off x="1258888" y="720725"/>
            <a:ext cx="4800600" cy="3600450"/>
          </a:xfrm>
          <a:ln/>
        </p:spPr>
      </p:sp>
      <p:sp>
        <p:nvSpPr>
          <p:cNvPr id="201732" name="Rectangle 3"/>
          <p:cNvSpPr>
            <a:spLocks noGrp="1" noChangeArrowheads="1"/>
          </p:cNvSpPr>
          <p:nvPr>
            <p:ph type="body" idx="1"/>
          </p:nvPr>
        </p:nvSpPr>
        <p:spPr>
          <a:xfrm>
            <a:off x="975475" y="4560302"/>
            <a:ext cx="5364252" cy="4320770"/>
          </a:xfrm>
          <a:noFill/>
          <a:ln w="9525"/>
        </p:spPr>
        <p:txBody>
          <a:bodyPr/>
          <a:lstStyle/>
          <a:p>
            <a:endParaRPr lang="en-US" dirty="0" smtClean="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35773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gist descriptor has been shown to work well for scene categorization and for retrieving semantically and structurally similar scenes</a:t>
            </a:r>
          </a:p>
          <a:p>
            <a:endParaRPr lang="en-US" dirty="0" smtClean="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29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878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3</a:t>
            </a:fld>
            <a:endParaRPr lang="en-US"/>
          </a:p>
        </p:txBody>
      </p:sp>
    </p:spTree>
    <p:extLst>
      <p:ext uri="{BB962C8B-B14F-4D97-AF65-F5344CB8AC3E}">
        <p14:creationId xmlns:p14="http://schemas.microsoft.com/office/powerpoint/2010/main" val="277839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Texture features might help distinguish between geographically correlated properties such as building materials in cities or vegetation and terrain types in landscapes.</a:t>
            </a:r>
          </a:p>
          <a:p>
            <a:endParaRPr lang="en-US" baseline="0" dirty="0" smtClean="0"/>
          </a:p>
          <a:p>
            <a:r>
              <a:rPr lang="en-US" baseline="0" dirty="0" smtClean="0"/>
              <a:t>Line features are useful for distinguishing between natural and man-made scenes and for finding scenes with similar vanishing points.  </a:t>
            </a:r>
            <a:r>
              <a:rPr lang="en-US" i="1" baseline="0" dirty="0" smtClean="0"/>
              <a:t>For each image we build two histograms based on the statistics of detected lines- one with bins corresponding to line angles and one with bins corresponding to line lengths</a:t>
            </a:r>
          </a:p>
          <a:p>
            <a:endParaRPr lang="en-US" baseline="0"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64105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1436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scene match is contained in a cluster it is highlighted with the corresponding color. The ground truth location is a cyan asterisk surrounding by green contours at radii of 200km, 750km, and 2500km.</a:t>
            </a:r>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34</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4775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 tiny database of 90 images, the 1-NN scene match is as likely to be near the query as a random image from the database. With the full database we perform 18 times better than chance.</a:t>
            </a:r>
          </a:p>
          <a:p>
            <a:endParaRPr lang="en-US" dirty="0" smtClean="0"/>
          </a:p>
          <a:p>
            <a:r>
              <a:rPr lang="en-US" dirty="0" smtClean="0"/>
              <a:t>Note that the percentage of test cases </a:t>
            </a:r>
            <a:r>
              <a:rPr lang="en-US" dirty="0" err="1" smtClean="0"/>
              <a:t>geolocated</a:t>
            </a:r>
            <a:r>
              <a:rPr lang="en-US" dirty="0" smtClean="0"/>
              <a:t> to within 200km (16%) is significantly higher than the proportion of “landmark” images (e.g. Notre Dame) in the test set (about 5%).</a:t>
            </a:r>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5900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9391C49-A166-4249-8C03-E694FA2F7DB1}" type="slidenum">
              <a:rPr lang="en-US" sz="1200">
                <a:solidFill>
                  <a:prstClr val="black"/>
                </a:solidFill>
                <a:latin typeface="Arial" pitchFamily="34" charset="0"/>
                <a:cs typeface="Arial" pitchFamily="34" charset="0"/>
              </a:rPr>
              <a:pPr eaLnBrk="0" fontAlgn="base" hangingPunct="0">
                <a:spcBef>
                  <a:spcPct val="0"/>
                </a:spcBef>
                <a:spcAft>
                  <a:spcPct val="0"/>
                </a:spcAft>
              </a:pPr>
              <a:t>40</a:t>
            </a:fld>
            <a:endParaRPr lang="en-US" sz="1200" dirty="0">
              <a:solidFill>
                <a:prstClr val="black"/>
              </a:solidFill>
              <a:latin typeface="Arial" pitchFamily="34" charset="0"/>
              <a:cs typeface="Arial" pitchFamily="34"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63229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7044" name="Slide Number Placeholder 3"/>
          <p:cNvSpPr>
            <a:spLocks noGrp="1"/>
          </p:cNvSpPr>
          <p:nvPr>
            <p:ph type="sldNum" sz="quarter" idx="5"/>
          </p:nvPr>
        </p:nvSpPr>
        <p:spPr>
          <a:noFill/>
        </p:spPr>
        <p:txBody>
          <a:bodyPr/>
          <a:lstStyle/>
          <a:p>
            <a:pPr eaLnBrk="0" fontAlgn="base" hangingPunct="0">
              <a:spcBef>
                <a:spcPct val="0"/>
              </a:spcBef>
              <a:spcAft>
                <a:spcPct val="0"/>
              </a:spcAft>
            </a:pPr>
            <a:fld id="{75A3E3D0-E1C2-4808-8212-A469F6876C98}" type="slidenum">
              <a:rPr lang="en-US">
                <a:solidFill>
                  <a:prstClr val="black"/>
                </a:solidFill>
                <a:latin typeface="Arial" pitchFamily="34" charset="0"/>
              </a:rPr>
              <a:pPr eaLnBrk="0" fontAlgn="base" hangingPunct="0">
                <a:spcBef>
                  <a:spcPct val="0"/>
                </a:spcBef>
                <a:spcAft>
                  <a:spcPct val="0"/>
                </a:spcAft>
              </a:pPr>
              <a:t>41</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21092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9092" name="Slide Number Placeholder 3"/>
          <p:cNvSpPr>
            <a:spLocks noGrp="1"/>
          </p:cNvSpPr>
          <p:nvPr>
            <p:ph type="sldNum" sz="quarter" idx="5"/>
          </p:nvPr>
        </p:nvSpPr>
        <p:spPr>
          <a:noFill/>
        </p:spPr>
        <p:txBody>
          <a:bodyPr/>
          <a:lstStyle/>
          <a:p>
            <a:pPr eaLnBrk="0" fontAlgn="base" hangingPunct="0">
              <a:spcBef>
                <a:spcPct val="0"/>
              </a:spcBef>
              <a:spcAft>
                <a:spcPct val="0"/>
              </a:spcAft>
            </a:pPr>
            <a:fld id="{F2BC206A-AEDB-4212-9047-55EF8AE2A36E}" type="slidenum">
              <a:rPr lang="en-US">
                <a:solidFill>
                  <a:prstClr val="black"/>
                </a:solidFill>
                <a:latin typeface="Arial" pitchFamily="34" charset="0"/>
              </a:rPr>
              <a:pPr eaLnBrk="0" fontAlgn="base" hangingPunct="0">
                <a:spcBef>
                  <a:spcPct val="0"/>
                </a:spcBef>
                <a:spcAft>
                  <a:spcPct val="0"/>
                </a:spcAft>
              </a:pPr>
              <a:t>42</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61702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0116" name="Slide Number Placeholder 3"/>
          <p:cNvSpPr>
            <a:spLocks noGrp="1"/>
          </p:cNvSpPr>
          <p:nvPr>
            <p:ph type="sldNum" sz="quarter" idx="5"/>
          </p:nvPr>
        </p:nvSpPr>
        <p:spPr>
          <a:noFill/>
        </p:spPr>
        <p:txBody>
          <a:bodyPr/>
          <a:lstStyle/>
          <a:p>
            <a:pPr eaLnBrk="0" fontAlgn="base" hangingPunct="0">
              <a:spcBef>
                <a:spcPct val="0"/>
              </a:spcBef>
              <a:spcAft>
                <a:spcPct val="0"/>
              </a:spcAft>
            </a:pPr>
            <a:fld id="{3DD04658-8BC7-4C57-A4FF-347484C96EBF}" type="slidenum">
              <a:rPr lang="en-US">
                <a:solidFill>
                  <a:prstClr val="black"/>
                </a:solidFill>
                <a:latin typeface="Arial" pitchFamily="34" charset="0"/>
              </a:rPr>
              <a:pPr eaLnBrk="0" fontAlgn="base" hangingPunct="0">
                <a:spcBef>
                  <a:spcPct val="0"/>
                </a:spcBef>
                <a:spcAft>
                  <a:spcPct val="0"/>
                </a:spcAft>
              </a:pPr>
              <a:t>43</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12597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1140" name="Slide Number Placeholder 3"/>
          <p:cNvSpPr>
            <a:spLocks noGrp="1"/>
          </p:cNvSpPr>
          <p:nvPr>
            <p:ph type="sldNum" sz="quarter" idx="5"/>
          </p:nvPr>
        </p:nvSpPr>
        <p:spPr>
          <a:noFill/>
        </p:spPr>
        <p:txBody>
          <a:bodyPr/>
          <a:lstStyle/>
          <a:p>
            <a:pPr eaLnBrk="0" fontAlgn="base" hangingPunct="0">
              <a:spcBef>
                <a:spcPct val="0"/>
              </a:spcBef>
              <a:spcAft>
                <a:spcPct val="0"/>
              </a:spcAft>
            </a:pPr>
            <a:fld id="{E729F81B-A5C5-4020-8231-EB5608E3ACDD}" type="slidenum">
              <a:rPr lang="en-US">
                <a:solidFill>
                  <a:prstClr val="black"/>
                </a:solidFill>
                <a:latin typeface="Arial" pitchFamily="34" charset="0"/>
              </a:rPr>
              <a:pPr eaLnBrk="0" fontAlgn="base" hangingPunct="0">
                <a:spcBef>
                  <a:spcPct val="0"/>
                </a:spcBef>
                <a:spcAft>
                  <a:spcPct val="0"/>
                </a:spcAft>
              </a:pPr>
              <a:t>44</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34999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2164" name="Slide Number Placeholder 3"/>
          <p:cNvSpPr>
            <a:spLocks noGrp="1"/>
          </p:cNvSpPr>
          <p:nvPr>
            <p:ph type="sldNum" sz="quarter" idx="5"/>
          </p:nvPr>
        </p:nvSpPr>
        <p:spPr>
          <a:noFill/>
        </p:spPr>
        <p:txBody>
          <a:bodyPr/>
          <a:lstStyle/>
          <a:p>
            <a:pPr eaLnBrk="0" fontAlgn="base" hangingPunct="0">
              <a:spcBef>
                <a:spcPct val="0"/>
              </a:spcBef>
              <a:spcAft>
                <a:spcPct val="0"/>
              </a:spcAft>
            </a:pPr>
            <a:fld id="{83944DBC-EF75-4F9A-96ED-62EB31B23792}" type="slidenum">
              <a:rPr lang="en-US">
                <a:solidFill>
                  <a:prstClr val="black"/>
                </a:solidFill>
                <a:latin typeface="Arial" pitchFamily="34" charset="0"/>
              </a:rPr>
              <a:pPr eaLnBrk="0" fontAlgn="base" hangingPunct="0">
                <a:spcBef>
                  <a:spcPct val="0"/>
                </a:spcBef>
                <a:spcAft>
                  <a:spcPct val="0"/>
                </a:spcAft>
              </a:pPr>
              <a:t>45</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9704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4</a:t>
            </a:fld>
            <a:endParaRPr lang="en-US"/>
          </a:p>
        </p:txBody>
      </p:sp>
    </p:spTree>
    <p:extLst>
      <p:ext uri="{BB962C8B-B14F-4D97-AF65-F5344CB8AC3E}">
        <p14:creationId xmlns:p14="http://schemas.microsoft.com/office/powerpoint/2010/main" val="2748687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9391C49-A166-4249-8C03-E694FA2F7DB1}" type="slidenum">
              <a:rPr lang="en-US" sz="1200">
                <a:solidFill>
                  <a:prstClr val="black"/>
                </a:solidFill>
                <a:latin typeface="Arial" pitchFamily="34" charset="0"/>
                <a:cs typeface="Arial" pitchFamily="34" charset="0"/>
              </a:rPr>
              <a:pPr eaLnBrk="0" fontAlgn="base" hangingPunct="0">
                <a:spcBef>
                  <a:spcPct val="0"/>
                </a:spcBef>
                <a:spcAft>
                  <a:spcPct val="0"/>
                </a:spcAft>
              </a:pPr>
              <a:t>46</a:t>
            </a:fld>
            <a:endParaRPr lang="en-US" sz="1200" dirty="0">
              <a:solidFill>
                <a:prstClr val="black"/>
              </a:solidFill>
              <a:latin typeface="Arial" pitchFamily="34" charset="0"/>
              <a:cs typeface="Arial" pitchFamily="34"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52092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22806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48</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87532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49</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08034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50</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9993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AEDD747-9CE7-435A-86A4-4B2783148DB6}" type="slidenum">
              <a:rPr lang="en-US" sz="1200">
                <a:solidFill>
                  <a:prstClr val="black"/>
                </a:solidFill>
                <a:latin typeface="Arial" pitchFamily="34" charset="0"/>
                <a:cs typeface="Arial" pitchFamily="34" charset="0"/>
              </a:rPr>
              <a:pPr eaLnBrk="0" fontAlgn="base" hangingPunct="0">
                <a:spcBef>
                  <a:spcPct val="0"/>
                </a:spcBef>
                <a:spcAft>
                  <a:spcPct val="0"/>
                </a:spcAft>
              </a:pPr>
              <a:t>51</a:t>
            </a:fld>
            <a:endParaRPr lang="en-US" sz="1200" dirty="0">
              <a:solidFill>
                <a:prstClr val="black"/>
              </a:solidFill>
              <a:latin typeface="Arial" pitchFamily="34" charset="0"/>
              <a:cs typeface="Arial" pitchFamily="34" charset="0"/>
            </a:endParaRPr>
          </a:p>
        </p:txBody>
      </p:sp>
      <p:sp>
        <p:nvSpPr>
          <p:cNvPr id="992258" name="Rectangle 2"/>
          <p:cNvSpPr>
            <a:spLocks noGrp="1" noRot="1" noChangeAspect="1" noChangeArrowheads="1" noTextEdit="1"/>
          </p:cNvSpPr>
          <p:nvPr>
            <p:ph type="sldImg"/>
          </p:nvPr>
        </p:nvSpPr>
        <p:spPr>
          <a:ln/>
        </p:spPr>
      </p:sp>
      <p:sp>
        <p:nvSpPr>
          <p:cNvPr id="992259"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87594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DF93E4B-58E4-425B-A4FE-84A9F57952A7}" type="slidenum">
              <a:rPr lang="en-US" sz="1200">
                <a:solidFill>
                  <a:prstClr val="black"/>
                </a:solidFill>
                <a:latin typeface="Arial" pitchFamily="34" charset="0"/>
                <a:cs typeface="Arial" pitchFamily="34" charset="0"/>
              </a:rPr>
              <a:pPr eaLnBrk="0" fontAlgn="base" hangingPunct="0">
                <a:spcBef>
                  <a:spcPct val="0"/>
                </a:spcBef>
                <a:spcAft>
                  <a:spcPct val="0"/>
                </a:spcAft>
              </a:pPr>
              <a:t>52</a:t>
            </a:fld>
            <a:endParaRPr lang="en-US" sz="1200" dirty="0">
              <a:solidFill>
                <a:prstClr val="black"/>
              </a:solidFill>
              <a:latin typeface="Arial" pitchFamily="34" charset="0"/>
              <a:cs typeface="Arial" pitchFamily="34" charset="0"/>
            </a:endParaRPr>
          </a:p>
        </p:txBody>
      </p:sp>
      <p:sp>
        <p:nvSpPr>
          <p:cNvPr id="1147906" name="Rectangle 2"/>
          <p:cNvSpPr>
            <a:spLocks noGrp="1" noRot="1" noChangeAspect="1" noChangeArrowheads="1" noTextEdit="1"/>
          </p:cNvSpPr>
          <p:nvPr>
            <p:ph type="sldImg"/>
          </p:nvPr>
        </p:nvSpPr>
        <p:spPr>
          <a:ln/>
        </p:spPr>
      </p:sp>
      <p:sp>
        <p:nvSpPr>
          <p:cNvPr id="1147907"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46716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53</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09554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54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3099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CF1FF-1A43-4883-ACD0-FBA6EBC73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1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5</a:t>
            </a:fld>
            <a:endParaRPr lang="en-US"/>
          </a:p>
        </p:txBody>
      </p:sp>
    </p:spTree>
    <p:extLst>
      <p:ext uri="{BB962C8B-B14F-4D97-AF65-F5344CB8AC3E}">
        <p14:creationId xmlns:p14="http://schemas.microsoft.com/office/powerpoint/2010/main" val="926713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01111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59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4625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1091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6464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76447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63</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72202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09127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8B7D210B-C1A3-45D2-8495-1647A48F5442}" type="slidenum">
              <a:rPr lang="en-US" sz="1200">
                <a:solidFill>
                  <a:prstClr val="black"/>
                </a:solidFill>
                <a:latin typeface="Arial" pitchFamily="34" charset="0"/>
                <a:cs typeface="Arial" pitchFamily="34" charset="0"/>
              </a:rPr>
              <a:pPr eaLnBrk="0" fontAlgn="base" hangingPunct="0">
                <a:spcBef>
                  <a:spcPct val="0"/>
                </a:spcBef>
                <a:spcAft>
                  <a:spcPct val="0"/>
                </a:spcAft>
              </a:pPr>
              <a:t>66</a:t>
            </a:fld>
            <a:endParaRPr lang="en-US" sz="1200" dirty="0">
              <a:solidFill>
                <a:prstClr val="black"/>
              </a:solidFill>
              <a:latin typeface="Arial" pitchFamily="34" charset="0"/>
              <a:cs typeface="Arial" pitchFamily="34" charset="0"/>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pPr defTabSz="966612">
              <a:defRPr/>
            </a:pPr>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48455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67</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63958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8B7D210B-C1A3-45D2-8495-1647A48F5442}" type="slidenum">
              <a:rPr lang="en-US" sz="1200">
                <a:solidFill>
                  <a:prstClr val="black"/>
                </a:solidFill>
                <a:latin typeface="Arial" pitchFamily="34" charset="0"/>
                <a:cs typeface="Arial" pitchFamily="34" charset="0"/>
              </a:rPr>
              <a:pPr eaLnBrk="0" fontAlgn="base" hangingPunct="0">
                <a:spcBef>
                  <a:spcPct val="0"/>
                </a:spcBef>
                <a:spcAft>
                  <a:spcPct val="0"/>
                </a:spcAft>
              </a:pPr>
              <a:t>68</a:t>
            </a:fld>
            <a:endParaRPr lang="en-US" sz="1200" dirty="0">
              <a:solidFill>
                <a:prstClr val="black"/>
              </a:solidFill>
              <a:latin typeface="Arial" pitchFamily="34" charset="0"/>
              <a:cs typeface="Arial" pitchFamily="34" charset="0"/>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pPr defTabSz="966612">
              <a:defRPr/>
            </a:pPr>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15700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6</a:t>
            </a:fld>
            <a:endParaRPr lang="en-US"/>
          </a:p>
        </p:txBody>
      </p:sp>
    </p:spTree>
    <p:extLst>
      <p:ext uri="{BB962C8B-B14F-4D97-AF65-F5344CB8AC3E}">
        <p14:creationId xmlns:p14="http://schemas.microsoft.com/office/powerpoint/2010/main" val="1664014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8418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79097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21227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9563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487501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54358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56126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6455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31584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2445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67879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80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30611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81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0793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0BA4140-EEC5-4F43-B4C7-0B2D15FA055E}" type="slidenum">
              <a:rPr lang="en-US" sz="1200">
                <a:solidFill>
                  <a:prstClr val="black"/>
                </a:solidFill>
                <a:latin typeface="Arial" pitchFamily="34" charset="0"/>
                <a:cs typeface="Arial" pitchFamily="34" charset="0"/>
              </a:rPr>
              <a:pPr eaLnBrk="0" fontAlgn="base" hangingPunct="0">
                <a:spcBef>
                  <a:spcPct val="0"/>
                </a:spcBef>
                <a:spcAft>
                  <a:spcPct val="0"/>
                </a:spcAft>
              </a:pPr>
              <a:t>82</a:t>
            </a:fld>
            <a:endParaRPr lang="en-US" sz="1200" dirty="0">
              <a:solidFill>
                <a:prstClr val="black"/>
              </a:solidFill>
              <a:latin typeface="Arial" pitchFamily="34" charset="0"/>
              <a:cs typeface="Arial" pitchFamily="34" charset="0"/>
            </a:endParaRPr>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0660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D3B125-31CE-B74C-8D35-8BBE09952583}" type="datetime1">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5CC2F-8E48-4C4C-B4D6-C785B9D10A2C}" type="datetime1">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8590712-0744-9D49-B003-BB130DA294B8}"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E09B5E-3D5D-4550-B8CD-AC2CB1FC21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22168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70913D7-152B-FE49-892D-1CD6E3121B3C}"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07BA4-4C12-4A37-88CE-E58BCA4E27B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95833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710B4F6-C0E4-8345-A064-9999C37F903A}"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03440C-3550-41AF-86B2-0FFD1AC353A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932054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F734557-95C5-7B4D-BEF9-DA4B48FFF0A5}"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821484A-BE26-434F-8805-2EB6DCAB84A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86044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0DE4655-F4D4-1941-B25E-BB9BA103FF34}"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E346A8-5573-4945-A428-FC792F62D0D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73895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
        <p:nvSpPr>
          <p:cNvPr id="382978" name="Rectangle 2"/>
          <p:cNvSpPr>
            <a:spLocks noGrp="1" noChangeArrowheads="1"/>
          </p:cNvSpPr>
          <p:nvPr>
            <p:ph type="ctrTitle"/>
          </p:nvPr>
        </p:nvSpPr>
        <p:spPr>
          <a:xfrm>
            <a:off x="914400" y="1524000"/>
            <a:ext cx="7623175" cy="1752600"/>
          </a:xfrm>
        </p:spPr>
        <p:txBody>
          <a:bodyPr/>
          <a:lstStyle>
            <a:lvl1pPr>
              <a:defRPr sz="5000"/>
            </a:lvl1pPr>
          </a:lstStyle>
          <a:p>
            <a:r>
              <a:rPr lang="en-US" altLang="zh-CN"/>
              <a:t>Click to edit Master title style</a:t>
            </a:r>
          </a:p>
        </p:txBody>
      </p:sp>
      <p:sp>
        <p:nvSpPr>
          <p:cNvPr id="38297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zh-CN"/>
              <a:t>Click to edit Master subtitle style</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AA80F6EE-BDB0-D04B-80A4-27C9DA8A7A3F}"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5DADDE71-21F6-483D-9DF7-FD3D0307AB5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205646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B11A19B-7A44-E847-AEDF-30241FCB43CA}"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0B172-7313-4400-BFFA-7233A4682B36}"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547905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835271F-BF41-7645-8006-36F30205EE00}"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A2EB69-21F0-4F38-839E-6D28CEFBED28}"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105298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E9F81E1-9E81-6246-A591-816D452C522F}"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4922C1B-9408-4C84-A95B-70B21C7C14DC}"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049566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E9D5FF6-90A0-4A4F-AAC6-1AA0009A5E8C}"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093873-AEBC-4531-B925-8C83C9B5837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91543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8ABBC-3E40-934D-8DDB-09E04D28FF35}" type="datetime1">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2CA2224-32A2-8348-8412-3CF809554A7F}"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F6EC65-2E06-40B9-BA89-82246DBBA1D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400753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6BF27C0-C243-3648-ACF2-B29349A6C954}"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962D54-79F9-4FCE-A840-43328CC8FF02}"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5267637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25D9A3E-4DE1-6E43-A815-ECC12DDE1F51}"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5E02EF-E4D4-46EC-9A20-D375F58ABB2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957826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3A00795-03BF-1240-8DC7-67DED3AB3F61}"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A281166-855A-47CD-8267-D052A56C442C}"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47600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46B79AC-B789-EA48-ABFE-7E738536EC6B}"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767E98-10CC-4BCA-A654-668DD8BD2313}"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472283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4D0A69-FAE5-5A4F-9245-0452558B14D6}"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0534BB-592B-48A1-A02E-4D9DDA00B78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426384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C8FE3F3-9E4E-1248-92FA-D89CAD45A264}"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26A4C81-8922-41B0-8884-DE7D36EDF03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654888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F98602D-4C1F-1D44-84D4-30CA41F22E62}"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8B9B6E-C8E4-4476-AEDB-AB56C6822581}"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375410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7DAD124-BEC3-B94B-AF4B-D584443143E1}"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21D7B5-FB61-4DA0-8FFD-66F83DB7C0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19024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4AAADC8-DC64-E546-99F1-A0C6FE50C025}"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6FB719-6AF0-41D5-A966-5674B55614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8632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0B18DDB-26AD-6045-86AF-63BF6AE04BB9}"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3954291-B53F-4167-B13C-AE2EC741C81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FF59390-345F-2D41-9017-4308AD4F06E0}"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1438F3-4C84-41B4-BDB6-EA4F4D86913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32324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9ED00A5-F374-C54F-84C3-9D7554C75047}"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91ACAE2-0CEA-4131-8908-8931E3E95A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89215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ED53EE8-53B8-C846-8340-1CF2011F7EF3}"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284263-143E-418C-97ED-3DE2DBA0A9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1651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6D6840F-E348-2C44-85FC-E11445F520A6}"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10EC4E-5D57-4C6D-B1E0-A7099829EA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44228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26E1195-73E3-5148-B0D9-97C958842631}"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D35894-93A5-4F78-96AA-E46E9937F92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0146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7979354-4A02-5046-BECC-4FA48D98EF7B}"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5D098C-067B-4E78-A20C-4549FAB0AA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59922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1B6CD80-9A59-AE48-BE16-0B93B18470B6}"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7DCF9E-41BC-4B4B-B880-D0DBD8AA37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7529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40E753A-DDC3-814C-8315-0FB8084AC2AD}"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FE8B1-9C24-44D9-B76E-D2681807B6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781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2CD2212-65DA-6B4B-B2D0-6B0C1F3A8E09}"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CF3838-B690-42FC-AB19-9E2A1230186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62320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D2FA7-AA06-7F4E-B493-35311B40CA2C}"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835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CCE407B-ACCB-B240-8046-DED1DBD35238}"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E287D8-EC99-4782-A6FE-4C4A0AE392A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3381C-0992-0045-ABBE-12BBB41F95E7}"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7975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A9A71A-14AE-5A41-874D-CD936C08B39C}"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9862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CF295-BCF5-E54F-8068-4BAA04278EDA}"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907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91D0E-A3C9-EE4B-B15C-BBB15F93B46C}" type="datetime1">
              <a:rPr lang="en-US" smtClean="0">
                <a:solidFill>
                  <a:prstClr val="black">
                    <a:tint val="75000"/>
                  </a:prstClr>
                </a:solidFill>
              </a:rPr>
              <a:pPr/>
              <a:t>5/23/2019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243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623C13-4CF0-F54E-8961-1787E02A86B9}" type="datetime1">
              <a:rPr lang="en-US" smtClean="0">
                <a:solidFill>
                  <a:prstClr val="black">
                    <a:tint val="75000"/>
                  </a:prstClr>
                </a:solidFill>
              </a:rPr>
              <a:pPr/>
              <a:t>5/23/2019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7221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FF95-640B-9543-AC20-224AA8936BB6}" type="datetime1">
              <a:rPr lang="en-US" smtClean="0">
                <a:solidFill>
                  <a:prstClr val="black">
                    <a:tint val="75000"/>
                  </a:prstClr>
                </a:solidFill>
              </a:rPr>
              <a:pPr/>
              <a:t>5/23/2019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9483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28C7B-9C2C-B748-9194-1E948142489E}"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955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2C830-A116-B642-AB72-1CF19AA07DB9}"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027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2D84C-F640-DB45-832D-62D68BA63490}"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096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90C004-C28C-C648-B014-F58BAD4FD9AC}"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C4ECA05-B6D5-8E47-8E82-1B21E5AFBCBD}"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1F36C8-54B7-4AE8-B1E0-F4D53CF592B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4AD3E-548A-CA40-8A4C-A29D03B71EF5}"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2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8FF15-4EE9-AF45-9D01-99241A7D349B}"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921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9250E-8675-3C45-B713-B5212A366FE7}"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78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4BBE7D-F142-214C-853A-97F2BB5C6DDF}"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466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887B6C-8D9E-D446-A095-74485D0E65C3}" type="datetime1">
              <a:rPr lang="en-US" smtClean="0">
                <a:solidFill>
                  <a:prstClr val="black">
                    <a:tint val="75000"/>
                  </a:prstClr>
                </a:solidFill>
              </a:rPr>
              <a:pPr/>
              <a:t>5/23/2019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8553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BCA3E1-1779-3545-BBE7-2EE55BDBF198}" type="datetime1">
              <a:rPr lang="en-US" smtClean="0">
                <a:solidFill>
                  <a:prstClr val="black">
                    <a:tint val="75000"/>
                  </a:prstClr>
                </a:solidFill>
              </a:rPr>
              <a:pPr/>
              <a:t>5/23/2019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732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5C095-3F8D-F746-B6E7-1EA125B97473}" type="datetime1">
              <a:rPr lang="en-US" smtClean="0">
                <a:solidFill>
                  <a:prstClr val="black">
                    <a:tint val="75000"/>
                  </a:prstClr>
                </a:solidFill>
              </a:rPr>
              <a:pPr/>
              <a:t>5/23/2019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493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864A4-F130-614A-AC46-D442B850920C}"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2991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3D6A9-F5BA-9C4E-991B-67B3B9B07129}"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89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D8B8-033E-AB4F-AAAF-9153B801AB86}"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75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A8FC61-504A-CE46-9CDA-59FF518BA142}"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A7BBAF5-EEFB-4429-9F85-07F7274D283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F6F0-5BDB-E542-B56C-EF67370C8368}"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8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52D3F9E-2A7A-9846-BEB2-208EE1BBC27C}"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06A002-ADB8-493D-9326-DF5696BA2FB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FCA2DAD-1502-E940-B00F-B4614F9DBFC0}"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32C7CF-FE26-4524-9426-2DC625DF737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B6EA6FA-D479-014B-AE32-0086AC3C18FA}"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8ED551-5A85-491E-BB6A-F216F6A719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630B766-513E-C543-932B-B1F4CCEF6F15}"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E7E320-14D3-429F-AFC6-5699FFE4AB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99CDA-DCDC-7647-84F2-700629A674D6}" type="datetime1">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0D62774-6774-F044-AF8A-94BB0590F89B}"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B64CBC8-16E0-40AA-AB00-61489B64698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E8B786B-2682-8D42-A3C8-E94DEE15C02C}"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A6EA9C-9E94-448A-9F80-4D4A710EEC0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C7A083-B416-2740-BC22-4EF0EA878ABF}" type="datetime1">
              <a:rPr lang="en-US" sz="1400" kern="1200" smtClean="0">
                <a:solidFill>
                  <a:srgbClr val="000000"/>
                </a:solidFill>
                <a:latin typeface="Arial" charset="0"/>
                <a:ea typeface="+mn-ea"/>
                <a:cs typeface="+mn-cs"/>
              </a:rPr>
              <a:pPr algn="l" rtl="0" fontAlgn="base">
                <a:spcBef>
                  <a:spcPct val="0"/>
                </a:spcBef>
                <a:spcAft>
                  <a:spcPct val="0"/>
                </a:spcAft>
                <a:defRPr/>
              </a:pPr>
              <a:t>5/23/2019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E6163AB-2A25-497E-B47B-4B77E6227F5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A9D4D56-A264-B549-803A-FD75DB2864C0}"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DCA1D-F7B0-430C-A8C5-5CBCC4F0F25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84F54CB-D3EB-C145-8A90-7829AEB0FCE7}"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9ADE3-FCDF-4463-98DF-A3BB246EF84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EE2FC5A-2E9F-1D49-BED8-10779EFDCAB1}"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1DD44C-13B6-43E9-B085-CD81578FE909}"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5160C79-95F7-9B41-A384-FFFA1BEE8AD0}"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13F6BE-DEF2-4D2D-9B66-1137B67886F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51B4FE-B27A-2D48-8F48-C3B3A402CD75}" type="datetime1">
              <a:rPr lang="en-US" smtClean="0"/>
              <a:pPr>
                <a:defRPr/>
              </a:pPr>
              <a:t>5/23/2019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847D38-6CF4-4CD4-AD80-D80F80268BE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D7258AD-2BFA-7449-A5C3-7CBD7A869301}" type="datetime1">
              <a:rPr lang="en-US" smtClean="0"/>
              <a:pPr>
                <a:defRPr/>
              </a:pPr>
              <a:t>5/23/2019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F5B07-1F5B-41CD-B8F7-A6C656B05EF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858151F-CE7F-C748-AE24-ABE03356FB7B}" type="datetime1">
              <a:rPr lang="en-US" smtClean="0"/>
              <a:pPr>
                <a:defRPr/>
              </a:pPr>
              <a:t>5/23/2019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FF95AC-DFF1-445D-9BA5-C6708CA8149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2D1CD-E98E-2549-90D1-125DE382FEB8}" type="datetime1">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D45292-00C8-A947-BA1E-85AB5E610BD8}"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E9692-F914-46FE-8B7F-943FC75E9C92}"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4AB26C4-AFEA-D947-9FD2-C56CECDD8B63}"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ECBB3-A493-453A-8AB8-CE897C74F1C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9A1576-81C5-4341-9635-E9177336F3A3}"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8F6B9-8B8D-4125-BAE3-A2B4C83D6EF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B84F53-3173-484B-9313-374E8C0EE6A5}"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BE501-BFBB-4DD8-8109-6CFC894A0C9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9FC376C-0F27-5949-AEB9-6971917321D4}"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70EF9C-5BED-4038-AC21-63EC840530F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1B2C58-192A-1B48-8166-484B53F3EE03}"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2C09C-77C8-439D-BD9C-43601074F41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1C5AF0A-094C-3A41-BDF8-45767997F3B7}"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7D327-CCB1-4480-A8DE-C419EF342C2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05BECB7-05EA-D342-95B1-40649AFF5D89}"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2C0AF5-F903-4E6B-BDC1-C80EFDE1D541}"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3252A03-6760-D248-8042-472BC4C9F736}" type="datetime1">
              <a:rPr lang="en-US" smtClean="0"/>
              <a:pPr>
                <a:defRPr/>
              </a:pPr>
              <a:t>5/23/2019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9AD8A8-29FC-49A8-956E-97F8F9B26CE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FE29D9D-8A2A-CA49-8E7D-29188451B54D}" type="datetime1">
              <a:rPr lang="en-US" smtClean="0"/>
              <a:pPr>
                <a:defRPr/>
              </a:pPr>
              <a:t>5/23/2019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1B549-441D-41B4-B936-33DB9796EF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2809AD-D5F1-8B4E-8E4B-B459B91F6744}" type="datetime1">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216247C-83E8-A347-BCDE-CC7094FE39CD}" type="datetime1">
              <a:rPr lang="en-US" smtClean="0"/>
              <a:pPr>
                <a:defRPr/>
              </a:pPr>
              <a:t>5/23/2019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D245FE-CB41-43FC-8FAE-40F2C6ADBAA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75CFB6-1C83-8047-86AA-867CADB31F65}"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D70CA4-34D6-4030-8C09-105C68AA898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E00E60-275C-DA44-A89F-084EAF563E54}"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E7F03-9BAB-483B-9BE8-D1FF050B3D7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F0B9942-96FF-4441-9E37-8657BE99D49E}"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AFA0DE-03FD-48C6-AF45-E82A4F53E08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98EF2CC-2BA0-D24C-90D4-FBB4030C08A8}" type="datetime1">
              <a:rPr lang="en-US" smtClean="0"/>
              <a:pPr>
                <a:defRPr/>
              </a:pPr>
              <a:t>5/23/2019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F5A75B-BCBC-4051-9426-4E16BB8CC5D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0335843-9A6D-B34D-8922-0B82925E8112}" type="datetime1">
              <a:rPr lang="en-US" smtClean="0"/>
              <a:pPr>
                <a:defRPr/>
              </a:pPr>
              <a:t>5/23/2019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302626-126E-45CF-B230-E77179C76BD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C06196-7F32-5B46-B4C5-7A95CF770E9D}"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6BA3AF-B1C2-4B98-BF33-B98078396E8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92774FD-E9D4-3048-B7F4-04C498208EB3}" type="datetime1">
              <a:rPr lang="en-US" smtClean="0"/>
              <a:pPr>
                <a:defRPr/>
              </a:pPr>
              <a:t>5/23/2019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98D90A-8BC7-4F8C-865F-5A362942A06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DEAA15C3-967A-F64F-89C8-AB7E8E41670E}" type="datetime1">
              <a:rPr lang="en-US" smtClean="0"/>
              <a:pPr>
                <a:defRPr/>
              </a:pPr>
              <a:t>5/23/2019</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F703CC3-6C58-41D1-B275-851162B8D92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24BA1DA-C773-BB45-B14B-A248E6ADD103}" type="datetime1">
              <a:rPr lang="en-US" smtClean="0"/>
              <a:pPr>
                <a:defRPr/>
              </a:pPr>
              <a:t>5/23/2019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BE30F-667B-4CD3-9E75-4F6C37BF14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9C9D17-1B7C-7F41-A24D-44ED8E3A2557}" type="datetime1">
              <a:rPr lang="en-US" smtClean="0"/>
              <a:pPr/>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4AACB5-BDF1-5A48-B8D7-B64FD83BCB33}"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25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504F04-17D0-C549-8E2D-448B8EFE4AE1}"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64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26E01C-3DB1-914F-B394-A143796D6348}"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502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84914-EC9D-C34E-A9A4-80F16A5B6868}"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070013-545C-F846-AAB8-4752F10BAEF3}" type="datetime1">
              <a:rPr lang="en-US" smtClean="0">
                <a:solidFill>
                  <a:prstClr val="black">
                    <a:tint val="75000"/>
                  </a:prstClr>
                </a:solidFill>
              </a:rPr>
              <a:pPr/>
              <a:t>5/23/2019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10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653FBE-1FEF-DC4D-8D9B-A27A33B2B80C}" type="datetime1">
              <a:rPr lang="en-US" smtClean="0">
                <a:solidFill>
                  <a:prstClr val="black">
                    <a:tint val="75000"/>
                  </a:prstClr>
                </a:solidFill>
              </a:rPr>
              <a:pPr/>
              <a:t>5/23/2019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00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895AE-1B7C-E24E-BE4A-56994056A017}" type="datetime1">
              <a:rPr lang="en-US" smtClean="0">
                <a:solidFill>
                  <a:prstClr val="black">
                    <a:tint val="75000"/>
                  </a:prstClr>
                </a:solidFill>
              </a:rPr>
              <a:pPr/>
              <a:t>5/23/2019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38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54434B-76B6-A54A-82BE-25E0C628DC59}"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15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328B00-7A19-C348-A6C5-189F65301977}"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2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8A64F-D8EA-2D49-B3A4-31DEDF6F2375}"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67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84C77-4BD2-9D45-A999-E6E8AACE4269}" type="datetime1">
              <a:rPr lang="en-US" smtClean="0"/>
              <a:pPr/>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ACD33-D2C4-8A4E-B051-558E469F031F}"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276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80B9BCEE-4A84-7F43-BD18-784DBABF736A}"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FA40DBD8-E7D9-4A62-B8BC-3B732D6B2672}"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531119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2120C1F8-89E1-3747-8EFE-532B341CABDE}"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BE566EFA-554B-418F-ADD1-DB9C5AB14B0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285131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DD039198-4C10-514B-9A15-D4742B655F8F}"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54EE4850-AF23-4C58-8CD6-D837C38FDA1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625084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176813CA-19E6-AE4C-B59C-3DF23485AC35}"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80A60F57-826A-46C4-8159-338E979E65A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915178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2E39FF9C-5A5B-A74A-8DDB-64162ED65608}"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8" name="Slide Number Placeholder 7"/>
          <p:cNvSpPr>
            <a:spLocks noGrp="1"/>
          </p:cNvSpPr>
          <p:nvPr>
            <p:ph type="sldNum" sz="quarter" idx="11"/>
          </p:nvPr>
        </p:nvSpPr>
        <p:spPr/>
        <p:txBody>
          <a:bodyPr/>
          <a:lstStyle>
            <a:lvl1pPr>
              <a:defRPr/>
            </a:lvl1pPr>
          </a:lstStyle>
          <a:p>
            <a:pPr eaLnBrk="0" fontAlgn="base" hangingPunct="0">
              <a:spcBef>
                <a:spcPct val="0"/>
              </a:spcBef>
              <a:spcAft>
                <a:spcPct val="0"/>
              </a:spcAft>
            </a:pPr>
            <a:fld id="{CC389252-0947-469D-B2DC-4453C4066A44}"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09102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24FEDA1F-7689-1F48-8186-F9C8898F84F5}"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4" name="Slide Number Placeholder 3"/>
          <p:cNvSpPr>
            <a:spLocks noGrp="1"/>
          </p:cNvSpPr>
          <p:nvPr>
            <p:ph type="sldNum" sz="quarter" idx="11"/>
          </p:nvPr>
        </p:nvSpPr>
        <p:spPr/>
        <p:txBody>
          <a:bodyPr/>
          <a:lstStyle>
            <a:lvl1pPr>
              <a:defRPr/>
            </a:lvl1pPr>
          </a:lstStyle>
          <a:p>
            <a:pPr eaLnBrk="0" fontAlgn="base" hangingPunct="0">
              <a:spcBef>
                <a:spcPct val="0"/>
              </a:spcBef>
              <a:spcAft>
                <a:spcPct val="0"/>
              </a:spcAft>
            </a:pPr>
            <a:fld id="{3D92B167-EC77-42CC-8331-0868A71BB1A0}"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919890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65C75894-3D74-4444-A9A9-176F0EF98BEF}"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3" name="Slide Number Placeholder 2"/>
          <p:cNvSpPr>
            <a:spLocks noGrp="1"/>
          </p:cNvSpPr>
          <p:nvPr>
            <p:ph type="sldNum" sz="quarter" idx="11"/>
          </p:nvPr>
        </p:nvSpPr>
        <p:spPr/>
        <p:txBody>
          <a:bodyPr/>
          <a:lstStyle>
            <a:lvl1pPr>
              <a:defRPr/>
            </a:lvl1pPr>
          </a:lstStyle>
          <a:p>
            <a:pPr eaLnBrk="0" fontAlgn="base" hangingPunct="0">
              <a:spcBef>
                <a:spcPct val="0"/>
              </a:spcBef>
              <a:spcAft>
                <a:spcPct val="0"/>
              </a:spcAft>
            </a:pPr>
            <a:fld id="{39671D4B-C557-494C-9A3D-5E7CA4CC62CB}"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158997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E880432B-3FA7-4C40-AB0E-F48B8A13A8C9}"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C321A5F9-9B6F-4632-B03D-85EE8A9AE30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94431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24AFC71F-F329-7A47-AE96-78253DF861CE}"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D4D1C523-2CC7-4D99-80FF-47C1DC8B906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887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55685-1190-8A48-9EC0-C58A2112C4C3}" type="datetime1">
              <a:rPr lang="en-US" smtClean="0"/>
              <a:pPr/>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E3290278-20A2-F649-A1C9-1AACDEE9E5EC}"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9767C923-232C-476C-9876-ADC8989AF1C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116165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E93053F-C1B0-D944-A5B0-812146E89ECC}"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D18B8569-A845-4BE7-9010-2B8DD48678B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72802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50CDCD-0C96-FD4F-B6CF-ACDF93F52173}"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150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6245C-39AB-0242-8F32-0EEDAC22ECA8}"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6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0BFC34-1E9F-1447-88CE-0F7CDBB91E18}"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025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9CD2F-111E-BC4D-907E-E61AF9195F68}"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868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78699-D238-EB46-96CF-3300A4D7BA13}" type="datetime1">
              <a:rPr lang="en-US" smtClean="0">
                <a:solidFill>
                  <a:prstClr val="black">
                    <a:tint val="75000"/>
                  </a:prstClr>
                </a:solidFill>
              </a:rPr>
              <a:pPr/>
              <a:t>5/23/2019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69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41DF5B-CDA2-0C41-853C-060C84FDB947}" type="datetime1">
              <a:rPr lang="en-US" smtClean="0">
                <a:solidFill>
                  <a:prstClr val="black">
                    <a:tint val="75000"/>
                  </a:prstClr>
                </a:solidFill>
              </a:rPr>
              <a:pPr/>
              <a:t>5/23/2019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390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9A713-35AB-124A-8099-BC1C19CCC6E6}" type="datetime1">
              <a:rPr lang="en-US" smtClean="0">
                <a:solidFill>
                  <a:prstClr val="black">
                    <a:tint val="75000"/>
                  </a:prstClr>
                </a:solidFill>
              </a:rPr>
              <a:pPr/>
              <a:t>5/23/2019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996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0BE5AB-43BE-A942-A65C-BFBAA1AD2173}"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69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A25C9-21FF-664C-80CC-22A106790D4E}" type="datetime1">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BE848-C37C-7543-A396-A8F1FE506DBB}" type="datetime1">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794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98E552-3604-5942-B3DE-B31E1E3C2AD1}"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55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5A276A-C70D-804D-A197-B65CFB7F908B}"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8587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E34169A6-4F34-7D4E-875A-F0E573A7FC90}"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3C3E35DC-4495-4266-9E86-D258BAB5D95D}"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28789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B8726890-DF4B-1C4B-B409-5DDA73941DD6}"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DFF970D-3EE0-4ED5-A054-D204EE4CFC6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7611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18B652F-537D-D94A-9B56-0E14F53CC079}"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5F341D6-F55A-4A54-BC75-E3C08BE9D5EA}"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46874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1B4BFC79-0F7A-DF48-9148-73E6A08E727C}"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C9CBF183-D0DD-4DA9-8772-9EE5511C211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844702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2CD341FD-36F4-2846-9D95-56C847EA4DF1}"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8104DA1C-9F2C-484D-9D5E-2FC32A3A3E17}"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24930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8F8C3E46-AEB9-B643-B515-C71F8117A188}"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BE3148CD-FCAD-40B7-97EC-F8D39CF6E55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7239560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773035E9-F6F9-D74A-BCA3-64BFB498BE53}"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C679D050-0C74-41E8-8605-B4A2775413D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92000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9FCAB1-7C3A-9043-89A2-173AADF3B069}" type="datetime1">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5B0F77A7-2FE5-7540-A033-31021362C055}"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25B1FE1E-57E7-4F6C-88FC-F125E09B741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781506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82EDF0F4-93D5-1446-AA1A-3D84373A3407}"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8DC38747-533C-4FA4-BB54-F187D54F41B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2902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B71008BC-12F4-B247-8556-A8E52A4BD992}"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5A18E52-887D-412A-999B-1F10EE6F7AB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36387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494835E4-3372-7548-B28D-532D6E63BEC2}"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C4F1A40-A785-4D87-AA45-7C4E90A1ED5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766918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065623F-5C05-7A4F-AE8F-2C9BACA7B134}"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C242E61-A159-4CC8-A7F4-19859861822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28363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84EA0C-4389-494C-9532-D96CC8F2C42C}"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527DA4-6E60-4521-9C0F-FDDAD653A4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946924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DDA77BE-67EE-7F4E-88F8-F77CA40D7156}"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E5B6EF-7331-4BC9-AD6A-8643A8933F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24488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82974C5-F7C8-7442-B9E2-A67858632F14}"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80CE8D-5D6B-40A3-800B-589DBB4BBCD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76540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9BE1852-234B-9D4C-88E9-3267B2D4E15A}"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4DFDD22-D347-4D16-94A6-561F239C71F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4151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26283D9-8B14-B14C-8CCC-2BCFA71813E7}"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52F490-26B8-4624-B9BD-0568DD85434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151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3238E-F8D4-9440-BB82-E803A42F2C18}" type="datetime1">
              <a:rPr lang="en-US" smtClean="0"/>
              <a:pPr/>
              <a:t>5/23/2019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20483"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38195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ea typeface="+mn-ea"/>
              </a:defRPr>
            </a:lvl1pPr>
          </a:lstStyle>
          <a:p>
            <a:pPr fontAlgn="base">
              <a:spcBef>
                <a:spcPct val="0"/>
              </a:spcBef>
              <a:spcAft>
                <a:spcPct val="0"/>
              </a:spcAft>
              <a:defRPr/>
            </a:pPr>
            <a:fld id="{E442C3E9-A98B-6C41-BCA7-CC26E9E3A9A8}" type="datetime1">
              <a:rPr lang="en-US" altLang="zh-CN" smtClean="0">
                <a:solidFill>
                  <a:srgbClr val="000000"/>
                </a:solidFill>
              </a:rPr>
              <a:pPr fontAlgn="base">
                <a:spcBef>
                  <a:spcPct val="0"/>
                </a:spcBef>
                <a:spcAft>
                  <a:spcPct val="0"/>
                </a:spcAft>
                <a:defRPr/>
              </a:pPr>
              <a:t>5/23/2019</a:t>
            </a:fld>
            <a:endParaRPr lang="en-US" altLang="zh-CN">
              <a:solidFill>
                <a:srgbClr val="000000"/>
              </a:solidFill>
            </a:endParaRPr>
          </a:p>
        </p:txBody>
      </p:sp>
      <p:sp>
        <p:nvSpPr>
          <p:cNvPr id="3819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ea typeface="+mn-ea"/>
              </a:defRPr>
            </a:lvl1pPr>
          </a:lstStyle>
          <a:p>
            <a:pPr fontAlgn="base">
              <a:spcBef>
                <a:spcPct val="0"/>
              </a:spcBef>
              <a:spcAft>
                <a:spcPct val="0"/>
              </a:spcAft>
              <a:defRPr/>
            </a:pPr>
            <a:endParaRPr lang="en-US" altLang="zh-CN">
              <a:solidFill>
                <a:srgbClr val="000000"/>
              </a:solidFill>
            </a:endParaRPr>
          </a:p>
        </p:txBody>
      </p:sp>
      <p:sp>
        <p:nvSpPr>
          <p:cNvPr id="38195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mj-lt"/>
                <a:ea typeface="+mn-ea"/>
              </a:defRPr>
            </a:lvl1pPr>
          </a:lstStyle>
          <a:p>
            <a:pPr fontAlgn="base">
              <a:spcBef>
                <a:spcPct val="0"/>
              </a:spcBef>
              <a:spcAft>
                <a:spcPct val="0"/>
              </a:spcAft>
              <a:defRPr/>
            </a:pPr>
            <a:fld id="{42CC5002-76B4-4A76-B9F2-EC739238F192}"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
        <p:nvSpPr>
          <p:cNvPr id="38195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000000"/>
              </a:solidFill>
            </a:endParaRPr>
          </a:p>
        </p:txBody>
      </p:sp>
      <p:sp>
        <p:nvSpPr>
          <p:cNvPr id="38196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84680058"/>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 id="2147484885" r:id="rId12"/>
    <p:sldLayoutId id="2147484886"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05FD1BC9-F024-144B-93E5-933F43852632}"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31D5E4D-7859-4FDD-9452-44252EC0333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35698888"/>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6A2FA-A022-9C46-81AA-2CDF973D5F83}"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19261"/>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97DD7-B9CC-EC42-AD49-7DC4570AA230}"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916184"/>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lgn="l" rtl="0" fontAlgn="base">
              <a:spcBef>
                <a:spcPct val="0"/>
              </a:spcBef>
              <a:spcAft>
                <a:spcPct val="0"/>
              </a:spcAft>
              <a:defRPr/>
            </a:pPr>
            <a:fld id="{628BC058-6120-9F46-B2CE-5BC83DE87C1E}" type="datetime1">
              <a:rPr lang="en-US" kern="1200" smtClean="0">
                <a:solidFill>
                  <a:srgbClr val="000000"/>
                </a:solidFill>
                <a:ea typeface="+mn-ea"/>
                <a:cs typeface="+mn-cs"/>
              </a:rPr>
              <a:pPr algn="l" rtl="0" fontAlgn="base">
                <a:spcBef>
                  <a:spcPct val="0"/>
                </a:spcBef>
                <a:spcAft>
                  <a:spcPct val="0"/>
                </a:spcAft>
                <a:defRPr/>
              </a:pPr>
              <a:t>5/23/2019</a:t>
            </a:fld>
            <a:endParaRPr lang="en-US" kern="1200">
              <a:solidFill>
                <a:srgbClr val="000000"/>
              </a:solidFill>
              <a:ea typeface="+mn-ea"/>
              <a:cs typeface="+mn-cs"/>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rtl="0" fontAlgn="base">
              <a:spcBef>
                <a:spcPct val="0"/>
              </a:spcBef>
              <a:spcAft>
                <a:spcPct val="0"/>
              </a:spcAft>
              <a:defRPr/>
            </a:pPr>
            <a:fld id="{15450411-D79B-45D5-B427-72AFF1F55D6E}"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22B847A0-C240-AB49-A2FD-9C2B437C00E6}" type="datetime1">
              <a:rPr lang="en-US" b="1" smtClean="0"/>
              <a:pPr eaLnBrk="0" fontAlgn="base" hangingPunct="0">
                <a:spcBef>
                  <a:spcPct val="0"/>
                </a:spcBef>
                <a:spcAft>
                  <a:spcPct val="0"/>
                </a:spcAft>
                <a:defRPr/>
              </a:pPr>
              <a:t>5/23/2019</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00E79C33-613B-4A08-83FE-77A556999557}" type="slidenum">
              <a:rPr lang="en-US" b="1"/>
              <a:pPr eaLnBrk="0" fontAlgn="base" hangingPunct="0">
                <a:spcBef>
                  <a:spcPct val="0"/>
                </a:spcBef>
                <a:spcAft>
                  <a:spcPct val="0"/>
                </a:spcAft>
                <a:defRPr/>
              </a:pPr>
              <a:t>‹#›</a:t>
            </a:fld>
            <a:endParaRPr lang="en-US" b="1"/>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B15BD822-0E1A-4D46-BE52-C625E4F83518}" type="datetime1">
              <a:rPr lang="en-US" b="1" smtClean="0"/>
              <a:pPr eaLnBrk="0" fontAlgn="base" hangingPunct="0">
                <a:spcBef>
                  <a:spcPct val="0"/>
                </a:spcBef>
                <a:spcAft>
                  <a:spcPct val="0"/>
                </a:spcAft>
                <a:defRPr/>
              </a:pPr>
              <a:t>5/23/2019</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84CE3B30-F572-4E98-B2EB-66342910C6AB}" type="slidenum">
              <a:rPr lang="en-US" b="1"/>
              <a:pPr eaLnBrk="0" fontAlgn="base" hangingPunct="0">
                <a:spcBef>
                  <a:spcPct val="0"/>
                </a:spcBef>
                <a:spcAft>
                  <a:spcPct val="0"/>
                </a:spcAft>
                <a:defRPr/>
              </a:pPr>
              <a:t>‹#›</a:t>
            </a:fld>
            <a:endParaRPr lang="en-US" b="1"/>
          </a:p>
        </p:txBody>
      </p:sp>
      <p:pic>
        <p:nvPicPr>
          <p:cNvPr id="20487" name="Picture 9"/>
          <p:cNvPicPr>
            <a:picLocks noChangeAspect="1" noChangeArrowheads="1"/>
          </p:cNvPicPr>
          <p:nvPr userDrawn="1"/>
        </p:nvPicPr>
        <p:blipFill>
          <a:blip r:embed="rId18" cstate="print"/>
          <a:srcRect/>
          <a:stretch>
            <a:fillRect/>
          </a:stretch>
        </p:blipFill>
        <p:spPr bwMode="auto">
          <a:xfrm>
            <a:off x="8458200" y="6400800"/>
            <a:ext cx="609600" cy="333375"/>
          </a:xfrm>
          <a:prstGeom prst="rect">
            <a:avLst/>
          </a:prstGeom>
          <a:noFill/>
          <a:ln w="9525">
            <a:noFill/>
            <a:miter lim="800000"/>
            <a:headEnd/>
            <a:tailEnd/>
          </a:ln>
        </p:spPr>
      </p:pic>
      <p:grpSp>
        <p:nvGrpSpPr>
          <p:cNvPr id="2" name="Group 11"/>
          <p:cNvGrpSpPr>
            <a:grpSpLocks/>
          </p:cNvGrpSpPr>
          <p:nvPr userDrawn="1"/>
        </p:nvGrpSpPr>
        <p:grpSpPr bwMode="auto">
          <a:xfrm>
            <a:off x="152400" y="6337300"/>
            <a:ext cx="1600200" cy="520700"/>
            <a:chOff x="96" y="56"/>
            <a:chExt cx="1008" cy="328"/>
          </a:xfrm>
        </p:grpSpPr>
        <p:pic>
          <p:nvPicPr>
            <p:cNvPr id="20489" name="Picture 8"/>
            <p:cNvPicPr>
              <a:picLocks noChangeAspect="1" noChangeArrowheads="1"/>
            </p:cNvPicPr>
            <p:nvPr userDrawn="1"/>
          </p:nvPicPr>
          <p:blipFill>
            <a:blip r:embed="rId19" cstate="print"/>
            <a:srcRect/>
            <a:stretch>
              <a:fillRect/>
            </a:stretch>
          </p:blipFill>
          <p:spPr bwMode="auto">
            <a:xfrm>
              <a:off x="96" y="56"/>
              <a:ext cx="1008" cy="287"/>
            </a:xfrm>
            <a:prstGeom prst="rect">
              <a:avLst/>
            </a:prstGeom>
            <a:noFill/>
            <a:ln w="9525">
              <a:noFill/>
              <a:miter lim="800000"/>
              <a:headEnd/>
              <a:tailEnd/>
            </a:ln>
          </p:spPr>
        </p:pic>
        <p:sp>
          <p:nvSpPr>
            <p:cNvPr id="1034" name="Rectangle 10"/>
            <p:cNvSpPr>
              <a:spLocks noChangeArrowheads="1"/>
            </p:cNvSpPr>
            <p:nvPr userDrawn="1"/>
          </p:nvSpPr>
          <p:spPr bwMode="auto">
            <a:xfrm>
              <a:off x="384" y="240"/>
              <a:ext cx="720" cy="144"/>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100" b="1">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C49F7-04B4-4F4B-987C-A16138252FF7}"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232270"/>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bwMode="auto">
          <a:xfrm>
            <a:off x="685800" y="381000"/>
            <a:ext cx="77724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3411" name="Rectangle 3"/>
          <p:cNvSpPr>
            <a:spLocks noGrp="1" noChangeArrowheads="1"/>
          </p:cNvSpPr>
          <p:nvPr>
            <p:ph type="body" idx="1"/>
          </p:nvPr>
        </p:nvSpPr>
        <p:spPr bwMode="auto">
          <a:xfrm>
            <a:off x="685800" y="1600200"/>
            <a:ext cx="77724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3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fld id="{7272480F-B7EA-E246-B4C1-C25A40E05627}"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91341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485ABDCA-CF74-4D4C-9A6B-059BF259C8A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158996995"/>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hf hdr="0" ftr="0" dt="0"/>
  <p:txStyles>
    <p:titleStyle>
      <a:lvl1pPr algn="ctr" rtl="0" eaLnBrk="0" fontAlgn="base" hangingPunct="0">
        <a:spcBef>
          <a:spcPct val="0"/>
        </a:spcBef>
        <a:spcAft>
          <a:spcPct val="0"/>
        </a:spcAft>
        <a:defRPr sz="3600" b="1">
          <a:solidFill>
            <a:srgbClr val="993300"/>
          </a:solidFill>
          <a:latin typeface="+mj-lt"/>
          <a:ea typeface="+mj-ea"/>
          <a:cs typeface="+mj-cs"/>
        </a:defRPr>
      </a:lvl1pPr>
      <a:lvl2pPr algn="ctr" rtl="0" eaLnBrk="0" fontAlgn="base" hangingPunct="0">
        <a:spcBef>
          <a:spcPct val="0"/>
        </a:spcBef>
        <a:spcAft>
          <a:spcPct val="0"/>
        </a:spcAft>
        <a:defRPr sz="3600" b="1">
          <a:solidFill>
            <a:srgbClr val="993300"/>
          </a:solidFill>
          <a:latin typeface="Times" pitchFamily="18" charset="0"/>
        </a:defRPr>
      </a:lvl2pPr>
      <a:lvl3pPr algn="ctr" rtl="0" eaLnBrk="0" fontAlgn="base" hangingPunct="0">
        <a:spcBef>
          <a:spcPct val="0"/>
        </a:spcBef>
        <a:spcAft>
          <a:spcPct val="0"/>
        </a:spcAft>
        <a:defRPr sz="3600" b="1">
          <a:solidFill>
            <a:srgbClr val="993300"/>
          </a:solidFill>
          <a:latin typeface="Times" pitchFamily="18" charset="0"/>
        </a:defRPr>
      </a:lvl3pPr>
      <a:lvl4pPr algn="ctr" rtl="0" eaLnBrk="0" fontAlgn="base" hangingPunct="0">
        <a:spcBef>
          <a:spcPct val="0"/>
        </a:spcBef>
        <a:spcAft>
          <a:spcPct val="0"/>
        </a:spcAft>
        <a:defRPr sz="3600" b="1">
          <a:solidFill>
            <a:srgbClr val="993300"/>
          </a:solidFill>
          <a:latin typeface="Times" pitchFamily="18" charset="0"/>
        </a:defRPr>
      </a:lvl4pPr>
      <a:lvl5pPr algn="ctr" rtl="0" eaLnBrk="0" fontAlgn="base" hangingPunct="0">
        <a:spcBef>
          <a:spcPct val="0"/>
        </a:spcBef>
        <a:spcAft>
          <a:spcPct val="0"/>
        </a:spcAft>
        <a:defRPr sz="3600" b="1">
          <a:solidFill>
            <a:srgbClr val="993300"/>
          </a:solidFill>
          <a:latin typeface="Times" pitchFamily="18" charset="0"/>
        </a:defRPr>
      </a:lvl5pPr>
      <a:lvl6pPr marL="457200" algn="ctr" rtl="0" eaLnBrk="0" fontAlgn="base" hangingPunct="0">
        <a:spcBef>
          <a:spcPct val="0"/>
        </a:spcBef>
        <a:spcAft>
          <a:spcPct val="0"/>
        </a:spcAft>
        <a:defRPr sz="3600" b="1">
          <a:solidFill>
            <a:srgbClr val="993300"/>
          </a:solidFill>
          <a:latin typeface="Times" pitchFamily="18" charset="0"/>
        </a:defRPr>
      </a:lvl6pPr>
      <a:lvl7pPr marL="914400" algn="ctr" rtl="0" eaLnBrk="0" fontAlgn="base" hangingPunct="0">
        <a:spcBef>
          <a:spcPct val="0"/>
        </a:spcBef>
        <a:spcAft>
          <a:spcPct val="0"/>
        </a:spcAft>
        <a:defRPr sz="3600" b="1">
          <a:solidFill>
            <a:srgbClr val="993300"/>
          </a:solidFill>
          <a:latin typeface="Times" pitchFamily="18" charset="0"/>
        </a:defRPr>
      </a:lvl7pPr>
      <a:lvl8pPr marL="1371600" algn="ctr" rtl="0" eaLnBrk="0" fontAlgn="base" hangingPunct="0">
        <a:spcBef>
          <a:spcPct val="0"/>
        </a:spcBef>
        <a:spcAft>
          <a:spcPct val="0"/>
        </a:spcAft>
        <a:defRPr sz="3600" b="1">
          <a:solidFill>
            <a:srgbClr val="993300"/>
          </a:solidFill>
          <a:latin typeface="Times" pitchFamily="18" charset="0"/>
        </a:defRPr>
      </a:lvl8pPr>
      <a:lvl9pPr marL="1828800" algn="ctr" rtl="0" eaLnBrk="0" fontAlgn="base" hangingPunct="0">
        <a:spcBef>
          <a:spcPct val="0"/>
        </a:spcBef>
        <a:spcAft>
          <a:spcPct val="0"/>
        </a:spcAft>
        <a:defRPr sz="3600" b="1">
          <a:solidFill>
            <a:srgbClr val="993300"/>
          </a:solidFill>
          <a:latin typeface="Times" pitchFamily="18"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46130-5E38-7943-9734-AD21BEFD8FFE}" type="datetime1">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260646"/>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fld id="{A7724320-20FC-2540-8074-19A9B3738E67}" type="datetime1">
              <a:rPr lang="en-US" smtClean="0">
                <a:solidFill>
                  <a:srgbClr val="000000"/>
                </a:solidFill>
                <a:cs typeface="Arial" pitchFamily="34" charset="0"/>
              </a:rPr>
              <a:pPr eaLnBrk="0" fontAlgn="base" hangingPunct="0">
                <a:spcBef>
                  <a:spcPct val="0"/>
                </a:spcBef>
                <a:spcAft>
                  <a:spcPct val="0"/>
                </a:spcAft>
              </a:pPr>
              <a:t>5/23/2019</a:t>
            </a:fld>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E06C9F6E-F344-41CA-B292-68382B9587F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Tree>
    <p:extLst>
      <p:ext uri="{BB962C8B-B14F-4D97-AF65-F5344CB8AC3E}">
        <p14:creationId xmlns:p14="http://schemas.microsoft.com/office/powerpoint/2010/main" val="2567115400"/>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C1C2E0BB-B670-294E-9A7A-4ECF1ABBEA8E}" type="datetime1">
              <a:rPr lang="en-US" smtClean="0">
                <a:solidFill>
                  <a:srgbClr val="000000"/>
                </a:solidFill>
              </a:rPr>
              <a:pPr fontAlgn="base">
                <a:spcBef>
                  <a:spcPct val="0"/>
                </a:spcBef>
                <a:spcAft>
                  <a:spcPct val="0"/>
                </a:spcAft>
                <a:defRPr/>
              </a:pPr>
              <a:t>5/23/2019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5CC6D01D-9E23-4E3E-B321-CA4D6A5AB7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10250781"/>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pitchFamily="18" charset="0"/>
        </a:defRPr>
      </a:lvl2pPr>
      <a:lvl3pPr algn="ctr" rtl="0" eaLnBrk="0" fontAlgn="base" hangingPunct="0">
        <a:spcBef>
          <a:spcPct val="0"/>
        </a:spcBef>
        <a:spcAft>
          <a:spcPct val="0"/>
        </a:spcAft>
        <a:defRPr sz="3600">
          <a:solidFill>
            <a:schemeClr val="tx2"/>
          </a:solidFill>
          <a:latin typeface="Times" pitchFamily="18" charset="0"/>
        </a:defRPr>
      </a:lvl3pPr>
      <a:lvl4pPr algn="ctr" rtl="0" eaLnBrk="0" fontAlgn="base" hangingPunct="0">
        <a:spcBef>
          <a:spcPct val="0"/>
        </a:spcBef>
        <a:spcAft>
          <a:spcPct val="0"/>
        </a:spcAft>
        <a:defRPr sz="3600">
          <a:solidFill>
            <a:schemeClr val="tx2"/>
          </a:solidFill>
          <a:latin typeface="Times" pitchFamily="18" charset="0"/>
        </a:defRPr>
      </a:lvl4pPr>
      <a:lvl5pPr algn="ctr" rtl="0" eaLnBrk="0" fontAlgn="base" hangingPunct="0">
        <a:spcBef>
          <a:spcPct val="0"/>
        </a:spcBef>
        <a:spcAft>
          <a:spcPct val="0"/>
        </a:spcAft>
        <a:defRPr sz="3600">
          <a:solidFill>
            <a:schemeClr val="tx2"/>
          </a:solidFill>
          <a:latin typeface="Times" pitchFamily="18" charset="0"/>
        </a:defRPr>
      </a:lvl5pPr>
      <a:lvl6pPr marL="457200" algn="ctr" rtl="0" eaLnBrk="0" fontAlgn="base" hangingPunct="0">
        <a:spcBef>
          <a:spcPct val="0"/>
        </a:spcBef>
        <a:spcAft>
          <a:spcPct val="0"/>
        </a:spcAft>
        <a:defRPr sz="3600">
          <a:solidFill>
            <a:schemeClr val="tx2"/>
          </a:solidFill>
          <a:latin typeface="Times" pitchFamily="18" charset="0"/>
        </a:defRPr>
      </a:lvl6pPr>
      <a:lvl7pPr marL="914400" algn="ctr" rtl="0" eaLnBrk="0" fontAlgn="base" hangingPunct="0">
        <a:spcBef>
          <a:spcPct val="0"/>
        </a:spcBef>
        <a:spcAft>
          <a:spcPct val="0"/>
        </a:spcAft>
        <a:defRPr sz="3600">
          <a:solidFill>
            <a:schemeClr val="tx2"/>
          </a:solidFill>
          <a:latin typeface="Times" pitchFamily="18" charset="0"/>
        </a:defRPr>
      </a:lvl7pPr>
      <a:lvl8pPr marL="1371600" algn="ctr" rtl="0" eaLnBrk="0" fontAlgn="base" hangingPunct="0">
        <a:spcBef>
          <a:spcPct val="0"/>
        </a:spcBef>
        <a:spcAft>
          <a:spcPct val="0"/>
        </a:spcAft>
        <a:defRPr sz="3600">
          <a:solidFill>
            <a:schemeClr val="tx2"/>
          </a:solidFill>
          <a:latin typeface="Times" pitchFamily="18" charset="0"/>
        </a:defRPr>
      </a:lvl8pPr>
      <a:lvl9pPr marL="1828800" algn="ctr" rtl="0" eaLnBrk="0" fontAlgn="base" hangingPunct="0">
        <a:spcBef>
          <a:spcPct val="0"/>
        </a:spcBef>
        <a:spcAft>
          <a:spcPct val="0"/>
        </a:spcAft>
        <a:defRPr sz="36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30.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0.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5.xml"/><Relationship Id="rId7" Type="http://schemas.openxmlformats.org/officeDocument/2006/relationships/image" Target="../media/image64.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wmf"/><Relationship Id="rId4" Type="http://schemas.openxmlformats.org/officeDocument/2006/relationships/oleObject" Target="../embeddings/oleObject1.bin"/><Relationship Id="rId9" Type="http://schemas.openxmlformats.org/officeDocument/2006/relationships/image" Target="../media/image65.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69.wmf"/><Relationship Id="rId3" Type="http://schemas.openxmlformats.org/officeDocument/2006/relationships/notesSlide" Target="../notesSlides/notesSlide36.xml"/><Relationship Id="rId7" Type="http://schemas.openxmlformats.org/officeDocument/2006/relationships/image" Target="../media/image67.wmf"/><Relationship Id="rId12"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8.wmf"/><Relationship Id="rId5" Type="http://schemas.openxmlformats.org/officeDocument/2006/relationships/image" Target="../media/image66.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69.wmf"/><Relationship Id="rId3" Type="http://schemas.openxmlformats.org/officeDocument/2006/relationships/notesSlide" Target="../notesSlides/notesSlide37.xml"/><Relationship Id="rId7" Type="http://schemas.openxmlformats.org/officeDocument/2006/relationships/image" Target="../media/image71.wmf"/><Relationship Id="rId12" Type="http://schemas.openxmlformats.org/officeDocument/2006/relationships/oleObject" Target="../embeddings/oleObject13.bin"/><Relationship Id="rId17" Type="http://schemas.openxmlformats.org/officeDocument/2006/relationships/image" Target="../media/image74.wmf"/><Relationship Id="rId2" Type="http://schemas.openxmlformats.org/officeDocument/2006/relationships/slideLayout" Target="../slideLayouts/slideLayout13.xml"/><Relationship Id="rId16" Type="http://schemas.openxmlformats.org/officeDocument/2006/relationships/oleObject" Target="../embeddings/oleObject15.bin"/><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72.wmf"/><Relationship Id="rId5" Type="http://schemas.openxmlformats.org/officeDocument/2006/relationships/image" Target="../media/image70.wmf"/><Relationship Id="rId15" Type="http://schemas.openxmlformats.org/officeDocument/2006/relationships/image" Target="../media/image73.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65.wmf"/><Relationship Id="rId14" Type="http://schemas.openxmlformats.org/officeDocument/2006/relationships/oleObject" Target="../embeddings/oleObject14.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69.wmf"/><Relationship Id="rId18" Type="http://schemas.openxmlformats.org/officeDocument/2006/relationships/oleObject" Target="../embeddings/oleObject23.bin"/><Relationship Id="rId3" Type="http://schemas.openxmlformats.org/officeDocument/2006/relationships/notesSlide" Target="../notesSlides/notesSlide38.xml"/><Relationship Id="rId7" Type="http://schemas.openxmlformats.org/officeDocument/2006/relationships/image" Target="../media/image76.wmf"/><Relationship Id="rId12" Type="http://schemas.openxmlformats.org/officeDocument/2006/relationships/oleObject" Target="../embeddings/oleObject20.bin"/><Relationship Id="rId17" Type="http://schemas.openxmlformats.org/officeDocument/2006/relationships/image" Target="../media/image74.wmf"/><Relationship Id="rId2" Type="http://schemas.openxmlformats.org/officeDocument/2006/relationships/slideLayout" Target="../slideLayouts/slideLayout13.xml"/><Relationship Id="rId16" Type="http://schemas.openxmlformats.org/officeDocument/2006/relationships/oleObject" Target="../embeddings/oleObject22.bin"/><Relationship Id="rId1" Type="http://schemas.openxmlformats.org/officeDocument/2006/relationships/vmlDrawing" Target="../drawings/vmlDrawing4.vml"/><Relationship Id="rId6" Type="http://schemas.openxmlformats.org/officeDocument/2006/relationships/oleObject" Target="../embeddings/oleObject17.bin"/><Relationship Id="rId11" Type="http://schemas.openxmlformats.org/officeDocument/2006/relationships/image" Target="../media/image77.wmf"/><Relationship Id="rId5" Type="http://schemas.openxmlformats.org/officeDocument/2006/relationships/image" Target="../media/image75.wmf"/><Relationship Id="rId15" Type="http://schemas.openxmlformats.org/officeDocument/2006/relationships/image" Target="../media/image73.wmf"/><Relationship Id="rId10" Type="http://schemas.openxmlformats.org/officeDocument/2006/relationships/oleObject" Target="../embeddings/oleObject19.bin"/><Relationship Id="rId19" Type="http://schemas.openxmlformats.org/officeDocument/2006/relationships/image" Target="../media/image78.wmf"/><Relationship Id="rId4" Type="http://schemas.openxmlformats.org/officeDocument/2006/relationships/oleObject" Target="../embeddings/oleObject16.bin"/><Relationship Id="rId9" Type="http://schemas.openxmlformats.org/officeDocument/2006/relationships/image" Target="../media/image65.wmf"/><Relationship Id="rId14" Type="http://schemas.openxmlformats.org/officeDocument/2006/relationships/oleObject" Target="../embeddings/oleObject21.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69.wmf"/><Relationship Id="rId18" Type="http://schemas.openxmlformats.org/officeDocument/2006/relationships/oleObject" Target="../embeddings/oleObject31.bin"/><Relationship Id="rId3" Type="http://schemas.openxmlformats.org/officeDocument/2006/relationships/notesSlide" Target="../notesSlides/notesSlide39.xml"/><Relationship Id="rId7" Type="http://schemas.openxmlformats.org/officeDocument/2006/relationships/image" Target="../media/image80.wmf"/><Relationship Id="rId12" Type="http://schemas.openxmlformats.org/officeDocument/2006/relationships/oleObject" Target="../embeddings/oleObject28.bin"/><Relationship Id="rId17" Type="http://schemas.openxmlformats.org/officeDocument/2006/relationships/image" Target="../media/image74.wmf"/><Relationship Id="rId2" Type="http://schemas.openxmlformats.org/officeDocument/2006/relationships/slideLayout" Target="../slideLayouts/slideLayout13.xml"/><Relationship Id="rId16" Type="http://schemas.openxmlformats.org/officeDocument/2006/relationships/oleObject" Target="../embeddings/oleObject30.bin"/><Relationship Id="rId1" Type="http://schemas.openxmlformats.org/officeDocument/2006/relationships/vmlDrawing" Target="../drawings/vmlDrawing5.vml"/><Relationship Id="rId6" Type="http://schemas.openxmlformats.org/officeDocument/2006/relationships/oleObject" Target="../embeddings/oleObject25.bin"/><Relationship Id="rId11" Type="http://schemas.openxmlformats.org/officeDocument/2006/relationships/image" Target="../media/image81.wmf"/><Relationship Id="rId5" Type="http://schemas.openxmlformats.org/officeDocument/2006/relationships/image" Target="../media/image79.wmf"/><Relationship Id="rId15" Type="http://schemas.openxmlformats.org/officeDocument/2006/relationships/image" Target="../media/image73.wmf"/><Relationship Id="rId10" Type="http://schemas.openxmlformats.org/officeDocument/2006/relationships/oleObject" Target="../embeddings/oleObject27.bin"/><Relationship Id="rId19" Type="http://schemas.openxmlformats.org/officeDocument/2006/relationships/image" Target="../media/image82.wmf"/><Relationship Id="rId4" Type="http://schemas.openxmlformats.org/officeDocument/2006/relationships/oleObject" Target="../embeddings/oleObject24.bin"/><Relationship Id="rId9" Type="http://schemas.openxmlformats.org/officeDocument/2006/relationships/image" Target="../media/image65.wmf"/><Relationship Id="rId14" Type="http://schemas.openxmlformats.org/officeDocument/2006/relationships/oleObject" Target="../embeddings/oleObject29.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4.xml"/><Relationship Id="rId1" Type="http://schemas.openxmlformats.org/officeDocument/2006/relationships/vmlDrawing" Target="../drawings/vmlDrawing6.vml"/><Relationship Id="rId5" Type="http://schemas.openxmlformats.org/officeDocument/2006/relationships/image" Target="../media/image83.wmf"/><Relationship Id="rId4" Type="http://schemas.openxmlformats.org/officeDocument/2006/relationships/oleObject" Target="../embeddings/oleObject3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42.xml"/><Relationship Id="rId7" Type="http://schemas.openxmlformats.org/officeDocument/2006/relationships/oleObject" Target="../embeddings/oleObject34.bin"/><Relationship Id="rId2" Type="http://schemas.openxmlformats.org/officeDocument/2006/relationships/slideLayout" Target="../slideLayouts/slideLayout84.xml"/><Relationship Id="rId1" Type="http://schemas.openxmlformats.org/officeDocument/2006/relationships/vmlDrawing" Target="../drawings/vmlDrawing7.vml"/><Relationship Id="rId6" Type="http://schemas.openxmlformats.org/officeDocument/2006/relationships/hyperlink" Target="http://www.di.ens.fr/~mallat/papiers/svmtutorial.pdf" TargetMode="External"/><Relationship Id="rId5" Type="http://schemas.openxmlformats.org/officeDocument/2006/relationships/image" Target="../media/image84.wmf"/><Relationship Id="rId4" Type="http://schemas.openxmlformats.org/officeDocument/2006/relationships/oleObject" Target="../embeddings/oleObject33.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88.wmf"/><Relationship Id="rId3" Type="http://schemas.openxmlformats.org/officeDocument/2006/relationships/notesSlide" Target="../notesSlides/notesSlide43.xml"/><Relationship Id="rId7" Type="http://schemas.openxmlformats.org/officeDocument/2006/relationships/image" Target="../media/image85.wmf"/><Relationship Id="rId12" Type="http://schemas.openxmlformats.org/officeDocument/2006/relationships/oleObject" Target="../embeddings/oleObject39.bin"/><Relationship Id="rId2" Type="http://schemas.openxmlformats.org/officeDocument/2006/relationships/slideLayout" Target="../slideLayouts/slideLayout84.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image" Target="../media/image87.wmf"/><Relationship Id="rId5" Type="http://schemas.openxmlformats.org/officeDocument/2006/relationships/image" Target="../media/image84.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86.w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44.xml"/><Relationship Id="rId7" Type="http://schemas.openxmlformats.org/officeDocument/2006/relationships/image" Target="../media/image85.wmf"/><Relationship Id="rId2" Type="http://schemas.openxmlformats.org/officeDocument/2006/relationships/slideLayout" Target="../slideLayouts/slideLayout84.xml"/><Relationship Id="rId1" Type="http://schemas.openxmlformats.org/officeDocument/2006/relationships/vmlDrawing" Target="../drawings/vmlDrawing9.vml"/><Relationship Id="rId6" Type="http://schemas.openxmlformats.org/officeDocument/2006/relationships/oleObject" Target="../embeddings/oleObject41.bin"/><Relationship Id="rId5" Type="http://schemas.openxmlformats.org/officeDocument/2006/relationships/image" Target="../media/image84.wmf"/><Relationship Id="rId4" Type="http://schemas.openxmlformats.org/officeDocument/2006/relationships/oleObject" Target="../embeddings/oleObject40.bin"/><Relationship Id="rId9" Type="http://schemas.openxmlformats.org/officeDocument/2006/relationships/image" Target="../media/image86.wmf"/></Relationships>
</file>

<file path=ppt/slides/_rels/slide51.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45.xml"/><Relationship Id="rId7" Type="http://schemas.openxmlformats.org/officeDocument/2006/relationships/oleObject" Target="../embeddings/oleObject44.bin"/><Relationship Id="rId2" Type="http://schemas.openxmlformats.org/officeDocument/2006/relationships/slideLayout" Target="../slideLayouts/slideLayout84.xml"/><Relationship Id="rId1" Type="http://schemas.openxmlformats.org/officeDocument/2006/relationships/vmlDrawing" Target="../drawings/vmlDrawing10.vml"/><Relationship Id="rId6" Type="http://schemas.openxmlformats.org/officeDocument/2006/relationships/image" Target="../media/image89.wmf"/><Relationship Id="rId5" Type="http://schemas.openxmlformats.org/officeDocument/2006/relationships/oleObject" Target="../embeddings/oleObject43.bin"/><Relationship Id="rId4" Type="http://schemas.openxmlformats.org/officeDocument/2006/relationships/hyperlink" Target="http://www.umiacs.umd.edu/~joseph/support-vector-machines4.pdf"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4.xml"/><Relationship Id="rId1" Type="http://schemas.openxmlformats.org/officeDocument/2006/relationships/vmlDrawing" Target="../drawings/vmlDrawing11.vml"/><Relationship Id="rId6" Type="http://schemas.openxmlformats.org/officeDocument/2006/relationships/hyperlink" Target="http://www.umiacs.umd.edu/~joseph/support-vector-machines4.pdf" TargetMode="External"/><Relationship Id="rId5" Type="http://schemas.openxmlformats.org/officeDocument/2006/relationships/image" Target="../media/image90.wmf"/><Relationship Id="rId4" Type="http://schemas.openxmlformats.org/officeDocument/2006/relationships/oleObject" Target="../embeddings/oleObject45.bin"/></Relationships>
</file>

<file path=ppt/slides/_rels/slide53.xml.rels><?xml version="1.0" encoding="UTF-8" standalone="yes"?>
<Relationships xmlns="http://schemas.openxmlformats.org/package/2006/relationships"><Relationship Id="rId8" Type="http://schemas.openxmlformats.org/officeDocument/2006/relationships/hyperlink" Target="http://www.di.ens.fr/~mallat/papiers/svmtutorial.pdf" TargetMode="External"/><Relationship Id="rId3" Type="http://schemas.openxmlformats.org/officeDocument/2006/relationships/notesSlide" Target="../notesSlides/notesSlide47.xml"/><Relationship Id="rId7" Type="http://schemas.openxmlformats.org/officeDocument/2006/relationships/image" Target="../media/image91.wmf"/><Relationship Id="rId2" Type="http://schemas.openxmlformats.org/officeDocument/2006/relationships/slideLayout" Target="../slideLayouts/slideLayout84.xml"/><Relationship Id="rId1" Type="http://schemas.openxmlformats.org/officeDocument/2006/relationships/vmlDrawing" Target="../drawings/vmlDrawing12.vml"/><Relationship Id="rId6" Type="http://schemas.openxmlformats.org/officeDocument/2006/relationships/oleObject" Target="../embeddings/oleObject47.bin"/><Relationship Id="rId5" Type="http://schemas.openxmlformats.org/officeDocument/2006/relationships/image" Target="../media/image90.wmf"/><Relationship Id="rId10" Type="http://schemas.openxmlformats.org/officeDocument/2006/relationships/image" Target="../media/image92.emf"/><Relationship Id="rId4" Type="http://schemas.openxmlformats.org/officeDocument/2006/relationships/oleObject" Target="../embeddings/oleObject46.bin"/><Relationship Id="rId9" Type="http://schemas.openxmlformats.org/officeDocument/2006/relationships/oleObject" Target="../embeddings/oleObject48.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6.png"/><Relationship Id="rId5" Type="http://schemas.openxmlformats.org/officeDocument/2006/relationships/hyperlink" Target="http://lear.inrialpes.fr/people/triggs" TargetMode="External"/><Relationship Id="rId4" Type="http://schemas.openxmlformats.org/officeDocument/2006/relationships/hyperlink" Target="http://lear.inrialpes.fr/people/dala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8" Type="http://schemas.openxmlformats.org/officeDocument/2006/relationships/hyperlink" Target="http://www.umiacs.umd.edu/~joseph/support-vector-machines4.pdf" TargetMode="External"/><Relationship Id="rId3" Type="http://schemas.openxmlformats.org/officeDocument/2006/relationships/notesSlide" Target="../notesSlides/notesSlide55.xml"/><Relationship Id="rId7" Type="http://schemas.openxmlformats.org/officeDocument/2006/relationships/image" Target="../media/image91.wmf"/><Relationship Id="rId2" Type="http://schemas.openxmlformats.org/officeDocument/2006/relationships/slideLayout" Target="../slideLayouts/slideLayout84.xml"/><Relationship Id="rId1" Type="http://schemas.openxmlformats.org/officeDocument/2006/relationships/vmlDrawing" Target="../drawings/vmlDrawing13.vml"/><Relationship Id="rId6" Type="http://schemas.openxmlformats.org/officeDocument/2006/relationships/oleObject" Target="../embeddings/oleObject50.bin"/><Relationship Id="rId5" Type="http://schemas.openxmlformats.org/officeDocument/2006/relationships/image" Target="../media/image90.wmf"/><Relationship Id="rId4" Type="http://schemas.openxmlformats.org/officeDocument/2006/relationships/oleObject" Target="../embeddings/oleObject49.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8" Type="http://schemas.openxmlformats.org/officeDocument/2006/relationships/hyperlink" Target="http://www.umiacs.umd.edu/~joseph/support-vector-machines4.pdf" TargetMode="External"/><Relationship Id="rId3" Type="http://schemas.openxmlformats.org/officeDocument/2006/relationships/notesSlide" Target="../notesSlides/notesSlide58.xml"/><Relationship Id="rId7" Type="http://schemas.openxmlformats.org/officeDocument/2006/relationships/image" Target="../media/image91.wmf"/><Relationship Id="rId2" Type="http://schemas.openxmlformats.org/officeDocument/2006/relationships/slideLayout" Target="../slideLayouts/slideLayout84.xml"/><Relationship Id="rId1" Type="http://schemas.openxmlformats.org/officeDocument/2006/relationships/vmlDrawing" Target="../drawings/vmlDrawing14.vml"/><Relationship Id="rId6" Type="http://schemas.openxmlformats.org/officeDocument/2006/relationships/oleObject" Target="../embeddings/oleObject52.bin"/><Relationship Id="rId5" Type="http://schemas.openxmlformats.org/officeDocument/2006/relationships/image" Target="../media/image90.wmf"/><Relationship Id="rId4" Type="http://schemas.openxmlformats.org/officeDocument/2006/relationships/oleObject" Target="../embeddings/oleObject51.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4.xml"/><Relationship Id="rId1" Type="http://schemas.openxmlformats.org/officeDocument/2006/relationships/vmlDrawing" Target="../drawings/vmlDrawing15.vml"/><Relationship Id="rId5" Type="http://schemas.openxmlformats.org/officeDocument/2006/relationships/image" Target="../media/image97.wmf"/><Relationship Id="rId4" Type="http://schemas.openxmlformats.org/officeDocument/2006/relationships/oleObject" Target="../embeddings/oleObject53.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60.xml"/><Relationship Id="rId7" Type="http://schemas.openxmlformats.org/officeDocument/2006/relationships/image" Target="../media/image99.wmf"/><Relationship Id="rId2" Type="http://schemas.openxmlformats.org/officeDocument/2006/relationships/slideLayout" Target="../slideLayouts/slideLayout84.xml"/><Relationship Id="rId1" Type="http://schemas.openxmlformats.org/officeDocument/2006/relationships/vmlDrawing" Target="../drawings/vmlDrawing16.vml"/><Relationship Id="rId6" Type="http://schemas.openxmlformats.org/officeDocument/2006/relationships/oleObject" Target="../embeddings/oleObject55.bin"/><Relationship Id="rId5" Type="http://schemas.openxmlformats.org/officeDocument/2006/relationships/image" Target="../media/image98.wmf"/><Relationship Id="rId4" Type="http://schemas.openxmlformats.org/officeDocument/2006/relationships/oleObject" Target="../embeddings/oleObject54.bin"/><Relationship Id="rId9" Type="http://schemas.openxmlformats.org/officeDocument/2006/relationships/image" Target="../media/image100.wmf"/></Relationships>
</file>

<file path=ppt/slides/_rels/slide7.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vision.caltech.edu/html-files/EE148-2005-Spring/pprs/viola04ijcv.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124.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9.xml"/><Relationship Id="rId1" Type="http://schemas.openxmlformats.org/officeDocument/2006/relationships/vmlDrawing" Target="../drawings/vmlDrawing17.vml"/><Relationship Id="rId5" Type="http://schemas.openxmlformats.org/officeDocument/2006/relationships/image" Target="../media/image105.wmf"/><Relationship Id="rId4" Type="http://schemas.openxmlformats.org/officeDocument/2006/relationships/oleObject" Target="../embeddings/oleObject57.bin"/></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vision.caltech.edu/html-files/EE148-2005-Spring/pprs/viola04ijcv.pdf"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hyperlink" Target="http://www.kernel-machines.org/software" TargetMode="External"/><Relationship Id="rId2" Type="http://schemas.openxmlformats.org/officeDocument/2006/relationships/notesSlide" Target="../notesSlides/notesSlide73.xml"/><Relationship Id="rId1" Type="http://schemas.openxmlformats.org/officeDocument/2006/relationships/slideLayout" Target="../slideLayouts/slideLayout84.xml"/><Relationship Id="rId4" Type="http://schemas.openxmlformats.org/officeDocument/2006/relationships/hyperlink" Target="http://www.csie.ntu.edu.tw/~cjlin/libsvm/"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vision.caltech.edu/html-files/EE148-2005-Spring/pprs/viola04ijcv.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Discriminative classifiers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for image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23</a:t>
            </a:r>
            <a:r>
              <a:rPr lang="en-US" altLang="en-US" sz="3600" baseline="30000" dirty="0" smtClean="0">
                <a:ea typeface="ＭＳ Ｐゴシック" panose="020B0600070205080204" pitchFamily="34" charset="-128"/>
              </a:rPr>
              <a:t>rd</a:t>
            </a:r>
            <a:r>
              <a:rPr lang="en-US" altLang="en-US" sz="3600" dirty="0" smtClean="0">
                <a:ea typeface="ＭＳ Ｐゴシック" panose="020B0600070205080204" pitchFamily="34" charset="-128"/>
              </a:rPr>
              <a:t>, 2019</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3088908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2"/>
          <p:cNvSpPr>
            <a:spLocks noGrp="1" noChangeArrowheads="1"/>
          </p:cNvSpPr>
          <p:nvPr>
            <p:ph type="title"/>
          </p:nvPr>
        </p:nvSpPr>
        <p:spPr/>
        <p:txBody>
          <a:bodyPr/>
          <a:lstStyle/>
          <a:p>
            <a:r>
              <a:rPr lang="en-US" dirty="0" smtClean="0"/>
              <a:t>Boosting  intuition</a:t>
            </a:r>
          </a:p>
        </p:txBody>
      </p:sp>
      <p:sp>
        <p:nvSpPr>
          <p:cNvPr id="18435"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6" name="Oval 4"/>
          <p:cNvSpPr>
            <a:spLocks noChangeArrowheads="1"/>
          </p:cNvSpPr>
          <p:nvPr/>
        </p:nvSpPr>
        <p:spPr bwMode="auto">
          <a:xfrm>
            <a:off x="6321425" y="2192338"/>
            <a:ext cx="384175"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7" name="Oval 5"/>
          <p:cNvSpPr>
            <a:spLocks noChangeArrowheads="1"/>
          </p:cNvSpPr>
          <p:nvPr/>
        </p:nvSpPr>
        <p:spPr bwMode="auto">
          <a:xfrm>
            <a:off x="7010400" y="2949575"/>
            <a:ext cx="38417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8"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9" name="Oval 7"/>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0" name="Oval 8"/>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1"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2"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3" name="Oval 11"/>
          <p:cNvSpPr>
            <a:spLocks noChangeArrowheads="1"/>
          </p:cNvSpPr>
          <p:nvPr/>
        </p:nvSpPr>
        <p:spPr bwMode="auto">
          <a:xfrm>
            <a:off x="4922838" y="4564063"/>
            <a:ext cx="381000" cy="376237"/>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330189" name="Line 13"/>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330190" name="Text Box 14"/>
          <p:cNvSpPr txBox="1">
            <a:spLocks noChangeArrowheads="1"/>
          </p:cNvSpPr>
          <p:nvPr/>
        </p:nvSpPr>
        <p:spPr bwMode="auto">
          <a:xfrm>
            <a:off x="1125538" y="2774950"/>
            <a:ext cx="1281112" cy="639763"/>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1</a:t>
            </a:r>
          </a:p>
        </p:txBody>
      </p:sp>
      <p:cxnSp>
        <p:nvCxnSpPr>
          <p:cNvPr id="1330191" name="AutoShape 15"/>
          <p:cNvCxnSpPr>
            <a:cxnSpLocks noChangeShapeType="1"/>
            <a:stCxn id="1330190" idx="3"/>
            <a:endCxn id="1330189" idx="0"/>
          </p:cNvCxnSpPr>
          <p:nvPr/>
        </p:nvCxnSpPr>
        <p:spPr bwMode="auto">
          <a:xfrm>
            <a:off x="2406650" y="3095625"/>
            <a:ext cx="1947863" cy="715963"/>
          </a:xfrm>
          <a:prstGeom prst="straightConnector1">
            <a:avLst/>
          </a:prstGeom>
          <a:noFill/>
          <a:ln w="25400">
            <a:solidFill>
              <a:schemeClr val="tx1"/>
            </a:solidFill>
            <a:round/>
            <a:headEnd/>
            <a:tailEnd type="triangle" w="med" len="med"/>
          </a:ln>
        </p:spPr>
      </p:cxnSp>
      <p:sp>
        <p:nvSpPr>
          <p:cNvPr id="18447" name="Rectangle 16"/>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TextBox 15"/>
          <p:cNvSpPr txBox="1"/>
          <p:nvPr/>
        </p:nvSpPr>
        <p:spPr>
          <a:xfrm>
            <a:off x="7375626" y="6584223"/>
            <a:ext cx="3184506" cy="276999"/>
          </a:xfrm>
          <a:prstGeom prst="rect">
            <a:avLst/>
          </a:prstGeom>
          <a:noFill/>
        </p:spPr>
        <p:txBody>
          <a:bodyPr wrap="square" rtlCol="0">
            <a:spAutoFit/>
          </a:bodyPr>
          <a:lstStyle/>
          <a:p>
            <a:r>
              <a:rPr lang="en-US" sz="1200" dirty="0" smtClean="0"/>
              <a:t>Slide credit: Paul Viola</a:t>
            </a:r>
            <a:endParaRPr lang="en-US" sz="1200" dirty="0"/>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10</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0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0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189" grpId="0" animBg="1"/>
      <p:bldP spid="13301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Boosting  illustration</a:t>
            </a:r>
          </a:p>
        </p:txBody>
      </p:sp>
      <p:sp>
        <p:nvSpPr>
          <p:cNvPr id="19459" name="Oval 4"/>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0" name="Oval 5"/>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1" name="Oval 7"/>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2" name="Oval 8"/>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3" name="Oval 9"/>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4" name="Oval 10"/>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5" name="Oval 11"/>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6" name="Oval 12"/>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7" name="Rectangle 17"/>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8" name="Text Box 33"/>
          <p:cNvSpPr txBox="1">
            <a:spLocks noChangeArrowheads="1"/>
          </p:cNvSpPr>
          <p:nvPr/>
        </p:nvSpPr>
        <p:spPr bwMode="auto">
          <a:xfrm>
            <a:off x="1981200" y="2940050"/>
            <a:ext cx="1136650" cy="641350"/>
          </a:xfrm>
          <a:prstGeom prst="rect">
            <a:avLst/>
          </a:prstGeom>
          <a:noFill/>
          <a:ln w="25400">
            <a:noFill/>
            <a:miter lim="800000"/>
            <a:headEnd/>
            <a:tailEnd/>
          </a:ln>
        </p:spPr>
        <p:txBody>
          <a:bodyPr wrap="none">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Weights</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Increased</a:t>
            </a:r>
          </a:p>
        </p:txBody>
      </p:sp>
      <p:sp>
        <p:nvSpPr>
          <p:cNvPr id="19469" name="Line 38"/>
          <p:cNvSpPr>
            <a:spLocks noChangeShapeType="1"/>
          </p:cNvSpPr>
          <p:nvPr/>
        </p:nvSpPr>
        <p:spPr bwMode="auto">
          <a:xfrm flipV="1">
            <a:off x="3200400" y="2362200"/>
            <a:ext cx="3276600" cy="914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0" name="Line 40"/>
          <p:cNvSpPr>
            <a:spLocks noChangeShapeType="1"/>
          </p:cNvSpPr>
          <p:nvPr/>
        </p:nvSpPr>
        <p:spPr bwMode="auto">
          <a:xfrm>
            <a:off x="3200400" y="3276600"/>
            <a:ext cx="1905000" cy="14478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1" name="Line 42"/>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2" name="Oval 6"/>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3" name="Line 39"/>
          <p:cNvSpPr>
            <a:spLocks noChangeShapeType="1"/>
          </p:cNvSpPr>
          <p:nvPr/>
        </p:nvSpPr>
        <p:spPr bwMode="auto">
          <a:xfrm flipV="1">
            <a:off x="3200400" y="3124200"/>
            <a:ext cx="3962400" cy="152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 name="Slide Number Placeholder 17"/>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11</a:t>
            </a:fld>
            <a:endParaRPr lang="en-US">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Boosting  illustration</a:t>
            </a:r>
          </a:p>
        </p:txBody>
      </p:sp>
      <p:sp>
        <p:nvSpPr>
          <p:cNvPr id="20483"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4"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5"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6"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7" name="Oval 7"/>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8" name="Oval 8"/>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9"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0"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1"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2" name="Line 12"/>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3" name="Text Box 13"/>
          <p:cNvSpPr txBox="1">
            <a:spLocks noChangeArrowheads="1"/>
          </p:cNvSpPr>
          <p:nvPr/>
        </p:nvSpPr>
        <p:spPr bwMode="auto">
          <a:xfrm>
            <a:off x="1919288" y="3932238"/>
            <a:ext cx="1281112" cy="639762"/>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2</a:t>
            </a:r>
          </a:p>
        </p:txBody>
      </p:sp>
      <p:sp>
        <p:nvSpPr>
          <p:cNvPr id="20494"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5" name="Line 19"/>
          <p:cNvSpPr>
            <a:spLocks noChangeShapeType="1"/>
          </p:cNvSpPr>
          <p:nvPr/>
        </p:nvSpPr>
        <p:spPr bwMode="auto">
          <a:xfrm flipV="1">
            <a:off x="3200400" y="3657600"/>
            <a:ext cx="3048000" cy="6096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12</a:t>
            </a:fld>
            <a:endParaRPr lang="en-US">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Boosting  illustration</a:t>
            </a:r>
          </a:p>
        </p:txBody>
      </p:sp>
      <p:sp>
        <p:nvSpPr>
          <p:cNvPr id="21507"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08"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09"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0"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1"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2"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3"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4"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5"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6"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7" name="Text Box 15"/>
          <p:cNvSpPr txBox="1">
            <a:spLocks noChangeArrowheads="1"/>
          </p:cNvSpPr>
          <p:nvPr/>
        </p:nvSpPr>
        <p:spPr bwMode="auto">
          <a:xfrm>
            <a:off x="1981200" y="2940050"/>
            <a:ext cx="1136650" cy="641350"/>
          </a:xfrm>
          <a:prstGeom prst="rect">
            <a:avLst/>
          </a:prstGeom>
          <a:noFill/>
          <a:ln w="25400">
            <a:noFill/>
            <a:miter lim="800000"/>
            <a:headEnd/>
            <a:tailEnd/>
          </a:ln>
        </p:spPr>
        <p:txBody>
          <a:bodyPr wrap="none">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Weights</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Increased</a:t>
            </a:r>
          </a:p>
        </p:txBody>
      </p:sp>
      <p:sp>
        <p:nvSpPr>
          <p:cNvPr id="21518" name="Line 17"/>
          <p:cNvSpPr>
            <a:spLocks noChangeShapeType="1"/>
          </p:cNvSpPr>
          <p:nvPr/>
        </p:nvSpPr>
        <p:spPr bwMode="auto">
          <a:xfrm>
            <a:off x="3200400" y="3276600"/>
            <a:ext cx="2743200" cy="7620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9" name="Line 18"/>
          <p:cNvSpPr>
            <a:spLocks noChangeShapeType="1"/>
          </p:cNvSpPr>
          <p:nvPr/>
        </p:nvSpPr>
        <p:spPr bwMode="auto">
          <a:xfrm>
            <a:off x="3200400" y="3276600"/>
            <a:ext cx="2819400" cy="1676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20" name="Line 21"/>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13</a:t>
            </a:fld>
            <a:endParaRPr lang="en-US">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Boosting  illustration</a:t>
            </a:r>
          </a:p>
        </p:txBody>
      </p:sp>
      <p:sp>
        <p:nvSpPr>
          <p:cNvPr id="22531"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2"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3"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4"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5"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6"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7"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8"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9"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0" name="Line 12"/>
          <p:cNvSpPr>
            <a:spLocks noChangeShapeType="1"/>
          </p:cNvSpPr>
          <p:nvPr/>
        </p:nvSpPr>
        <p:spPr bwMode="auto">
          <a:xfrm flipH="1" flipV="1">
            <a:off x="5410200" y="2209800"/>
            <a:ext cx="152400" cy="31242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1" name="Text Box 13"/>
          <p:cNvSpPr txBox="1">
            <a:spLocks noChangeArrowheads="1"/>
          </p:cNvSpPr>
          <p:nvPr/>
        </p:nvSpPr>
        <p:spPr bwMode="auto">
          <a:xfrm>
            <a:off x="1919288" y="3932238"/>
            <a:ext cx="1281112" cy="639762"/>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3</a:t>
            </a:r>
          </a:p>
        </p:txBody>
      </p:sp>
      <p:sp>
        <p:nvSpPr>
          <p:cNvPr id="22542"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3" name="Line 18"/>
          <p:cNvSpPr>
            <a:spLocks noChangeShapeType="1"/>
          </p:cNvSpPr>
          <p:nvPr/>
        </p:nvSpPr>
        <p:spPr bwMode="auto">
          <a:xfrm flipV="1">
            <a:off x="3200400" y="4114800"/>
            <a:ext cx="2209800" cy="152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14</a:t>
            </a:fld>
            <a:endParaRPr lang="en-US">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Boosting  illustration</a:t>
            </a:r>
          </a:p>
        </p:txBody>
      </p:sp>
      <p:sp>
        <p:nvSpPr>
          <p:cNvPr id="23555"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6"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7"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8"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9"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0"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1"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2"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3"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4" name="Line 12"/>
          <p:cNvSpPr>
            <a:spLocks noChangeShapeType="1"/>
          </p:cNvSpPr>
          <p:nvPr/>
        </p:nvSpPr>
        <p:spPr bwMode="auto">
          <a:xfrm flipH="1" flipV="1">
            <a:off x="5410200" y="2209800"/>
            <a:ext cx="152400" cy="31242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5"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6" name="Text Box 19"/>
          <p:cNvSpPr txBox="1">
            <a:spLocks noChangeArrowheads="1"/>
          </p:cNvSpPr>
          <p:nvPr/>
        </p:nvSpPr>
        <p:spPr bwMode="auto">
          <a:xfrm>
            <a:off x="1143000" y="3198813"/>
            <a:ext cx="2776538" cy="915987"/>
          </a:xfrm>
          <a:prstGeom prst="rect">
            <a:avLst/>
          </a:prstGeom>
          <a:noFill/>
          <a:ln w="25400">
            <a:noFill/>
            <a:miter lim="800000"/>
            <a:headEnd/>
            <a:tailEnd/>
          </a:ln>
        </p:spPr>
        <p:txBody>
          <a:bodyPr>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Final classifier is </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a combination of weak classifiers</a:t>
            </a:r>
          </a:p>
        </p:txBody>
      </p:sp>
      <p:sp>
        <p:nvSpPr>
          <p:cNvPr id="23567" name="Line 20"/>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8" name="Line 21"/>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15</a:t>
            </a:fld>
            <a:endParaRPr lang="en-US">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20439" y="29912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Discriminative classifier construction</a:t>
            </a:r>
          </a:p>
        </p:txBody>
      </p:sp>
      <p:pic>
        <p:nvPicPr>
          <p:cNvPr id="67" name="Picture 49" descr="boostingIcon"/>
          <p:cNvPicPr>
            <a:picLocks noChangeAspect="1" noChangeArrowheads="1"/>
          </p:cNvPicPr>
          <p:nvPr/>
        </p:nvPicPr>
        <p:blipFill>
          <a:blip r:embed="rId3"/>
          <a:srcRect/>
          <a:stretch>
            <a:fillRect/>
          </a:stretch>
        </p:blipFill>
        <p:spPr bwMode="auto">
          <a:xfrm>
            <a:off x="4140200" y="4025900"/>
            <a:ext cx="1079500" cy="1079500"/>
          </a:xfrm>
          <a:prstGeom prst="rect">
            <a:avLst/>
          </a:prstGeom>
          <a:noFill/>
          <a:ln w="9525">
            <a:noFill/>
            <a:miter lim="800000"/>
            <a:headEnd/>
            <a:tailEnd/>
          </a:ln>
        </p:spPr>
      </p:pic>
      <p:sp>
        <p:nvSpPr>
          <p:cNvPr id="68" name="Rectangle 3"/>
          <p:cNvSpPr>
            <a:spLocks noChangeArrowheads="1"/>
          </p:cNvSpPr>
          <p:nvPr/>
        </p:nvSpPr>
        <p:spPr bwMode="auto">
          <a:xfrm>
            <a:off x="503238" y="1052513"/>
            <a:ext cx="3875087" cy="2392362"/>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69" name="Rectangle 4"/>
          <p:cNvSpPr>
            <a:spLocks noChangeArrowheads="1"/>
          </p:cNvSpPr>
          <p:nvPr/>
        </p:nvSpPr>
        <p:spPr bwMode="auto">
          <a:xfrm>
            <a:off x="4673600" y="1066800"/>
            <a:ext cx="4368800" cy="239712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0" name="Rectangle 5"/>
          <p:cNvSpPr>
            <a:spLocks noChangeArrowheads="1"/>
          </p:cNvSpPr>
          <p:nvPr/>
        </p:nvSpPr>
        <p:spPr bwMode="auto">
          <a:xfrm>
            <a:off x="508000" y="3608388"/>
            <a:ext cx="2876550"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1" name="Rectangle 6"/>
          <p:cNvSpPr>
            <a:spLocks noChangeArrowheads="1"/>
          </p:cNvSpPr>
          <p:nvPr/>
        </p:nvSpPr>
        <p:spPr bwMode="auto">
          <a:xfrm>
            <a:off x="6002338" y="3608388"/>
            <a:ext cx="3035300" cy="263207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pic>
        <p:nvPicPr>
          <p:cNvPr id="72" name="Picture 7"/>
          <p:cNvPicPr>
            <a:picLocks noChangeAspect="1" noChangeArrowheads="1"/>
          </p:cNvPicPr>
          <p:nvPr/>
        </p:nvPicPr>
        <p:blipFill>
          <a:blip r:embed="rId4"/>
          <a:srcRect/>
          <a:stretch>
            <a:fillRect/>
          </a:stretch>
        </p:blipFill>
        <p:spPr bwMode="auto">
          <a:xfrm>
            <a:off x="2033588" y="1647825"/>
            <a:ext cx="317500" cy="287338"/>
          </a:xfrm>
          <a:prstGeom prst="rect">
            <a:avLst/>
          </a:prstGeom>
          <a:noFill/>
          <a:ln w="9525">
            <a:solidFill>
              <a:srgbClr val="E60500"/>
            </a:solidFill>
            <a:miter lim="800000"/>
            <a:headEnd/>
            <a:tailEnd/>
          </a:ln>
        </p:spPr>
      </p:pic>
      <p:pic>
        <p:nvPicPr>
          <p:cNvPr id="73" name="Picture 8"/>
          <p:cNvPicPr>
            <a:picLocks noChangeAspect="1" noChangeArrowheads="1"/>
          </p:cNvPicPr>
          <p:nvPr/>
        </p:nvPicPr>
        <p:blipFill>
          <a:blip r:embed="rId5"/>
          <a:srcRect/>
          <a:stretch>
            <a:fillRect/>
          </a:stretch>
        </p:blipFill>
        <p:spPr bwMode="auto">
          <a:xfrm>
            <a:off x="595313" y="1487488"/>
            <a:ext cx="836612" cy="788987"/>
          </a:xfrm>
          <a:prstGeom prst="rect">
            <a:avLst/>
          </a:prstGeom>
          <a:noFill/>
          <a:ln w="9525">
            <a:noFill/>
            <a:miter lim="800000"/>
            <a:headEnd/>
            <a:tailEnd/>
          </a:ln>
        </p:spPr>
      </p:pic>
      <p:pic>
        <p:nvPicPr>
          <p:cNvPr id="74" name="Picture 9"/>
          <p:cNvPicPr>
            <a:picLocks noChangeAspect="1" noChangeArrowheads="1"/>
          </p:cNvPicPr>
          <p:nvPr/>
        </p:nvPicPr>
        <p:blipFill>
          <a:blip r:embed="rId6"/>
          <a:srcRect l="22574" t="23128" r="14514"/>
          <a:stretch>
            <a:fillRect/>
          </a:stretch>
        </p:blipFill>
        <p:spPr bwMode="auto">
          <a:xfrm>
            <a:off x="2874963" y="1582738"/>
            <a:ext cx="658812" cy="727075"/>
          </a:xfrm>
          <a:prstGeom prst="rect">
            <a:avLst/>
          </a:prstGeom>
          <a:noFill/>
          <a:ln w="9525">
            <a:noFill/>
            <a:miter lim="800000"/>
            <a:headEnd/>
            <a:tailEnd/>
          </a:ln>
        </p:spPr>
      </p:pic>
      <p:pic>
        <p:nvPicPr>
          <p:cNvPr id="75" name="Picture 10"/>
          <p:cNvPicPr>
            <a:picLocks noChangeAspect="1" noChangeArrowheads="1"/>
          </p:cNvPicPr>
          <p:nvPr/>
        </p:nvPicPr>
        <p:blipFill>
          <a:blip r:embed="rId7"/>
          <a:srcRect/>
          <a:stretch>
            <a:fillRect/>
          </a:stretch>
        </p:blipFill>
        <p:spPr bwMode="auto">
          <a:xfrm>
            <a:off x="1481138" y="1989138"/>
            <a:ext cx="319087" cy="287337"/>
          </a:xfrm>
          <a:prstGeom prst="rect">
            <a:avLst/>
          </a:prstGeom>
          <a:noFill/>
          <a:ln w="9525">
            <a:solidFill>
              <a:srgbClr val="E60500"/>
            </a:solidFill>
            <a:miter lim="800000"/>
            <a:headEnd/>
            <a:tailEnd/>
          </a:ln>
        </p:spPr>
      </p:pic>
      <p:pic>
        <p:nvPicPr>
          <p:cNvPr id="76" name="Picture 11"/>
          <p:cNvPicPr>
            <a:picLocks noChangeAspect="1" noChangeArrowheads="1"/>
          </p:cNvPicPr>
          <p:nvPr/>
        </p:nvPicPr>
        <p:blipFill>
          <a:blip r:embed="rId8"/>
          <a:srcRect/>
          <a:stretch>
            <a:fillRect/>
          </a:stretch>
        </p:blipFill>
        <p:spPr bwMode="auto">
          <a:xfrm>
            <a:off x="1920875" y="2066925"/>
            <a:ext cx="319088" cy="285750"/>
          </a:xfrm>
          <a:prstGeom prst="rect">
            <a:avLst/>
          </a:prstGeom>
          <a:noFill/>
          <a:ln w="9525">
            <a:solidFill>
              <a:srgbClr val="E60500"/>
            </a:solidFill>
            <a:miter lim="800000"/>
            <a:headEnd/>
            <a:tailEnd/>
          </a:ln>
        </p:spPr>
      </p:pic>
      <p:pic>
        <p:nvPicPr>
          <p:cNvPr id="77" name="Picture 12"/>
          <p:cNvPicPr>
            <a:picLocks noChangeAspect="1" noChangeArrowheads="1"/>
          </p:cNvPicPr>
          <p:nvPr/>
        </p:nvPicPr>
        <p:blipFill>
          <a:blip r:embed="rId9"/>
          <a:srcRect/>
          <a:stretch>
            <a:fillRect/>
          </a:stretch>
        </p:blipFill>
        <p:spPr bwMode="auto">
          <a:xfrm>
            <a:off x="1601788" y="1709738"/>
            <a:ext cx="319087" cy="285750"/>
          </a:xfrm>
          <a:prstGeom prst="rect">
            <a:avLst/>
          </a:prstGeom>
          <a:noFill/>
          <a:ln w="9525">
            <a:solidFill>
              <a:srgbClr val="E60500"/>
            </a:solidFill>
            <a:miter lim="800000"/>
            <a:headEnd/>
            <a:tailEnd/>
          </a:ln>
        </p:spPr>
      </p:pic>
      <p:pic>
        <p:nvPicPr>
          <p:cNvPr id="78" name="Picture 13"/>
          <p:cNvPicPr>
            <a:picLocks noChangeAspect="1" noChangeArrowheads="1"/>
          </p:cNvPicPr>
          <p:nvPr/>
        </p:nvPicPr>
        <p:blipFill>
          <a:blip r:embed="rId10"/>
          <a:srcRect/>
          <a:stretch>
            <a:fillRect/>
          </a:stretch>
        </p:blipFill>
        <p:spPr bwMode="auto">
          <a:xfrm>
            <a:off x="2190750" y="2006600"/>
            <a:ext cx="298450" cy="287338"/>
          </a:xfrm>
          <a:prstGeom prst="rect">
            <a:avLst/>
          </a:prstGeom>
          <a:noFill/>
          <a:ln w="9525">
            <a:solidFill>
              <a:srgbClr val="E60500"/>
            </a:solidFill>
            <a:miter lim="800000"/>
            <a:headEnd/>
            <a:tailEnd/>
          </a:ln>
        </p:spPr>
      </p:pic>
      <p:pic>
        <p:nvPicPr>
          <p:cNvPr id="79" name="Picture 14"/>
          <p:cNvPicPr>
            <a:picLocks noChangeAspect="1" noChangeArrowheads="1"/>
          </p:cNvPicPr>
          <p:nvPr/>
        </p:nvPicPr>
        <p:blipFill>
          <a:blip r:embed="rId11"/>
          <a:srcRect/>
          <a:stretch>
            <a:fillRect/>
          </a:stretch>
        </p:blipFill>
        <p:spPr bwMode="auto">
          <a:xfrm>
            <a:off x="2339975" y="1760538"/>
            <a:ext cx="317500" cy="285750"/>
          </a:xfrm>
          <a:prstGeom prst="rect">
            <a:avLst/>
          </a:prstGeom>
          <a:noFill/>
          <a:ln w="9525">
            <a:solidFill>
              <a:srgbClr val="E60500"/>
            </a:solidFill>
            <a:miter lim="800000"/>
            <a:headEnd/>
            <a:tailEnd/>
          </a:ln>
        </p:spPr>
      </p:pic>
      <p:sp>
        <p:nvSpPr>
          <p:cNvPr id="80" name="Text Box 15"/>
          <p:cNvSpPr txBox="1">
            <a:spLocks noChangeArrowheads="1"/>
          </p:cNvSpPr>
          <p:nvPr/>
        </p:nvSpPr>
        <p:spPr bwMode="auto">
          <a:xfrm>
            <a:off x="1584325" y="2382838"/>
            <a:ext cx="949325" cy="244475"/>
          </a:xfrm>
          <a:prstGeom prst="rect">
            <a:avLst/>
          </a:prstGeom>
          <a:noFill/>
          <a:ln w="9525">
            <a:noFill/>
            <a:miter lim="800000"/>
            <a:headEnd/>
            <a:tailEnd/>
          </a:ln>
        </p:spPr>
        <p:txBody>
          <a:bodyPr wrap="none">
            <a:spAutoFit/>
          </a:bodyPr>
          <a:lstStyle/>
          <a:p>
            <a:pPr fontAlgn="base">
              <a:spcBef>
                <a:spcPct val="0"/>
              </a:spcBef>
              <a:spcAft>
                <a:spcPct val="0"/>
              </a:spcAft>
            </a:pPr>
            <a:r>
              <a:rPr lang="en-US" sz="1000">
                <a:solidFill>
                  <a:srgbClr val="000099"/>
                </a:solidFill>
                <a:latin typeface="Arial" charset="0"/>
                <a:cs typeface="Arial" charset="0"/>
              </a:rPr>
              <a:t>10</a:t>
            </a:r>
            <a:r>
              <a:rPr lang="en-US" sz="1000" baseline="30000">
                <a:solidFill>
                  <a:srgbClr val="000099"/>
                </a:solidFill>
                <a:latin typeface="Arial" charset="0"/>
                <a:cs typeface="Arial" charset="0"/>
              </a:rPr>
              <a:t>6</a:t>
            </a:r>
            <a:r>
              <a:rPr lang="en-US" sz="1000">
                <a:solidFill>
                  <a:srgbClr val="000099"/>
                </a:solidFill>
                <a:latin typeface="Arial" charset="0"/>
                <a:cs typeface="Arial" charset="0"/>
              </a:rPr>
              <a:t> examples</a:t>
            </a:r>
          </a:p>
        </p:txBody>
      </p:sp>
      <p:sp>
        <p:nvSpPr>
          <p:cNvPr id="81" name="Line 16"/>
          <p:cNvSpPr>
            <a:spLocks noChangeShapeType="1"/>
          </p:cNvSpPr>
          <p:nvPr/>
        </p:nvSpPr>
        <p:spPr bwMode="auto">
          <a:xfrm>
            <a:off x="1333500" y="1854200"/>
            <a:ext cx="146050" cy="714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2" name="Line 17"/>
          <p:cNvSpPr>
            <a:spLocks noChangeShapeType="1"/>
          </p:cNvSpPr>
          <p:nvPr/>
        </p:nvSpPr>
        <p:spPr bwMode="auto">
          <a:xfrm flipV="1">
            <a:off x="2616200" y="2120900"/>
            <a:ext cx="155575" cy="968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3" name="Rectangle 18"/>
          <p:cNvSpPr>
            <a:spLocks noChangeArrowheads="1"/>
          </p:cNvSpPr>
          <p:nvPr/>
        </p:nvSpPr>
        <p:spPr bwMode="auto">
          <a:xfrm>
            <a:off x="568325" y="1139825"/>
            <a:ext cx="19367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Nearest neighbor</a:t>
            </a:r>
          </a:p>
        </p:txBody>
      </p:sp>
      <p:sp>
        <p:nvSpPr>
          <p:cNvPr id="84" name="Text Box 19"/>
          <p:cNvSpPr txBox="1">
            <a:spLocks noChangeArrowheads="1"/>
          </p:cNvSpPr>
          <p:nvPr/>
        </p:nvSpPr>
        <p:spPr bwMode="auto">
          <a:xfrm>
            <a:off x="468313" y="2633663"/>
            <a:ext cx="4356100" cy="641350"/>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Shakhnarovich, Viola, Darrell 2003</a:t>
            </a:r>
          </a:p>
          <a:p>
            <a:pPr fontAlgn="base">
              <a:spcBef>
                <a:spcPct val="0"/>
              </a:spcBef>
              <a:spcAft>
                <a:spcPct val="0"/>
              </a:spcAft>
            </a:pPr>
            <a:r>
              <a:rPr lang="en-US">
                <a:solidFill>
                  <a:srgbClr val="000099"/>
                </a:solidFill>
                <a:latin typeface="Arial" charset="0"/>
                <a:cs typeface="Arial" charset="0"/>
              </a:rPr>
              <a:t>Berg, Berg, Malik 2005...</a:t>
            </a:r>
          </a:p>
        </p:txBody>
      </p:sp>
      <p:sp>
        <p:nvSpPr>
          <p:cNvPr id="85" name="Rectangle 20"/>
          <p:cNvSpPr>
            <a:spLocks noChangeArrowheads="1"/>
          </p:cNvSpPr>
          <p:nvPr/>
        </p:nvSpPr>
        <p:spPr bwMode="auto">
          <a:xfrm>
            <a:off x="4756150" y="1119188"/>
            <a:ext cx="18351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Neural networks</a:t>
            </a:r>
          </a:p>
        </p:txBody>
      </p:sp>
      <p:sp>
        <p:nvSpPr>
          <p:cNvPr id="86" name="Text Box 21"/>
          <p:cNvSpPr txBox="1">
            <a:spLocks noChangeArrowheads="1"/>
          </p:cNvSpPr>
          <p:nvPr/>
        </p:nvSpPr>
        <p:spPr bwMode="auto">
          <a:xfrm>
            <a:off x="4802188" y="2528888"/>
            <a:ext cx="3930650" cy="146526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LeCun, Bottou, Bengio, Haffner 1998</a:t>
            </a:r>
          </a:p>
          <a:p>
            <a:pPr fontAlgn="base">
              <a:spcBef>
                <a:spcPct val="0"/>
              </a:spcBef>
              <a:spcAft>
                <a:spcPct val="0"/>
              </a:spcAft>
            </a:pPr>
            <a:r>
              <a:rPr lang="en-US">
                <a:solidFill>
                  <a:srgbClr val="000099"/>
                </a:solidFill>
                <a:latin typeface="Arial" charset="0"/>
                <a:cs typeface="Arial" charset="0"/>
              </a:rPr>
              <a:t>Rowley, Baluja, Kanade 1998</a:t>
            </a:r>
          </a:p>
          <a:p>
            <a:pPr fontAlgn="base">
              <a:spcBef>
                <a:spcPct val="0"/>
              </a:spcBef>
              <a:spcAft>
                <a:spcPct val="0"/>
              </a:spcAft>
            </a:pPr>
            <a:r>
              <a:rPr lang="en-US">
                <a:solidFill>
                  <a:srgbClr val="000099"/>
                </a:solidFill>
                <a:latin typeface="Arial" charset="0"/>
                <a:cs typeface="Arial" charset="0"/>
              </a:rPr>
              <a:t>…</a:t>
            </a:r>
          </a:p>
          <a:p>
            <a:pPr fontAlgn="base">
              <a:spcBef>
                <a:spcPct val="0"/>
              </a:spcBef>
              <a:spcAft>
                <a:spcPct val="0"/>
              </a:spcAft>
            </a:pPr>
            <a:endParaRPr lang="en-US">
              <a:solidFill>
                <a:srgbClr val="000099"/>
              </a:solidFill>
              <a:latin typeface="Arial" charset="0"/>
              <a:cs typeface="Arial" charset="0"/>
            </a:endParaRPr>
          </a:p>
          <a:p>
            <a:pPr fontAlgn="base">
              <a:spcBef>
                <a:spcPct val="0"/>
              </a:spcBef>
              <a:spcAft>
                <a:spcPct val="0"/>
              </a:spcAft>
            </a:pPr>
            <a:endParaRPr lang="en-US">
              <a:solidFill>
                <a:srgbClr val="000099"/>
              </a:solidFill>
              <a:latin typeface="Arial" charset="0"/>
              <a:cs typeface="Arial" charset="0"/>
            </a:endParaRPr>
          </a:p>
        </p:txBody>
      </p:sp>
      <p:sp>
        <p:nvSpPr>
          <p:cNvPr id="87" name="Rectangle 22"/>
          <p:cNvSpPr>
            <a:spLocks noChangeArrowheads="1"/>
          </p:cNvSpPr>
          <p:nvPr/>
        </p:nvSpPr>
        <p:spPr bwMode="auto">
          <a:xfrm>
            <a:off x="533400" y="3671888"/>
            <a:ext cx="2749550" cy="366712"/>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Support Vector Machines</a:t>
            </a:r>
          </a:p>
        </p:txBody>
      </p:sp>
      <p:sp>
        <p:nvSpPr>
          <p:cNvPr id="88" name="Rectangle 23"/>
          <p:cNvSpPr>
            <a:spLocks noChangeArrowheads="1"/>
          </p:cNvSpPr>
          <p:nvPr/>
        </p:nvSpPr>
        <p:spPr bwMode="auto">
          <a:xfrm>
            <a:off x="6070600" y="3648075"/>
            <a:ext cx="29273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Conditional Random Fields</a:t>
            </a:r>
          </a:p>
        </p:txBody>
      </p:sp>
      <p:sp>
        <p:nvSpPr>
          <p:cNvPr id="89" name="Oval 24"/>
          <p:cNvSpPr>
            <a:spLocks noChangeArrowheads="1"/>
          </p:cNvSpPr>
          <p:nvPr/>
        </p:nvSpPr>
        <p:spPr bwMode="auto">
          <a:xfrm>
            <a:off x="65706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0" name="Oval 25"/>
          <p:cNvSpPr>
            <a:spLocks noChangeArrowheads="1"/>
          </p:cNvSpPr>
          <p:nvPr/>
        </p:nvSpPr>
        <p:spPr bwMode="auto">
          <a:xfrm>
            <a:off x="65706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1" name="Line 26"/>
          <p:cNvSpPr>
            <a:spLocks noChangeShapeType="1"/>
          </p:cNvSpPr>
          <p:nvPr/>
        </p:nvSpPr>
        <p:spPr bwMode="auto">
          <a:xfrm>
            <a:off x="6713538" y="43561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2" name="Oval 27"/>
          <p:cNvSpPr>
            <a:spLocks noChangeArrowheads="1"/>
          </p:cNvSpPr>
          <p:nvPr/>
        </p:nvSpPr>
        <p:spPr bwMode="auto">
          <a:xfrm>
            <a:off x="71294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3" name="Oval 28"/>
          <p:cNvSpPr>
            <a:spLocks noChangeArrowheads="1"/>
          </p:cNvSpPr>
          <p:nvPr/>
        </p:nvSpPr>
        <p:spPr bwMode="auto">
          <a:xfrm>
            <a:off x="71294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4" name="Line 29"/>
          <p:cNvSpPr>
            <a:spLocks noChangeShapeType="1"/>
          </p:cNvSpPr>
          <p:nvPr/>
        </p:nvSpPr>
        <p:spPr bwMode="auto">
          <a:xfrm>
            <a:off x="7272338" y="43434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5" name="Line 30"/>
          <p:cNvSpPr>
            <a:spLocks noChangeShapeType="1"/>
          </p:cNvSpPr>
          <p:nvPr/>
        </p:nvSpPr>
        <p:spPr bwMode="auto">
          <a:xfrm>
            <a:off x="6858000" y="4254500"/>
            <a:ext cx="271463" cy="0"/>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6" name="Rectangle 31"/>
          <p:cNvSpPr>
            <a:spLocks noChangeArrowheads="1"/>
          </p:cNvSpPr>
          <p:nvPr/>
        </p:nvSpPr>
        <p:spPr bwMode="auto">
          <a:xfrm>
            <a:off x="6118225" y="5186363"/>
            <a:ext cx="2990850"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McCallum, Freitag, Pereira 2000; Kumar, Hebert 2003</a:t>
            </a:r>
          </a:p>
          <a:p>
            <a:pPr fontAlgn="base">
              <a:spcBef>
                <a:spcPct val="0"/>
              </a:spcBef>
              <a:spcAft>
                <a:spcPct val="0"/>
              </a:spcAft>
            </a:pPr>
            <a:r>
              <a:rPr lang="en-US">
                <a:solidFill>
                  <a:srgbClr val="000099"/>
                </a:solidFill>
                <a:latin typeface="Arial" charset="0"/>
                <a:cs typeface="Arial" charset="0"/>
              </a:rPr>
              <a:t>…</a:t>
            </a:r>
          </a:p>
        </p:txBody>
      </p:sp>
      <p:pic>
        <p:nvPicPr>
          <p:cNvPr id="97" name="Picture 32"/>
          <p:cNvPicPr>
            <a:picLocks noChangeAspect="1" noChangeArrowheads="1"/>
          </p:cNvPicPr>
          <p:nvPr/>
        </p:nvPicPr>
        <p:blipFill>
          <a:blip r:embed="rId12"/>
          <a:srcRect/>
          <a:stretch>
            <a:fillRect/>
          </a:stretch>
        </p:blipFill>
        <p:spPr bwMode="auto">
          <a:xfrm>
            <a:off x="4843463" y="1409700"/>
            <a:ext cx="3068637" cy="919163"/>
          </a:xfrm>
          <a:prstGeom prst="rect">
            <a:avLst/>
          </a:prstGeom>
          <a:noFill/>
          <a:ln w="9525">
            <a:noFill/>
            <a:miter lim="800000"/>
            <a:headEnd/>
            <a:tailEnd/>
          </a:ln>
        </p:spPr>
      </p:pic>
      <p:pic>
        <p:nvPicPr>
          <p:cNvPr id="98" name="Picture 33"/>
          <p:cNvPicPr>
            <a:picLocks noChangeAspect="1" noChangeArrowheads="1"/>
          </p:cNvPicPr>
          <p:nvPr/>
        </p:nvPicPr>
        <p:blipFill>
          <a:blip r:embed="rId13"/>
          <a:srcRect l="5177" t="24107" r="31807" b="15349"/>
          <a:stretch>
            <a:fillRect/>
          </a:stretch>
        </p:blipFill>
        <p:spPr bwMode="auto">
          <a:xfrm>
            <a:off x="650875" y="4017963"/>
            <a:ext cx="1508125" cy="1089025"/>
          </a:xfrm>
          <a:prstGeom prst="rect">
            <a:avLst/>
          </a:prstGeom>
          <a:noFill/>
          <a:ln w="9525">
            <a:noFill/>
            <a:miter lim="800000"/>
            <a:headEnd/>
            <a:tailEnd/>
          </a:ln>
        </p:spPr>
      </p:pic>
      <p:sp>
        <p:nvSpPr>
          <p:cNvPr id="99" name="Oval 34"/>
          <p:cNvSpPr>
            <a:spLocks noChangeArrowheads="1"/>
          </p:cNvSpPr>
          <p:nvPr/>
        </p:nvSpPr>
        <p:spPr bwMode="auto">
          <a:xfrm>
            <a:off x="1254125" y="4246563"/>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0" name="Oval 35"/>
          <p:cNvSpPr>
            <a:spLocks noChangeArrowheads="1"/>
          </p:cNvSpPr>
          <p:nvPr/>
        </p:nvSpPr>
        <p:spPr bwMode="auto">
          <a:xfrm>
            <a:off x="1627188" y="4010025"/>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1" name="Oval 36"/>
          <p:cNvSpPr>
            <a:spLocks noChangeArrowheads="1"/>
          </p:cNvSpPr>
          <p:nvPr/>
        </p:nvSpPr>
        <p:spPr bwMode="auto">
          <a:xfrm>
            <a:off x="1033463" y="4725988"/>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2" name="Oval 37"/>
          <p:cNvSpPr>
            <a:spLocks noChangeArrowheads="1"/>
          </p:cNvSpPr>
          <p:nvPr/>
        </p:nvSpPr>
        <p:spPr bwMode="auto">
          <a:xfrm>
            <a:off x="833438" y="4019550"/>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3" name="Oval 38"/>
          <p:cNvSpPr>
            <a:spLocks noChangeArrowheads="1"/>
          </p:cNvSpPr>
          <p:nvPr/>
        </p:nvSpPr>
        <p:spPr bwMode="auto">
          <a:xfrm>
            <a:off x="820738" y="4495800"/>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4" name="Oval 39"/>
          <p:cNvSpPr>
            <a:spLocks noChangeArrowheads="1"/>
          </p:cNvSpPr>
          <p:nvPr/>
        </p:nvSpPr>
        <p:spPr bwMode="auto">
          <a:xfrm>
            <a:off x="833438" y="4926013"/>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5" name="Oval 40"/>
          <p:cNvSpPr>
            <a:spLocks noChangeArrowheads="1"/>
          </p:cNvSpPr>
          <p:nvPr/>
        </p:nvSpPr>
        <p:spPr bwMode="auto">
          <a:xfrm>
            <a:off x="1647825" y="49434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6" name="Oval 41"/>
          <p:cNvSpPr>
            <a:spLocks noChangeArrowheads="1"/>
          </p:cNvSpPr>
          <p:nvPr/>
        </p:nvSpPr>
        <p:spPr bwMode="auto">
          <a:xfrm>
            <a:off x="1636713" y="4249738"/>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7" name="Oval 42"/>
          <p:cNvSpPr>
            <a:spLocks noChangeArrowheads="1"/>
          </p:cNvSpPr>
          <p:nvPr/>
        </p:nvSpPr>
        <p:spPr bwMode="auto">
          <a:xfrm>
            <a:off x="2062163" y="40290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8" name="Text Box 43"/>
          <p:cNvSpPr txBox="1">
            <a:spLocks noChangeArrowheads="1"/>
          </p:cNvSpPr>
          <p:nvPr/>
        </p:nvSpPr>
        <p:spPr bwMode="auto">
          <a:xfrm>
            <a:off x="603250" y="5108575"/>
            <a:ext cx="2744788" cy="917575"/>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Guyon, Vapnik</a:t>
            </a:r>
          </a:p>
          <a:p>
            <a:pPr fontAlgn="base">
              <a:lnSpc>
                <a:spcPct val="90000"/>
              </a:lnSpc>
              <a:spcBef>
                <a:spcPct val="20000"/>
              </a:spcBef>
              <a:spcAft>
                <a:spcPct val="0"/>
              </a:spcAft>
            </a:pPr>
            <a:r>
              <a:rPr lang="en-US">
                <a:solidFill>
                  <a:srgbClr val="000099"/>
                </a:solidFill>
                <a:latin typeface="Arial" charset="0"/>
                <a:cs typeface="Arial" charset="0"/>
              </a:rPr>
              <a:t>Heisele, Serre, Poggio, 2001,…</a:t>
            </a:r>
          </a:p>
        </p:txBody>
      </p:sp>
      <p:sp>
        <p:nvSpPr>
          <p:cNvPr id="109" name="Text Box 44"/>
          <p:cNvSpPr txBox="1">
            <a:spLocks noChangeArrowheads="1"/>
          </p:cNvSpPr>
          <p:nvPr/>
        </p:nvSpPr>
        <p:spPr bwMode="auto">
          <a:xfrm>
            <a:off x="6443663" y="6583363"/>
            <a:ext cx="4824412" cy="274637"/>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a:ln>
                  <a:noFill/>
                </a:ln>
                <a:solidFill>
                  <a:srgbClr val="000099"/>
                </a:solidFill>
                <a:effectLst/>
                <a:uLnTx/>
                <a:uFillTx/>
              </a:rPr>
              <a:t>Slide adapted from Antonio Torralba</a:t>
            </a:r>
          </a:p>
        </p:txBody>
      </p:sp>
      <p:sp>
        <p:nvSpPr>
          <p:cNvPr id="110" name="Rectangle 46"/>
          <p:cNvSpPr>
            <a:spLocks noChangeArrowheads="1"/>
          </p:cNvSpPr>
          <p:nvPr/>
        </p:nvSpPr>
        <p:spPr bwMode="auto">
          <a:xfrm>
            <a:off x="3563938" y="3621088"/>
            <a:ext cx="2268537"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1" name="Rectangle 47"/>
          <p:cNvSpPr>
            <a:spLocks noChangeArrowheads="1"/>
          </p:cNvSpPr>
          <p:nvPr/>
        </p:nvSpPr>
        <p:spPr bwMode="auto">
          <a:xfrm>
            <a:off x="3586163" y="3673475"/>
            <a:ext cx="10731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Boosting</a:t>
            </a:r>
          </a:p>
        </p:txBody>
      </p:sp>
      <p:sp>
        <p:nvSpPr>
          <p:cNvPr id="112" name="Text Box 48"/>
          <p:cNvSpPr txBox="1">
            <a:spLocks noChangeArrowheads="1"/>
          </p:cNvSpPr>
          <p:nvPr/>
        </p:nvSpPr>
        <p:spPr bwMode="auto">
          <a:xfrm>
            <a:off x="3627438" y="5176838"/>
            <a:ext cx="2744787"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Viola, Jones 2001, Torralba et al. 2004, Opelt et al. 2006,…</a:t>
            </a:r>
          </a:p>
        </p:txBody>
      </p:sp>
      <p:sp>
        <p:nvSpPr>
          <p:cNvPr id="49" name="Slide Number Placeholder 48"/>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3474124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20439" y="29912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Discriminative classifier construction</a:t>
            </a:r>
          </a:p>
        </p:txBody>
      </p:sp>
      <p:pic>
        <p:nvPicPr>
          <p:cNvPr id="67" name="Picture 49" descr="boostingIcon"/>
          <p:cNvPicPr>
            <a:picLocks noChangeAspect="1" noChangeArrowheads="1"/>
          </p:cNvPicPr>
          <p:nvPr/>
        </p:nvPicPr>
        <p:blipFill>
          <a:blip r:embed="rId3"/>
          <a:srcRect/>
          <a:stretch>
            <a:fillRect/>
          </a:stretch>
        </p:blipFill>
        <p:spPr bwMode="auto">
          <a:xfrm>
            <a:off x="4140200" y="4025900"/>
            <a:ext cx="1079500" cy="1079500"/>
          </a:xfrm>
          <a:prstGeom prst="rect">
            <a:avLst/>
          </a:prstGeom>
          <a:noFill/>
          <a:ln w="9525">
            <a:noFill/>
            <a:miter lim="800000"/>
            <a:headEnd/>
            <a:tailEnd/>
          </a:ln>
        </p:spPr>
      </p:pic>
      <p:sp>
        <p:nvSpPr>
          <p:cNvPr id="68" name="Rectangle 3"/>
          <p:cNvSpPr>
            <a:spLocks noChangeArrowheads="1"/>
          </p:cNvSpPr>
          <p:nvPr/>
        </p:nvSpPr>
        <p:spPr bwMode="auto">
          <a:xfrm>
            <a:off x="503238" y="1052513"/>
            <a:ext cx="3875087" cy="2392362"/>
          </a:xfrm>
          <a:prstGeom prst="rect">
            <a:avLst/>
          </a:prstGeom>
          <a:noFill/>
          <a:ln w="76200">
            <a:solidFill>
              <a:srgbClr val="FFC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69" name="Rectangle 4"/>
          <p:cNvSpPr>
            <a:spLocks noChangeArrowheads="1"/>
          </p:cNvSpPr>
          <p:nvPr/>
        </p:nvSpPr>
        <p:spPr bwMode="auto">
          <a:xfrm>
            <a:off x="4673600" y="1066800"/>
            <a:ext cx="4368800" cy="239712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0" name="Rectangle 5"/>
          <p:cNvSpPr>
            <a:spLocks noChangeArrowheads="1"/>
          </p:cNvSpPr>
          <p:nvPr/>
        </p:nvSpPr>
        <p:spPr bwMode="auto">
          <a:xfrm>
            <a:off x="508000" y="3608388"/>
            <a:ext cx="2876550" cy="2616200"/>
          </a:xfrm>
          <a:prstGeom prst="rect">
            <a:avLst/>
          </a:prstGeom>
          <a:noFill/>
          <a:ln w="76200">
            <a:solidFill>
              <a:srgbClr val="FFC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1" name="Rectangle 6"/>
          <p:cNvSpPr>
            <a:spLocks noChangeArrowheads="1"/>
          </p:cNvSpPr>
          <p:nvPr/>
        </p:nvSpPr>
        <p:spPr bwMode="auto">
          <a:xfrm>
            <a:off x="6002338" y="3608388"/>
            <a:ext cx="3035300" cy="263207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pic>
        <p:nvPicPr>
          <p:cNvPr id="72" name="Picture 7"/>
          <p:cNvPicPr>
            <a:picLocks noChangeAspect="1" noChangeArrowheads="1"/>
          </p:cNvPicPr>
          <p:nvPr/>
        </p:nvPicPr>
        <p:blipFill>
          <a:blip r:embed="rId4"/>
          <a:srcRect/>
          <a:stretch>
            <a:fillRect/>
          </a:stretch>
        </p:blipFill>
        <p:spPr bwMode="auto">
          <a:xfrm>
            <a:off x="2033588" y="1647825"/>
            <a:ext cx="317500" cy="287338"/>
          </a:xfrm>
          <a:prstGeom prst="rect">
            <a:avLst/>
          </a:prstGeom>
          <a:noFill/>
          <a:ln w="9525">
            <a:solidFill>
              <a:srgbClr val="E60500"/>
            </a:solidFill>
            <a:miter lim="800000"/>
            <a:headEnd/>
            <a:tailEnd/>
          </a:ln>
        </p:spPr>
      </p:pic>
      <p:pic>
        <p:nvPicPr>
          <p:cNvPr id="73" name="Picture 8"/>
          <p:cNvPicPr>
            <a:picLocks noChangeAspect="1" noChangeArrowheads="1"/>
          </p:cNvPicPr>
          <p:nvPr/>
        </p:nvPicPr>
        <p:blipFill>
          <a:blip r:embed="rId5"/>
          <a:srcRect/>
          <a:stretch>
            <a:fillRect/>
          </a:stretch>
        </p:blipFill>
        <p:spPr bwMode="auto">
          <a:xfrm>
            <a:off x="595313" y="1487488"/>
            <a:ext cx="836612" cy="788987"/>
          </a:xfrm>
          <a:prstGeom prst="rect">
            <a:avLst/>
          </a:prstGeom>
          <a:noFill/>
          <a:ln w="9525">
            <a:noFill/>
            <a:miter lim="800000"/>
            <a:headEnd/>
            <a:tailEnd/>
          </a:ln>
        </p:spPr>
      </p:pic>
      <p:pic>
        <p:nvPicPr>
          <p:cNvPr id="74" name="Picture 9"/>
          <p:cNvPicPr>
            <a:picLocks noChangeAspect="1" noChangeArrowheads="1"/>
          </p:cNvPicPr>
          <p:nvPr/>
        </p:nvPicPr>
        <p:blipFill>
          <a:blip r:embed="rId6"/>
          <a:srcRect l="22574" t="23128" r="14514"/>
          <a:stretch>
            <a:fillRect/>
          </a:stretch>
        </p:blipFill>
        <p:spPr bwMode="auto">
          <a:xfrm>
            <a:off x="2874963" y="1582738"/>
            <a:ext cx="658812" cy="727075"/>
          </a:xfrm>
          <a:prstGeom prst="rect">
            <a:avLst/>
          </a:prstGeom>
          <a:noFill/>
          <a:ln w="9525">
            <a:noFill/>
            <a:miter lim="800000"/>
            <a:headEnd/>
            <a:tailEnd/>
          </a:ln>
        </p:spPr>
      </p:pic>
      <p:pic>
        <p:nvPicPr>
          <p:cNvPr id="75" name="Picture 10"/>
          <p:cNvPicPr>
            <a:picLocks noChangeAspect="1" noChangeArrowheads="1"/>
          </p:cNvPicPr>
          <p:nvPr/>
        </p:nvPicPr>
        <p:blipFill>
          <a:blip r:embed="rId7"/>
          <a:srcRect/>
          <a:stretch>
            <a:fillRect/>
          </a:stretch>
        </p:blipFill>
        <p:spPr bwMode="auto">
          <a:xfrm>
            <a:off x="1481138" y="1989138"/>
            <a:ext cx="319087" cy="287337"/>
          </a:xfrm>
          <a:prstGeom prst="rect">
            <a:avLst/>
          </a:prstGeom>
          <a:noFill/>
          <a:ln w="9525">
            <a:solidFill>
              <a:srgbClr val="E60500"/>
            </a:solidFill>
            <a:miter lim="800000"/>
            <a:headEnd/>
            <a:tailEnd/>
          </a:ln>
        </p:spPr>
      </p:pic>
      <p:pic>
        <p:nvPicPr>
          <p:cNvPr id="76" name="Picture 11"/>
          <p:cNvPicPr>
            <a:picLocks noChangeAspect="1" noChangeArrowheads="1"/>
          </p:cNvPicPr>
          <p:nvPr/>
        </p:nvPicPr>
        <p:blipFill>
          <a:blip r:embed="rId8"/>
          <a:srcRect/>
          <a:stretch>
            <a:fillRect/>
          </a:stretch>
        </p:blipFill>
        <p:spPr bwMode="auto">
          <a:xfrm>
            <a:off x="1920875" y="2066925"/>
            <a:ext cx="319088" cy="285750"/>
          </a:xfrm>
          <a:prstGeom prst="rect">
            <a:avLst/>
          </a:prstGeom>
          <a:noFill/>
          <a:ln w="9525">
            <a:solidFill>
              <a:srgbClr val="E60500"/>
            </a:solidFill>
            <a:miter lim="800000"/>
            <a:headEnd/>
            <a:tailEnd/>
          </a:ln>
        </p:spPr>
      </p:pic>
      <p:pic>
        <p:nvPicPr>
          <p:cNvPr id="77" name="Picture 12"/>
          <p:cNvPicPr>
            <a:picLocks noChangeAspect="1" noChangeArrowheads="1"/>
          </p:cNvPicPr>
          <p:nvPr/>
        </p:nvPicPr>
        <p:blipFill>
          <a:blip r:embed="rId9"/>
          <a:srcRect/>
          <a:stretch>
            <a:fillRect/>
          </a:stretch>
        </p:blipFill>
        <p:spPr bwMode="auto">
          <a:xfrm>
            <a:off x="1601788" y="1709738"/>
            <a:ext cx="319087" cy="285750"/>
          </a:xfrm>
          <a:prstGeom prst="rect">
            <a:avLst/>
          </a:prstGeom>
          <a:noFill/>
          <a:ln w="9525">
            <a:solidFill>
              <a:srgbClr val="E60500"/>
            </a:solidFill>
            <a:miter lim="800000"/>
            <a:headEnd/>
            <a:tailEnd/>
          </a:ln>
        </p:spPr>
      </p:pic>
      <p:pic>
        <p:nvPicPr>
          <p:cNvPr id="78" name="Picture 13"/>
          <p:cNvPicPr>
            <a:picLocks noChangeAspect="1" noChangeArrowheads="1"/>
          </p:cNvPicPr>
          <p:nvPr/>
        </p:nvPicPr>
        <p:blipFill>
          <a:blip r:embed="rId10"/>
          <a:srcRect/>
          <a:stretch>
            <a:fillRect/>
          </a:stretch>
        </p:blipFill>
        <p:spPr bwMode="auto">
          <a:xfrm>
            <a:off x="2190750" y="2006600"/>
            <a:ext cx="298450" cy="287338"/>
          </a:xfrm>
          <a:prstGeom prst="rect">
            <a:avLst/>
          </a:prstGeom>
          <a:noFill/>
          <a:ln w="9525">
            <a:solidFill>
              <a:srgbClr val="E60500"/>
            </a:solidFill>
            <a:miter lim="800000"/>
            <a:headEnd/>
            <a:tailEnd/>
          </a:ln>
        </p:spPr>
      </p:pic>
      <p:pic>
        <p:nvPicPr>
          <p:cNvPr id="79" name="Picture 14"/>
          <p:cNvPicPr>
            <a:picLocks noChangeAspect="1" noChangeArrowheads="1"/>
          </p:cNvPicPr>
          <p:nvPr/>
        </p:nvPicPr>
        <p:blipFill>
          <a:blip r:embed="rId11"/>
          <a:srcRect/>
          <a:stretch>
            <a:fillRect/>
          </a:stretch>
        </p:blipFill>
        <p:spPr bwMode="auto">
          <a:xfrm>
            <a:off x="2339975" y="1760538"/>
            <a:ext cx="317500" cy="285750"/>
          </a:xfrm>
          <a:prstGeom prst="rect">
            <a:avLst/>
          </a:prstGeom>
          <a:noFill/>
          <a:ln w="9525">
            <a:solidFill>
              <a:srgbClr val="E60500"/>
            </a:solidFill>
            <a:miter lim="800000"/>
            <a:headEnd/>
            <a:tailEnd/>
          </a:ln>
        </p:spPr>
      </p:pic>
      <p:sp>
        <p:nvSpPr>
          <p:cNvPr id="80" name="Text Box 15"/>
          <p:cNvSpPr txBox="1">
            <a:spLocks noChangeArrowheads="1"/>
          </p:cNvSpPr>
          <p:nvPr/>
        </p:nvSpPr>
        <p:spPr bwMode="auto">
          <a:xfrm>
            <a:off x="1584325" y="2382838"/>
            <a:ext cx="949325" cy="244475"/>
          </a:xfrm>
          <a:prstGeom prst="rect">
            <a:avLst/>
          </a:prstGeom>
          <a:noFill/>
          <a:ln w="9525">
            <a:noFill/>
            <a:miter lim="800000"/>
            <a:headEnd/>
            <a:tailEnd/>
          </a:ln>
        </p:spPr>
        <p:txBody>
          <a:bodyPr wrap="none">
            <a:spAutoFit/>
          </a:bodyPr>
          <a:lstStyle/>
          <a:p>
            <a:pPr fontAlgn="base">
              <a:spcBef>
                <a:spcPct val="0"/>
              </a:spcBef>
              <a:spcAft>
                <a:spcPct val="0"/>
              </a:spcAft>
            </a:pPr>
            <a:r>
              <a:rPr lang="en-US" sz="1000">
                <a:solidFill>
                  <a:srgbClr val="000099"/>
                </a:solidFill>
                <a:latin typeface="Arial" charset="0"/>
                <a:cs typeface="Arial" charset="0"/>
              </a:rPr>
              <a:t>10</a:t>
            </a:r>
            <a:r>
              <a:rPr lang="en-US" sz="1000" baseline="30000">
                <a:solidFill>
                  <a:srgbClr val="000099"/>
                </a:solidFill>
                <a:latin typeface="Arial" charset="0"/>
                <a:cs typeface="Arial" charset="0"/>
              </a:rPr>
              <a:t>6</a:t>
            </a:r>
            <a:r>
              <a:rPr lang="en-US" sz="1000">
                <a:solidFill>
                  <a:srgbClr val="000099"/>
                </a:solidFill>
                <a:latin typeface="Arial" charset="0"/>
                <a:cs typeface="Arial" charset="0"/>
              </a:rPr>
              <a:t> examples</a:t>
            </a:r>
          </a:p>
        </p:txBody>
      </p:sp>
      <p:sp>
        <p:nvSpPr>
          <p:cNvPr id="81" name="Line 16"/>
          <p:cNvSpPr>
            <a:spLocks noChangeShapeType="1"/>
          </p:cNvSpPr>
          <p:nvPr/>
        </p:nvSpPr>
        <p:spPr bwMode="auto">
          <a:xfrm>
            <a:off x="1333500" y="1854200"/>
            <a:ext cx="146050" cy="714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2" name="Line 17"/>
          <p:cNvSpPr>
            <a:spLocks noChangeShapeType="1"/>
          </p:cNvSpPr>
          <p:nvPr/>
        </p:nvSpPr>
        <p:spPr bwMode="auto">
          <a:xfrm flipV="1">
            <a:off x="2616200" y="2120900"/>
            <a:ext cx="155575" cy="968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3" name="Rectangle 18"/>
          <p:cNvSpPr>
            <a:spLocks noChangeArrowheads="1"/>
          </p:cNvSpPr>
          <p:nvPr/>
        </p:nvSpPr>
        <p:spPr bwMode="auto">
          <a:xfrm>
            <a:off x="568325" y="1139825"/>
            <a:ext cx="19367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Nearest neighbor</a:t>
            </a:r>
          </a:p>
        </p:txBody>
      </p:sp>
      <p:sp>
        <p:nvSpPr>
          <p:cNvPr id="84" name="Text Box 19"/>
          <p:cNvSpPr txBox="1">
            <a:spLocks noChangeArrowheads="1"/>
          </p:cNvSpPr>
          <p:nvPr/>
        </p:nvSpPr>
        <p:spPr bwMode="auto">
          <a:xfrm>
            <a:off x="468313" y="2633663"/>
            <a:ext cx="4356100" cy="641350"/>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Shakhnarovich, Viola, Darrell 2003</a:t>
            </a:r>
          </a:p>
          <a:p>
            <a:pPr fontAlgn="base">
              <a:spcBef>
                <a:spcPct val="0"/>
              </a:spcBef>
              <a:spcAft>
                <a:spcPct val="0"/>
              </a:spcAft>
            </a:pPr>
            <a:r>
              <a:rPr lang="en-US">
                <a:solidFill>
                  <a:srgbClr val="000099"/>
                </a:solidFill>
                <a:latin typeface="Arial" charset="0"/>
                <a:cs typeface="Arial" charset="0"/>
              </a:rPr>
              <a:t>Berg, Berg, Malik 2005...</a:t>
            </a:r>
          </a:p>
        </p:txBody>
      </p:sp>
      <p:sp>
        <p:nvSpPr>
          <p:cNvPr id="85" name="Rectangle 20"/>
          <p:cNvSpPr>
            <a:spLocks noChangeArrowheads="1"/>
          </p:cNvSpPr>
          <p:nvPr/>
        </p:nvSpPr>
        <p:spPr bwMode="auto">
          <a:xfrm>
            <a:off x="4756150" y="1119188"/>
            <a:ext cx="18351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Neural networks</a:t>
            </a:r>
          </a:p>
        </p:txBody>
      </p:sp>
      <p:sp>
        <p:nvSpPr>
          <p:cNvPr id="86" name="Text Box 21"/>
          <p:cNvSpPr txBox="1">
            <a:spLocks noChangeArrowheads="1"/>
          </p:cNvSpPr>
          <p:nvPr/>
        </p:nvSpPr>
        <p:spPr bwMode="auto">
          <a:xfrm>
            <a:off x="4802188" y="2528888"/>
            <a:ext cx="3930650" cy="146526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LeCun, Bottou, Bengio, Haffner 1998</a:t>
            </a:r>
          </a:p>
          <a:p>
            <a:pPr fontAlgn="base">
              <a:spcBef>
                <a:spcPct val="0"/>
              </a:spcBef>
              <a:spcAft>
                <a:spcPct val="0"/>
              </a:spcAft>
            </a:pPr>
            <a:r>
              <a:rPr lang="en-US">
                <a:solidFill>
                  <a:srgbClr val="000099"/>
                </a:solidFill>
                <a:latin typeface="Arial" charset="0"/>
                <a:cs typeface="Arial" charset="0"/>
              </a:rPr>
              <a:t>Rowley, Baluja, Kanade 1998</a:t>
            </a:r>
          </a:p>
          <a:p>
            <a:pPr fontAlgn="base">
              <a:spcBef>
                <a:spcPct val="0"/>
              </a:spcBef>
              <a:spcAft>
                <a:spcPct val="0"/>
              </a:spcAft>
            </a:pPr>
            <a:r>
              <a:rPr lang="en-US">
                <a:solidFill>
                  <a:srgbClr val="000099"/>
                </a:solidFill>
                <a:latin typeface="Arial" charset="0"/>
                <a:cs typeface="Arial" charset="0"/>
              </a:rPr>
              <a:t>…</a:t>
            </a:r>
          </a:p>
          <a:p>
            <a:pPr fontAlgn="base">
              <a:spcBef>
                <a:spcPct val="0"/>
              </a:spcBef>
              <a:spcAft>
                <a:spcPct val="0"/>
              </a:spcAft>
            </a:pPr>
            <a:endParaRPr lang="en-US">
              <a:solidFill>
                <a:srgbClr val="000099"/>
              </a:solidFill>
              <a:latin typeface="Arial" charset="0"/>
              <a:cs typeface="Arial" charset="0"/>
            </a:endParaRPr>
          </a:p>
          <a:p>
            <a:pPr fontAlgn="base">
              <a:spcBef>
                <a:spcPct val="0"/>
              </a:spcBef>
              <a:spcAft>
                <a:spcPct val="0"/>
              </a:spcAft>
            </a:pPr>
            <a:endParaRPr lang="en-US">
              <a:solidFill>
                <a:srgbClr val="000099"/>
              </a:solidFill>
              <a:latin typeface="Arial" charset="0"/>
              <a:cs typeface="Arial" charset="0"/>
            </a:endParaRPr>
          </a:p>
        </p:txBody>
      </p:sp>
      <p:sp>
        <p:nvSpPr>
          <p:cNvPr id="87" name="Rectangle 22"/>
          <p:cNvSpPr>
            <a:spLocks noChangeArrowheads="1"/>
          </p:cNvSpPr>
          <p:nvPr/>
        </p:nvSpPr>
        <p:spPr bwMode="auto">
          <a:xfrm>
            <a:off x="533400" y="3671888"/>
            <a:ext cx="2749550" cy="366712"/>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Support Vector Machines</a:t>
            </a:r>
          </a:p>
        </p:txBody>
      </p:sp>
      <p:sp>
        <p:nvSpPr>
          <p:cNvPr id="88" name="Rectangle 23"/>
          <p:cNvSpPr>
            <a:spLocks noChangeArrowheads="1"/>
          </p:cNvSpPr>
          <p:nvPr/>
        </p:nvSpPr>
        <p:spPr bwMode="auto">
          <a:xfrm>
            <a:off x="6070600" y="3648075"/>
            <a:ext cx="29273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Conditional Random Fields</a:t>
            </a:r>
          </a:p>
        </p:txBody>
      </p:sp>
      <p:sp>
        <p:nvSpPr>
          <p:cNvPr id="89" name="Oval 24"/>
          <p:cNvSpPr>
            <a:spLocks noChangeArrowheads="1"/>
          </p:cNvSpPr>
          <p:nvPr/>
        </p:nvSpPr>
        <p:spPr bwMode="auto">
          <a:xfrm>
            <a:off x="65706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0" name="Oval 25"/>
          <p:cNvSpPr>
            <a:spLocks noChangeArrowheads="1"/>
          </p:cNvSpPr>
          <p:nvPr/>
        </p:nvSpPr>
        <p:spPr bwMode="auto">
          <a:xfrm>
            <a:off x="65706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1" name="Line 26"/>
          <p:cNvSpPr>
            <a:spLocks noChangeShapeType="1"/>
          </p:cNvSpPr>
          <p:nvPr/>
        </p:nvSpPr>
        <p:spPr bwMode="auto">
          <a:xfrm>
            <a:off x="6713538" y="43561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2" name="Oval 27"/>
          <p:cNvSpPr>
            <a:spLocks noChangeArrowheads="1"/>
          </p:cNvSpPr>
          <p:nvPr/>
        </p:nvSpPr>
        <p:spPr bwMode="auto">
          <a:xfrm>
            <a:off x="71294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3" name="Oval 28"/>
          <p:cNvSpPr>
            <a:spLocks noChangeArrowheads="1"/>
          </p:cNvSpPr>
          <p:nvPr/>
        </p:nvSpPr>
        <p:spPr bwMode="auto">
          <a:xfrm>
            <a:off x="71294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4" name="Line 29"/>
          <p:cNvSpPr>
            <a:spLocks noChangeShapeType="1"/>
          </p:cNvSpPr>
          <p:nvPr/>
        </p:nvSpPr>
        <p:spPr bwMode="auto">
          <a:xfrm>
            <a:off x="7272338" y="43434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5" name="Line 30"/>
          <p:cNvSpPr>
            <a:spLocks noChangeShapeType="1"/>
          </p:cNvSpPr>
          <p:nvPr/>
        </p:nvSpPr>
        <p:spPr bwMode="auto">
          <a:xfrm>
            <a:off x="6858000" y="4254500"/>
            <a:ext cx="271463" cy="0"/>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6" name="Rectangle 31"/>
          <p:cNvSpPr>
            <a:spLocks noChangeArrowheads="1"/>
          </p:cNvSpPr>
          <p:nvPr/>
        </p:nvSpPr>
        <p:spPr bwMode="auto">
          <a:xfrm>
            <a:off x="6118225" y="5186363"/>
            <a:ext cx="2990850"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McCallum, Freitag, Pereira 2000; Kumar, Hebert 2003</a:t>
            </a:r>
          </a:p>
          <a:p>
            <a:pPr fontAlgn="base">
              <a:spcBef>
                <a:spcPct val="0"/>
              </a:spcBef>
              <a:spcAft>
                <a:spcPct val="0"/>
              </a:spcAft>
            </a:pPr>
            <a:r>
              <a:rPr lang="en-US">
                <a:solidFill>
                  <a:srgbClr val="000099"/>
                </a:solidFill>
                <a:latin typeface="Arial" charset="0"/>
                <a:cs typeface="Arial" charset="0"/>
              </a:rPr>
              <a:t>…</a:t>
            </a:r>
          </a:p>
        </p:txBody>
      </p:sp>
      <p:pic>
        <p:nvPicPr>
          <p:cNvPr id="97" name="Picture 32"/>
          <p:cNvPicPr>
            <a:picLocks noChangeAspect="1" noChangeArrowheads="1"/>
          </p:cNvPicPr>
          <p:nvPr/>
        </p:nvPicPr>
        <p:blipFill>
          <a:blip r:embed="rId12"/>
          <a:srcRect/>
          <a:stretch>
            <a:fillRect/>
          </a:stretch>
        </p:blipFill>
        <p:spPr bwMode="auto">
          <a:xfrm>
            <a:off x="4843463" y="1409700"/>
            <a:ext cx="3068637" cy="919163"/>
          </a:xfrm>
          <a:prstGeom prst="rect">
            <a:avLst/>
          </a:prstGeom>
          <a:noFill/>
          <a:ln w="9525">
            <a:noFill/>
            <a:miter lim="800000"/>
            <a:headEnd/>
            <a:tailEnd/>
          </a:ln>
        </p:spPr>
      </p:pic>
      <p:pic>
        <p:nvPicPr>
          <p:cNvPr id="98" name="Picture 33"/>
          <p:cNvPicPr>
            <a:picLocks noChangeAspect="1" noChangeArrowheads="1"/>
          </p:cNvPicPr>
          <p:nvPr/>
        </p:nvPicPr>
        <p:blipFill>
          <a:blip r:embed="rId13"/>
          <a:srcRect l="5177" t="24107" r="31807" b="15349"/>
          <a:stretch>
            <a:fillRect/>
          </a:stretch>
        </p:blipFill>
        <p:spPr bwMode="auto">
          <a:xfrm>
            <a:off x="650875" y="4017963"/>
            <a:ext cx="1508125" cy="1089025"/>
          </a:xfrm>
          <a:prstGeom prst="rect">
            <a:avLst/>
          </a:prstGeom>
          <a:noFill/>
          <a:ln w="9525">
            <a:noFill/>
            <a:miter lim="800000"/>
            <a:headEnd/>
            <a:tailEnd/>
          </a:ln>
        </p:spPr>
      </p:pic>
      <p:sp>
        <p:nvSpPr>
          <p:cNvPr id="99" name="Oval 34"/>
          <p:cNvSpPr>
            <a:spLocks noChangeArrowheads="1"/>
          </p:cNvSpPr>
          <p:nvPr/>
        </p:nvSpPr>
        <p:spPr bwMode="auto">
          <a:xfrm>
            <a:off x="1254125" y="4246563"/>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0" name="Oval 35"/>
          <p:cNvSpPr>
            <a:spLocks noChangeArrowheads="1"/>
          </p:cNvSpPr>
          <p:nvPr/>
        </p:nvSpPr>
        <p:spPr bwMode="auto">
          <a:xfrm>
            <a:off x="1627188" y="4010025"/>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1" name="Oval 36"/>
          <p:cNvSpPr>
            <a:spLocks noChangeArrowheads="1"/>
          </p:cNvSpPr>
          <p:nvPr/>
        </p:nvSpPr>
        <p:spPr bwMode="auto">
          <a:xfrm>
            <a:off x="1033463" y="4725988"/>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2" name="Oval 37"/>
          <p:cNvSpPr>
            <a:spLocks noChangeArrowheads="1"/>
          </p:cNvSpPr>
          <p:nvPr/>
        </p:nvSpPr>
        <p:spPr bwMode="auto">
          <a:xfrm>
            <a:off x="833438" y="4019550"/>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3" name="Oval 38"/>
          <p:cNvSpPr>
            <a:spLocks noChangeArrowheads="1"/>
          </p:cNvSpPr>
          <p:nvPr/>
        </p:nvSpPr>
        <p:spPr bwMode="auto">
          <a:xfrm>
            <a:off x="820738" y="4495800"/>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4" name="Oval 39"/>
          <p:cNvSpPr>
            <a:spLocks noChangeArrowheads="1"/>
          </p:cNvSpPr>
          <p:nvPr/>
        </p:nvSpPr>
        <p:spPr bwMode="auto">
          <a:xfrm>
            <a:off x="833438" y="4926013"/>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5" name="Oval 40"/>
          <p:cNvSpPr>
            <a:spLocks noChangeArrowheads="1"/>
          </p:cNvSpPr>
          <p:nvPr/>
        </p:nvSpPr>
        <p:spPr bwMode="auto">
          <a:xfrm>
            <a:off x="1647825" y="49434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6" name="Oval 41"/>
          <p:cNvSpPr>
            <a:spLocks noChangeArrowheads="1"/>
          </p:cNvSpPr>
          <p:nvPr/>
        </p:nvSpPr>
        <p:spPr bwMode="auto">
          <a:xfrm>
            <a:off x="1636713" y="4249738"/>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7" name="Oval 42"/>
          <p:cNvSpPr>
            <a:spLocks noChangeArrowheads="1"/>
          </p:cNvSpPr>
          <p:nvPr/>
        </p:nvSpPr>
        <p:spPr bwMode="auto">
          <a:xfrm>
            <a:off x="2062163" y="40290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8" name="Text Box 43"/>
          <p:cNvSpPr txBox="1">
            <a:spLocks noChangeArrowheads="1"/>
          </p:cNvSpPr>
          <p:nvPr/>
        </p:nvSpPr>
        <p:spPr bwMode="auto">
          <a:xfrm>
            <a:off x="603250" y="5108575"/>
            <a:ext cx="2744788" cy="917575"/>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Guyon, Vapnik</a:t>
            </a:r>
          </a:p>
          <a:p>
            <a:pPr fontAlgn="base">
              <a:lnSpc>
                <a:spcPct val="90000"/>
              </a:lnSpc>
              <a:spcBef>
                <a:spcPct val="20000"/>
              </a:spcBef>
              <a:spcAft>
                <a:spcPct val="0"/>
              </a:spcAft>
            </a:pPr>
            <a:r>
              <a:rPr lang="en-US">
                <a:solidFill>
                  <a:srgbClr val="000099"/>
                </a:solidFill>
                <a:latin typeface="Arial" charset="0"/>
                <a:cs typeface="Arial" charset="0"/>
              </a:rPr>
              <a:t>Heisele, Serre, Poggio, 2001,…</a:t>
            </a:r>
          </a:p>
        </p:txBody>
      </p:sp>
      <p:sp>
        <p:nvSpPr>
          <p:cNvPr id="109" name="Text Box 44"/>
          <p:cNvSpPr txBox="1">
            <a:spLocks noChangeArrowheads="1"/>
          </p:cNvSpPr>
          <p:nvPr/>
        </p:nvSpPr>
        <p:spPr bwMode="auto">
          <a:xfrm>
            <a:off x="6443663" y="6583363"/>
            <a:ext cx="4824412" cy="274637"/>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a:ln>
                  <a:noFill/>
                </a:ln>
                <a:solidFill>
                  <a:srgbClr val="000099"/>
                </a:solidFill>
                <a:effectLst/>
                <a:uLnTx/>
                <a:uFillTx/>
              </a:rPr>
              <a:t>Slide adapted from Antonio Torralba</a:t>
            </a:r>
          </a:p>
        </p:txBody>
      </p:sp>
      <p:sp>
        <p:nvSpPr>
          <p:cNvPr id="110" name="Rectangle 46"/>
          <p:cNvSpPr>
            <a:spLocks noChangeArrowheads="1"/>
          </p:cNvSpPr>
          <p:nvPr/>
        </p:nvSpPr>
        <p:spPr bwMode="auto">
          <a:xfrm>
            <a:off x="3563938" y="3621088"/>
            <a:ext cx="2268537"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1" name="Rectangle 47"/>
          <p:cNvSpPr>
            <a:spLocks noChangeArrowheads="1"/>
          </p:cNvSpPr>
          <p:nvPr/>
        </p:nvSpPr>
        <p:spPr bwMode="auto">
          <a:xfrm>
            <a:off x="3586163" y="3673475"/>
            <a:ext cx="10731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Boosting</a:t>
            </a:r>
          </a:p>
        </p:txBody>
      </p:sp>
      <p:sp>
        <p:nvSpPr>
          <p:cNvPr id="112" name="Text Box 48"/>
          <p:cNvSpPr txBox="1">
            <a:spLocks noChangeArrowheads="1"/>
          </p:cNvSpPr>
          <p:nvPr/>
        </p:nvSpPr>
        <p:spPr bwMode="auto">
          <a:xfrm>
            <a:off x="3627438" y="5176838"/>
            <a:ext cx="2744787"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Viola, Jones 2001, Torralba et al. 2004, Opelt et al. 2006,…</a:t>
            </a:r>
          </a:p>
        </p:txBody>
      </p:sp>
      <p:sp>
        <p:nvSpPr>
          <p:cNvPr id="49" name="Slide Number Placeholder 48"/>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1779799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685800" y="152400"/>
            <a:ext cx="7772400" cy="990600"/>
          </a:xfrm>
        </p:spPr>
        <p:txBody>
          <a:bodyPr/>
          <a:lstStyle/>
          <a:p>
            <a:r>
              <a:rPr lang="en-US" sz="3800" b="0" dirty="0">
                <a:solidFill>
                  <a:schemeClr val="tx1"/>
                </a:solidFill>
                <a:latin typeface="Arial" pitchFamily="34" charset="0"/>
                <a:cs typeface="Arial" pitchFamily="34" charset="0"/>
              </a:rPr>
              <a:t>Nearest Neighbor </a:t>
            </a:r>
            <a:r>
              <a:rPr lang="en-US" sz="3800" b="0" dirty="0" smtClean="0">
                <a:solidFill>
                  <a:schemeClr val="tx1"/>
                </a:solidFill>
                <a:latin typeface="Arial" pitchFamily="34" charset="0"/>
                <a:cs typeface="Arial" pitchFamily="34" charset="0"/>
              </a:rPr>
              <a:t>classification</a:t>
            </a:r>
            <a:endParaRPr lang="en-US" sz="3800" b="0" dirty="0">
              <a:solidFill>
                <a:schemeClr val="tx1"/>
              </a:solidFill>
              <a:latin typeface="Arial" pitchFamily="34" charset="0"/>
              <a:cs typeface="Arial" pitchFamily="34" charset="0"/>
            </a:endParaRPr>
          </a:p>
        </p:txBody>
      </p:sp>
      <p:sp>
        <p:nvSpPr>
          <p:cNvPr id="914435" name="Rectangle 3"/>
          <p:cNvSpPr>
            <a:spLocks noGrp="1" noChangeArrowheads="1"/>
          </p:cNvSpPr>
          <p:nvPr>
            <p:ph idx="1"/>
          </p:nvPr>
        </p:nvSpPr>
        <p:spPr>
          <a:xfrm>
            <a:off x="685800" y="1219200"/>
            <a:ext cx="7772400" cy="4724400"/>
          </a:xfrm>
        </p:spPr>
        <p:txBody>
          <a:bodyPr/>
          <a:lstStyle/>
          <a:p>
            <a:r>
              <a:rPr lang="en-US" dirty="0">
                <a:latin typeface="Arial" pitchFamily="34" charset="0"/>
                <a:cs typeface="Arial" pitchFamily="34" charset="0"/>
              </a:rPr>
              <a:t>Assign label of nearest training data point to each test data point </a:t>
            </a:r>
          </a:p>
        </p:txBody>
      </p:sp>
      <p:pic>
        <p:nvPicPr>
          <p:cNvPr id="914436" name="Picture 4"/>
          <p:cNvPicPr>
            <a:picLocks noChangeAspect="1" noChangeArrowheads="1"/>
          </p:cNvPicPr>
          <p:nvPr/>
        </p:nvPicPr>
        <p:blipFill>
          <a:blip r:embed="rId3"/>
          <a:srcRect r="51339"/>
          <a:stretch>
            <a:fillRect/>
          </a:stretch>
        </p:blipFill>
        <p:spPr bwMode="auto">
          <a:xfrm>
            <a:off x="3200400" y="1981200"/>
            <a:ext cx="2740025" cy="3073400"/>
          </a:xfrm>
          <a:prstGeom prst="rect">
            <a:avLst/>
          </a:prstGeom>
          <a:noFill/>
          <a:ln w="9525">
            <a:noFill/>
            <a:miter lim="800000"/>
            <a:headEnd/>
            <a:tailEnd/>
          </a:ln>
          <a:effectLst/>
        </p:spPr>
      </p:pic>
      <p:sp>
        <p:nvSpPr>
          <p:cNvPr id="914437" name="Text Box 5"/>
          <p:cNvSpPr txBox="1">
            <a:spLocks noChangeArrowheads="1"/>
          </p:cNvSpPr>
          <p:nvPr/>
        </p:nvSpPr>
        <p:spPr bwMode="auto">
          <a:xfrm>
            <a:off x="2362200" y="5622925"/>
            <a:ext cx="4367213" cy="7016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dirty="0" err="1">
                <a:solidFill>
                  <a:srgbClr val="000000"/>
                </a:solidFill>
                <a:latin typeface="Tahoma" pitchFamily="34" charset="0"/>
                <a:cs typeface="Arial" pitchFamily="34" charset="0"/>
              </a:rPr>
              <a:t>Voronoi</a:t>
            </a:r>
            <a:r>
              <a:rPr lang="en-US" sz="2000" dirty="0">
                <a:solidFill>
                  <a:srgbClr val="000000"/>
                </a:solidFill>
                <a:latin typeface="Tahoma" pitchFamily="34" charset="0"/>
                <a:cs typeface="Arial" pitchFamily="34" charset="0"/>
              </a:rPr>
              <a:t> partitioning of feature space </a:t>
            </a:r>
          </a:p>
          <a:p>
            <a:pPr algn="ctr" fontAlgn="base">
              <a:spcBef>
                <a:spcPct val="0"/>
              </a:spcBef>
              <a:spcAft>
                <a:spcPct val="0"/>
              </a:spcAft>
            </a:pPr>
            <a:r>
              <a:rPr lang="en-US" sz="2000" dirty="0">
                <a:solidFill>
                  <a:srgbClr val="000000"/>
                </a:solidFill>
                <a:latin typeface="Tahoma" pitchFamily="34" charset="0"/>
                <a:cs typeface="Arial" pitchFamily="34" charset="0"/>
              </a:rPr>
              <a:t>for </a:t>
            </a:r>
            <a:r>
              <a:rPr lang="en-US" sz="2000" dirty="0" smtClean="0">
                <a:solidFill>
                  <a:srgbClr val="000000"/>
                </a:solidFill>
                <a:latin typeface="Tahoma" pitchFamily="34" charset="0"/>
                <a:cs typeface="Arial" pitchFamily="34" charset="0"/>
              </a:rPr>
              <a:t>2-category 2D data</a:t>
            </a:r>
            <a:endParaRPr lang="en-US" sz="2000" dirty="0">
              <a:solidFill>
                <a:srgbClr val="000000"/>
              </a:solidFill>
              <a:latin typeface="Tahoma" pitchFamily="34" charset="0"/>
              <a:cs typeface="Arial" pitchFamily="34" charset="0"/>
            </a:endParaRPr>
          </a:p>
        </p:txBody>
      </p:sp>
      <p:sp>
        <p:nvSpPr>
          <p:cNvPr id="914438" name="Text Box 6"/>
          <p:cNvSpPr txBox="1">
            <a:spLocks noChangeArrowheads="1"/>
          </p:cNvSpPr>
          <p:nvPr/>
        </p:nvSpPr>
        <p:spPr bwMode="auto">
          <a:xfrm>
            <a:off x="3279549" y="5013325"/>
            <a:ext cx="1297215" cy="276999"/>
          </a:xfrm>
          <a:prstGeom prst="rect">
            <a:avLst/>
          </a:prstGeom>
          <a:solidFill>
            <a:schemeClr val="bg1"/>
          </a:solidFill>
          <a:ln w="9525">
            <a:noFill/>
            <a:miter lim="800000"/>
            <a:headEnd/>
            <a:tailEnd/>
          </a:ln>
          <a:effectLst/>
        </p:spPr>
        <p:txBody>
          <a:bodyPr wrap="none">
            <a:spAutoFit/>
          </a:bodyPr>
          <a:lstStyle/>
          <a:p>
            <a:pPr algn="r" fontAlgn="base">
              <a:spcBef>
                <a:spcPct val="0"/>
              </a:spcBef>
              <a:spcAft>
                <a:spcPct val="0"/>
              </a:spcAft>
            </a:pPr>
            <a:r>
              <a:rPr lang="en-US" sz="1200">
                <a:solidFill>
                  <a:srgbClr val="000000"/>
                </a:solidFill>
                <a:latin typeface="Tahoma" pitchFamily="34" charset="0"/>
                <a:cs typeface="Arial" pitchFamily="34" charset="0"/>
              </a:rPr>
              <a:t>from Duda </a:t>
            </a:r>
            <a:r>
              <a:rPr lang="en-US" sz="1200" i="1">
                <a:solidFill>
                  <a:srgbClr val="000000"/>
                </a:solidFill>
                <a:latin typeface="Tahoma" pitchFamily="34" charset="0"/>
                <a:cs typeface="Arial" pitchFamily="34" charset="0"/>
              </a:rPr>
              <a:t>et al.</a:t>
            </a:r>
          </a:p>
        </p:txBody>
      </p:sp>
      <p:sp>
        <p:nvSpPr>
          <p:cNvPr id="8" name="TextBox 7"/>
          <p:cNvSpPr txBox="1"/>
          <p:nvPr/>
        </p:nvSpPr>
        <p:spPr>
          <a:xfrm>
            <a:off x="76200" y="2651125"/>
            <a:ext cx="3581400" cy="769441"/>
          </a:xfrm>
          <a:prstGeom prst="rect">
            <a:avLst/>
          </a:prstGeom>
          <a:noFill/>
        </p:spPr>
        <p:txBody>
          <a:bodyPr wrap="square" rtlCol="0">
            <a:spAutoFit/>
          </a:bodyPr>
          <a:lstStyle/>
          <a:p>
            <a:r>
              <a:rPr lang="en-US" sz="2200" dirty="0" smtClean="0">
                <a:solidFill>
                  <a:srgbClr val="000000"/>
                </a:solidFill>
              </a:rPr>
              <a:t>Black = negative</a:t>
            </a:r>
          </a:p>
          <a:p>
            <a:r>
              <a:rPr lang="en-US" sz="2200" dirty="0" smtClean="0">
                <a:solidFill>
                  <a:srgbClr val="FF0000"/>
                </a:solidFill>
              </a:rPr>
              <a:t>Red = positive</a:t>
            </a:r>
            <a:endParaRPr lang="en-US" sz="2200" dirty="0">
              <a:solidFill>
                <a:srgbClr val="FF0000"/>
              </a:solidFill>
            </a:endParaRPr>
          </a:p>
        </p:txBody>
      </p:sp>
      <p:sp>
        <p:nvSpPr>
          <p:cNvPr id="9" name="Oval 8"/>
          <p:cNvSpPr/>
          <p:nvPr/>
        </p:nvSpPr>
        <p:spPr bwMode="auto">
          <a:xfrm>
            <a:off x="4191000" y="272732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Arial" pitchFamily="34" charset="0"/>
              <a:cs typeface="Arial" pitchFamily="34" charset="0"/>
            </a:endParaRPr>
          </a:p>
        </p:txBody>
      </p:sp>
      <p:sp>
        <p:nvSpPr>
          <p:cNvPr id="10" name="TextBox 9"/>
          <p:cNvSpPr txBox="1"/>
          <p:nvPr/>
        </p:nvSpPr>
        <p:spPr>
          <a:xfrm>
            <a:off x="6172200" y="2753638"/>
            <a:ext cx="2667000" cy="430887"/>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Novel test example</a:t>
            </a:r>
            <a:endParaRPr lang="en-US" sz="2200" dirty="0">
              <a:solidFill>
                <a:srgbClr val="000000"/>
              </a:solidFill>
              <a:latin typeface="Arial" pitchFamily="34" charset="0"/>
              <a:cs typeface="Arial" pitchFamily="34" charset="0"/>
            </a:endParaRPr>
          </a:p>
        </p:txBody>
      </p:sp>
      <p:cxnSp>
        <p:nvCxnSpPr>
          <p:cNvPr id="12" name="Straight Arrow Connector 11"/>
          <p:cNvCxnSpPr>
            <a:stCxn id="10" idx="1"/>
          </p:cNvCxnSpPr>
          <p:nvPr/>
        </p:nvCxnSpPr>
        <p:spPr bwMode="auto">
          <a:xfrm rot="10800000">
            <a:off x="4343400" y="2829838"/>
            <a:ext cx="1828800" cy="139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6172200" y="3413125"/>
            <a:ext cx="2438400" cy="1785104"/>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Closest to a </a:t>
            </a:r>
            <a:r>
              <a:rPr lang="en-US" sz="2200" dirty="0" smtClean="0">
                <a:solidFill>
                  <a:srgbClr val="FF0000"/>
                </a:solidFill>
                <a:latin typeface="Arial" pitchFamily="34" charset="0"/>
                <a:cs typeface="Arial" pitchFamily="34" charset="0"/>
              </a:rPr>
              <a:t>positive</a:t>
            </a:r>
            <a:r>
              <a:rPr lang="en-US" sz="2200" dirty="0" smtClean="0">
                <a:solidFill>
                  <a:srgbClr val="000000"/>
                </a:solidFill>
                <a:latin typeface="Arial" pitchFamily="34" charset="0"/>
                <a:cs typeface="Arial" pitchFamily="34" charset="0"/>
              </a:rPr>
              <a:t> example from the training set, so classify it as positive.</a:t>
            </a:r>
            <a:endParaRPr lang="en-US" sz="2200" dirty="0">
              <a:solidFill>
                <a:srgbClr val="000000"/>
              </a:solidFill>
              <a:latin typeface="Arial" pitchFamily="34" charset="0"/>
              <a:cs typeface="Arial" pitchFamily="34" charset="0"/>
            </a:endParaRPr>
          </a:p>
        </p:txBody>
      </p:sp>
      <p:sp>
        <p:nvSpPr>
          <p:cNvPr id="14" name="Slide Number Placeholder 13"/>
          <p:cNvSpPr>
            <a:spLocks noGrp="1"/>
          </p:cNvSpPr>
          <p:nvPr>
            <p:ph type="sldNum" sz="quarter" idx="11"/>
          </p:nvPr>
        </p:nvSpPr>
        <p:spPr/>
        <p:txBody>
          <a:bodyPr/>
          <a:lstStyle/>
          <a:p>
            <a:pPr eaLnBrk="0" fontAlgn="base" hangingPunct="0">
              <a:spcBef>
                <a:spcPct val="0"/>
              </a:spcBef>
              <a:spcAft>
                <a:spcPct val="0"/>
              </a:spcAft>
            </a:pPr>
            <a:fld id="{BE566EFA-554B-418F-ADD1-DB9C5AB14B09}" type="slidenum">
              <a:rPr lang="en-US" smtClean="0">
                <a:solidFill>
                  <a:srgbClr val="000000"/>
                </a:solidFill>
                <a:cs typeface="Arial" pitchFamily="34" charset="0"/>
              </a:rPr>
              <a:pPr eaLnBrk="0" fontAlgn="base" hangingPunct="0">
                <a:spcBef>
                  <a:spcPct val="0"/>
                </a:spcBef>
                <a:spcAft>
                  <a:spcPct val="0"/>
                </a:spcAft>
              </a:pPr>
              <a:t>18</a:t>
            </a:fld>
            <a:endParaRPr lang="en-US">
              <a:solidFill>
                <a:srgbClr val="000000"/>
              </a:solidFill>
              <a:cs typeface="Arial" pitchFamily="34" charset="0"/>
            </a:endParaRPr>
          </a:p>
        </p:txBody>
      </p:sp>
    </p:spTree>
    <p:extLst>
      <p:ext uri="{BB962C8B-B14F-4D97-AF65-F5344CB8AC3E}">
        <p14:creationId xmlns:p14="http://schemas.microsoft.com/office/powerpoint/2010/main" val="8172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ChangeArrowheads="1"/>
          </p:cNvSpPr>
          <p:nvPr/>
        </p:nvSpPr>
        <p:spPr bwMode="auto">
          <a:xfrm>
            <a:off x="381000" y="304800"/>
            <a:ext cx="8382000" cy="533400"/>
          </a:xfrm>
          <a:prstGeom prst="rect">
            <a:avLst/>
          </a:prstGeom>
          <a:noFill/>
          <a:ln w="9525">
            <a:noFill/>
            <a:miter lim="800000"/>
            <a:headEnd/>
            <a:tailEnd/>
          </a:ln>
          <a:effectLst/>
        </p:spPr>
        <p:txBody>
          <a:bodyPr anchor="ctr"/>
          <a:lstStyle/>
          <a:p>
            <a:pPr algn="ctr" fontAlgn="base">
              <a:spcBef>
                <a:spcPct val="0"/>
              </a:spcBef>
              <a:spcAft>
                <a:spcPct val="0"/>
              </a:spcAft>
            </a:pPr>
            <a:r>
              <a:rPr lang="en-US" sz="3800" dirty="0">
                <a:solidFill>
                  <a:srgbClr val="000000"/>
                </a:solidFill>
                <a:latin typeface="Arial" pitchFamily="34" charset="0"/>
                <a:cs typeface="Arial" pitchFamily="34" charset="0"/>
              </a:rPr>
              <a:t>K-Nearest </a:t>
            </a:r>
            <a:r>
              <a:rPr lang="en-US" sz="3800" dirty="0" smtClean="0">
                <a:solidFill>
                  <a:srgbClr val="000000"/>
                </a:solidFill>
                <a:latin typeface="Arial" pitchFamily="34" charset="0"/>
                <a:cs typeface="Arial" pitchFamily="34" charset="0"/>
              </a:rPr>
              <a:t>Neighbors classification</a:t>
            </a:r>
            <a:endParaRPr lang="en-US" sz="3800" dirty="0">
              <a:solidFill>
                <a:srgbClr val="000000"/>
              </a:solidFill>
              <a:latin typeface="Arial" pitchFamily="34" charset="0"/>
              <a:cs typeface="Arial" pitchFamily="34" charset="0"/>
            </a:endParaRPr>
          </a:p>
        </p:txBody>
      </p:sp>
      <p:pic>
        <p:nvPicPr>
          <p:cNvPr id="915460" name="Picture 4" descr="duda_4"/>
          <p:cNvPicPr>
            <a:picLocks noChangeAspect="1" noChangeArrowheads="1"/>
          </p:cNvPicPr>
          <p:nvPr/>
        </p:nvPicPr>
        <p:blipFill>
          <a:blip r:embed="rId3"/>
          <a:srcRect l="25735" r="25735" b="27457"/>
          <a:stretch>
            <a:fillRect/>
          </a:stretch>
        </p:blipFill>
        <p:spPr bwMode="auto">
          <a:xfrm>
            <a:off x="2057400" y="2286000"/>
            <a:ext cx="4191000" cy="3967163"/>
          </a:xfrm>
          <a:prstGeom prst="rect">
            <a:avLst/>
          </a:prstGeom>
          <a:noFill/>
        </p:spPr>
      </p:pic>
      <p:sp>
        <p:nvSpPr>
          <p:cNvPr id="915463" name="Text Box 7"/>
          <p:cNvSpPr txBox="1">
            <a:spLocks noChangeArrowheads="1"/>
          </p:cNvSpPr>
          <p:nvPr/>
        </p:nvSpPr>
        <p:spPr bwMode="auto">
          <a:xfrm>
            <a:off x="4876800" y="2574925"/>
            <a:ext cx="8524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000000"/>
                </a:solidFill>
                <a:latin typeface="cmmi10" pitchFamily="34" charset="0"/>
                <a:cs typeface="Arial" pitchFamily="34" charset="0"/>
              </a:rPr>
              <a:t>k</a:t>
            </a:r>
            <a:r>
              <a:rPr lang="en-US" sz="2400">
                <a:solidFill>
                  <a:srgbClr val="000000"/>
                </a:solidFill>
                <a:latin typeface="cmr10" pitchFamily="34" charset="0"/>
                <a:cs typeface="Arial" pitchFamily="34" charset="0"/>
              </a:rPr>
              <a:t> = 5</a:t>
            </a:r>
          </a:p>
        </p:txBody>
      </p:sp>
      <p:sp>
        <p:nvSpPr>
          <p:cNvPr id="915465" name="Text Box 9"/>
          <p:cNvSpPr txBox="1">
            <a:spLocks noChangeArrowheads="1"/>
          </p:cNvSpPr>
          <p:nvPr/>
        </p:nvSpPr>
        <p:spPr bwMode="auto">
          <a:xfrm>
            <a:off x="7835900" y="6583362"/>
            <a:ext cx="1308100" cy="2746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200">
                <a:solidFill>
                  <a:srgbClr val="000000"/>
                </a:solidFill>
                <a:latin typeface="Arial" pitchFamily="34" charset="0"/>
                <a:cs typeface="Arial" pitchFamily="34" charset="0"/>
              </a:rPr>
              <a:t>Source: D. Lowe</a:t>
            </a:r>
          </a:p>
        </p:txBody>
      </p:sp>
      <p:sp>
        <p:nvSpPr>
          <p:cNvPr id="915458" name="Rectangle 2"/>
          <p:cNvSpPr>
            <a:spLocks noGrp="1" noChangeArrowheads="1"/>
          </p:cNvSpPr>
          <p:nvPr>
            <p:ph type="body" idx="1"/>
          </p:nvPr>
        </p:nvSpPr>
        <p:spPr>
          <a:xfrm>
            <a:off x="304800" y="1266825"/>
            <a:ext cx="8610600" cy="1704975"/>
          </a:xfrm>
        </p:spPr>
        <p:txBody>
          <a:bodyPr/>
          <a:lstStyle/>
          <a:p>
            <a:pPr>
              <a:lnSpc>
                <a:spcPct val="90000"/>
              </a:lnSpc>
            </a:pPr>
            <a:r>
              <a:rPr lang="en-US" dirty="0">
                <a:latin typeface="Arial" pitchFamily="34" charset="0"/>
                <a:cs typeface="Arial" pitchFamily="34" charset="0"/>
              </a:rPr>
              <a:t>For a new point, find the k closest points from training data</a:t>
            </a:r>
          </a:p>
          <a:p>
            <a:pPr>
              <a:lnSpc>
                <a:spcPct val="90000"/>
              </a:lnSpc>
            </a:pPr>
            <a:r>
              <a:rPr lang="en-US" dirty="0">
                <a:latin typeface="Arial" pitchFamily="34" charset="0"/>
                <a:cs typeface="Arial" pitchFamily="34" charset="0"/>
              </a:rPr>
              <a:t>Labels of the k points “vote” to </a:t>
            </a:r>
            <a:r>
              <a:rPr lang="en-US" dirty="0" smtClean="0">
                <a:latin typeface="Arial" pitchFamily="34" charset="0"/>
                <a:cs typeface="Arial" pitchFamily="34" charset="0"/>
              </a:rPr>
              <a:t>classify</a:t>
            </a:r>
            <a:endParaRPr lang="en-US" dirty="0">
              <a:latin typeface="Arial" pitchFamily="34" charset="0"/>
              <a:cs typeface="Arial" pitchFamily="34" charset="0"/>
            </a:endParaRPr>
          </a:p>
        </p:txBody>
      </p:sp>
      <p:sp>
        <p:nvSpPr>
          <p:cNvPr id="7" name="TextBox 6"/>
          <p:cNvSpPr txBox="1"/>
          <p:nvPr/>
        </p:nvSpPr>
        <p:spPr>
          <a:xfrm>
            <a:off x="5791200" y="3124200"/>
            <a:ext cx="3581400" cy="1446550"/>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If query lands here, the 5 NN consist of 3 negatives and 2 positives, so we classify it as negative.</a:t>
            </a:r>
            <a:endParaRPr lang="en-US" sz="2200" dirty="0">
              <a:solidFill>
                <a:srgbClr val="000000"/>
              </a:solidFill>
              <a:latin typeface="Arial" pitchFamily="34" charset="0"/>
              <a:cs typeface="Arial" pitchFamily="34" charset="0"/>
            </a:endParaRPr>
          </a:p>
        </p:txBody>
      </p:sp>
      <p:sp>
        <p:nvSpPr>
          <p:cNvPr id="8" name="TextBox 7"/>
          <p:cNvSpPr txBox="1"/>
          <p:nvPr/>
        </p:nvSpPr>
        <p:spPr>
          <a:xfrm>
            <a:off x="0" y="3048000"/>
            <a:ext cx="3581400" cy="769441"/>
          </a:xfrm>
          <a:prstGeom prst="rect">
            <a:avLst/>
          </a:prstGeom>
          <a:noFill/>
        </p:spPr>
        <p:txBody>
          <a:bodyPr wrap="square" rtlCol="0">
            <a:spAutoFit/>
          </a:bodyPr>
          <a:lstStyle/>
          <a:p>
            <a:r>
              <a:rPr lang="en-US" sz="2200" dirty="0" smtClean="0">
                <a:solidFill>
                  <a:srgbClr val="000000"/>
                </a:solidFill>
              </a:rPr>
              <a:t>Black = negative</a:t>
            </a:r>
          </a:p>
          <a:p>
            <a:r>
              <a:rPr lang="en-US" sz="2200" dirty="0" smtClean="0">
                <a:solidFill>
                  <a:srgbClr val="FF0000"/>
                </a:solidFill>
              </a:rPr>
              <a:t>Red = positive</a:t>
            </a:r>
            <a:endParaRPr lang="en-US" sz="2200" dirty="0">
              <a:solidFill>
                <a:srgbClr val="FF0000"/>
              </a:solidFill>
            </a:endParaRPr>
          </a:p>
        </p:txBody>
      </p:sp>
      <p:sp>
        <p:nvSpPr>
          <p:cNvPr id="9" name="Slide Number Placeholder 8"/>
          <p:cNvSpPr>
            <a:spLocks noGrp="1"/>
          </p:cNvSpPr>
          <p:nvPr>
            <p:ph type="sldNum" sz="quarter" idx="11"/>
          </p:nvPr>
        </p:nvSpPr>
        <p:spPr/>
        <p:txBody>
          <a:bodyPr/>
          <a:lstStyle/>
          <a:p>
            <a:pPr eaLnBrk="0" fontAlgn="base" hangingPunct="0">
              <a:spcBef>
                <a:spcPct val="0"/>
              </a:spcBef>
              <a:spcAft>
                <a:spcPct val="0"/>
              </a:spcAft>
            </a:pPr>
            <a:fld id="{BE566EFA-554B-418F-ADD1-DB9C5AB14B09}" type="slidenum">
              <a:rPr lang="en-US" smtClean="0">
                <a:solidFill>
                  <a:srgbClr val="000000"/>
                </a:solidFill>
                <a:cs typeface="Arial" pitchFamily="34" charset="0"/>
              </a:rPr>
              <a:pPr eaLnBrk="0" fontAlgn="base" hangingPunct="0">
                <a:spcBef>
                  <a:spcPct val="0"/>
                </a:spcBef>
                <a:spcAft>
                  <a:spcPct val="0"/>
                </a:spcAft>
              </a:pPr>
              <a:t>19</a:t>
            </a:fld>
            <a:endParaRPr lang="en-US">
              <a:solidFill>
                <a:srgbClr val="000000"/>
              </a:solidFill>
              <a:cs typeface="Arial" pitchFamily="34" charset="0"/>
            </a:endParaRPr>
          </a:p>
        </p:txBody>
      </p:sp>
    </p:spTree>
    <p:extLst>
      <p:ext uri="{BB962C8B-B14F-4D97-AF65-F5344CB8AC3E}">
        <p14:creationId xmlns:p14="http://schemas.microsoft.com/office/powerpoint/2010/main" val="21683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r>
              <a:rPr lang="en-US" dirty="0" smtClean="0"/>
              <a:t>PS3 out tonight; due </a:t>
            </a:r>
            <a:r>
              <a:rPr lang="en-US" dirty="0" smtClean="0"/>
              <a:t>6/4, </a:t>
            </a:r>
            <a:r>
              <a:rPr lang="en-US" dirty="0" smtClean="0"/>
              <a:t>11:59 pm</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301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Arial" pitchFamily="34" charset="0"/>
                <a:cs typeface="Arial" pitchFamily="34" charset="0"/>
              </a:rPr>
              <a:t>A nearest neighbor</a:t>
            </a:r>
            <a:br>
              <a:rPr lang="en-US" dirty="0" smtClean="0">
                <a:latin typeface="Arial" pitchFamily="34" charset="0"/>
                <a:cs typeface="Arial" pitchFamily="34" charset="0"/>
              </a:rPr>
            </a:br>
            <a:r>
              <a:rPr lang="en-US" dirty="0" smtClean="0">
                <a:latin typeface="Arial" pitchFamily="34" charset="0"/>
                <a:cs typeface="Arial" pitchFamily="34" charset="0"/>
              </a:rPr>
              <a:t>recognition example</a:t>
            </a:r>
            <a:endParaRPr lang="en-US" dirty="0">
              <a:latin typeface="Arial" pitchFamily="34" charset="0"/>
              <a:cs typeface="Arial" pitchFamily="34" charset="0"/>
            </a:endParaRPr>
          </a:p>
        </p:txBody>
      </p:sp>
      <p:sp>
        <p:nvSpPr>
          <p:cNvPr id="5" name="Subtitle 4"/>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842246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l="18095" t="13715" r="46191" b="10857"/>
          <a:stretch>
            <a:fillRect/>
          </a:stretch>
        </p:blipFill>
        <p:spPr bwMode="auto">
          <a:xfrm>
            <a:off x="2506713" y="762000"/>
            <a:ext cx="4130575" cy="5453226"/>
          </a:xfrm>
          <a:prstGeom prst="rect">
            <a:avLst/>
          </a:prstGeom>
          <a:noFill/>
          <a:ln w="9525">
            <a:noFill/>
            <a:miter lim="800000"/>
            <a:headEnd/>
            <a:tailEnd/>
          </a:ln>
        </p:spPr>
      </p:pic>
      <p:sp>
        <p:nvSpPr>
          <p:cNvPr id="3"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5" name="TextBox 4"/>
          <p:cNvSpPr txBox="1"/>
          <p:nvPr/>
        </p:nvSpPr>
        <p:spPr>
          <a:xfrm>
            <a:off x="304800" y="6150114"/>
            <a:ext cx="8610600" cy="707886"/>
          </a:xfrm>
          <a:prstGeom prst="rect">
            <a:avLst/>
          </a:prstGeom>
          <a:noFill/>
        </p:spPr>
        <p:txBody>
          <a:bodyPr wrap="square" rtlCol="0">
            <a:spAutoFit/>
          </a:bodyPr>
          <a:lstStyle/>
          <a:p>
            <a:r>
              <a:rPr lang="en-US" sz="2000" dirty="0">
                <a:solidFill>
                  <a:prstClr val="black"/>
                </a:solidFill>
              </a:rPr>
              <a:t>[Hays and Efros. </a:t>
            </a:r>
            <a:r>
              <a:rPr lang="en-US" sz="2000" b="1" dirty="0">
                <a:solidFill>
                  <a:prstClr val="black"/>
                </a:solidFill>
              </a:rPr>
              <a:t>im2gps</a:t>
            </a:r>
            <a:r>
              <a:rPr lang="en-US" sz="2000" dirty="0">
                <a:solidFill>
                  <a:prstClr val="black"/>
                </a:solidFill>
              </a:rPr>
              <a:t>: Estimating  Geographic Information from a Single Image. CVPR 2008.]</a:t>
            </a:r>
          </a:p>
        </p:txBody>
      </p:sp>
      <p:sp>
        <p:nvSpPr>
          <p:cNvPr id="2" name="TextBox 1"/>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52899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cstate="print"/>
          <a:srcRect l="22858" t="12952" r="15714" b="11620"/>
          <a:stretch>
            <a:fillRect/>
          </a:stretch>
        </p:blipFill>
        <p:spPr bwMode="auto">
          <a:xfrm>
            <a:off x="1147128" y="914400"/>
            <a:ext cx="6849745" cy="5257800"/>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1773168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print"/>
          <a:srcRect l="37033" t="21516" r="16484" b="20988"/>
          <a:stretch>
            <a:fillRect/>
          </a:stretch>
        </p:blipFill>
        <p:spPr bwMode="auto">
          <a:xfrm>
            <a:off x="1081278" y="838200"/>
            <a:ext cx="6981444" cy="5398024"/>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195264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76200"/>
            <a:ext cx="8229600" cy="990600"/>
          </a:xfrm>
        </p:spPr>
        <p:txBody>
          <a:bodyPr>
            <a:noAutofit/>
          </a:bodyPr>
          <a:lstStyle/>
          <a:p>
            <a:r>
              <a:rPr lang="en-US" sz="3600" dirty="0" smtClean="0"/>
              <a:t>6+ million </a:t>
            </a:r>
            <a:r>
              <a:rPr lang="en-US" sz="3600" dirty="0" err="1" smtClean="0"/>
              <a:t>geotagged</a:t>
            </a:r>
            <a:r>
              <a:rPr lang="en-US" sz="3600" dirty="0" smtClean="0"/>
              <a:t> photos</a:t>
            </a:r>
            <a:br>
              <a:rPr lang="en-US" sz="3600" dirty="0" smtClean="0"/>
            </a:br>
            <a:r>
              <a:rPr lang="en-US" sz="3600" dirty="0" smtClean="0"/>
              <a:t>by 109,788 photographers</a:t>
            </a:r>
          </a:p>
        </p:txBody>
      </p:sp>
      <p:pic>
        <p:nvPicPr>
          <p:cNvPr id="37891" name="Picture 2" descr="C:\Documents and Settings\jhhays\Desktop\im2gps\im2gps_figures\CR_images\all_coords.jpg"/>
          <p:cNvPicPr>
            <a:picLocks noChangeAspect="1" noChangeArrowheads="1"/>
          </p:cNvPicPr>
          <p:nvPr/>
        </p:nvPicPr>
        <p:blipFill>
          <a:blip r:embed="rId3" cstate="print"/>
          <a:srcRect r="33530"/>
          <a:stretch>
            <a:fillRect/>
          </a:stretch>
        </p:blipFill>
        <p:spPr bwMode="auto">
          <a:xfrm>
            <a:off x="0" y="1524000"/>
            <a:ext cx="9117013" cy="4572000"/>
          </a:xfrm>
          <a:prstGeom prst="rect">
            <a:avLst/>
          </a:prstGeom>
          <a:noFill/>
          <a:ln w="9525">
            <a:noFill/>
            <a:miter lim="800000"/>
            <a:headEnd/>
            <a:tailEnd/>
          </a:ln>
        </p:spPr>
      </p:pic>
      <p:sp>
        <p:nvSpPr>
          <p:cNvPr id="5" name="TextBox 4"/>
          <p:cNvSpPr txBox="1"/>
          <p:nvPr/>
        </p:nvSpPr>
        <p:spPr>
          <a:xfrm>
            <a:off x="2438400" y="6248400"/>
            <a:ext cx="4267200" cy="369332"/>
          </a:xfrm>
          <a:prstGeom prst="rect">
            <a:avLst/>
          </a:prstGeom>
          <a:noFill/>
        </p:spPr>
        <p:txBody>
          <a:bodyPr wrap="square" rtlCol="0">
            <a:spAutoFit/>
          </a:bodyPr>
          <a:lstStyle/>
          <a:p>
            <a:pPr algn="ctr"/>
            <a:r>
              <a:rPr lang="en-US" dirty="0">
                <a:solidFill>
                  <a:prstClr val="black"/>
                </a:solidFill>
              </a:rPr>
              <a:t>Annotated by </a:t>
            </a:r>
            <a:r>
              <a:rPr lang="en-US" dirty="0" err="1">
                <a:solidFill>
                  <a:prstClr val="black"/>
                </a:solidFill>
              </a:rPr>
              <a:t>Flickr</a:t>
            </a:r>
            <a:r>
              <a:rPr lang="en-US" dirty="0">
                <a:solidFill>
                  <a:prstClr val="black"/>
                </a:solidFill>
              </a:rPr>
              <a:t> users</a:t>
            </a:r>
          </a:p>
        </p:txBody>
      </p:sp>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3741518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jhhays\Desktop\im2gps\im2gps_figures\CR_images\all_coords.jpg"/>
          <p:cNvPicPr>
            <a:picLocks noChangeAspect="1" noChangeArrowheads="1"/>
          </p:cNvPicPr>
          <p:nvPr/>
        </p:nvPicPr>
        <p:blipFill>
          <a:blip r:embed="rId3" cstate="print"/>
          <a:srcRect l="33334" r="-2"/>
          <a:stretch>
            <a:fillRect/>
          </a:stretch>
        </p:blipFill>
        <p:spPr bwMode="auto">
          <a:xfrm>
            <a:off x="0" y="1524000"/>
            <a:ext cx="9144000" cy="4572000"/>
          </a:xfrm>
          <a:prstGeom prst="rect">
            <a:avLst/>
          </a:prstGeom>
          <a:noFill/>
          <a:ln w="9525">
            <a:noFill/>
            <a:miter lim="800000"/>
            <a:headEnd/>
            <a:tailEnd/>
          </a:ln>
        </p:spPr>
      </p:pic>
      <p:sp>
        <p:nvSpPr>
          <p:cNvPr id="6" name="Title 1"/>
          <p:cNvSpPr>
            <a:spLocks noGrp="1"/>
          </p:cNvSpPr>
          <p:nvPr>
            <p:ph type="title"/>
          </p:nvPr>
        </p:nvSpPr>
        <p:spPr>
          <a:xfrm>
            <a:off x="457200" y="76200"/>
            <a:ext cx="8229600" cy="990600"/>
          </a:xfrm>
        </p:spPr>
        <p:txBody>
          <a:bodyPr>
            <a:noAutofit/>
          </a:bodyPr>
          <a:lstStyle/>
          <a:p>
            <a:r>
              <a:rPr lang="en-US" sz="3600" dirty="0" smtClean="0"/>
              <a:t>6+ million </a:t>
            </a:r>
            <a:r>
              <a:rPr lang="en-US" sz="3600" dirty="0" err="1" smtClean="0"/>
              <a:t>geotagged</a:t>
            </a:r>
            <a:r>
              <a:rPr lang="en-US" sz="3600" dirty="0" smtClean="0"/>
              <a:t> photos</a:t>
            </a:r>
            <a:br>
              <a:rPr lang="en-US" sz="3600" dirty="0" smtClean="0"/>
            </a:br>
            <a:r>
              <a:rPr lang="en-US" sz="3600" dirty="0" smtClean="0"/>
              <a:t>by 109,788 photographers</a:t>
            </a:r>
          </a:p>
        </p:txBody>
      </p:sp>
      <p:sp>
        <p:nvSpPr>
          <p:cNvPr id="5" name="TextBox 4"/>
          <p:cNvSpPr txBox="1"/>
          <p:nvPr/>
        </p:nvSpPr>
        <p:spPr>
          <a:xfrm>
            <a:off x="2438400" y="6248400"/>
            <a:ext cx="4267200" cy="369332"/>
          </a:xfrm>
          <a:prstGeom prst="rect">
            <a:avLst/>
          </a:prstGeom>
          <a:noFill/>
        </p:spPr>
        <p:txBody>
          <a:bodyPr wrap="square" rtlCol="0">
            <a:spAutoFit/>
          </a:bodyPr>
          <a:lstStyle/>
          <a:p>
            <a:pPr algn="ctr"/>
            <a:r>
              <a:rPr lang="en-US" dirty="0">
                <a:solidFill>
                  <a:prstClr val="black"/>
                </a:solidFill>
              </a:rPr>
              <a:t>Annotated by </a:t>
            </a:r>
            <a:r>
              <a:rPr lang="en-US" dirty="0" err="1">
                <a:solidFill>
                  <a:prstClr val="black"/>
                </a:solidFill>
              </a:rPr>
              <a:t>Flickr</a:t>
            </a:r>
            <a:r>
              <a:rPr lang="en-US" dirty="0">
                <a:solidFill>
                  <a:prstClr val="black"/>
                </a:solidFill>
              </a:rPr>
              <a:t> users</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4209171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pPr eaLnBrk="1" hangingPunct="1"/>
            <a:r>
              <a:rPr lang="en-US" sz="4000" dirty="0" smtClean="0"/>
              <a:t>Quantitative Evaluation Test Set</a:t>
            </a:r>
          </a:p>
        </p:txBody>
      </p:sp>
      <p:pic>
        <p:nvPicPr>
          <p:cNvPr id="39939" name="Picture 2"/>
          <p:cNvPicPr>
            <a:picLocks noChangeAspect="1" noChangeArrowheads="1"/>
          </p:cNvPicPr>
          <p:nvPr/>
        </p:nvPicPr>
        <p:blipFill>
          <a:blip r:embed="rId3" cstate="print"/>
          <a:srcRect l="1904" t="11429" r="30441" b="22357"/>
          <a:stretch>
            <a:fillRect/>
          </a:stretch>
        </p:blipFill>
        <p:spPr bwMode="auto">
          <a:xfrm>
            <a:off x="34158" y="990600"/>
            <a:ext cx="9033642" cy="5525814"/>
          </a:xfrm>
          <a:prstGeom prst="rect">
            <a:avLst/>
          </a:prstGeom>
          <a:noFill/>
          <a:ln w="9525">
            <a:noFill/>
            <a:miter lim="800000"/>
            <a:headEnd/>
            <a:tailEnd/>
          </a:ln>
        </p:spPr>
      </p:pic>
      <p:sp>
        <p:nvSpPr>
          <p:cNvPr id="4" name="TextBox 3"/>
          <p:cNvSpPr txBox="1"/>
          <p:nvPr/>
        </p:nvSpPr>
        <p:spPr>
          <a:xfrm>
            <a:off x="3695700" y="5867400"/>
            <a:ext cx="1752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63436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US" dirty="0" smtClean="0"/>
              <a:t>Which scene properties are relevant?</a:t>
            </a:r>
            <a:endParaRPr lang="en-US" dirty="0"/>
          </a:p>
        </p:txBody>
      </p:sp>
      <p:sp>
        <p:nvSpPr>
          <p:cNvPr id="4" name="Content Placeholder 3"/>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3177907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304800" y="1524000"/>
            <a:ext cx="1371600" cy="1371600"/>
          </a:xfrm>
          <a:prstGeom prst="rect">
            <a:avLst/>
          </a:prstGeom>
          <a:noFill/>
          <a:ln w="12700" cap="sq">
            <a:noFill/>
            <a:miter lim="800000"/>
            <a:headEnd type="none" w="sm" len="sm"/>
            <a:tailEnd type="none" w="sm" len="sm"/>
          </a:ln>
        </p:spPr>
      </p:pic>
      <p:pic>
        <p:nvPicPr>
          <p:cNvPr id="71683" name="Picture 3"/>
          <p:cNvPicPr>
            <a:picLocks noChangeAspect="1" noChangeArrowheads="1"/>
          </p:cNvPicPr>
          <p:nvPr/>
        </p:nvPicPr>
        <p:blipFill>
          <a:blip r:embed="rId4" cstate="print"/>
          <a:srcRect/>
          <a:stretch>
            <a:fillRect/>
          </a:stretch>
        </p:blipFill>
        <p:spPr bwMode="auto">
          <a:xfrm>
            <a:off x="1752600" y="1524000"/>
            <a:ext cx="1371600" cy="1371600"/>
          </a:xfrm>
          <a:prstGeom prst="rect">
            <a:avLst/>
          </a:prstGeom>
          <a:noFill/>
          <a:ln w="12700" cap="sq">
            <a:noFill/>
            <a:miter lim="800000"/>
            <a:headEnd type="none" w="sm" len="sm"/>
            <a:tailEnd type="none" w="sm" len="sm"/>
          </a:ln>
        </p:spPr>
      </p:pic>
      <p:pic>
        <p:nvPicPr>
          <p:cNvPr id="71684" name="Picture 4"/>
          <p:cNvPicPr>
            <a:picLocks noChangeAspect="1" noChangeArrowheads="1"/>
          </p:cNvPicPr>
          <p:nvPr/>
        </p:nvPicPr>
        <p:blipFill>
          <a:blip r:embed="rId5" cstate="print"/>
          <a:srcRect/>
          <a:stretch>
            <a:fillRect/>
          </a:stretch>
        </p:blipFill>
        <p:spPr bwMode="auto">
          <a:xfrm>
            <a:off x="3200400" y="1524000"/>
            <a:ext cx="1371600" cy="1371600"/>
          </a:xfrm>
          <a:prstGeom prst="rect">
            <a:avLst/>
          </a:prstGeom>
          <a:noFill/>
          <a:ln w="12700" cap="sq">
            <a:noFill/>
            <a:miter lim="800000"/>
            <a:headEnd type="none" w="sm" len="sm"/>
            <a:tailEnd type="none" w="sm" len="sm"/>
          </a:ln>
        </p:spPr>
      </p:pic>
      <p:pic>
        <p:nvPicPr>
          <p:cNvPr id="71685" name="Picture 5"/>
          <p:cNvPicPr>
            <a:picLocks noChangeAspect="1" noChangeArrowheads="1"/>
          </p:cNvPicPr>
          <p:nvPr/>
        </p:nvPicPr>
        <p:blipFill>
          <a:blip r:embed="rId6" cstate="print"/>
          <a:srcRect/>
          <a:stretch>
            <a:fillRect/>
          </a:stretch>
        </p:blipFill>
        <p:spPr bwMode="auto">
          <a:xfrm>
            <a:off x="4648200" y="1524000"/>
            <a:ext cx="1371600" cy="1371600"/>
          </a:xfrm>
          <a:prstGeom prst="rect">
            <a:avLst/>
          </a:prstGeom>
          <a:noFill/>
          <a:ln w="12700" cap="sq">
            <a:noFill/>
            <a:miter lim="800000"/>
            <a:headEnd type="none" w="sm" len="sm"/>
            <a:tailEnd type="none" w="sm" len="sm"/>
          </a:ln>
        </p:spPr>
      </p:pic>
      <p:pic>
        <p:nvPicPr>
          <p:cNvPr id="71686" name="Picture 6"/>
          <p:cNvPicPr>
            <a:picLocks noChangeAspect="1" noChangeArrowheads="1"/>
          </p:cNvPicPr>
          <p:nvPr/>
        </p:nvPicPr>
        <p:blipFill>
          <a:blip r:embed="rId7" cstate="print"/>
          <a:srcRect/>
          <a:stretch>
            <a:fillRect/>
          </a:stretch>
        </p:blipFill>
        <p:spPr bwMode="auto">
          <a:xfrm>
            <a:off x="6096000" y="1524000"/>
            <a:ext cx="1371600" cy="1371600"/>
          </a:xfrm>
          <a:prstGeom prst="rect">
            <a:avLst/>
          </a:prstGeom>
          <a:noFill/>
          <a:ln w="12700" cap="sq">
            <a:noFill/>
            <a:miter lim="800000"/>
            <a:headEnd type="none" w="sm" len="sm"/>
            <a:tailEnd type="none" w="sm" len="sm"/>
          </a:ln>
        </p:spPr>
      </p:pic>
      <p:pic>
        <p:nvPicPr>
          <p:cNvPr id="71687" name="Picture 7"/>
          <p:cNvPicPr>
            <a:picLocks noChangeAspect="1" noChangeArrowheads="1"/>
          </p:cNvPicPr>
          <p:nvPr/>
        </p:nvPicPr>
        <p:blipFill>
          <a:blip r:embed="rId8" cstate="print"/>
          <a:srcRect/>
          <a:stretch>
            <a:fillRect/>
          </a:stretch>
        </p:blipFill>
        <p:spPr bwMode="auto">
          <a:xfrm>
            <a:off x="7543800" y="1524000"/>
            <a:ext cx="1371600" cy="1371600"/>
          </a:xfrm>
          <a:prstGeom prst="rect">
            <a:avLst/>
          </a:prstGeom>
          <a:noFill/>
          <a:ln w="12700" cap="sq">
            <a:noFill/>
            <a:miter lim="800000"/>
            <a:headEnd type="none" w="sm" len="sm"/>
            <a:tailEnd type="none" w="sm" len="sm"/>
          </a:ln>
        </p:spPr>
      </p:pic>
      <p:pic>
        <p:nvPicPr>
          <p:cNvPr id="71688" name="Picture 8"/>
          <p:cNvPicPr>
            <a:picLocks noChangeAspect="1" noChangeArrowheads="1"/>
          </p:cNvPicPr>
          <p:nvPr/>
        </p:nvPicPr>
        <p:blipFill>
          <a:blip r:embed="rId9" cstate="print"/>
          <a:srcRect/>
          <a:stretch>
            <a:fillRect/>
          </a:stretch>
        </p:blipFill>
        <p:spPr bwMode="auto">
          <a:xfrm>
            <a:off x="304800" y="3048000"/>
            <a:ext cx="1371600" cy="1293813"/>
          </a:xfrm>
          <a:prstGeom prst="rect">
            <a:avLst/>
          </a:prstGeom>
          <a:noFill/>
          <a:ln w="12700" cap="sq">
            <a:noFill/>
            <a:miter lim="800000"/>
            <a:headEnd type="none" w="sm" len="sm"/>
            <a:tailEnd type="none" w="sm" len="sm"/>
          </a:ln>
        </p:spPr>
      </p:pic>
      <p:pic>
        <p:nvPicPr>
          <p:cNvPr id="71689" name="Picture 9"/>
          <p:cNvPicPr>
            <a:picLocks noChangeAspect="1" noChangeArrowheads="1"/>
          </p:cNvPicPr>
          <p:nvPr/>
        </p:nvPicPr>
        <p:blipFill>
          <a:blip r:embed="rId10" cstate="print"/>
          <a:srcRect/>
          <a:stretch>
            <a:fillRect/>
          </a:stretch>
        </p:blipFill>
        <p:spPr bwMode="auto">
          <a:xfrm>
            <a:off x="6096000" y="3048000"/>
            <a:ext cx="1371600" cy="1295400"/>
          </a:xfrm>
          <a:prstGeom prst="rect">
            <a:avLst/>
          </a:prstGeom>
          <a:noFill/>
          <a:ln w="12700" cap="sq">
            <a:noFill/>
            <a:miter lim="800000"/>
            <a:headEnd type="none" w="sm" len="sm"/>
            <a:tailEnd type="none" w="sm" len="sm"/>
          </a:ln>
        </p:spPr>
      </p:pic>
      <p:pic>
        <p:nvPicPr>
          <p:cNvPr id="71690" name="Picture 10"/>
          <p:cNvPicPr>
            <a:picLocks noChangeAspect="1" noChangeArrowheads="1"/>
          </p:cNvPicPr>
          <p:nvPr/>
        </p:nvPicPr>
        <p:blipFill>
          <a:blip r:embed="rId11" cstate="print"/>
          <a:srcRect/>
          <a:stretch>
            <a:fillRect/>
          </a:stretch>
        </p:blipFill>
        <p:spPr bwMode="auto">
          <a:xfrm>
            <a:off x="1752600" y="3052763"/>
            <a:ext cx="1371600" cy="1290637"/>
          </a:xfrm>
          <a:prstGeom prst="rect">
            <a:avLst/>
          </a:prstGeom>
          <a:noFill/>
          <a:ln w="12700" cap="sq">
            <a:noFill/>
            <a:miter lim="800000"/>
            <a:headEnd type="none" w="sm" len="sm"/>
            <a:tailEnd type="none" w="sm" len="sm"/>
          </a:ln>
        </p:spPr>
      </p:pic>
      <p:pic>
        <p:nvPicPr>
          <p:cNvPr id="71691" name="Picture 11"/>
          <p:cNvPicPr>
            <a:picLocks noChangeAspect="1" noChangeArrowheads="1"/>
          </p:cNvPicPr>
          <p:nvPr/>
        </p:nvPicPr>
        <p:blipFill>
          <a:blip r:embed="rId12" cstate="print"/>
          <a:srcRect/>
          <a:stretch>
            <a:fillRect/>
          </a:stretch>
        </p:blipFill>
        <p:spPr bwMode="auto">
          <a:xfrm>
            <a:off x="7543800" y="3048000"/>
            <a:ext cx="1371600" cy="1295400"/>
          </a:xfrm>
          <a:prstGeom prst="rect">
            <a:avLst/>
          </a:prstGeom>
          <a:noFill/>
          <a:ln w="12700" cap="sq">
            <a:noFill/>
            <a:miter lim="800000"/>
            <a:headEnd type="none" w="sm" len="sm"/>
            <a:tailEnd type="none" w="sm" len="sm"/>
          </a:ln>
        </p:spPr>
      </p:pic>
      <p:pic>
        <p:nvPicPr>
          <p:cNvPr id="71692" name="Picture 12"/>
          <p:cNvPicPr>
            <a:picLocks noChangeAspect="1" noChangeArrowheads="1"/>
          </p:cNvPicPr>
          <p:nvPr/>
        </p:nvPicPr>
        <p:blipFill>
          <a:blip r:embed="rId13" cstate="print"/>
          <a:srcRect/>
          <a:stretch>
            <a:fillRect/>
          </a:stretch>
        </p:blipFill>
        <p:spPr bwMode="auto">
          <a:xfrm>
            <a:off x="4648200" y="3048000"/>
            <a:ext cx="1371600" cy="1295400"/>
          </a:xfrm>
          <a:prstGeom prst="rect">
            <a:avLst/>
          </a:prstGeom>
          <a:noFill/>
          <a:ln w="12700" cap="sq">
            <a:noFill/>
            <a:miter lim="800000"/>
            <a:headEnd type="none" w="sm" len="sm"/>
            <a:tailEnd type="none" w="sm" len="sm"/>
          </a:ln>
        </p:spPr>
      </p:pic>
      <p:pic>
        <p:nvPicPr>
          <p:cNvPr id="71693" name="Picture 13"/>
          <p:cNvPicPr>
            <a:picLocks noChangeAspect="1" noChangeArrowheads="1"/>
          </p:cNvPicPr>
          <p:nvPr/>
        </p:nvPicPr>
        <p:blipFill>
          <a:blip r:embed="rId14" cstate="print"/>
          <a:srcRect/>
          <a:stretch>
            <a:fillRect/>
          </a:stretch>
        </p:blipFill>
        <p:spPr bwMode="auto">
          <a:xfrm>
            <a:off x="3200400" y="3071813"/>
            <a:ext cx="1371600" cy="1271587"/>
          </a:xfrm>
          <a:prstGeom prst="rect">
            <a:avLst/>
          </a:prstGeom>
          <a:noFill/>
          <a:ln w="12700" cap="sq">
            <a:noFill/>
            <a:miter lim="800000"/>
            <a:headEnd type="none" w="sm" len="sm"/>
            <a:tailEnd type="none" w="sm" len="sm"/>
          </a:ln>
        </p:spPr>
      </p:pic>
      <p:sp>
        <p:nvSpPr>
          <p:cNvPr id="71694" name="Text Box 14"/>
          <p:cNvSpPr txBox="1">
            <a:spLocks noChangeArrowheads="1"/>
          </p:cNvSpPr>
          <p:nvPr/>
        </p:nvSpPr>
        <p:spPr bwMode="auto">
          <a:xfrm>
            <a:off x="1066800" y="5311775"/>
            <a:ext cx="7239000" cy="860425"/>
          </a:xfrm>
          <a:prstGeom prst="rect">
            <a:avLst/>
          </a:prstGeom>
          <a:noFill/>
          <a:ln w="38100">
            <a:solidFill>
              <a:srgbClr val="4D4D4D"/>
            </a:solidFill>
            <a:miter lim="800000"/>
            <a:headEnd/>
            <a:tailEnd/>
          </a:ln>
        </p:spPr>
        <p:txBody>
          <a:bodyPr>
            <a:spAutoFit/>
          </a:bodyPr>
          <a:lstStyle/>
          <a:p>
            <a:pPr algn="ctr" eaLnBrk="0" fontAlgn="base" hangingPunct="0">
              <a:spcBef>
                <a:spcPct val="0"/>
              </a:spcBef>
              <a:spcAft>
                <a:spcPct val="0"/>
              </a:spcAft>
            </a:pPr>
            <a:r>
              <a:rPr lang="en-US" sz="2400" b="1" dirty="0" smtClean="0">
                <a:solidFill>
                  <a:srgbClr val="000000"/>
                </a:solidFill>
              </a:rPr>
              <a:t>A scene is a single surface that can be</a:t>
            </a:r>
          </a:p>
          <a:p>
            <a:pPr algn="ctr" eaLnBrk="0" fontAlgn="base" hangingPunct="0">
              <a:spcBef>
                <a:spcPct val="0"/>
              </a:spcBef>
              <a:spcAft>
                <a:spcPct val="0"/>
              </a:spcAft>
            </a:pPr>
            <a:r>
              <a:rPr lang="en-US" sz="2400" b="1" dirty="0" smtClean="0">
                <a:solidFill>
                  <a:srgbClr val="000000"/>
                </a:solidFill>
              </a:rPr>
              <a:t>represented by global (statistical) descriptors</a:t>
            </a:r>
          </a:p>
        </p:txBody>
      </p:sp>
      <p:sp>
        <p:nvSpPr>
          <p:cNvPr id="71695" name="Rectangle 15"/>
          <p:cNvSpPr>
            <a:spLocks noChangeArrowheads="1"/>
          </p:cNvSpPr>
          <p:nvPr/>
        </p:nvSpPr>
        <p:spPr bwMode="auto">
          <a:xfrm>
            <a:off x="228600" y="152400"/>
            <a:ext cx="8763000" cy="1143000"/>
          </a:xfrm>
          <a:prstGeom prst="rect">
            <a:avLst/>
          </a:prstGeom>
          <a:noFill/>
          <a:ln w="9525">
            <a:noFill/>
            <a:miter lim="800000"/>
            <a:headEnd/>
            <a:tailEnd/>
          </a:ln>
        </p:spPr>
        <p:txBody>
          <a:bodyPr anchor="ctr"/>
          <a:lstStyle/>
          <a:p>
            <a:pPr eaLnBrk="0" fontAlgn="base" hangingPunct="0">
              <a:spcBef>
                <a:spcPct val="0"/>
              </a:spcBef>
              <a:spcAft>
                <a:spcPct val="0"/>
              </a:spcAft>
            </a:pPr>
            <a:r>
              <a:rPr lang="en-US" sz="2800" b="1" dirty="0" smtClean="0">
                <a:solidFill>
                  <a:srgbClr val="000000"/>
                </a:solidFill>
              </a:rPr>
              <a:t>Spatial Envelope Theory of Scene Representation</a:t>
            </a:r>
            <a:br>
              <a:rPr lang="en-US" sz="2800" b="1" dirty="0" smtClean="0">
                <a:solidFill>
                  <a:srgbClr val="000000"/>
                </a:solidFill>
              </a:rPr>
            </a:br>
            <a:r>
              <a:rPr lang="en-US" sz="2000" b="1" dirty="0" err="1" smtClean="0">
                <a:solidFill>
                  <a:srgbClr val="000000"/>
                </a:solidFill>
              </a:rPr>
              <a:t>Oliva</a:t>
            </a:r>
            <a:r>
              <a:rPr lang="en-US" sz="2000" b="1" dirty="0" smtClean="0">
                <a:solidFill>
                  <a:srgbClr val="000000"/>
                </a:solidFill>
              </a:rPr>
              <a:t> &amp; </a:t>
            </a:r>
            <a:r>
              <a:rPr lang="en-US" sz="2000" b="1" dirty="0" err="1" smtClean="0">
                <a:solidFill>
                  <a:srgbClr val="000000"/>
                </a:solidFill>
              </a:rPr>
              <a:t>Torralba</a:t>
            </a:r>
            <a:r>
              <a:rPr lang="en-US" sz="2000" b="1" dirty="0" smtClean="0">
                <a:solidFill>
                  <a:srgbClr val="000000"/>
                </a:solidFill>
              </a:rPr>
              <a:t> (2001)</a:t>
            </a:r>
          </a:p>
        </p:txBody>
      </p:sp>
      <p:sp>
        <p:nvSpPr>
          <p:cNvPr id="71696" name="AutoShape 16"/>
          <p:cNvSpPr>
            <a:spLocks noChangeArrowheads="1"/>
          </p:cNvSpPr>
          <p:nvPr/>
        </p:nvSpPr>
        <p:spPr bwMode="auto">
          <a:xfrm>
            <a:off x="4343400" y="4572000"/>
            <a:ext cx="609600" cy="609600"/>
          </a:xfrm>
          <a:prstGeom prst="downArrow">
            <a:avLst>
              <a:gd name="adj1" fmla="val 50000"/>
              <a:gd name="adj2" fmla="val 25000"/>
            </a:avLst>
          </a:prstGeom>
          <a:solidFill>
            <a:schemeClr val="bg2"/>
          </a:solidFill>
          <a:ln w="38100">
            <a:solidFill>
              <a:srgbClr val="111111"/>
            </a:solidFill>
            <a:miter lim="800000"/>
            <a:headEnd/>
            <a:tailEnd/>
          </a:ln>
        </p:spPr>
        <p:txBody>
          <a:bodyPr wrap="none" anchor="ctr"/>
          <a:lstStyle/>
          <a:p>
            <a:pPr eaLnBrk="0" fontAlgn="base" hangingPunct="0">
              <a:spcBef>
                <a:spcPct val="0"/>
              </a:spcBef>
              <a:spcAft>
                <a:spcPct val="0"/>
              </a:spcAft>
            </a:pPr>
            <a:endParaRPr lang="en-US" sz="2100" b="1" smtClean="0">
              <a:solidFill>
                <a:srgbClr val="000000"/>
              </a:solidFill>
            </a:endParaRPr>
          </a:p>
        </p:txBody>
      </p:sp>
      <p:sp>
        <p:nvSpPr>
          <p:cNvPr id="2" name="Rounded Rectangle 1"/>
          <p:cNvSpPr/>
          <p:nvPr/>
        </p:nvSpPr>
        <p:spPr>
          <a:xfrm>
            <a:off x="0" y="6172200"/>
            <a:ext cx="755576"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388424" y="6207125"/>
            <a:ext cx="755576"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7" name="Rectangle 16"/>
          <p:cNvSpPr>
            <a:spLocks noChangeArrowheads="1"/>
          </p:cNvSpPr>
          <p:nvPr/>
        </p:nvSpPr>
        <p:spPr bwMode="auto">
          <a:xfrm>
            <a:off x="6912260" y="6572885"/>
            <a:ext cx="2233881"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dirty="0" smtClean="0">
                <a:solidFill>
                  <a:srgbClr val="000000"/>
                </a:solidFill>
                <a:latin typeface="Trebuchet MS" pitchFamily="34" charset="0"/>
              </a:rPr>
              <a:t>Slide Credit: </a:t>
            </a:r>
            <a:r>
              <a:rPr lang="en-US" sz="1400" b="1" dirty="0" err="1" smtClean="0">
                <a:solidFill>
                  <a:srgbClr val="000000"/>
                </a:solidFill>
                <a:latin typeface="Trebuchet MS" pitchFamily="34" charset="0"/>
              </a:rPr>
              <a:t>Aude</a:t>
            </a:r>
            <a:r>
              <a:rPr lang="en-US" sz="1400" b="1" dirty="0" smtClean="0">
                <a:solidFill>
                  <a:srgbClr val="000000"/>
                </a:solidFill>
                <a:latin typeface="Trebuchet MS" pitchFamily="34" charset="0"/>
              </a:rPr>
              <a:t> Olivia</a:t>
            </a:r>
          </a:p>
        </p:txBody>
      </p:sp>
      <p:sp>
        <p:nvSpPr>
          <p:cNvPr id="20" name="Slide Number Placeholder 19"/>
          <p:cNvSpPr>
            <a:spLocks noGrp="1"/>
          </p:cNvSpPr>
          <p:nvPr>
            <p:ph type="sldNum" sz="quarter" idx="12"/>
          </p:nvPr>
        </p:nvSpPr>
        <p:spPr/>
        <p:txBody>
          <a:bodyPr/>
          <a:lstStyle/>
          <a:p>
            <a:pPr>
              <a:defRPr/>
            </a:pPr>
            <a:fld id="{9AD245FE-CB41-43FC-8FAE-40F2C6ADBAA1}"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Global texture: </a:t>
            </a:r>
            <a:br>
              <a:rPr lang="en-US" sz="4000" dirty="0" smtClean="0"/>
            </a:br>
            <a:r>
              <a:rPr lang="en-US" sz="4000" dirty="0" smtClean="0"/>
              <a:t>capturing the “Gist” of the scene</a:t>
            </a:r>
            <a:endParaRPr lang="en-US" sz="4000" dirty="0"/>
          </a:p>
        </p:txBody>
      </p:sp>
      <p:sp>
        <p:nvSpPr>
          <p:cNvPr id="4" name="Content Placeholder 3"/>
          <p:cNvSpPr>
            <a:spLocks noGrp="1"/>
          </p:cNvSpPr>
          <p:nvPr>
            <p:ph idx="1"/>
          </p:nvPr>
        </p:nvSpPr>
        <p:spPr>
          <a:xfrm>
            <a:off x="-21196" y="6449991"/>
            <a:ext cx="8229600" cy="579409"/>
          </a:xfrm>
        </p:spPr>
        <p:txBody>
          <a:bodyPr/>
          <a:lstStyle/>
          <a:p>
            <a:pPr>
              <a:buNone/>
            </a:pPr>
            <a:r>
              <a:rPr lang="en-US" sz="2000" dirty="0" err="1" smtClean="0"/>
              <a:t>Oliva</a:t>
            </a:r>
            <a:r>
              <a:rPr lang="en-US" sz="2000" dirty="0" smtClean="0"/>
              <a:t> &amp; </a:t>
            </a:r>
            <a:r>
              <a:rPr lang="en-US" sz="2000" dirty="0" err="1" smtClean="0"/>
              <a:t>Torralba</a:t>
            </a:r>
            <a:r>
              <a:rPr lang="en-US" sz="2000" dirty="0" smtClean="0"/>
              <a:t> IJCV 2001, </a:t>
            </a:r>
            <a:r>
              <a:rPr lang="en-US" sz="2000" dirty="0" err="1" smtClean="0"/>
              <a:t>Torralba</a:t>
            </a:r>
            <a:r>
              <a:rPr lang="en-US" sz="2000" dirty="0" smtClean="0"/>
              <a:t> et al. CVPR 2003</a:t>
            </a:r>
          </a:p>
        </p:txBody>
      </p:sp>
      <p:pic>
        <p:nvPicPr>
          <p:cNvPr id="5" name="Picture 2"/>
          <p:cNvPicPr>
            <a:picLocks noChangeAspect="1" noChangeArrowheads="1"/>
          </p:cNvPicPr>
          <p:nvPr/>
        </p:nvPicPr>
        <p:blipFill>
          <a:blip r:embed="rId3" cstate="print"/>
          <a:srcRect l="20670" t="38702" r="17936" b="24618"/>
          <a:stretch>
            <a:fillRect/>
          </a:stretch>
        </p:blipFill>
        <p:spPr bwMode="auto">
          <a:xfrm>
            <a:off x="592083" y="2370123"/>
            <a:ext cx="8012289" cy="3468735"/>
          </a:xfrm>
          <a:prstGeom prst="rect">
            <a:avLst/>
          </a:prstGeom>
          <a:noFill/>
          <a:ln w="9525">
            <a:noFill/>
            <a:miter lim="800000"/>
            <a:headEnd/>
            <a:tailEnd/>
          </a:ln>
        </p:spPr>
      </p:pic>
      <p:sp>
        <p:nvSpPr>
          <p:cNvPr id="7" name="Content Placeholder 3"/>
          <p:cNvSpPr txBox="1">
            <a:spLocks/>
          </p:cNvSpPr>
          <p:nvPr/>
        </p:nvSpPr>
        <p:spPr bwMode="auto">
          <a:xfrm>
            <a:off x="519057" y="1785915"/>
            <a:ext cx="8624943" cy="5794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pPr>
            <a:r>
              <a:rPr lang="en-US" sz="2400" kern="0" dirty="0" smtClean="0">
                <a:solidFill>
                  <a:srgbClr val="000000"/>
                </a:solidFill>
              </a:rPr>
              <a:t>Capture global image properties while keeping some spatial information</a:t>
            </a:r>
          </a:p>
        </p:txBody>
      </p:sp>
      <p:sp>
        <p:nvSpPr>
          <p:cNvPr id="3" name="TextBox 2"/>
          <p:cNvSpPr txBox="1"/>
          <p:nvPr/>
        </p:nvSpPr>
        <p:spPr>
          <a:xfrm>
            <a:off x="7272300" y="5373216"/>
            <a:ext cx="1368152" cy="646331"/>
          </a:xfrm>
          <a:prstGeom prst="rect">
            <a:avLst/>
          </a:prstGeom>
          <a:noFill/>
        </p:spPr>
        <p:txBody>
          <a:bodyPr wrap="square" rtlCol="0">
            <a:spAutoFit/>
          </a:bodyPr>
          <a:lstStyle/>
          <a:p>
            <a:pPr algn="ctr"/>
            <a:r>
              <a:rPr lang="en-US" dirty="0" smtClean="0"/>
              <a:t>Gist descriptor</a:t>
            </a:r>
            <a:endParaRPr lang="en-US" dirty="0"/>
          </a:p>
        </p:txBody>
      </p:sp>
      <p:sp>
        <p:nvSpPr>
          <p:cNvPr id="8" name="Slide Number Placeholder 7"/>
          <p:cNvSpPr>
            <a:spLocks noGrp="1"/>
          </p:cNvSpPr>
          <p:nvPr>
            <p:ph type="sldNum" sz="quarter" idx="12"/>
          </p:nvPr>
        </p:nvSpPr>
        <p:spPr/>
        <p:txBody>
          <a:bodyPr/>
          <a:lstStyle/>
          <a:p>
            <a:pPr>
              <a:defRPr/>
            </a:pPr>
            <a:fld id="{7869ADE3-FCDF-4463-98DF-A3BB246EF849}"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Outline</a:t>
            </a:r>
            <a:endParaRPr lang="en-US" dirty="0">
              <a:latin typeface="Arial" pitchFamily="34" charset="0"/>
              <a:cs typeface="Arial" pitchFamily="34" charset="0"/>
            </a:endParaRPr>
          </a:p>
        </p:txBody>
      </p:sp>
      <p:sp>
        <p:nvSpPr>
          <p:cNvPr id="3" name="Content Placeholder 2"/>
          <p:cNvSpPr>
            <a:spLocks noGrp="1"/>
          </p:cNvSpPr>
          <p:nvPr>
            <p:ph idx="1"/>
          </p:nvPr>
        </p:nvSpPr>
        <p:spPr>
          <a:xfrm>
            <a:off x="323528" y="1412776"/>
            <a:ext cx="8589132" cy="5033156"/>
          </a:xfrm>
        </p:spPr>
        <p:txBody>
          <a:bodyPr>
            <a:normAutofit/>
          </a:bodyPr>
          <a:lstStyle/>
          <a:p>
            <a:pPr>
              <a:lnSpc>
                <a:spcPct val="110000"/>
              </a:lnSpc>
              <a:spcAft>
                <a:spcPts val="600"/>
              </a:spcAft>
            </a:pPr>
            <a:r>
              <a:rPr lang="en-US" b="1" dirty="0" smtClean="0">
                <a:latin typeface="Arial" pitchFamily="34" charset="0"/>
                <a:cs typeface="Arial" pitchFamily="34" charset="0"/>
              </a:rPr>
              <a:t>Last time: </a:t>
            </a:r>
            <a:r>
              <a:rPr lang="en-US" dirty="0" smtClean="0">
                <a:latin typeface="Arial" pitchFamily="34" charset="0"/>
                <a:cs typeface="Arial" pitchFamily="34" charset="0"/>
              </a:rPr>
              <a:t>window-based generic object detection</a:t>
            </a:r>
          </a:p>
          <a:p>
            <a:pPr lvl="1">
              <a:lnSpc>
                <a:spcPct val="110000"/>
              </a:lnSpc>
              <a:spcAft>
                <a:spcPts val="600"/>
              </a:spcAft>
            </a:pPr>
            <a:r>
              <a:rPr lang="en-US" dirty="0" smtClean="0">
                <a:latin typeface="Arial" pitchFamily="34" charset="0"/>
                <a:cs typeface="Arial" pitchFamily="34" charset="0"/>
              </a:rPr>
              <a:t>basic pipeline</a:t>
            </a:r>
          </a:p>
          <a:p>
            <a:pPr lvl="1">
              <a:lnSpc>
                <a:spcPct val="110000"/>
              </a:lnSpc>
              <a:spcAft>
                <a:spcPts val="600"/>
              </a:spcAft>
            </a:pPr>
            <a:r>
              <a:rPr lang="en-US" dirty="0" smtClean="0">
                <a:latin typeface="Arial" pitchFamily="34" charset="0"/>
                <a:cs typeface="Arial" pitchFamily="34" charset="0"/>
              </a:rPr>
              <a:t>face detection with boosting as case study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32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US" dirty="0" smtClean="0"/>
              <a:t>Which scene properties are relevant?</a:t>
            </a:r>
            <a:endParaRPr lang="en-US" dirty="0"/>
          </a:p>
        </p:txBody>
      </p:sp>
      <p:sp>
        <p:nvSpPr>
          <p:cNvPr id="3" name="Content Placeholder 2"/>
          <p:cNvSpPr>
            <a:spLocks noGrp="1"/>
          </p:cNvSpPr>
          <p:nvPr>
            <p:ph idx="1"/>
          </p:nvPr>
        </p:nvSpPr>
        <p:spPr>
          <a:xfrm>
            <a:off x="457200" y="1798637"/>
            <a:ext cx="8229600" cy="4525963"/>
          </a:xfrm>
        </p:spPr>
        <p:txBody>
          <a:bodyPr rtlCol="0">
            <a:normAutofit/>
          </a:bodyPr>
          <a:lstStyle/>
          <a:p>
            <a:pPr>
              <a:defRPr/>
            </a:pPr>
            <a:r>
              <a:rPr lang="en-US" sz="2800" b="1" dirty="0" smtClean="0"/>
              <a:t>Gist scene descriptor</a:t>
            </a:r>
            <a:endParaRPr lang="en-US" sz="2800" dirty="0" smtClean="0"/>
          </a:p>
          <a:p>
            <a:pPr eaLnBrk="1" fontAlgn="auto" hangingPunct="1">
              <a:spcAft>
                <a:spcPts val="0"/>
              </a:spcAft>
              <a:defRPr/>
            </a:pPr>
            <a:r>
              <a:rPr lang="en-US" sz="2800" b="1" dirty="0" smtClean="0"/>
              <a:t>Color Histograms  </a:t>
            </a:r>
            <a:r>
              <a:rPr lang="en-US" sz="2800" dirty="0" smtClean="0"/>
              <a:t>- L*A*B* 4x14x14 histograms</a:t>
            </a:r>
          </a:p>
          <a:p>
            <a:pPr eaLnBrk="1" fontAlgn="auto" hangingPunct="1">
              <a:spcAft>
                <a:spcPts val="0"/>
              </a:spcAft>
              <a:defRPr/>
            </a:pPr>
            <a:r>
              <a:rPr lang="en-US" sz="2800" b="1" dirty="0" err="1" smtClean="0"/>
              <a:t>Texton</a:t>
            </a:r>
            <a:r>
              <a:rPr lang="en-US" sz="2800" b="1" dirty="0" smtClean="0"/>
              <a:t> Histograms </a:t>
            </a:r>
            <a:r>
              <a:rPr lang="en-US" sz="2800" dirty="0" smtClean="0"/>
              <a:t>– 512 entry, filter bank based</a:t>
            </a:r>
          </a:p>
          <a:p>
            <a:pPr eaLnBrk="1" fontAlgn="auto" hangingPunct="1">
              <a:spcAft>
                <a:spcPts val="0"/>
              </a:spcAft>
              <a:defRPr/>
            </a:pPr>
            <a:r>
              <a:rPr lang="en-US" sz="2800" b="1" dirty="0" smtClean="0"/>
              <a:t>Line Features </a:t>
            </a:r>
            <a:r>
              <a:rPr lang="en-US" sz="2800" dirty="0" smtClean="0"/>
              <a:t>– Histograms of straight line stats</a:t>
            </a:r>
          </a:p>
          <a:p>
            <a:pPr eaLnBrk="1" fontAlgn="auto" hangingPunct="1">
              <a:spcAft>
                <a:spcPts val="0"/>
              </a:spcAft>
              <a:defRPr/>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496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smtClean="0"/>
              <a:t>Im2GPS: Scene Matches</a:t>
            </a:r>
          </a:p>
        </p:txBody>
      </p:sp>
      <p:pic>
        <p:nvPicPr>
          <p:cNvPr id="41987" name="Picture 2"/>
          <p:cNvPicPr>
            <a:picLocks noChangeAspect="1" noChangeArrowheads="1"/>
          </p:cNvPicPr>
          <p:nvPr/>
        </p:nvPicPr>
        <p:blipFill>
          <a:blip r:embed="rId2" cstate="print"/>
          <a:srcRect l="659" t="10901" r="2966" b="9802"/>
          <a:stretch>
            <a:fillRect/>
          </a:stretch>
        </p:blipFill>
        <p:spPr bwMode="auto">
          <a:xfrm>
            <a:off x="0" y="1524000"/>
            <a:ext cx="9144000" cy="4702175"/>
          </a:xfrm>
          <a:prstGeom prst="rect">
            <a:avLst/>
          </a:prstGeom>
          <a:noFill/>
          <a:ln w="9525">
            <a:noFill/>
            <a:miter lim="800000"/>
            <a:headEnd/>
            <a:tailEnd/>
          </a:ln>
        </p:spPr>
      </p:pic>
      <p:sp>
        <p:nvSpPr>
          <p:cNvPr id="4" name="TextBox 3"/>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5" name="TextBox 4"/>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3482910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sp>
        <p:nvSpPr>
          <p:cNvPr id="43011" name="Content Placeholder 2"/>
          <p:cNvSpPr>
            <a:spLocks noGrp="1"/>
          </p:cNvSpPr>
          <p:nvPr>
            <p:ph idx="1"/>
          </p:nvPr>
        </p:nvSpPr>
        <p:spPr/>
        <p:txBody>
          <a:bodyPr/>
          <a:lstStyle/>
          <a:p>
            <a:pPr eaLnBrk="1" hangingPunct="1"/>
            <a:endParaRPr lang="en-US" smtClean="0"/>
          </a:p>
        </p:txBody>
      </p:sp>
      <p:pic>
        <p:nvPicPr>
          <p:cNvPr id="43012" name="Picture 1" descr="C:\Documents and Settings\jhhays\Desktop\como workshop\images\0040_425432303_c817c468e3_166_14882112@N00.jpg"/>
          <p:cNvPicPr>
            <a:picLocks noChangeAspect="1" noChangeArrowheads="1"/>
          </p:cNvPicPr>
          <p:nvPr/>
        </p:nvPicPr>
        <p:blipFill>
          <a:blip r:embed="rId3" cstate="print"/>
          <a:srcRect l="38873" r="20430"/>
          <a:stretch>
            <a:fillRect/>
          </a:stretch>
        </p:blipFill>
        <p:spPr bwMode="auto">
          <a:xfrm>
            <a:off x="0" y="2273300"/>
            <a:ext cx="9144000" cy="4584700"/>
          </a:xfrm>
          <a:prstGeom prst="rect">
            <a:avLst/>
          </a:prstGeom>
          <a:noFill/>
          <a:ln w="9525">
            <a:noFill/>
            <a:miter lim="800000"/>
            <a:headEnd/>
            <a:tailEnd/>
          </a:ln>
        </p:spPr>
      </p:pic>
      <p:pic>
        <p:nvPicPr>
          <p:cNvPr id="43013" name="Picture 1" descr="C:\Documents and Settings\jhhays\Desktop\como workshop\images\0040_425432303_c817c468e3_166_14882112@N00.jpg"/>
          <p:cNvPicPr>
            <a:picLocks noChangeAspect="1" noChangeArrowheads="1"/>
          </p:cNvPicPr>
          <p:nvPr/>
        </p:nvPicPr>
        <p:blipFill>
          <a:blip r:embed="rId4" cstate="print"/>
          <a:srcRect r="61047"/>
          <a:stretch>
            <a:fillRect/>
          </a:stretch>
        </p:blipFill>
        <p:spPr bwMode="auto">
          <a:xfrm>
            <a:off x="2435225" y="0"/>
            <a:ext cx="4273550" cy="2239963"/>
          </a:xfrm>
          <a:prstGeom prst="rect">
            <a:avLst/>
          </a:prstGeom>
          <a:noFill/>
          <a:ln w="9525">
            <a:noFill/>
            <a:miter lim="800000"/>
            <a:headEnd/>
            <a:tailEnd/>
          </a:ln>
        </p:spPr>
      </p:pic>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2118646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p:txBody>
          <a:bodyPr/>
          <a:lstStyle/>
          <a:p>
            <a:pPr eaLnBrk="1" hangingPunct="1"/>
            <a:endParaRPr lang="en-US" smtClean="0"/>
          </a:p>
        </p:txBody>
      </p:sp>
      <p:pic>
        <p:nvPicPr>
          <p:cNvPr id="44036" name="Picture 1" descr="C:\Documents and Settings\jhhays\Desktop\como workshop\images\0005_Paris_00005_44406254_0054d193dc_27_98908999@N00.jpg"/>
          <p:cNvPicPr preferRelativeResize="0">
            <a:picLocks noChangeAspect="1" noChangeArrowheads="1"/>
          </p:cNvPicPr>
          <p:nvPr/>
        </p:nvPicPr>
        <p:blipFill>
          <a:blip r:embed="rId2" cstate="print"/>
          <a:srcRect r="61014"/>
          <a:stretch>
            <a:fillRect/>
          </a:stretch>
        </p:blipFill>
        <p:spPr bwMode="auto">
          <a:xfrm>
            <a:off x="0" y="1231900"/>
            <a:ext cx="9144000" cy="4787900"/>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r>
              <a:rPr lang="en-US" dirty="0"/>
              <a:t>Im2GPS: Scene </a:t>
            </a:r>
            <a:r>
              <a:rPr lang="en-US" dirty="0" smtClean="0"/>
              <a:t>Matches</a:t>
            </a:r>
          </a:p>
        </p:txBody>
      </p:sp>
      <p:sp>
        <p:nvSpPr>
          <p:cNvPr id="5" name="TextBox 4"/>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967440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1" descr="C:\Documents and Settings\jhhays\Desktop\como workshop\images\0005_Paris_00005_44406254_0054d193dc_27_98908999@N00.jpg"/>
          <p:cNvPicPr>
            <a:picLocks noChangeAspect="1" noChangeArrowheads="1"/>
          </p:cNvPicPr>
          <p:nvPr/>
        </p:nvPicPr>
        <p:blipFill>
          <a:blip r:embed="rId3" cstate="print"/>
          <a:srcRect l="38824" r="20477"/>
          <a:stretch>
            <a:fillRect/>
          </a:stretch>
        </p:blipFill>
        <p:spPr bwMode="auto">
          <a:xfrm>
            <a:off x="0" y="2273300"/>
            <a:ext cx="9144000" cy="4584700"/>
          </a:xfrm>
          <a:prstGeom prst="rect">
            <a:avLst/>
          </a:prstGeom>
          <a:noFill/>
          <a:ln w="9525">
            <a:noFill/>
            <a:miter lim="800000"/>
            <a:headEnd/>
            <a:tailEnd/>
          </a:ln>
        </p:spPr>
      </p:pic>
      <p:pic>
        <p:nvPicPr>
          <p:cNvPr id="45061" name="Picture 1" descr="C:\Documents and Settings\jhhays\Desktop\como workshop\images\0005_Paris_00005_44406254_0054d193dc_27_98908999@N00.jpg"/>
          <p:cNvPicPr>
            <a:picLocks noChangeAspect="1" noChangeArrowheads="1"/>
          </p:cNvPicPr>
          <p:nvPr/>
        </p:nvPicPr>
        <p:blipFill>
          <a:blip r:embed="rId4" cstate="print"/>
          <a:srcRect r="61111"/>
          <a:stretch>
            <a:fillRect/>
          </a:stretch>
        </p:blipFill>
        <p:spPr bwMode="auto">
          <a:xfrm>
            <a:off x="2438400" y="0"/>
            <a:ext cx="4267200" cy="2239963"/>
          </a:xfrm>
          <a:prstGeom prst="rect">
            <a:avLst/>
          </a:prstGeom>
          <a:noFill/>
          <a:ln w="9525">
            <a:noFill/>
            <a:miter lim="800000"/>
            <a:headEnd/>
            <a:tailEnd/>
          </a:ln>
        </p:spPr>
      </p:pic>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6166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p:txBody>
          <a:bodyPr/>
          <a:lstStyle/>
          <a:p>
            <a:pPr eaLnBrk="1" hangingPunct="1"/>
            <a:endParaRPr lang="en-US" dirty="0" smtClean="0"/>
          </a:p>
        </p:txBody>
      </p:sp>
      <p:pic>
        <p:nvPicPr>
          <p:cNvPr id="46084" name="Picture 1" descr="C:\Documents and Settings\jhhays\Desktop\como workshop\images\0079_Bangkok_00011_215914338_705d7ea038_92_20194767@N00.jpg"/>
          <p:cNvPicPr>
            <a:picLocks noChangeAspect="1" noChangeArrowheads="1"/>
          </p:cNvPicPr>
          <p:nvPr/>
        </p:nvPicPr>
        <p:blipFill>
          <a:blip r:embed="rId2" cstate="print"/>
          <a:srcRect r="61111"/>
          <a:stretch>
            <a:fillRect/>
          </a:stretch>
        </p:blipFill>
        <p:spPr bwMode="auto">
          <a:xfrm>
            <a:off x="0" y="1219200"/>
            <a:ext cx="9147175" cy="4800600"/>
          </a:xfrm>
          <a:prstGeom prst="rect">
            <a:avLst/>
          </a:prstGeom>
          <a:noFill/>
          <a:ln w="9525">
            <a:noFill/>
            <a:miter lim="800000"/>
            <a:headEnd/>
            <a:tailEnd/>
          </a:ln>
        </p:spPr>
      </p:pic>
      <p:sp>
        <p:nvSpPr>
          <p:cNvPr id="5" name="Title 1"/>
          <p:cNvSpPr>
            <a:spLocks noGrp="1"/>
          </p:cNvSpPr>
          <p:nvPr>
            <p:ph type="title"/>
          </p:nvPr>
        </p:nvSpPr>
        <p:spPr>
          <a:xfrm>
            <a:off x="457200" y="76200"/>
            <a:ext cx="8229600" cy="792162"/>
          </a:xfrm>
        </p:spPr>
        <p:txBody>
          <a:bodyPr/>
          <a:lstStyle/>
          <a:p>
            <a:r>
              <a:rPr lang="en-US" dirty="0"/>
              <a:t>Im2GPS: Scene </a:t>
            </a:r>
            <a:r>
              <a:rPr lang="en-US" dirty="0" smtClean="0"/>
              <a:t>Matches</a:t>
            </a:r>
          </a:p>
        </p:txBody>
      </p:sp>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22070601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1" descr="C:\Documents and Settings\jhhays\Desktop\como workshop\images\0079_Bangkok_00011_215914338_705d7ea038_92_20194767@N00.jpg"/>
          <p:cNvPicPr>
            <a:picLocks noChangeAspect="1" noChangeArrowheads="1"/>
          </p:cNvPicPr>
          <p:nvPr/>
        </p:nvPicPr>
        <p:blipFill>
          <a:blip r:embed="rId2" cstate="print"/>
          <a:srcRect r="61111"/>
          <a:stretch>
            <a:fillRect/>
          </a:stretch>
        </p:blipFill>
        <p:spPr bwMode="auto">
          <a:xfrm>
            <a:off x="2438400" y="0"/>
            <a:ext cx="4267200" cy="2239963"/>
          </a:xfrm>
          <a:prstGeom prst="rect">
            <a:avLst/>
          </a:prstGeom>
          <a:noFill/>
          <a:ln w="9525">
            <a:noFill/>
            <a:miter lim="800000"/>
            <a:headEnd/>
            <a:tailEnd/>
          </a:ln>
        </p:spPr>
      </p:pic>
      <p:pic>
        <p:nvPicPr>
          <p:cNvPr id="47109" name="Picture 1" descr="C:\Documents and Settings\jhhays\Desktop\como workshop\images\0079_Bangkok_00011_215914338_705d7ea038_92_20194767@N00.jpg"/>
          <p:cNvPicPr>
            <a:picLocks noChangeAspect="1" noChangeArrowheads="1"/>
          </p:cNvPicPr>
          <p:nvPr/>
        </p:nvPicPr>
        <p:blipFill>
          <a:blip r:embed="rId3" cstate="print"/>
          <a:srcRect l="38937"/>
          <a:stretch>
            <a:fillRect/>
          </a:stretch>
        </p:blipFill>
        <p:spPr bwMode="auto">
          <a:xfrm>
            <a:off x="0" y="2963863"/>
            <a:ext cx="9144000" cy="3055937"/>
          </a:xfrm>
          <a:prstGeom prst="rect">
            <a:avLst/>
          </a:prstGeom>
          <a:noFill/>
          <a:ln w="9525">
            <a:noFill/>
            <a:miter lim="800000"/>
            <a:headEnd/>
            <a:tailEnd/>
          </a:ln>
        </p:spPr>
      </p:pic>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3300554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smtClean="0"/>
              <a:t>The Importance of Data</a:t>
            </a:r>
          </a:p>
        </p:txBody>
      </p:sp>
      <p:pic>
        <p:nvPicPr>
          <p:cNvPr id="99124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0626" t="23947" r="13906" b="5263"/>
          <a:stretch/>
        </p:blipFill>
        <p:spPr bwMode="auto">
          <a:xfrm>
            <a:off x="336048" y="1181332"/>
            <a:ext cx="8676964" cy="4832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9912" y="6309320"/>
            <a:ext cx="8610600" cy="338554"/>
          </a:xfrm>
          <a:prstGeom prst="rect">
            <a:avLst/>
          </a:prstGeom>
          <a:noFill/>
        </p:spPr>
        <p:txBody>
          <a:bodyPr wrap="square" rtlCol="0">
            <a:spAutoFit/>
          </a:bodyPr>
          <a:lstStyle/>
          <a:p>
            <a:r>
              <a:rPr lang="en-US" sz="1600" dirty="0">
                <a:solidFill>
                  <a:prstClr val="black"/>
                </a:solidFill>
              </a:rPr>
              <a:t>[Hays and Efros. </a:t>
            </a:r>
            <a:r>
              <a:rPr lang="en-US" sz="1600" b="1" dirty="0">
                <a:solidFill>
                  <a:prstClr val="black"/>
                </a:solidFill>
              </a:rPr>
              <a:t>im2gps</a:t>
            </a:r>
            <a:r>
              <a:rPr lang="en-US" sz="1600" dirty="0">
                <a:solidFill>
                  <a:prstClr val="black"/>
                </a:solidFill>
              </a:rPr>
              <a:t>: Estimating  Geographic Information from a Single Image. CVPR 2008.]</a:t>
            </a:r>
          </a:p>
        </p:txBody>
      </p:sp>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2802238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Nearest neighbors: pros and cons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435280" cy="4756150"/>
          </a:xfrm>
        </p:spPr>
        <p:txBody>
          <a:bodyPr>
            <a:normAutofit fontScale="77500" lnSpcReduction="20000"/>
          </a:bodyPr>
          <a:lstStyle/>
          <a:p>
            <a:pPr>
              <a:lnSpc>
                <a:spcPct val="120000"/>
              </a:lnSpc>
            </a:pPr>
            <a:r>
              <a:rPr lang="en-US" b="1" dirty="0" smtClean="0">
                <a:latin typeface="Arial" pitchFamily="34" charset="0"/>
                <a:cs typeface="Arial" pitchFamily="34" charset="0"/>
              </a:rPr>
              <a:t>Pros</a:t>
            </a:r>
            <a:r>
              <a:rPr lang="en-US" dirty="0" smtClean="0">
                <a:latin typeface="Arial" pitchFamily="34" charset="0"/>
                <a:cs typeface="Arial" pitchFamily="34" charset="0"/>
              </a:rPr>
              <a:t>: </a:t>
            </a:r>
          </a:p>
          <a:p>
            <a:pPr lvl="1">
              <a:lnSpc>
                <a:spcPct val="120000"/>
              </a:lnSpc>
            </a:pPr>
            <a:r>
              <a:rPr lang="en-US" dirty="0" smtClean="0">
                <a:latin typeface="Arial" pitchFamily="34" charset="0"/>
                <a:cs typeface="Arial" pitchFamily="34" charset="0"/>
              </a:rPr>
              <a:t>Simple to implement</a:t>
            </a:r>
          </a:p>
          <a:p>
            <a:pPr lvl="1">
              <a:lnSpc>
                <a:spcPct val="120000"/>
              </a:lnSpc>
            </a:pPr>
            <a:r>
              <a:rPr lang="en-US" dirty="0" smtClean="0">
                <a:latin typeface="Arial" pitchFamily="34" charset="0"/>
                <a:cs typeface="Arial" pitchFamily="34" charset="0"/>
              </a:rPr>
              <a:t>Flexible to feature / distance choices</a:t>
            </a:r>
          </a:p>
          <a:p>
            <a:pPr lvl="1">
              <a:lnSpc>
                <a:spcPct val="120000"/>
              </a:lnSpc>
            </a:pPr>
            <a:r>
              <a:rPr lang="en-US" dirty="0" smtClean="0">
                <a:latin typeface="Arial" pitchFamily="34" charset="0"/>
                <a:cs typeface="Arial" pitchFamily="34" charset="0"/>
              </a:rPr>
              <a:t>Naturally handles multi-class cases</a:t>
            </a:r>
          </a:p>
          <a:p>
            <a:pPr lvl="1">
              <a:lnSpc>
                <a:spcPct val="120000"/>
              </a:lnSpc>
            </a:pPr>
            <a:r>
              <a:rPr lang="en-US" dirty="0" smtClean="0">
                <a:latin typeface="Arial" pitchFamily="34" charset="0"/>
                <a:cs typeface="Arial" pitchFamily="34" charset="0"/>
              </a:rPr>
              <a:t>Can do well in practice with enough representative data</a:t>
            </a:r>
          </a:p>
          <a:p>
            <a:pPr lvl="1">
              <a:lnSpc>
                <a:spcPct val="120000"/>
              </a:lnSpc>
            </a:pPr>
            <a:endParaRPr lang="en-US" dirty="0" smtClean="0">
              <a:latin typeface="Arial" pitchFamily="34" charset="0"/>
              <a:cs typeface="Arial" pitchFamily="34" charset="0"/>
            </a:endParaRPr>
          </a:p>
          <a:p>
            <a:pPr>
              <a:lnSpc>
                <a:spcPct val="120000"/>
              </a:lnSpc>
            </a:pPr>
            <a:r>
              <a:rPr lang="en-US" b="1" dirty="0" smtClean="0">
                <a:latin typeface="Arial" pitchFamily="34" charset="0"/>
                <a:cs typeface="Arial" pitchFamily="34" charset="0"/>
              </a:rPr>
              <a:t>Cons:</a:t>
            </a:r>
          </a:p>
          <a:p>
            <a:pPr lvl="1">
              <a:lnSpc>
                <a:spcPct val="120000"/>
              </a:lnSpc>
            </a:pPr>
            <a:r>
              <a:rPr lang="en-US" dirty="0" smtClean="0">
                <a:latin typeface="Arial" pitchFamily="34" charset="0"/>
                <a:cs typeface="Arial" pitchFamily="34" charset="0"/>
              </a:rPr>
              <a:t>Large search problem to find nearest neighbors (slow during testing)</a:t>
            </a:r>
          </a:p>
          <a:p>
            <a:pPr lvl="1">
              <a:lnSpc>
                <a:spcPct val="120000"/>
              </a:lnSpc>
            </a:pPr>
            <a:r>
              <a:rPr lang="en-US" dirty="0" smtClean="0">
                <a:latin typeface="Arial" pitchFamily="34" charset="0"/>
                <a:cs typeface="Arial" pitchFamily="34" charset="0"/>
              </a:rPr>
              <a:t>Storage of data</a:t>
            </a:r>
          </a:p>
          <a:p>
            <a:pPr lvl="1">
              <a:lnSpc>
                <a:spcPct val="120000"/>
              </a:lnSpc>
            </a:pPr>
            <a:r>
              <a:rPr lang="en-US" dirty="0" smtClean="0">
                <a:latin typeface="Arial" pitchFamily="34" charset="0"/>
                <a:cs typeface="Arial" pitchFamily="34" charset="0"/>
              </a:rPr>
              <a:t>Must have a meaningful distance function</a:t>
            </a:r>
          </a:p>
          <a:p>
            <a:pPr lvl="1">
              <a:lnSpc>
                <a:spcPct val="120000"/>
              </a:lnSpc>
            </a:pP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25203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Discriminative classifiers</a:t>
            </a:r>
          </a:p>
          <a:p>
            <a:pPr lvl="1"/>
            <a:r>
              <a:rPr lang="en-US" dirty="0" smtClean="0"/>
              <a:t>Boosting (last time)</a:t>
            </a:r>
          </a:p>
          <a:p>
            <a:pPr lvl="1"/>
            <a:r>
              <a:rPr lang="en-US" dirty="0" smtClean="0"/>
              <a:t>Nearest neighbors</a:t>
            </a:r>
          </a:p>
          <a:p>
            <a:pPr lvl="1"/>
            <a:r>
              <a:rPr lang="en-US" u="sng" dirty="0" smtClean="0"/>
              <a:t>Support vector machines</a:t>
            </a: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09754269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Building an object model</a:t>
            </a:r>
          </a:p>
        </p:txBody>
      </p:sp>
      <p:pic>
        <p:nvPicPr>
          <p:cNvPr id="38" name="Picture 4" descr="HK_SYP_Western_Street_10"/>
          <p:cNvPicPr>
            <a:picLocks noChangeAspect="1" noChangeArrowheads="1"/>
          </p:cNvPicPr>
          <p:nvPr/>
        </p:nvPicPr>
        <p:blipFill>
          <a:blip r:embed="rId3" cstate="print"/>
          <a:srcRect l="30492" t="74594" r="47627" b="3806"/>
          <a:stretch>
            <a:fillRect/>
          </a:stretch>
        </p:blipFill>
        <p:spPr bwMode="auto">
          <a:xfrm>
            <a:off x="4895850" y="3249613"/>
            <a:ext cx="971550" cy="719137"/>
          </a:xfrm>
          <a:prstGeom prst="rect">
            <a:avLst/>
          </a:prstGeom>
          <a:noFill/>
          <a:ln w="9525">
            <a:noFill/>
            <a:miter lim="800000"/>
            <a:headEnd/>
            <a:tailEnd/>
          </a:ln>
        </p:spPr>
      </p:pic>
      <p:sp>
        <p:nvSpPr>
          <p:cNvPr id="39" name="AutoShape 5"/>
          <p:cNvSpPr>
            <a:spLocks noChangeArrowheads="1"/>
          </p:cNvSpPr>
          <p:nvPr/>
        </p:nvSpPr>
        <p:spPr bwMode="auto">
          <a:xfrm>
            <a:off x="6515100" y="2997200"/>
            <a:ext cx="2016125" cy="1223963"/>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0" name="Text Box 6"/>
          <p:cNvSpPr txBox="1">
            <a:spLocks noChangeArrowheads="1"/>
          </p:cNvSpPr>
          <p:nvPr/>
        </p:nvSpPr>
        <p:spPr bwMode="auto">
          <a:xfrm>
            <a:off x="6227763" y="3249613"/>
            <a:ext cx="2557462"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Car/non-car Classifier</a:t>
            </a:r>
          </a:p>
        </p:txBody>
      </p:sp>
      <p:pic>
        <p:nvPicPr>
          <p:cNvPr id="41" name="Picture 7" descr="HK_SYP_Western_Street_10"/>
          <p:cNvPicPr>
            <a:picLocks noChangeAspect="1" noChangeArrowheads="1"/>
          </p:cNvPicPr>
          <p:nvPr/>
        </p:nvPicPr>
        <p:blipFill>
          <a:blip r:embed="rId4" cstate="print"/>
          <a:srcRect l="58084" t="13654" r="11424" b="50812"/>
          <a:stretch>
            <a:fillRect/>
          </a:stretch>
        </p:blipFill>
        <p:spPr bwMode="auto">
          <a:xfrm>
            <a:off x="4859338" y="3176588"/>
            <a:ext cx="1044575" cy="914400"/>
          </a:xfrm>
          <a:prstGeom prst="rect">
            <a:avLst/>
          </a:prstGeom>
          <a:noFill/>
          <a:ln w="9525">
            <a:noFill/>
            <a:miter lim="800000"/>
            <a:headEnd/>
            <a:tailEnd/>
          </a:ln>
        </p:spPr>
      </p:pic>
      <p:sp>
        <p:nvSpPr>
          <p:cNvPr id="42" name="Line 10"/>
          <p:cNvSpPr>
            <a:spLocks noChangeShapeType="1"/>
          </p:cNvSpPr>
          <p:nvPr/>
        </p:nvSpPr>
        <p:spPr bwMode="auto">
          <a:xfrm>
            <a:off x="6010275" y="3608388"/>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3" name="Text Box 11"/>
          <p:cNvSpPr txBox="1">
            <a:spLocks noChangeArrowheads="1"/>
          </p:cNvSpPr>
          <p:nvPr/>
        </p:nvSpPr>
        <p:spPr bwMode="auto">
          <a:xfrm>
            <a:off x="6408738" y="4833938"/>
            <a:ext cx="2268537" cy="41275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100" b="1" kern="1200">
                <a:solidFill>
                  <a:srgbClr val="000000"/>
                </a:solidFill>
                <a:latin typeface="Trebuchet MS" pitchFamily="34" charset="0"/>
                <a:ea typeface="+mn-ea"/>
                <a:cs typeface="+mn-cs"/>
              </a:rPr>
              <a:t>Yes, car.</a:t>
            </a:r>
          </a:p>
        </p:txBody>
      </p:sp>
      <p:sp>
        <p:nvSpPr>
          <p:cNvPr id="44" name="Line 12"/>
          <p:cNvSpPr>
            <a:spLocks noChangeShapeType="1"/>
          </p:cNvSpPr>
          <p:nvPr/>
        </p:nvSpPr>
        <p:spPr bwMode="auto">
          <a:xfrm>
            <a:off x="7488238" y="4329113"/>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5" name="Text Box 13"/>
          <p:cNvSpPr txBox="1">
            <a:spLocks noChangeArrowheads="1"/>
          </p:cNvSpPr>
          <p:nvPr/>
        </p:nvSpPr>
        <p:spPr bwMode="auto">
          <a:xfrm>
            <a:off x="6408738" y="4833938"/>
            <a:ext cx="2268537" cy="41275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100" b="1" kern="1200">
                <a:solidFill>
                  <a:srgbClr val="000000"/>
                </a:solidFill>
                <a:latin typeface="Trebuchet MS" pitchFamily="34" charset="0"/>
                <a:ea typeface="+mn-ea"/>
                <a:cs typeface="+mn-cs"/>
              </a:rPr>
              <a:t>No, not a car.</a:t>
            </a:r>
          </a:p>
        </p:txBody>
      </p:sp>
      <p:sp>
        <p:nvSpPr>
          <p:cNvPr id="46" name="TextBox 11"/>
          <p:cNvSpPr txBox="1">
            <a:spLocks noChangeArrowheads="1"/>
          </p:cNvSpPr>
          <p:nvPr/>
        </p:nvSpPr>
        <p:spPr bwMode="auto">
          <a:xfrm>
            <a:off x="847725" y="1420813"/>
            <a:ext cx="6499225" cy="41592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100" b="1" kern="1200" dirty="0" smtClean="0">
                <a:solidFill>
                  <a:srgbClr val="000000"/>
                </a:solidFill>
                <a:latin typeface="Trebuchet MS" pitchFamily="34" charset="0"/>
                <a:ea typeface="+mn-ea"/>
                <a:cs typeface="+mn-cs"/>
              </a:rPr>
              <a:t>Given the representation, train a binary classifier</a:t>
            </a:r>
            <a:endParaRPr lang="en-US" sz="2100" b="1" kern="1200" dirty="0">
              <a:solidFill>
                <a:srgbClr val="000000"/>
              </a:solidFill>
              <a:latin typeface="Trebuchet MS" pitchFamily="34" charset="0"/>
              <a:ea typeface="+mn-ea"/>
              <a:cs typeface="+mn-cs"/>
            </a:endParaRPr>
          </a:p>
        </p:txBody>
      </p:sp>
      <p:sp>
        <p:nvSpPr>
          <p:cNvPr id="12" name="TextBox 11"/>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5068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animBg="1"/>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en-US"/>
              <a:t>Linear classifiers</a:t>
            </a:r>
          </a:p>
        </p:txBody>
      </p:sp>
      <p:sp>
        <p:nvSpPr>
          <p:cNvPr id="966664" name="Oval 8"/>
          <p:cNvSpPr>
            <a:spLocks noChangeArrowheads="1"/>
          </p:cNvSpPr>
          <p:nvPr/>
        </p:nvSpPr>
        <p:spPr bwMode="auto">
          <a:xfrm>
            <a:off x="838200" y="3352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5" name="Oval 9"/>
          <p:cNvSpPr>
            <a:spLocks noChangeArrowheads="1"/>
          </p:cNvSpPr>
          <p:nvPr/>
        </p:nvSpPr>
        <p:spPr bwMode="auto">
          <a:xfrm>
            <a:off x="1524000" y="3429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6" name="Oval 10"/>
          <p:cNvSpPr>
            <a:spLocks noChangeArrowheads="1"/>
          </p:cNvSpPr>
          <p:nvPr/>
        </p:nvSpPr>
        <p:spPr bwMode="auto">
          <a:xfrm>
            <a:off x="1524000" y="4114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7" name="Oval 11"/>
          <p:cNvSpPr>
            <a:spLocks noChangeArrowheads="1"/>
          </p:cNvSpPr>
          <p:nvPr/>
        </p:nvSpPr>
        <p:spPr bwMode="auto">
          <a:xfrm>
            <a:off x="762000" y="3657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8" name="Oval 12"/>
          <p:cNvSpPr>
            <a:spLocks noChangeArrowheads="1"/>
          </p:cNvSpPr>
          <p:nvPr/>
        </p:nvSpPr>
        <p:spPr bwMode="auto">
          <a:xfrm>
            <a:off x="2286000" y="3505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9" name="Oval 13"/>
          <p:cNvSpPr>
            <a:spLocks noChangeArrowheads="1"/>
          </p:cNvSpPr>
          <p:nvPr/>
        </p:nvSpPr>
        <p:spPr bwMode="auto">
          <a:xfrm>
            <a:off x="2895600" y="4343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0" name="Oval 14"/>
          <p:cNvSpPr>
            <a:spLocks noChangeArrowheads="1"/>
          </p:cNvSpPr>
          <p:nvPr/>
        </p:nvSpPr>
        <p:spPr bwMode="auto">
          <a:xfrm>
            <a:off x="3124200" y="24384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1" name="Oval 15"/>
          <p:cNvSpPr>
            <a:spLocks noChangeArrowheads="1"/>
          </p:cNvSpPr>
          <p:nvPr/>
        </p:nvSpPr>
        <p:spPr bwMode="auto">
          <a:xfrm>
            <a:off x="3886200" y="2743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2" name="Oval 16"/>
          <p:cNvSpPr>
            <a:spLocks noChangeArrowheads="1"/>
          </p:cNvSpPr>
          <p:nvPr/>
        </p:nvSpPr>
        <p:spPr bwMode="auto">
          <a:xfrm>
            <a:off x="4114800" y="3429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3" name="Oval 17"/>
          <p:cNvSpPr>
            <a:spLocks noChangeArrowheads="1"/>
          </p:cNvSpPr>
          <p:nvPr/>
        </p:nvSpPr>
        <p:spPr bwMode="auto">
          <a:xfrm>
            <a:off x="3429000" y="3429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4" name="Oval 18"/>
          <p:cNvSpPr>
            <a:spLocks noChangeArrowheads="1"/>
          </p:cNvSpPr>
          <p:nvPr/>
        </p:nvSpPr>
        <p:spPr bwMode="auto">
          <a:xfrm>
            <a:off x="26670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5" name="Oval 19"/>
          <p:cNvSpPr>
            <a:spLocks noChangeArrowheads="1"/>
          </p:cNvSpPr>
          <p:nvPr/>
        </p:nvSpPr>
        <p:spPr bwMode="auto">
          <a:xfrm>
            <a:off x="47244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6" name="Oval 20"/>
          <p:cNvSpPr>
            <a:spLocks noChangeArrowheads="1"/>
          </p:cNvSpPr>
          <p:nvPr/>
        </p:nvSpPr>
        <p:spPr bwMode="auto">
          <a:xfrm>
            <a:off x="4953000" y="3048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7" name="Oval 21"/>
          <p:cNvSpPr>
            <a:spLocks noChangeArrowheads="1"/>
          </p:cNvSpPr>
          <p:nvPr/>
        </p:nvSpPr>
        <p:spPr bwMode="auto">
          <a:xfrm>
            <a:off x="2286000" y="5105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8" name="Oval 22"/>
          <p:cNvSpPr>
            <a:spLocks noChangeArrowheads="1"/>
          </p:cNvSpPr>
          <p:nvPr/>
        </p:nvSpPr>
        <p:spPr bwMode="auto">
          <a:xfrm>
            <a:off x="4114800" y="1905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9" name="Oval 23"/>
          <p:cNvSpPr>
            <a:spLocks noChangeArrowheads="1"/>
          </p:cNvSpPr>
          <p:nvPr/>
        </p:nvSpPr>
        <p:spPr bwMode="auto">
          <a:xfrm>
            <a:off x="5410200" y="39624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1" name="Oval 25"/>
          <p:cNvSpPr>
            <a:spLocks noChangeArrowheads="1"/>
          </p:cNvSpPr>
          <p:nvPr/>
        </p:nvSpPr>
        <p:spPr bwMode="auto">
          <a:xfrm>
            <a:off x="2971800" y="1524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2" name="Oval 26"/>
          <p:cNvSpPr>
            <a:spLocks noChangeArrowheads="1"/>
          </p:cNvSpPr>
          <p:nvPr/>
        </p:nvSpPr>
        <p:spPr bwMode="auto">
          <a:xfrm>
            <a:off x="3124200" y="5562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6" name="Line 30"/>
          <p:cNvSpPr>
            <a:spLocks noChangeShapeType="1"/>
          </p:cNvSpPr>
          <p:nvPr/>
        </p:nvSpPr>
        <p:spPr bwMode="auto">
          <a:xfrm>
            <a:off x="685800" y="1981200"/>
            <a:ext cx="4495800" cy="2743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cxnSp>
        <p:nvCxnSpPr>
          <p:cNvPr id="28"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29"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sp>
        <p:nvSpPr>
          <p:cNvPr id="24" name="Slide Number Placeholder 2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40</a:t>
            </a:fld>
            <a:endParaRPr lang="en-US">
              <a:solidFill>
                <a:srgbClr val="000000"/>
              </a:solidFill>
              <a:cs typeface="Arial" pitchFamily="34" charset="0"/>
            </a:endParaRPr>
          </a:p>
        </p:txBody>
      </p:sp>
    </p:spTree>
    <p:extLst>
      <p:ext uri="{BB962C8B-B14F-4D97-AF65-F5344CB8AC3E}">
        <p14:creationId xmlns:p14="http://schemas.microsoft.com/office/powerpoint/2010/main" val="36592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1026"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2638" name="Equation" r:id="rId4" imgW="901440" imgH="203040" progId="Equation.3">
                  <p:embed/>
                </p:oleObj>
              </mc:Choice>
              <mc:Fallback>
                <p:oleObj name="Equation" r:id="rId4" imgW="901440" imgH="20304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028"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1029"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1030"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graphicFrame>
        <p:nvGraphicFramePr>
          <p:cNvPr id="8"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2639" name="Equation" r:id="rId6" imgW="533160" imgH="457200" progId="Equation.3">
                  <p:embed/>
                </p:oleObj>
              </mc:Choice>
              <mc:Fallback>
                <p:oleObj name="Equation" r:id="rId6" imgW="533160" imgH="457200" progId="Equation.3">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2640" name="Equation" r:id="rId8" imgW="495000" imgH="457200" progId="Equation.3">
                  <p:embed/>
                </p:oleObj>
              </mc:Choice>
              <mc:Fallback>
                <p:oleObj name="Equation" r:id="rId8" imgW="495000" imgH="45720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41</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1535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3074"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3912" name="Equation" r:id="rId4" imgW="749160" imgH="177480" progId="Equation.3">
                  <p:embed/>
                </p:oleObj>
              </mc:Choice>
              <mc:Fallback>
                <p:oleObj name="Equation" r:id="rId4" imgW="749160" imgH="177480" progId="Equation.3">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3913" name="Equation" r:id="rId6" imgW="533160" imgH="457200" progId="Equation.3">
                  <p:embed/>
                </p:oleObj>
              </mc:Choice>
              <mc:Fallback>
                <p:oleObj name="Equation" r:id="rId6" imgW="533160" imgH="457200" progId="Equation.3">
                  <p:embed/>
                  <p:pic>
                    <p:nvPicPr>
                      <p:cNvPr id="0"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3914" name="Equation" r:id="rId8" imgW="495000" imgH="457200" progId="Equation.3">
                  <p:embed/>
                </p:oleObj>
              </mc:Choice>
              <mc:Fallback>
                <p:oleObj name="Equation" r:id="rId8" imgW="495000" imgH="45720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7"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3915" name="Equation" r:id="rId10" imgW="901440" imgH="203040" progId="Equation.3">
                  <p:embed/>
                </p:oleObj>
              </mc:Choice>
              <mc:Fallback>
                <p:oleObj name="Equation" r:id="rId10" imgW="901440" imgH="203040" progId="Equation.3">
                  <p:embed/>
                  <p:pic>
                    <p:nvPicPr>
                      <p:cNvPr id="0"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0"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3081"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3082"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3083"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3084"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3078"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3916" name="Equation" r:id="rId12" imgW="164880" imgH="139680" progId="Equation.3">
                  <p:embed/>
                </p:oleObj>
              </mc:Choice>
              <mc:Fallback>
                <p:oleObj name="Equation" r:id="rId12" imgW="164880" imgH="139680" progId="Equation.3">
                  <p:embed/>
                  <p:pic>
                    <p:nvPicPr>
                      <p:cNvPr id="0" name="Picture 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3085"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14" name="Slide Number Placeholder 13"/>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42</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451222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4098"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5186" name="Equation" r:id="rId4" imgW="749160" imgH="177480" progId="Equation.3">
                  <p:embed/>
                </p:oleObj>
              </mc:Choice>
              <mc:Fallback>
                <p:oleObj name="Equation" r:id="rId4" imgW="749160" imgH="177480" progId="Equation.3">
                  <p:embed/>
                  <p:pic>
                    <p:nvPicPr>
                      <p:cNvPr id="0" name="Picture 7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5187" name="Equation" r:id="rId6" imgW="533160" imgH="457200" progId="Equation.3">
                  <p:embed/>
                </p:oleObj>
              </mc:Choice>
              <mc:Fallback>
                <p:oleObj name="Equation" r:id="rId6" imgW="533160" imgH="457200" progId="Equation.3">
                  <p:embed/>
                  <p:pic>
                    <p:nvPicPr>
                      <p:cNvPr id="0" name="Picture 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5188" name="Equation" r:id="rId8" imgW="495000" imgH="457200" progId="Equation.3">
                  <p:embed/>
                </p:oleObj>
              </mc:Choice>
              <mc:Fallback>
                <p:oleObj name="Equation" r:id="rId8" imgW="495000" imgH="457200" progId="Equation.3">
                  <p:embed/>
                  <p:pic>
                    <p:nvPicPr>
                      <p:cNvPr id="0"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01"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5189" name="Equation" r:id="rId10" imgW="901440" imgH="203040" progId="Equation.3">
                  <p:embed/>
                </p:oleObj>
              </mc:Choice>
              <mc:Fallback>
                <p:oleObj name="Equation" r:id="rId10" imgW="901440" imgH="203040" progId="Equation.3">
                  <p:embed/>
                  <p:pic>
                    <p:nvPicPr>
                      <p:cNvPr id="0" name="Picture 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6"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4107"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4108"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4109"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4110"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4102"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5190" name="Equation" r:id="rId12" imgW="164880" imgH="139680" progId="Equation.3">
                  <p:embed/>
                </p:oleObj>
              </mc:Choice>
              <mc:Fallback>
                <p:oleObj name="Equation" r:id="rId12" imgW="164880" imgH="139680" progId="Equation.3">
                  <p:embed/>
                  <p:pic>
                    <p:nvPicPr>
                      <p:cNvPr id="0" name="Picture 7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4114"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4104"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5191" name="Equation" r:id="rId14" imgW="469800" imgH="228600" progId="Equation.3">
                      <p:embed/>
                    </p:oleObj>
                  </mc:Choice>
                  <mc:Fallback>
                    <p:oleObj name="Equation" r:id="rId14" imgW="469800" imgH="228600" progId="Equation.3">
                      <p:embed/>
                      <p:pic>
                        <p:nvPicPr>
                          <p:cNvPr id="0" name="Picture 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4115"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4103"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5192" name="Equation" r:id="rId16" imgW="164880" imgH="164880" progId="Equation.3">
                    <p:embed/>
                  </p:oleObj>
                </mc:Choice>
                <mc:Fallback>
                  <p:oleObj name="Equation" r:id="rId16" imgW="164880" imgH="164880" progId="Equation.3">
                    <p:embed/>
                    <p:pic>
                      <p:nvPicPr>
                        <p:cNvPr id="0" name="Picture 7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cxnSp>
        <p:nvCxnSpPr>
          <p:cNvPr id="4112"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43</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928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5122"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6335" name="Equation" r:id="rId4" imgW="749160" imgH="177480" progId="Equation.3">
                  <p:embed/>
                </p:oleObj>
              </mc:Choice>
              <mc:Fallback>
                <p:oleObj name="Equation" r:id="rId4" imgW="749160" imgH="17748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6336" name="Equation" r:id="rId6" imgW="533160" imgH="457200" progId="Equation.3">
                  <p:embed/>
                </p:oleObj>
              </mc:Choice>
              <mc:Fallback>
                <p:oleObj name="Equation" r:id="rId6" imgW="533160" imgH="457200"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6337" name="Equation" r:id="rId8" imgW="495000" imgH="457200" progId="Equation.3">
                  <p:embed/>
                </p:oleObj>
              </mc:Choice>
              <mc:Fallback>
                <p:oleObj name="Equation" r:id="rId8" imgW="495000" imgH="4572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125"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6338" name="Equation" r:id="rId10" imgW="901440" imgH="203040" progId="Equation.3">
                  <p:embed/>
                </p:oleObj>
              </mc:Choice>
              <mc:Fallback>
                <p:oleObj name="Equation" r:id="rId10" imgW="901440" imgH="20304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31"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5132"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5133"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5134"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5135"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5126"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6339" name="Equation" r:id="rId12" imgW="164880" imgH="139680" progId="Equation.3">
                  <p:embed/>
                </p:oleObj>
              </mc:Choice>
              <mc:Fallback>
                <p:oleObj name="Equation" r:id="rId12" imgW="164880" imgH="13968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5142"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5129"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6340" name="Equation" r:id="rId14" imgW="469800" imgH="228600" progId="Equation.3">
                      <p:embed/>
                    </p:oleObj>
                  </mc:Choice>
                  <mc:Fallback>
                    <p:oleObj name="Equation" r:id="rId14" imgW="469800" imgH="228600" progId="Equation.3">
                      <p:embed/>
                      <p:pic>
                        <p:nvPicPr>
                          <p:cNvPr id="0" name="Picture 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5143"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5128"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6341" name="Equation" r:id="rId16" imgW="164880" imgH="164880" progId="Equation.3">
                    <p:embed/>
                  </p:oleObj>
                </mc:Choice>
                <mc:Fallback>
                  <p:oleObj name="Equation" r:id="rId16" imgW="164880" imgH="164880" progId="Equation.3">
                    <p:embed/>
                    <p:pic>
                      <p:nvPicPr>
                        <p:cNvPr id="0"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5127" name="Object 9"/>
          <p:cNvGraphicFramePr>
            <a:graphicFrameLocks noChangeAspect="1"/>
          </p:cNvGraphicFramePr>
          <p:nvPr/>
        </p:nvGraphicFramePr>
        <p:xfrm>
          <a:off x="331788" y="5334000"/>
          <a:ext cx="5081587" cy="1343025"/>
        </p:xfrm>
        <a:graphic>
          <a:graphicData uri="http://schemas.openxmlformats.org/presentationml/2006/ole">
            <mc:AlternateContent xmlns:mc="http://schemas.openxmlformats.org/markup-compatibility/2006">
              <mc:Choice xmlns:v="urn:schemas-microsoft-com:vml" Requires="v">
                <p:oleObj spid="_x0000_s996342" name="Equation" r:id="rId18" imgW="1777680" imgH="469800" progId="Equation.3">
                  <p:embed/>
                </p:oleObj>
              </mc:Choice>
              <mc:Fallback>
                <p:oleObj name="Equation" r:id="rId18" imgW="1777680" imgH="469800" progId="Equation.3">
                  <p:embed/>
                  <p:pic>
                    <p:nvPicPr>
                      <p:cNvPr id="0" name="Picture 8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1788" y="5334000"/>
                        <a:ext cx="5081587" cy="1343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5137"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5138" name="TextBox 41"/>
          <p:cNvSpPr txBox="1">
            <a:spLocks noChangeArrowheads="1"/>
          </p:cNvSpPr>
          <p:nvPr/>
        </p:nvSpPr>
        <p:spPr bwMode="auto">
          <a:xfrm>
            <a:off x="5867400" y="5486400"/>
            <a:ext cx="2590800" cy="9540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distance from point to line</a:t>
            </a:r>
          </a:p>
        </p:txBody>
      </p:sp>
      <p:sp>
        <p:nvSpPr>
          <p:cNvPr id="43" name="Right Brace 42"/>
          <p:cNvSpPr/>
          <p:nvPr/>
        </p:nvSpPr>
        <p:spPr bwMode="auto">
          <a:xfrm>
            <a:off x="5638800" y="5334000"/>
            <a:ext cx="152400" cy="1219200"/>
          </a:xfrm>
          <a:prstGeom prst="righ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endParaRPr>
          </a:p>
        </p:txBody>
      </p:sp>
      <p:sp>
        <p:nvSpPr>
          <p:cNvPr id="5140" name="Rectangle 24"/>
          <p:cNvSpPr>
            <a:spLocks noChangeArrowheads="1"/>
          </p:cNvSpPr>
          <p:nvPr/>
        </p:nvSpPr>
        <p:spPr bwMode="auto">
          <a:xfrm>
            <a:off x="3581400" y="5181600"/>
            <a:ext cx="2286000" cy="16764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24" name="Slide Number Placeholder 23"/>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44</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748088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6146"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7359" name="Equation" r:id="rId4" imgW="749160" imgH="177480" progId="Equation.3">
                  <p:embed/>
                </p:oleObj>
              </mc:Choice>
              <mc:Fallback>
                <p:oleObj name="Equation" r:id="rId4" imgW="749160" imgH="17748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7360" name="Equation" r:id="rId6" imgW="533160" imgH="457200" progId="Equation.3">
                  <p:embed/>
                </p:oleObj>
              </mc:Choice>
              <mc:Fallback>
                <p:oleObj name="Equation" r:id="rId6" imgW="533160" imgH="457200"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7361" name="Equation" r:id="rId8" imgW="495000" imgH="457200" progId="Equation.3">
                  <p:embed/>
                </p:oleObj>
              </mc:Choice>
              <mc:Fallback>
                <p:oleObj name="Equation" r:id="rId8" imgW="495000" imgH="4572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149"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7362" name="Equation" r:id="rId10" imgW="901440" imgH="203040" progId="Equation.3">
                  <p:embed/>
                </p:oleObj>
              </mc:Choice>
              <mc:Fallback>
                <p:oleObj name="Equation" r:id="rId10" imgW="901440" imgH="20304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55"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6156"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6157"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6158"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6159"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6150"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7363" name="Equation" r:id="rId12" imgW="164880" imgH="139680" progId="Equation.3">
                  <p:embed/>
                </p:oleObj>
              </mc:Choice>
              <mc:Fallback>
                <p:oleObj name="Equation" r:id="rId12" imgW="164880" imgH="13968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6165"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6153"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7364" name="Equation" r:id="rId14" imgW="469800" imgH="228600" progId="Equation.3">
                      <p:embed/>
                    </p:oleObj>
                  </mc:Choice>
                  <mc:Fallback>
                    <p:oleObj name="Equation" r:id="rId14" imgW="469800" imgH="228600" progId="Equation.3">
                      <p:embed/>
                      <p:pic>
                        <p:nvPicPr>
                          <p:cNvPr id="0" name="Picture 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6166"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6152"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7365" name="Equation" r:id="rId16" imgW="164880" imgH="164880" progId="Equation.3">
                    <p:embed/>
                  </p:oleObj>
                </mc:Choice>
                <mc:Fallback>
                  <p:oleObj name="Equation" r:id="rId16" imgW="164880" imgH="164880" progId="Equation.3">
                    <p:embed/>
                    <p:pic>
                      <p:nvPicPr>
                        <p:cNvPr id="0"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6151" name="Object 9"/>
          <p:cNvGraphicFramePr>
            <a:graphicFrameLocks noChangeAspect="1"/>
          </p:cNvGraphicFramePr>
          <p:nvPr>
            <p:extLst>
              <p:ext uri="{D42A27DB-BD31-4B8C-83A1-F6EECF244321}">
                <p14:modId xmlns:p14="http://schemas.microsoft.com/office/powerpoint/2010/main" val="2329055691"/>
              </p:ext>
            </p:extLst>
          </p:nvPr>
        </p:nvGraphicFramePr>
        <p:xfrm>
          <a:off x="241300" y="5334000"/>
          <a:ext cx="5264150" cy="1343025"/>
        </p:xfrm>
        <a:graphic>
          <a:graphicData uri="http://schemas.openxmlformats.org/presentationml/2006/ole">
            <mc:AlternateContent xmlns:mc="http://schemas.openxmlformats.org/markup-compatibility/2006">
              <mc:Choice xmlns:v="urn:schemas-microsoft-com:vml" Requires="v">
                <p:oleObj spid="_x0000_s997366" name="Equation" r:id="rId18" imgW="1841400" imgH="469800" progId="Equation.3">
                  <p:embed/>
                </p:oleObj>
              </mc:Choice>
              <mc:Fallback>
                <p:oleObj name="Equation" r:id="rId18" imgW="1841400" imgH="469800" progId="Equation.3">
                  <p:embed/>
                  <p:pic>
                    <p:nvPicPr>
                      <p:cNvPr id="0" name="Picture 89"/>
                      <p:cNvPicPr>
                        <a:picLocks noChangeAspect="1" noChangeArrowheads="1"/>
                      </p:cNvPicPr>
                      <p:nvPr/>
                    </p:nvPicPr>
                    <p:blipFill>
                      <a:blip r:embed="rId19"/>
                      <a:srcRect/>
                      <a:stretch>
                        <a:fillRect/>
                      </a:stretch>
                    </p:blipFill>
                    <p:spPr bwMode="auto">
                      <a:xfrm>
                        <a:off x="241300" y="5334000"/>
                        <a:ext cx="5264150" cy="1343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6161"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6162" name="TextBox 41"/>
          <p:cNvSpPr txBox="1">
            <a:spLocks noChangeArrowheads="1"/>
          </p:cNvSpPr>
          <p:nvPr/>
        </p:nvSpPr>
        <p:spPr bwMode="auto">
          <a:xfrm>
            <a:off x="5867400" y="5486400"/>
            <a:ext cx="2590800" cy="9540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distance from point to line</a:t>
            </a:r>
          </a:p>
        </p:txBody>
      </p:sp>
      <p:sp>
        <p:nvSpPr>
          <p:cNvPr id="43" name="Right Brace 42"/>
          <p:cNvSpPr/>
          <p:nvPr/>
        </p:nvSpPr>
        <p:spPr bwMode="auto">
          <a:xfrm>
            <a:off x="5638800" y="5334000"/>
            <a:ext cx="152400" cy="1219200"/>
          </a:xfrm>
          <a:prstGeom prst="righ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endParaRPr>
          </a:p>
        </p:txBody>
      </p:sp>
      <p:sp>
        <p:nvSpPr>
          <p:cNvPr id="23" name="Slide Number Placeholder 22"/>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45</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8807525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en-US"/>
              <a:t>Linear classifiers</a:t>
            </a:r>
          </a:p>
        </p:txBody>
      </p:sp>
      <p:sp>
        <p:nvSpPr>
          <p:cNvPr id="966659" name="Rectangle 3"/>
          <p:cNvSpPr>
            <a:spLocks noGrp="1" noChangeArrowheads="1"/>
          </p:cNvSpPr>
          <p:nvPr>
            <p:ph type="body" idx="1"/>
          </p:nvPr>
        </p:nvSpPr>
        <p:spPr>
          <a:xfrm>
            <a:off x="685800" y="914400"/>
            <a:ext cx="8229600" cy="5257800"/>
          </a:xfrm>
        </p:spPr>
        <p:txBody>
          <a:bodyPr/>
          <a:lstStyle/>
          <a:p>
            <a:pPr>
              <a:buFontTx/>
              <a:buChar char="•"/>
            </a:pPr>
            <a:r>
              <a:rPr lang="en-US" dirty="0"/>
              <a:t>Find linear function </a:t>
            </a:r>
            <a:r>
              <a:rPr lang="en-US" dirty="0" smtClean="0"/>
              <a:t>to </a:t>
            </a:r>
            <a:r>
              <a:rPr lang="en-US" dirty="0"/>
              <a:t>separate positive and negative examples</a:t>
            </a:r>
          </a:p>
        </p:txBody>
      </p:sp>
      <p:graphicFrame>
        <p:nvGraphicFramePr>
          <p:cNvPr id="966662"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997508" name="Equation" r:id="rId4" imgW="1701720" imgH="457200" progId="Equation.3">
                  <p:embed/>
                </p:oleObj>
              </mc:Choice>
              <mc:Fallback>
                <p:oleObj name="Equation" r:id="rId4" imgW="1701720" imgH="457200" progId="Equation.3">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66664" name="Oval 8"/>
          <p:cNvSpPr>
            <a:spLocks noChangeArrowheads="1"/>
          </p:cNvSpPr>
          <p:nvPr/>
        </p:nvSpPr>
        <p:spPr bwMode="auto">
          <a:xfrm>
            <a:off x="838200" y="3962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5" name="Oval 9"/>
          <p:cNvSpPr>
            <a:spLocks noChangeArrowheads="1"/>
          </p:cNvSpPr>
          <p:nvPr/>
        </p:nvSpPr>
        <p:spPr bwMode="auto">
          <a:xfrm>
            <a:off x="1524000" y="4038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6" name="Oval 10"/>
          <p:cNvSpPr>
            <a:spLocks noChangeArrowheads="1"/>
          </p:cNvSpPr>
          <p:nvPr/>
        </p:nvSpPr>
        <p:spPr bwMode="auto">
          <a:xfrm>
            <a:off x="1524000" y="4724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7" name="Oval 11"/>
          <p:cNvSpPr>
            <a:spLocks noChangeArrowheads="1"/>
          </p:cNvSpPr>
          <p:nvPr/>
        </p:nvSpPr>
        <p:spPr bwMode="auto">
          <a:xfrm>
            <a:off x="762000" y="4267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8" name="Oval 12"/>
          <p:cNvSpPr>
            <a:spLocks noChangeArrowheads="1"/>
          </p:cNvSpPr>
          <p:nvPr/>
        </p:nvSpPr>
        <p:spPr bwMode="auto">
          <a:xfrm>
            <a:off x="2286000" y="4114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9" name="Oval 13"/>
          <p:cNvSpPr>
            <a:spLocks noChangeArrowheads="1"/>
          </p:cNvSpPr>
          <p:nvPr/>
        </p:nvSpPr>
        <p:spPr bwMode="auto">
          <a:xfrm>
            <a:off x="2895600" y="4953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0"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1"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2"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3"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4"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5"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6"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7" name="Oval 21"/>
          <p:cNvSpPr>
            <a:spLocks noChangeArrowheads="1"/>
          </p:cNvSpPr>
          <p:nvPr/>
        </p:nvSpPr>
        <p:spPr bwMode="auto">
          <a:xfrm>
            <a:off x="2286000" y="5715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8"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9"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1"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2" name="Oval 26"/>
          <p:cNvSpPr>
            <a:spLocks noChangeArrowheads="1"/>
          </p:cNvSpPr>
          <p:nvPr/>
        </p:nvSpPr>
        <p:spPr bwMode="auto">
          <a:xfrm>
            <a:off x="3124200" y="6172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3" name="Text Box 27"/>
          <p:cNvSpPr txBox="1">
            <a:spLocks noChangeArrowheads="1"/>
          </p:cNvSpPr>
          <p:nvPr/>
        </p:nvSpPr>
        <p:spPr bwMode="auto">
          <a:xfrm>
            <a:off x="5699124" y="5297488"/>
            <a:ext cx="3140075" cy="83099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US" sz="2400" dirty="0">
                <a:solidFill>
                  <a:srgbClr val="000000"/>
                </a:solidFill>
                <a:cs typeface="Arial" pitchFamily="34" charset="0"/>
              </a:rPr>
              <a:t>Which </a:t>
            </a:r>
            <a:r>
              <a:rPr lang="en-US" sz="2400" dirty="0" smtClean="0">
                <a:solidFill>
                  <a:srgbClr val="000000"/>
                </a:solidFill>
                <a:cs typeface="Arial" pitchFamily="34" charset="0"/>
              </a:rPr>
              <a:t>line</a:t>
            </a:r>
            <a:r>
              <a:rPr lang="en-US" sz="2400" dirty="0">
                <a:solidFill>
                  <a:srgbClr val="000000"/>
                </a:solidFill>
                <a:cs typeface="Arial" pitchFamily="34" charset="0"/>
              </a:rPr>
              <a:t/>
            </a:r>
            <a:br>
              <a:rPr lang="en-US" sz="2400" dirty="0">
                <a:solidFill>
                  <a:srgbClr val="000000"/>
                </a:solidFill>
                <a:cs typeface="Arial" pitchFamily="34" charset="0"/>
              </a:rPr>
            </a:br>
            <a:r>
              <a:rPr lang="en-US" sz="2400" dirty="0">
                <a:solidFill>
                  <a:srgbClr val="000000"/>
                </a:solidFill>
                <a:cs typeface="Arial" pitchFamily="34" charset="0"/>
              </a:rPr>
              <a:t>is best?</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8" name="Slide Number Placeholder 2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46</a:t>
            </a:fld>
            <a:endParaRPr lang="en-US">
              <a:solidFill>
                <a:srgbClr val="000000"/>
              </a:solidFill>
              <a:cs typeface="Arial" pitchFamily="34" charset="0"/>
            </a:endParaRPr>
          </a:p>
        </p:txBody>
      </p:sp>
    </p:spTree>
    <p:extLst>
      <p:ext uri="{BB962C8B-B14F-4D97-AF65-F5344CB8AC3E}">
        <p14:creationId xmlns:p14="http://schemas.microsoft.com/office/powerpoint/2010/main" val="42010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4000" dirty="0" smtClean="0">
                <a:latin typeface="Arial" pitchFamily="34" charset="0"/>
              </a:rPr>
              <a:t>Support Vector Machines (SVMs)</a:t>
            </a:r>
          </a:p>
        </p:txBody>
      </p:sp>
      <p:sp>
        <p:nvSpPr>
          <p:cNvPr id="445443" name="Rectangle 3"/>
          <p:cNvSpPr>
            <a:spLocks noGrp="1" noChangeArrowheads="1"/>
          </p:cNvSpPr>
          <p:nvPr>
            <p:ph type="body" idx="1"/>
          </p:nvPr>
        </p:nvSpPr>
        <p:spPr>
          <a:xfrm>
            <a:off x="5257800" y="1905000"/>
            <a:ext cx="3962400" cy="4114800"/>
          </a:xfrm>
        </p:spPr>
        <p:txBody>
          <a:bodyPr/>
          <a:lstStyle/>
          <a:p>
            <a:r>
              <a:rPr lang="en-US" sz="2800" dirty="0" smtClean="0">
                <a:latin typeface="Arial" pitchFamily="34" charset="0"/>
              </a:rPr>
              <a:t>Discriminative classifier based on </a:t>
            </a:r>
            <a:r>
              <a:rPr lang="en-US" sz="2800" i="1" dirty="0" smtClean="0">
                <a:latin typeface="Arial" pitchFamily="34" charset="0"/>
              </a:rPr>
              <a:t>optimal separating line (for 2d case)</a:t>
            </a:r>
          </a:p>
          <a:p>
            <a:endParaRPr lang="en-US" sz="2800" dirty="0" smtClean="0">
              <a:latin typeface="Arial" pitchFamily="34" charset="0"/>
            </a:endParaRPr>
          </a:p>
          <a:p>
            <a:r>
              <a:rPr lang="en-US" sz="2800" dirty="0" smtClean="0">
                <a:latin typeface="Arial" pitchFamily="34" charset="0"/>
              </a:rPr>
              <a:t>Maximize the </a:t>
            </a:r>
            <a:r>
              <a:rPr lang="en-US" sz="2800" i="1" dirty="0" smtClean="0">
                <a:solidFill>
                  <a:srgbClr val="00B050"/>
                </a:solidFill>
                <a:latin typeface="Arial" pitchFamily="34" charset="0"/>
              </a:rPr>
              <a:t>margin</a:t>
            </a:r>
            <a:r>
              <a:rPr lang="en-US" sz="2800" i="1" dirty="0" smtClean="0">
                <a:latin typeface="Arial" pitchFamily="34" charset="0"/>
              </a:rPr>
              <a:t> </a:t>
            </a:r>
            <a:r>
              <a:rPr lang="en-US" sz="2800" dirty="0" smtClean="0">
                <a:latin typeface="Arial" pitchFamily="34" charset="0"/>
              </a:rPr>
              <a:t>between the positive and negative training examples</a:t>
            </a:r>
          </a:p>
        </p:txBody>
      </p:sp>
      <p:sp>
        <p:nvSpPr>
          <p:cNvPr id="5" name="Oval 8"/>
          <p:cNvSpPr>
            <a:spLocks noChangeArrowheads="1"/>
          </p:cNvSpPr>
          <p:nvPr/>
        </p:nvSpPr>
        <p:spPr bwMode="auto">
          <a:xfrm>
            <a:off x="381000" y="3581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6" name="Oval 9"/>
          <p:cNvSpPr>
            <a:spLocks noChangeArrowheads="1"/>
          </p:cNvSpPr>
          <p:nvPr/>
        </p:nvSpPr>
        <p:spPr bwMode="auto">
          <a:xfrm>
            <a:off x="1066800" y="3657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7" name="Oval 10"/>
          <p:cNvSpPr>
            <a:spLocks noChangeArrowheads="1"/>
          </p:cNvSpPr>
          <p:nvPr/>
        </p:nvSpPr>
        <p:spPr bwMode="auto">
          <a:xfrm>
            <a:off x="1066800" y="4343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8" name="Oval 11"/>
          <p:cNvSpPr>
            <a:spLocks noChangeArrowheads="1"/>
          </p:cNvSpPr>
          <p:nvPr/>
        </p:nvSpPr>
        <p:spPr bwMode="auto">
          <a:xfrm>
            <a:off x="304800" y="3886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9" name="Oval 12"/>
          <p:cNvSpPr>
            <a:spLocks noChangeArrowheads="1"/>
          </p:cNvSpPr>
          <p:nvPr/>
        </p:nvSpPr>
        <p:spPr bwMode="auto">
          <a:xfrm>
            <a:off x="1828800" y="3733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0" name="Oval 13"/>
          <p:cNvSpPr>
            <a:spLocks noChangeArrowheads="1"/>
          </p:cNvSpPr>
          <p:nvPr/>
        </p:nvSpPr>
        <p:spPr bwMode="auto">
          <a:xfrm>
            <a:off x="2438400" y="4572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1" name="Oval 14"/>
          <p:cNvSpPr>
            <a:spLocks noChangeArrowheads="1"/>
          </p:cNvSpPr>
          <p:nvPr/>
        </p:nvSpPr>
        <p:spPr bwMode="auto">
          <a:xfrm>
            <a:off x="2667000" y="2667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2" name="Oval 15"/>
          <p:cNvSpPr>
            <a:spLocks noChangeArrowheads="1"/>
          </p:cNvSpPr>
          <p:nvPr/>
        </p:nvSpPr>
        <p:spPr bwMode="auto">
          <a:xfrm>
            <a:off x="3429000" y="2971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3" name="Oval 16"/>
          <p:cNvSpPr>
            <a:spLocks noChangeArrowheads="1"/>
          </p:cNvSpPr>
          <p:nvPr/>
        </p:nvSpPr>
        <p:spPr bwMode="auto">
          <a:xfrm>
            <a:off x="36576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4" name="Oval 17"/>
          <p:cNvSpPr>
            <a:spLocks noChangeArrowheads="1"/>
          </p:cNvSpPr>
          <p:nvPr/>
        </p:nvSpPr>
        <p:spPr bwMode="auto">
          <a:xfrm>
            <a:off x="29718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5" name="Oval 18"/>
          <p:cNvSpPr>
            <a:spLocks noChangeArrowheads="1"/>
          </p:cNvSpPr>
          <p:nvPr/>
        </p:nvSpPr>
        <p:spPr bwMode="auto">
          <a:xfrm>
            <a:off x="2209800" y="2362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6" name="Oval 19"/>
          <p:cNvSpPr>
            <a:spLocks noChangeArrowheads="1"/>
          </p:cNvSpPr>
          <p:nvPr/>
        </p:nvSpPr>
        <p:spPr bwMode="auto">
          <a:xfrm>
            <a:off x="4267200" y="4419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7" name="Oval 20"/>
          <p:cNvSpPr>
            <a:spLocks noChangeArrowheads="1"/>
          </p:cNvSpPr>
          <p:nvPr/>
        </p:nvSpPr>
        <p:spPr bwMode="auto">
          <a:xfrm>
            <a:off x="4495800" y="3276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8" name="Oval 21"/>
          <p:cNvSpPr>
            <a:spLocks noChangeArrowheads="1"/>
          </p:cNvSpPr>
          <p:nvPr/>
        </p:nvSpPr>
        <p:spPr bwMode="auto">
          <a:xfrm>
            <a:off x="1828800" y="5334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9" name="Oval 22"/>
          <p:cNvSpPr>
            <a:spLocks noChangeArrowheads="1"/>
          </p:cNvSpPr>
          <p:nvPr/>
        </p:nvSpPr>
        <p:spPr bwMode="auto">
          <a:xfrm>
            <a:off x="36576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 name="Oval 23"/>
          <p:cNvSpPr>
            <a:spLocks noChangeArrowheads="1"/>
          </p:cNvSpPr>
          <p:nvPr/>
        </p:nvSpPr>
        <p:spPr bwMode="auto">
          <a:xfrm>
            <a:off x="49530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2" name="Oval 25"/>
          <p:cNvSpPr>
            <a:spLocks noChangeArrowheads="1"/>
          </p:cNvSpPr>
          <p:nvPr/>
        </p:nvSpPr>
        <p:spPr bwMode="auto">
          <a:xfrm>
            <a:off x="2514600" y="1752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3" name="Oval 26"/>
          <p:cNvSpPr>
            <a:spLocks noChangeArrowheads="1"/>
          </p:cNvSpPr>
          <p:nvPr/>
        </p:nvSpPr>
        <p:spPr bwMode="auto">
          <a:xfrm>
            <a:off x="2667000" y="5791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6" name="Line 30"/>
          <p:cNvSpPr>
            <a:spLocks noChangeShapeType="1"/>
          </p:cNvSpPr>
          <p:nvPr/>
        </p:nvSpPr>
        <p:spPr bwMode="auto">
          <a:xfrm>
            <a:off x="457200" y="2209800"/>
            <a:ext cx="3581400" cy="40386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nvGrpSpPr>
          <p:cNvPr id="29" name="Group 28"/>
          <p:cNvGrpSpPr/>
          <p:nvPr/>
        </p:nvGrpSpPr>
        <p:grpSpPr>
          <a:xfrm>
            <a:off x="838200" y="1600200"/>
            <a:ext cx="3962400" cy="4343400"/>
            <a:chOff x="4724400" y="1600200"/>
            <a:chExt cx="3962400" cy="4343400"/>
          </a:xfrm>
        </p:grpSpPr>
        <p:sp>
          <p:nvSpPr>
            <p:cNvPr id="27" name="Line 30"/>
            <p:cNvSpPr>
              <a:spLocks noChangeShapeType="1"/>
            </p:cNvSpPr>
            <p:nvPr/>
          </p:nvSpPr>
          <p:spPr bwMode="auto">
            <a:xfrm>
              <a:off x="5029200" y="1600200"/>
              <a:ext cx="3657600" cy="39624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8" name="Line 30"/>
            <p:cNvSpPr>
              <a:spLocks noChangeShapeType="1"/>
            </p:cNvSpPr>
            <p:nvPr/>
          </p:nvSpPr>
          <p:spPr bwMode="auto">
            <a:xfrm>
              <a:off x="4724400" y="1981200"/>
              <a:ext cx="3657600" cy="3962400"/>
            </a:xfrm>
            <a:prstGeom prst="line">
              <a:avLst/>
            </a:prstGeom>
            <a:noFill/>
            <a:ln w="38100">
              <a:solidFill>
                <a:schemeClr val="tx1"/>
              </a:solidFill>
              <a:prstDash val="solid"/>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cxnSp>
        <p:nvCxnSpPr>
          <p:cNvPr id="31" name="Straight Arrow Connector 30"/>
          <p:cNvCxnSpPr/>
          <p:nvPr/>
        </p:nvCxnSpPr>
        <p:spPr bwMode="auto">
          <a:xfrm flipV="1">
            <a:off x="1295400" y="2514600"/>
            <a:ext cx="685800" cy="609600"/>
          </a:xfrm>
          <a:prstGeom prst="straightConnector1">
            <a:avLst/>
          </a:prstGeom>
          <a:solidFill>
            <a:schemeClr val="accent1"/>
          </a:solidFill>
          <a:ln w="38100" cap="flat" cmpd="sng" algn="ctr">
            <a:solidFill>
              <a:srgbClr val="00B050"/>
            </a:solidFill>
            <a:prstDash val="solid"/>
            <a:round/>
            <a:headEnd type="arrow"/>
            <a:tailEnd type="arrow"/>
          </a:ln>
          <a:effectLst/>
        </p:spPr>
      </p:cxnSp>
      <p:sp>
        <p:nvSpPr>
          <p:cNvPr id="30" name="Slide Number Placeholder 29"/>
          <p:cNvSpPr>
            <a:spLocks noGrp="1"/>
          </p:cNvSpPr>
          <p:nvPr>
            <p:ph type="sldNum" sz="quarter" idx="12"/>
          </p:nvPr>
        </p:nvSpPr>
        <p:spPr/>
        <p:txBody>
          <a:bodyPr/>
          <a:lstStyle/>
          <a:p>
            <a:pPr fontAlgn="base">
              <a:spcBef>
                <a:spcPct val="0"/>
              </a:spcBef>
              <a:spcAft>
                <a:spcPct val="0"/>
              </a:spcAft>
              <a:defRPr/>
            </a:pPr>
            <a:fld id="{5B527DA4-6E60-4521-9C0F-FDDAD653A4B8}" type="slidenum">
              <a:rPr lang="en-US" smtClean="0">
                <a:solidFill>
                  <a:srgbClr val="000000"/>
                </a:solidFill>
              </a:rPr>
              <a:pPr fontAlgn="base">
                <a:spcBef>
                  <a:spcPct val="0"/>
                </a:spcBef>
                <a:spcAft>
                  <a:spcPct val="0"/>
                </a:spcAft>
                <a:defRPr/>
              </a:pPr>
              <a:t>47</a:t>
            </a:fld>
            <a:endParaRPr lang="en-US">
              <a:solidFill>
                <a:srgbClr val="000000"/>
              </a:solidFill>
            </a:endParaRPr>
          </a:p>
        </p:txBody>
      </p:sp>
    </p:spTree>
    <p:extLst>
      <p:ext uri="{BB962C8B-B14F-4D97-AF65-F5344CB8AC3E}">
        <p14:creationId xmlns:p14="http://schemas.microsoft.com/office/powerpoint/2010/main" val="35218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998657" name="Equation" r:id="rId4" imgW="2336760" imgH="457200" progId="Equation.3">
                  <p:embed/>
                </p:oleObj>
              </mc:Choice>
              <mc:Fallback>
                <p:oleObj name="Equation" r:id="rId4" imgW="2336760" imgH="457200" progId="Equation.3">
                  <p:embed/>
                  <p:pic>
                    <p:nvPicPr>
                      <p:cNvPr id="0" name="Picture 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5470525"/>
            <a:ext cx="960438"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Margin</a:t>
            </a:r>
          </a:p>
        </p:txBody>
      </p:sp>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1" name="Text Box 35"/>
          <p:cNvSpPr txBox="1">
            <a:spLocks noChangeArrowheads="1"/>
          </p:cNvSpPr>
          <p:nvPr/>
        </p:nvSpPr>
        <p:spPr bwMode="auto">
          <a:xfrm>
            <a:off x="0" y="6237312"/>
            <a:ext cx="9144000" cy="64135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dirty="0">
                <a:solidFill>
                  <a:srgbClr val="000000"/>
                </a:solidFill>
                <a:cs typeface="Arial" pitchFamily="34" charset="0"/>
              </a:rPr>
              <a:t>C. Burges, </a:t>
            </a:r>
            <a:r>
              <a:rPr lang="en-US" dirty="0">
                <a:solidFill>
                  <a:srgbClr val="000000"/>
                </a:solidFill>
                <a:cs typeface="Arial" pitchFamily="34" charset="0"/>
                <a:hlinkClick r:id="rId6"/>
              </a:rPr>
              <a:t>A Tutorial on Support Vector Machines for Pattern Recognition</a:t>
            </a:r>
            <a:r>
              <a:rPr lang="en-US" dirty="0">
                <a:solidFill>
                  <a:srgbClr val="000000"/>
                </a:solidFill>
                <a:cs typeface="Arial" pitchFamily="34" charset="0"/>
              </a:rPr>
              <a:t>,  Data Mining and Knowledge Discovery, 1998 </a:t>
            </a: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998658" name="Equation" r:id="rId7" imgW="876240" imgH="228600" progId="Equation.3">
                  <p:embed/>
                </p:oleObj>
              </mc:Choice>
              <mc:Fallback>
                <p:oleObj name="Equation" r:id="rId7" imgW="876240" imgH="228600" progId="Equation.3">
                  <p:embed/>
                  <p:pic>
                    <p:nvPicPr>
                      <p:cNvPr id="0" name="Picture 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smtClean="0">
                <a:solidFill>
                  <a:srgbClr val="002060"/>
                </a:solidFill>
                <a:latin typeface="Tahoma" pitchFamily="34" charset="0"/>
              </a:rPr>
              <a:t>=-1</a:t>
            </a:r>
            <a:endParaRPr lang="en-US" altLang="zh-CN" sz="2200" dirty="0">
              <a:solidFill>
                <a:srgbClr val="002060"/>
              </a:solidFill>
              <a:latin typeface="Tahoma" pitchFamily="34" charset="0"/>
            </a:endParaRP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smtClean="0">
                <a:solidFill>
                  <a:srgbClr val="C00000"/>
                </a:solidFill>
                <a:latin typeface="Tahoma" pitchFamily="34" charset="0"/>
              </a:rPr>
              <a:t>wx+b</a:t>
            </a:r>
            <a:r>
              <a:rPr lang="en-US" altLang="zh-CN" sz="2200" dirty="0" smtClean="0">
                <a:solidFill>
                  <a:srgbClr val="C00000"/>
                </a:solidFill>
                <a:latin typeface="Tahoma" pitchFamily="34" charset="0"/>
              </a:rPr>
              <a:t>=1</a:t>
            </a:r>
            <a:endParaRPr lang="en-US" altLang="zh-CN" sz="2200" dirty="0">
              <a:solidFill>
                <a:srgbClr val="C00000"/>
              </a:solidFill>
              <a:latin typeface="Tahoma" pitchFamily="34" charset="0"/>
            </a:endParaRPr>
          </a:p>
        </p:txBody>
      </p:sp>
      <p:sp>
        <p:nvSpPr>
          <p:cNvPr id="44" name="Slide Number Placeholder 4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48</a:t>
            </a:fld>
            <a:endParaRPr lang="en-US">
              <a:solidFill>
                <a:srgbClr val="000000"/>
              </a:solidFill>
              <a:cs typeface="Arial" pitchFamily="34" charset="0"/>
            </a:endParaRPr>
          </a:p>
        </p:txBody>
      </p:sp>
    </p:spTree>
    <p:extLst>
      <p:ext uri="{BB962C8B-B14F-4D97-AF65-F5344CB8AC3E}">
        <p14:creationId xmlns:p14="http://schemas.microsoft.com/office/powerpoint/2010/main" val="33039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49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49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49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49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49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49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49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049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049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049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049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490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4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5" grpId="0"/>
      <p:bldP spid="41" grpId="0"/>
      <p:bldP spid="42" grpId="0"/>
      <p:bldP spid="4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000056" name="Equation" r:id="rId4" imgW="2336760" imgH="457200" progId="Equation.3">
                  <p:embed/>
                </p:oleObj>
              </mc:Choice>
              <mc:Fallback>
                <p:oleObj name="Equation" r:id="rId4" imgW="2336760" imgH="457200" progId="Equation.3">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472134" y="5410200"/>
            <a:ext cx="1252266"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smtClean="0">
                <a:solidFill>
                  <a:srgbClr val="000000"/>
                </a:solidFill>
                <a:cs typeface="Arial" pitchFamily="34" charset="0"/>
              </a:rPr>
              <a:t>Margin M</a:t>
            </a:r>
            <a:endParaRPr lang="en-US" sz="2000" dirty="0">
              <a:solidFill>
                <a:srgbClr val="000000"/>
              </a:solidFill>
              <a:cs typeface="Arial" pitchFamily="34" charset="0"/>
            </a:endParaRPr>
          </a:p>
        </p:txBody>
      </p:sp>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000057" name="Equation" r:id="rId6" imgW="876240" imgH="228600" progId="Equation.3">
                  <p:embed/>
                </p:oleObj>
              </mc:Choice>
              <mc:Fallback>
                <p:oleObj name="Equation" r:id="rId6" imgW="876240" imgH="228600" progId="Equation.3">
                  <p:embed/>
                  <p:pic>
                    <p:nvPicPr>
                      <p:cNvPr id="0" name="Picture 5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a:solidFill>
                  <a:srgbClr val="002060"/>
                </a:solidFill>
                <a:latin typeface="Tahoma" pitchFamily="34" charset="0"/>
              </a:rPr>
              <a:t>=-1</a:t>
            </a: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C00000"/>
                </a:solidFill>
                <a:latin typeface="Tahoma" pitchFamily="34" charset="0"/>
              </a:rPr>
              <a:t>wx+b</a:t>
            </a:r>
            <a:r>
              <a:rPr lang="en-US" altLang="zh-CN" sz="2200" dirty="0">
                <a:solidFill>
                  <a:srgbClr val="C00000"/>
                </a:solidFill>
                <a:latin typeface="Tahoma" pitchFamily="34" charset="0"/>
              </a:rPr>
              <a:t>=1</a:t>
            </a:r>
          </a:p>
        </p:txBody>
      </p:sp>
      <p:sp>
        <p:nvSpPr>
          <p:cNvPr id="44"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5"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6" name="Text Box 36"/>
          <p:cNvSpPr txBox="1">
            <a:spLocks noChangeArrowheads="1"/>
          </p:cNvSpPr>
          <p:nvPr/>
        </p:nvSpPr>
        <p:spPr bwMode="auto">
          <a:xfrm>
            <a:off x="4724400" y="3886200"/>
            <a:ext cx="29718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Distance between point and </a:t>
            </a:r>
            <a:r>
              <a:rPr lang="en-US" sz="2000" dirty="0" smtClean="0">
                <a:solidFill>
                  <a:srgbClr val="000000"/>
                </a:solidFill>
                <a:cs typeface="Arial" pitchFamily="34" charset="0"/>
              </a:rPr>
              <a:t>line:</a:t>
            </a:r>
            <a:endParaRPr lang="en-US" sz="2000" dirty="0">
              <a:solidFill>
                <a:srgbClr val="000000"/>
              </a:solidFill>
              <a:cs typeface="Arial" pitchFamily="34" charset="0"/>
            </a:endParaRPr>
          </a:p>
        </p:txBody>
      </p:sp>
      <p:graphicFrame>
        <p:nvGraphicFramePr>
          <p:cNvPr id="47" name="Object 37"/>
          <p:cNvGraphicFramePr>
            <a:graphicFrameLocks noChangeAspect="1"/>
          </p:cNvGraphicFramePr>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000058" name="Equation" r:id="rId8" imgW="698400" imgH="419040" progId="Equation.3">
                  <p:embed/>
                </p:oleObj>
              </mc:Choice>
              <mc:Fallback>
                <p:oleObj name="Equation" r:id="rId8" imgW="698400" imgH="41904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8292" name="Object 20"/>
          <p:cNvGraphicFramePr>
            <a:graphicFrameLocks noChangeAspect="1"/>
          </p:cNvGraphicFramePr>
          <p:nvPr/>
        </p:nvGraphicFramePr>
        <p:xfrm>
          <a:off x="6705600" y="4972110"/>
          <a:ext cx="2444750" cy="914400"/>
        </p:xfrm>
        <a:graphic>
          <a:graphicData uri="http://schemas.openxmlformats.org/presentationml/2006/ole">
            <mc:AlternateContent xmlns:mc="http://schemas.openxmlformats.org/markup-compatibility/2006">
              <mc:Choice xmlns:v="urn:schemas-microsoft-com:vml" Requires="v">
                <p:oleObj spid="_x0000_s1000059" name="Equation" r:id="rId10" imgW="1346040" imgH="507960" progId="Equation.3">
                  <p:embed/>
                </p:oleObj>
              </mc:Choice>
              <mc:Fallback>
                <p:oleObj name="Equation" r:id="rId10" imgW="1346040" imgH="507960" progId="Equation.3">
                  <p:embed/>
                  <p:pic>
                    <p:nvPicPr>
                      <p:cNvPr id="0"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972110"/>
                        <a:ext cx="2444750"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8294" name="Object 22"/>
          <p:cNvGraphicFramePr>
            <a:graphicFrameLocks noChangeAspect="1"/>
          </p:cNvGraphicFramePr>
          <p:nvPr/>
        </p:nvGraphicFramePr>
        <p:xfrm>
          <a:off x="4876800" y="5005447"/>
          <a:ext cx="1566862" cy="804863"/>
        </p:xfrm>
        <a:graphic>
          <a:graphicData uri="http://schemas.openxmlformats.org/presentationml/2006/ole">
            <mc:AlternateContent xmlns:mc="http://schemas.openxmlformats.org/markup-compatibility/2006">
              <mc:Choice xmlns:v="urn:schemas-microsoft-com:vml" Requires="v">
                <p:oleObj spid="_x0000_s1000060" name="Equation" r:id="rId12" imgW="914400" imgH="469800" progId="Equation.3">
                  <p:embed/>
                </p:oleObj>
              </mc:Choice>
              <mc:Fallback>
                <p:oleObj name="Equation" r:id="rId12" imgW="914400" imgH="469800" progId="Equation.3">
                  <p:embed/>
                  <p:pic>
                    <p:nvPicPr>
                      <p:cNvPr id="0" name="Picture 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5005447"/>
                        <a:ext cx="1566862" cy="8048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9" name="Text Box 36"/>
          <p:cNvSpPr txBox="1">
            <a:spLocks noChangeArrowheads="1"/>
          </p:cNvSpPr>
          <p:nvPr/>
        </p:nvSpPr>
        <p:spPr bwMode="auto">
          <a:xfrm>
            <a:off x="4724400" y="4648200"/>
            <a:ext cx="2971800" cy="40011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smtClean="0">
                <a:solidFill>
                  <a:srgbClr val="000000"/>
                </a:solidFill>
                <a:cs typeface="Arial" pitchFamily="34" charset="0"/>
              </a:rPr>
              <a:t>For support vectors:</a:t>
            </a:r>
            <a:endParaRPr lang="en-US" sz="2000" dirty="0">
              <a:solidFill>
                <a:srgbClr val="000000"/>
              </a:solidFill>
              <a:cs typeface="Arial" pitchFamily="34" charset="0"/>
            </a:endParaRPr>
          </a:p>
        </p:txBody>
      </p:sp>
      <p:sp>
        <p:nvSpPr>
          <p:cNvPr id="48" name="Slide Number Placeholder 4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49</a:t>
            </a:fld>
            <a:endParaRPr lang="en-US">
              <a:solidFill>
                <a:srgbClr val="000000"/>
              </a:solidFill>
              <a:cs typeface="Arial" pitchFamily="34" charset="0"/>
            </a:endParaRPr>
          </a:p>
        </p:txBody>
      </p:sp>
    </p:spTree>
    <p:extLst>
      <p:ext uri="{BB962C8B-B14F-4D97-AF65-F5344CB8AC3E}">
        <p14:creationId xmlns:p14="http://schemas.microsoft.com/office/powerpoint/2010/main" val="279322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82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Generating and scoring candidates</a:t>
            </a:r>
          </a:p>
        </p:txBody>
      </p:sp>
      <p:pic>
        <p:nvPicPr>
          <p:cNvPr id="20" name="Picture 5" descr="HK_SYP_Western_Street_10"/>
          <p:cNvPicPr>
            <a:picLocks noChangeAspect="1" noChangeArrowheads="1"/>
          </p:cNvPicPr>
          <p:nvPr/>
        </p:nvPicPr>
        <p:blipFill>
          <a:blip r:embed="rId3" cstate="print"/>
          <a:srcRect/>
          <a:stretch>
            <a:fillRect/>
          </a:stretch>
        </p:blipFill>
        <p:spPr bwMode="auto">
          <a:xfrm>
            <a:off x="755650" y="2320925"/>
            <a:ext cx="3779838" cy="2836863"/>
          </a:xfrm>
          <a:prstGeom prst="rect">
            <a:avLst/>
          </a:prstGeom>
          <a:noFill/>
          <a:ln w="9525">
            <a:noFill/>
            <a:miter lim="800000"/>
            <a:headEnd/>
            <a:tailEnd/>
          </a:ln>
        </p:spPr>
      </p:pic>
      <p:sp>
        <p:nvSpPr>
          <p:cNvPr id="21" name="Rectangle 12"/>
          <p:cNvSpPr>
            <a:spLocks noChangeArrowheads="1"/>
          </p:cNvSpPr>
          <p:nvPr/>
        </p:nvSpPr>
        <p:spPr bwMode="auto">
          <a:xfrm>
            <a:off x="754063" y="2312988"/>
            <a:ext cx="792162" cy="755650"/>
          </a:xfrm>
          <a:prstGeom prst="rect">
            <a:avLst/>
          </a:prstGeom>
          <a:noFill/>
          <a:ln w="38100" cap="sq">
            <a:solidFill>
              <a:srgbClr val="FFFF00"/>
            </a:solidFill>
            <a:miter lim="800000"/>
            <a:headEnd type="none" w="sm" len="sm"/>
            <a:tailEnd type="none" w="sm" len="sm"/>
          </a:ln>
        </p:spPr>
        <p:txBody>
          <a:bodyPr wrap="none"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pic>
        <p:nvPicPr>
          <p:cNvPr id="22" name="Picture 13" descr="HK_SYP_Western_Street_10"/>
          <p:cNvPicPr>
            <a:picLocks noChangeAspect="1" noChangeArrowheads="1"/>
          </p:cNvPicPr>
          <p:nvPr/>
        </p:nvPicPr>
        <p:blipFill>
          <a:blip r:embed="rId4" cstate="print"/>
          <a:srcRect r="79031" b="74638"/>
          <a:stretch>
            <a:fillRect/>
          </a:stretch>
        </p:blipFill>
        <p:spPr bwMode="auto">
          <a:xfrm>
            <a:off x="5110163" y="3249613"/>
            <a:ext cx="792162" cy="719137"/>
          </a:xfrm>
          <a:prstGeom prst="rect">
            <a:avLst/>
          </a:prstGeom>
          <a:noFill/>
          <a:ln w="38100">
            <a:solidFill>
              <a:srgbClr val="FFFF00"/>
            </a:solidFill>
            <a:miter lim="800000"/>
            <a:headEnd/>
            <a:tailEnd/>
          </a:ln>
        </p:spPr>
      </p:pic>
      <p:sp>
        <p:nvSpPr>
          <p:cNvPr id="23" name="Line 15"/>
          <p:cNvSpPr>
            <a:spLocks noChangeShapeType="1"/>
          </p:cNvSpPr>
          <p:nvPr/>
        </p:nvSpPr>
        <p:spPr bwMode="auto">
          <a:xfrm>
            <a:off x="4602163" y="3606800"/>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 name="Line 16"/>
          <p:cNvSpPr>
            <a:spLocks noChangeShapeType="1"/>
          </p:cNvSpPr>
          <p:nvPr/>
        </p:nvSpPr>
        <p:spPr bwMode="auto">
          <a:xfrm>
            <a:off x="6010275" y="3608388"/>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 name="AutoShape 17"/>
          <p:cNvSpPr>
            <a:spLocks noChangeArrowheads="1"/>
          </p:cNvSpPr>
          <p:nvPr/>
        </p:nvSpPr>
        <p:spPr bwMode="auto">
          <a:xfrm>
            <a:off x="6515100" y="2997200"/>
            <a:ext cx="2016125" cy="1223963"/>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6" name="Text Box 18"/>
          <p:cNvSpPr txBox="1">
            <a:spLocks noChangeArrowheads="1"/>
          </p:cNvSpPr>
          <p:nvPr/>
        </p:nvSpPr>
        <p:spPr bwMode="auto">
          <a:xfrm>
            <a:off x="6227763" y="3249613"/>
            <a:ext cx="2557462"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Car/non-car Classifier</a:t>
            </a:r>
          </a:p>
        </p:txBody>
      </p:sp>
      <p:sp>
        <p:nvSpPr>
          <p:cNvPr id="27" name="Rectangle 22"/>
          <p:cNvSpPr>
            <a:spLocks noChangeArrowheads="1"/>
          </p:cNvSpPr>
          <p:nvPr/>
        </p:nvSpPr>
        <p:spPr bwMode="auto">
          <a:xfrm>
            <a:off x="755650" y="2311400"/>
            <a:ext cx="1152525" cy="1081088"/>
          </a:xfrm>
          <a:prstGeom prst="rect">
            <a:avLst/>
          </a:prstGeom>
          <a:noFill/>
          <a:ln w="38100" cap="sq">
            <a:solidFill>
              <a:srgbClr val="FFFF00"/>
            </a:solidFill>
            <a:miter lim="800000"/>
            <a:headEnd type="none" w="sm" len="sm"/>
            <a:tailEnd type="none" w="sm" len="sm"/>
          </a:ln>
        </p:spPr>
        <p:txBody>
          <a:bodyPr wrap="none"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sp>
        <p:nvSpPr>
          <p:cNvPr id="11" name="TextBox 10"/>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1615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7 -0.00023 C 0.16701 -0.00393 0.33403 -0.00741 0.33264 -0.00347 C 0.33125 0.0007 -0.0099 0.01667 -0.00816 0.02384 C -0.00642 0.03125 0.34306 0.03334 0.34306 0.04051 C 0.34306 0.04746 -0.00938 0.05718 -0.00816 0.06621 C -0.00694 0.07523 0.35312 0.0838 0.35 0.09514 C 0.34687 0.10648 -0.02622 0.12616 -0.02674 0.13449 C -0.02726 0.14306 0.34618 0.14005 0.34653 0.14514 C 0.34687 0.15046 -0.025 0.15903 -0.02448 0.16621 C -0.02396 0.17338 0.34878 0.18171 0.35 0.18912 C 0.35121 0.19653 -0.01701 0.20209 -0.01754 0.21181 C -0.01806 0.22153 0.34549 0.24074 0.34653 0.24815 C 0.34757 0.25556 -0.01094 0.25255 -0.01163 0.25718 C -0.01233 0.26204 0.34184 0.27084 0.34201 0.27685 C 0.34219 0.2831 -0.01233 0.28889 -0.01042 0.29375 C -0.00851 0.29838 0.35451 0.29838 0.35365 0.30579 C 0.35295 0.31343 -0.01458 0.33426 -0.0151 0.33912 C -0.01563 0.34398 0.28924 0.33519 0.35 0.33449 " pathEditMode="relative" rAng="0" ptsTypes="aaaaaaaaaaaaaaaaaA">
                                      <p:cBhvr>
                                        <p:cTn id="6" dur="5000" fill="hold"/>
                                        <p:tgtEl>
                                          <p:spTgt spid="21"/>
                                        </p:tgtEl>
                                        <p:attrNameLst>
                                          <p:attrName>ppt_x</p:attrName>
                                          <p:attrName>ppt_y</p:attrName>
                                        </p:attrNameLst>
                                      </p:cBhvr>
                                      <p:rCtr x="16300" y="1690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4.16667E-6 1.48148E-6 C 0.16527 -0.00625 0.33072 -0.0125 0.32552 -0.00764 C 0.32031 -0.00278 -0.03091 0.02245 -0.03143 0.0294 C -0.03195 0.03634 0.32187 0.02708 0.32204 0.03426 C 0.32222 0.04143 -0.029 0.06551 -0.03021 0.07292 C -0.03143 0.08032 0.31753 0.07222 0.3151 0.07917 C 0.31267 0.08611 -0.04827 0.10463 -0.04532 0.11481 C -0.04237 0.125 0.33125 0.13218 0.33246 0.13958 C 0.33368 0.14699 -0.03803 0.15301 -0.03837 0.15972 C -0.03872 0.16643 0.33055 0.16898 0.3302 0.17986 C 0.32986 0.19074 -0.03976 0.21551 -0.0408 0.22477 C -0.04184 0.23403 0.32638 0.22616 0.3243 0.23565 C 0.32222 0.24514 -0.0533 0.27593 -0.05348 0.28218 C -0.05365 0.28843 0.26041 0.27454 0.32326 0.27292 " pathEditMode="relative" ptsTypes="aaaaaaaaaaaaaA">
                                      <p:cBhvr>
                                        <p:cTn id="14" dur="3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000830" name="Equation" r:id="rId4" imgW="2336760" imgH="457200" progId="Equation.3">
                  <p:embed/>
                </p:oleObj>
              </mc:Choice>
              <mc:Fallback>
                <p:oleObj name="Equation" r:id="rId4" imgW="2336760" imgH="457200" progId="Equation.3">
                  <p:embed/>
                  <p:pic>
                    <p:nvPicPr>
                      <p:cNvPr id="0" name="Picture 3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000831" name="Equation" r:id="rId6" imgW="876240" imgH="228600" progId="Equation.3">
                  <p:embed/>
                </p:oleObj>
              </mc:Choice>
              <mc:Fallback>
                <p:oleObj name="Equation" r:id="rId6" imgW="876240" imgH="228600" progId="Equation.3">
                  <p:embed/>
                  <p:pic>
                    <p:nvPicPr>
                      <p:cNvPr id="0" name="Picture 3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a:solidFill>
                  <a:srgbClr val="002060"/>
                </a:solidFill>
                <a:latin typeface="Tahoma" pitchFamily="34" charset="0"/>
              </a:rPr>
              <a:t>=-1</a:t>
            </a: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C00000"/>
                </a:solidFill>
                <a:latin typeface="Tahoma" pitchFamily="34" charset="0"/>
              </a:rPr>
              <a:t>wx+b</a:t>
            </a:r>
            <a:r>
              <a:rPr lang="en-US" altLang="zh-CN" sz="2200" dirty="0">
                <a:solidFill>
                  <a:srgbClr val="C00000"/>
                </a:solidFill>
                <a:latin typeface="Tahoma" pitchFamily="34" charset="0"/>
              </a:rPr>
              <a:t>=1</a:t>
            </a:r>
          </a:p>
        </p:txBody>
      </p:sp>
      <p:sp>
        <p:nvSpPr>
          <p:cNvPr id="44"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5"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6" name="Text Box 36"/>
          <p:cNvSpPr txBox="1">
            <a:spLocks noChangeArrowheads="1"/>
          </p:cNvSpPr>
          <p:nvPr/>
        </p:nvSpPr>
        <p:spPr bwMode="auto">
          <a:xfrm>
            <a:off x="4724400" y="3886200"/>
            <a:ext cx="29718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Distance between point and </a:t>
            </a:r>
            <a:r>
              <a:rPr lang="en-US" sz="2000" dirty="0" smtClean="0">
                <a:solidFill>
                  <a:srgbClr val="000000"/>
                </a:solidFill>
                <a:cs typeface="Arial" pitchFamily="34" charset="0"/>
              </a:rPr>
              <a:t>line:</a:t>
            </a:r>
            <a:endParaRPr lang="en-US" sz="2000" dirty="0">
              <a:solidFill>
                <a:srgbClr val="000000"/>
              </a:solidFill>
              <a:cs typeface="Arial" pitchFamily="34" charset="0"/>
            </a:endParaRPr>
          </a:p>
        </p:txBody>
      </p:sp>
      <p:graphicFrame>
        <p:nvGraphicFramePr>
          <p:cNvPr id="47" name="Object 37"/>
          <p:cNvGraphicFramePr>
            <a:graphicFrameLocks noChangeAspect="1"/>
          </p:cNvGraphicFramePr>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000832" name="Equation" r:id="rId8" imgW="698400" imgH="419040" progId="Equation.3">
                  <p:embed/>
                </p:oleObj>
              </mc:Choice>
              <mc:Fallback>
                <p:oleObj name="Equation" r:id="rId8" imgW="698400" imgH="41904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8" name="Text Box 42"/>
          <p:cNvSpPr txBox="1">
            <a:spLocks noChangeArrowheads="1"/>
          </p:cNvSpPr>
          <p:nvPr/>
        </p:nvSpPr>
        <p:spPr bwMode="auto">
          <a:xfrm>
            <a:off x="4724400" y="4876800"/>
            <a:ext cx="4114800" cy="4572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a:solidFill>
                  <a:srgbClr val="000000"/>
                </a:solidFill>
                <a:cs typeface="Arial" pitchFamily="34" charset="0"/>
              </a:rPr>
              <a:t>Therefore, the margin is  </a:t>
            </a:r>
            <a:r>
              <a:rPr lang="en-US" sz="2400">
                <a:solidFill>
                  <a:srgbClr val="000000"/>
                </a:solidFill>
                <a:latin typeface="Times New Roman" pitchFamily="18" charset="0"/>
                <a:cs typeface="Arial" pitchFamily="34" charset="0"/>
              </a:rPr>
              <a:t>2 / ||</a:t>
            </a:r>
            <a:r>
              <a:rPr lang="en-US" sz="2400" b="1">
                <a:solidFill>
                  <a:srgbClr val="000000"/>
                </a:solidFill>
                <a:latin typeface="Times New Roman" pitchFamily="18" charset="0"/>
                <a:cs typeface="Arial" pitchFamily="34" charset="0"/>
              </a:rPr>
              <a:t>w</a:t>
            </a:r>
            <a:r>
              <a:rPr lang="en-US" sz="2400">
                <a:solidFill>
                  <a:srgbClr val="000000"/>
                </a:solidFill>
                <a:latin typeface="Times New Roman" pitchFamily="18" charset="0"/>
                <a:cs typeface="Arial" pitchFamily="34" charset="0"/>
              </a:rPr>
              <a:t>||</a:t>
            </a:r>
            <a:r>
              <a:rPr lang="en-US" sz="2000">
                <a:solidFill>
                  <a:srgbClr val="000000"/>
                </a:solidFill>
                <a:latin typeface="Times New Roman" pitchFamily="18" charset="0"/>
                <a:cs typeface="Arial" pitchFamily="34" charset="0"/>
              </a:rPr>
              <a:t> </a:t>
            </a:r>
          </a:p>
        </p:txBody>
      </p:sp>
      <p:sp>
        <p:nvSpPr>
          <p:cNvPr id="49" name="Rectangle 5"/>
          <p:cNvSpPr>
            <a:spLocks noChangeArrowheads="1"/>
          </p:cNvSpPr>
          <p:nvPr/>
        </p:nvSpPr>
        <p:spPr bwMode="auto">
          <a:xfrm>
            <a:off x="3472134" y="5410200"/>
            <a:ext cx="1252266"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smtClean="0">
                <a:solidFill>
                  <a:srgbClr val="000000"/>
                </a:solidFill>
                <a:cs typeface="Arial" pitchFamily="34" charset="0"/>
              </a:rPr>
              <a:t>Margin M</a:t>
            </a:r>
            <a:endParaRPr lang="en-US" sz="2000" dirty="0">
              <a:solidFill>
                <a:srgbClr val="000000"/>
              </a:solidFill>
              <a:cs typeface="Arial" pitchFamily="34" charset="0"/>
            </a:endParaRPr>
          </a:p>
        </p:txBody>
      </p:sp>
      <p:sp>
        <p:nvSpPr>
          <p:cNvPr id="50" name="Slide Number Placeholder 49"/>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50</a:t>
            </a:fld>
            <a:endParaRPr lang="en-US">
              <a:solidFill>
                <a:srgbClr val="000000"/>
              </a:solidFill>
              <a:cs typeface="Arial" pitchFamily="34" charset="0"/>
            </a:endParaRPr>
          </a:p>
        </p:txBody>
      </p:sp>
    </p:spTree>
    <p:extLst>
      <p:ext uri="{BB962C8B-B14F-4D97-AF65-F5344CB8AC3E}">
        <p14:creationId xmlns:p14="http://schemas.microsoft.com/office/powerpoint/2010/main" val="161112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533400" y="76200"/>
            <a:ext cx="8458200" cy="838200"/>
          </a:xfrm>
        </p:spPr>
        <p:txBody>
          <a:bodyPr/>
          <a:lstStyle/>
          <a:p>
            <a:r>
              <a:rPr lang="en-US" dirty="0"/>
              <a:t>Finding the maximum margin </a:t>
            </a:r>
            <a:r>
              <a:rPr lang="en-US" dirty="0" smtClean="0"/>
              <a:t>line</a:t>
            </a:r>
            <a:endParaRPr lang="en-US" dirty="0"/>
          </a:p>
        </p:txBody>
      </p:sp>
      <p:sp>
        <p:nvSpPr>
          <p:cNvPr id="991235" name="Rectangle 3"/>
          <p:cNvSpPr>
            <a:spLocks noGrp="1" noChangeArrowheads="1"/>
          </p:cNvSpPr>
          <p:nvPr>
            <p:ph type="body" idx="1"/>
          </p:nvPr>
        </p:nvSpPr>
        <p:spPr/>
        <p:txBody>
          <a:bodyPr/>
          <a:lstStyle/>
          <a:p>
            <a:pPr marL="533400" indent="-533400">
              <a:buFontTx/>
              <a:buAutoNum type="arabicPeriod"/>
            </a:pPr>
            <a:r>
              <a:rPr lang="en-US" dirty="0"/>
              <a:t>Maximize margin </a:t>
            </a:r>
            <a:r>
              <a:rPr lang="en-US" dirty="0">
                <a:latin typeface="Times New Roman" pitchFamily="18" charset="0"/>
              </a:rPr>
              <a:t>2/||</a:t>
            </a:r>
            <a:r>
              <a:rPr lang="en-US" b="1" dirty="0">
                <a:latin typeface="Times New Roman" pitchFamily="18" charset="0"/>
              </a:rPr>
              <a:t>w</a:t>
            </a:r>
            <a:r>
              <a:rPr lang="en-US" dirty="0">
                <a:latin typeface="Times New Roman" pitchFamily="18" charset="0"/>
              </a:rPr>
              <a:t>||</a:t>
            </a:r>
          </a:p>
          <a:p>
            <a:pPr marL="533400" indent="-533400">
              <a:buFontTx/>
              <a:buAutoNum type="arabicPeriod"/>
            </a:pPr>
            <a:r>
              <a:rPr lang="en-US" dirty="0"/>
              <a:t>Correctly classify all training </a:t>
            </a:r>
            <a:r>
              <a:rPr lang="en-US" dirty="0" smtClean="0"/>
              <a:t>data points:</a:t>
            </a:r>
            <a:r>
              <a:rPr lang="en-US" dirty="0"/>
              <a:t/>
            </a:r>
            <a:br>
              <a:rPr lang="en-US" dirty="0"/>
            </a:br>
            <a:r>
              <a:rPr lang="en-US" dirty="0"/>
              <a:t/>
            </a:r>
            <a:br>
              <a:rPr lang="en-US" dirty="0"/>
            </a:br>
            <a:r>
              <a:rPr lang="en-US" i="1" dirty="0">
                <a:latin typeface="Times New Roman" pitchFamily="18" charset="0"/>
              </a:rPr>
              <a:t/>
            </a:r>
            <a:br>
              <a:rPr lang="en-US" i="1" dirty="0">
                <a:latin typeface="Times New Roman" pitchFamily="18" charset="0"/>
              </a:rPr>
            </a:br>
            <a:r>
              <a:rPr lang="en-US" i="1" dirty="0">
                <a:latin typeface="Times New Roman" pitchFamily="18" charset="0"/>
              </a:rPr>
              <a:t/>
            </a:r>
            <a:br>
              <a:rPr lang="en-US" i="1" dirty="0">
                <a:latin typeface="Times New Roman" pitchFamily="18" charset="0"/>
              </a:rPr>
            </a:br>
            <a:endParaRPr lang="en-US" sz="800" dirty="0">
              <a:latin typeface="Times New Roman" pitchFamily="18" charset="0"/>
              <a:cs typeface="Arial" pitchFamily="34" charset="0"/>
            </a:endParaRPr>
          </a:p>
          <a:p>
            <a:pPr marL="533400" indent="-533400"/>
            <a:r>
              <a:rPr lang="en-US" i="1" dirty="0">
                <a:cs typeface="Arial" pitchFamily="34" charset="0"/>
              </a:rPr>
              <a:t>Quadratic optimization problem</a:t>
            </a:r>
            <a:r>
              <a:rPr lang="en-US" dirty="0">
                <a:cs typeface="Arial" pitchFamily="34" charset="0"/>
              </a:rPr>
              <a:t>:</a:t>
            </a:r>
            <a:br>
              <a:rPr lang="en-US" dirty="0">
                <a:cs typeface="Arial" pitchFamily="34" charset="0"/>
              </a:rPr>
            </a:br>
            <a:endParaRPr lang="en-US" dirty="0">
              <a:cs typeface="Arial" pitchFamily="34" charset="0"/>
            </a:endParaRPr>
          </a:p>
          <a:p>
            <a:pPr marL="533400" indent="-533400"/>
            <a:r>
              <a:rPr lang="en-US" dirty="0">
                <a:cs typeface="Arial" pitchFamily="34" charset="0"/>
              </a:rPr>
              <a:t>		Minimize</a:t>
            </a:r>
            <a:br>
              <a:rPr lang="en-US" dirty="0">
                <a:cs typeface="Arial" pitchFamily="34" charset="0"/>
              </a:rPr>
            </a:br>
            <a:r>
              <a:rPr lang="en-US" dirty="0">
                <a:cs typeface="Arial" pitchFamily="34" charset="0"/>
              </a:rPr>
              <a:t/>
            </a:r>
            <a:br>
              <a:rPr lang="en-US" dirty="0">
                <a:cs typeface="Arial" pitchFamily="34" charset="0"/>
              </a:rPr>
            </a:br>
            <a:r>
              <a:rPr lang="en-US" dirty="0">
                <a:cs typeface="Arial" pitchFamily="34" charset="0"/>
              </a:rPr>
              <a:t>	Subject to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a:t>
            </a:r>
            <a:r>
              <a:rPr lang="en-US" b="1" dirty="0" err="1">
                <a:latin typeface="Times New Roman" pitchFamily="18" charset="0"/>
              </a:rPr>
              <a:t>w</a:t>
            </a:r>
            <a:r>
              <a:rPr lang="en-US" dirty="0" err="1">
                <a:latin typeface="Times New Roman" pitchFamily="18" charset="0"/>
                <a:cs typeface="Arial" pitchFamily="34" charset="0"/>
              </a:rPr>
              <a:t>·</a:t>
            </a:r>
            <a:r>
              <a:rPr lang="en-US" b="1" i="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err="1">
                <a:latin typeface="Times New Roman" pitchFamily="18" charset="0"/>
                <a:cs typeface="Arial" pitchFamily="34" charset="0"/>
              </a:rPr>
              <a:t>+</a:t>
            </a:r>
            <a:r>
              <a:rPr lang="en-US" i="1" dirty="0" err="1">
                <a:latin typeface="Times New Roman" pitchFamily="18" charset="0"/>
                <a:cs typeface="Arial" pitchFamily="34" charset="0"/>
              </a:rPr>
              <a:t>b</a:t>
            </a:r>
            <a:r>
              <a:rPr lang="en-US" dirty="0">
                <a:latin typeface="Times New Roman" pitchFamily="18" charset="0"/>
                <a:cs typeface="Arial" pitchFamily="34" charset="0"/>
              </a:rPr>
              <a:t>) ≥ 1</a:t>
            </a:r>
            <a:endParaRPr lang="en-US" dirty="0">
              <a:cs typeface="Arial" pitchFamily="34" charset="0"/>
            </a:endParaRPr>
          </a:p>
          <a:p>
            <a:pPr marL="533400" indent="-533400">
              <a:buFontTx/>
              <a:buAutoNum type="arabicPeriod"/>
            </a:pPr>
            <a:endParaRPr lang="el-GR" dirty="0"/>
          </a:p>
        </p:txBody>
      </p:sp>
      <p:sp>
        <p:nvSpPr>
          <p:cNvPr id="991247" name="Text Box 15"/>
          <p:cNvSpPr txBox="1">
            <a:spLocks noChangeArrowheads="1"/>
          </p:cNvSpPr>
          <p:nvPr/>
        </p:nvSpPr>
        <p:spPr bwMode="auto">
          <a:xfrm>
            <a:off x="-76200" y="7083623"/>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4"/>
              </a:rPr>
              <a:t>A Tutorial on Support Vector Machines for Pattern Recognition</a:t>
            </a:r>
            <a:r>
              <a:rPr lang="en-US" sz="1400" dirty="0">
                <a:solidFill>
                  <a:srgbClr val="000000"/>
                </a:solidFill>
                <a:cs typeface="Arial" pitchFamily="34" charset="0"/>
              </a:rPr>
              <a:t>,  Data Mining and Knowledge Discovery, 1998 </a:t>
            </a:r>
          </a:p>
        </p:txBody>
      </p:sp>
      <p:graphicFrame>
        <p:nvGraphicFramePr>
          <p:cNvPr id="991249" name="Object 17"/>
          <p:cNvGraphicFramePr>
            <a:graphicFrameLocks noGrp="1" noChangeAspect="1"/>
          </p:cNvGraphicFramePr>
          <p:nvPr>
            <p:ph sz="half" idx="4294967295"/>
          </p:nvPr>
        </p:nvGraphicFramePr>
        <p:xfrm>
          <a:off x="3352800" y="4027488"/>
          <a:ext cx="1287463" cy="1077912"/>
        </p:xfrm>
        <a:graphic>
          <a:graphicData uri="http://schemas.openxmlformats.org/presentationml/2006/ole">
            <mc:AlternateContent xmlns:mc="http://schemas.openxmlformats.org/markup-compatibility/2006">
              <mc:Choice xmlns:v="urn:schemas-microsoft-com:vml" Requires="v">
                <p:oleObj spid="_x0000_s1001729" name="Equation" r:id="rId5" imgW="469800" imgH="393480" progId="Equation.3">
                  <p:embed/>
                </p:oleObj>
              </mc:Choice>
              <mc:Fallback>
                <p:oleObj name="Equation" r:id="rId5" imgW="469800" imgH="393480" progId="Equation.3">
                  <p:embed/>
                  <p:pic>
                    <p:nvPicPr>
                      <p:cNvPr id="0" name="Picture 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027488"/>
                        <a:ext cx="1287463" cy="10779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91251" name="Rectangle 19"/>
          <p:cNvSpPr>
            <a:spLocks noChangeArrowheads="1"/>
          </p:cNvSpPr>
          <p:nvPr/>
        </p:nvSpPr>
        <p:spPr bwMode="auto">
          <a:xfrm>
            <a:off x="1371600" y="4038600"/>
            <a:ext cx="4343400" cy="1828800"/>
          </a:xfrm>
          <a:prstGeom prst="rect">
            <a:avLst/>
          </a:prstGeom>
          <a:noFill/>
          <a:ln w="38100">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aphicFrame>
        <p:nvGraphicFramePr>
          <p:cNvPr id="991252" name="Object 20"/>
          <p:cNvGraphicFramePr>
            <a:graphicFrameLocks noGrp="1" noChangeAspect="1"/>
          </p:cNvGraphicFramePr>
          <p:nvPr>
            <p:ph sz="half" idx="4294967295"/>
          </p:nvPr>
        </p:nvGraphicFramePr>
        <p:xfrm>
          <a:off x="1295400" y="2033588"/>
          <a:ext cx="5181600" cy="1014412"/>
        </p:xfrm>
        <a:graphic>
          <a:graphicData uri="http://schemas.openxmlformats.org/presentationml/2006/ole">
            <mc:AlternateContent xmlns:mc="http://schemas.openxmlformats.org/markup-compatibility/2006">
              <mc:Choice xmlns:v="urn:schemas-microsoft-com:vml" Requires="v">
                <p:oleObj spid="_x0000_s1001730" name="Equation" r:id="rId7" imgW="2336760" imgH="457200" progId="Equation.3">
                  <p:embed/>
                </p:oleObj>
              </mc:Choice>
              <mc:Fallback>
                <p:oleObj name="Equation" r:id="rId7" imgW="2336760" imgH="457200" progId="Equation.3">
                  <p:embed/>
                  <p:pic>
                    <p:nvPicPr>
                      <p:cNvPr id="0" name="Picture 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33588"/>
                        <a:ext cx="5181600" cy="1014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51</a:t>
            </a:fld>
            <a:endParaRPr lang="en-US">
              <a:solidFill>
                <a:srgbClr val="000000"/>
              </a:solidFill>
              <a:cs typeface="Arial" pitchFamily="34" charset="0"/>
            </a:endParaRPr>
          </a:p>
        </p:txBody>
      </p:sp>
    </p:spTree>
    <p:extLst>
      <p:ext uri="{BB962C8B-B14F-4D97-AF65-F5344CB8AC3E}">
        <p14:creationId xmlns:p14="http://schemas.microsoft.com/office/powerpoint/2010/main" val="38891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12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1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123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12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1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5" grpId="0" build="p"/>
      <p:bldP spid="99125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9" name="Rectangle 9"/>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46882" name="Rectangle 2"/>
          <p:cNvSpPr>
            <a:spLocks noGrp="1" noChangeArrowheads="1"/>
          </p:cNvSpPr>
          <p:nvPr>
            <p:ph type="body" idx="1"/>
          </p:nvPr>
        </p:nvSpPr>
        <p:spPr>
          <a:xfrm>
            <a:off x="685800" y="914400"/>
            <a:ext cx="8153400" cy="5257800"/>
          </a:xfrm>
        </p:spPr>
        <p:txBody>
          <a:bodyPr/>
          <a:lstStyle/>
          <a:p>
            <a:pPr>
              <a:buFontTx/>
              <a:buChar char="•"/>
            </a:pPr>
            <a:r>
              <a:rPr lang="en-US"/>
              <a:t>Solution:</a:t>
            </a:r>
            <a:br>
              <a:rPr lang="en-US"/>
            </a:br>
            <a:r>
              <a:rPr lang="en-US" sz="800"/>
              <a:t/>
            </a:r>
            <a:br>
              <a:rPr lang="en-US" sz="800"/>
            </a:br>
            <a:r>
              <a:rPr lang="en-US"/>
              <a:t>		</a:t>
            </a:r>
            <a:endParaRPr lang="el-GR"/>
          </a:p>
        </p:txBody>
      </p:sp>
      <p:graphicFrame>
        <p:nvGraphicFramePr>
          <p:cNvPr id="1146883" name="Object 3"/>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02628" name="Equation" r:id="rId4" imgW="901440" imgH="266400" progId="Equation.3">
                  <p:embed/>
                </p:oleObj>
              </mc:Choice>
              <mc:Fallback>
                <p:oleObj name="Equation" r:id="rId4" imgW="901440" imgH="26640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46892" name="Line 12"/>
          <p:cNvSpPr>
            <a:spLocks noChangeShapeType="1"/>
          </p:cNvSpPr>
          <p:nvPr/>
        </p:nvSpPr>
        <p:spPr bwMode="auto">
          <a:xfrm flipV="1">
            <a:off x="2838450" y="1377950"/>
            <a:ext cx="1143000" cy="838200"/>
          </a:xfrm>
          <a:prstGeom prst="line">
            <a:avLst/>
          </a:prstGeom>
          <a:noFill/>
          <a:ln w="9525">
            <a:solidFill>
              <a:srgbClr val="FF00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46893" name="Line 13"/>
          <p:cNvSpPr>
            <a:spLocks noChangeShapeType="1"/>
          </p:cNvSpPr>
          <p:nvPr/>
        </p:nvSpPr>
        <p:spPr bwMode="auto">
          <a:xfrm flipV="1">
            <a:off x="4210050" y="1377950"/>
            <a:ext cx="381000" cy="838200"/>
          </a:xfrm>
          <a:prstGeom prst="line">
            <a:avLst/>
          </a:prstGeom>
          <a:noFill/>
          <a:ln w="9525">
            <a:solidFill>
              <a:srgbClr val="FF00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46894" name="Text Box 14"/>
          <p:cNvSpPr txBox="1">
            <a:spLocks noChangeArrowheads="1"/>
          </p:cNvSpPr>
          <p:nvPr/>
        </p:nvSpPr>
        <p:spPr bwMode="auto">
          <a:xfrm>
            <a:off x="3671888" y="2216150"/>
            <a:ext cx="1346200" cy="831850"/>
          </a:xfrm>
          <a:prstGeom prst="rect">
            <a:avLst/>
          </a:prstGeom>
          <a:noFill/>
          <a:ln w="9525">
            <a:solidFill>
              <a:srgbClr val="FF0000"/>
            </a:solid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Support </a:t>
            </a:r>
            <a:br>
              <a:rPr lang="en-US" sz="2400">
                <a:solidFill>
                  <a:srgbClr val="000000"/>
                </a:solidFill>
                <a:cs typeface="Arial" pitchFamily="34" charset="0"/>
              </a:rPr>
            </a:br>
            <a:r>
              <a:rPr lang="en-US" sz="2400">
                <a:solidFill>
                  <a:srgbClr val="000000"/>
                </a:solidFill>
                <a:cs typeface="Arial" pitchFamily="34" charset="0"/>
              </a:rPr>
              <a:t>vector</a:t>
            </a:r>
          </a:p>
        </p:txBody>
      </p:sp>
      <p:sp>
        <p:nvSpPr>
          <p:cNvPr id="1146895" name="Text Box 15"/>
          <p:cNvSpPr txBox="1">
            <a:spLocks noChangeArrowheads="1"/>
          </p:cNvSpPr>
          <p:nvPr/>
        </p:nvSpPr>
        <p:spPr bwMode="auto">
          <a:xfrm>
            <a:off x="2057400" y="2216150"/>
            <a:ext cx="1212850" cy="831850"/>
          </a:xfrm>
          <a:prstGeom prst="rect">
            <a:avLst/>
          </a:prstGeom>
          <a:noFill/>
          <a:ln w="9525">
            <a:solidFill>
              <a:srgbClr val="FF0000"/>
            </a:solid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learned</a:t>
            </a:r>
            <a:br>
              <a:rPr lang="en-US" sz="2400">
                <a:solidFill>
                  <a:srgbClr val="000000"/>
                </a:solidFill>
                <a:cs typeface="Arial" pitchFamily="34" charset="0"/>
              </a:rPr>
            </a:br>
            <a:r>
              <a:rPr lang="en-US" sz="2400">
                <a:solidFill>
                  <a:srgbClr val="000000"/>
                </a:solidFill>
                <a:cs typeface="Arial" pitchFamily="34" charset="0"/>
              </a:rPr>
              <a:t>weight</a:t>
            </a:r>
          </a:p>
        </p:txBody>
      </p:sp>
      <p:sp>
        <p:nvSpPr>
          <p:cNvPr id="10" name="Text Box 15"/>
          <p:cNvSpPr txBox="1">
            <a:spLocks noChangeArrowheads="1"/>
          </p:cNvSpPr>
          <p:nvPr/>
        </p:nvSpPr>
        <p:spPr bwMode="auto">
          <a:xfrm>
            <a:off x="-76200" y="6931223"/>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6"/>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52</a:t>
            </a:fld>
            <a:endParaRPr lang="en-US">
              <a:solidFill>
                <a:srgbClr val="000000"/>
              </a:solidFill>
              <a:cs typeface="Arial" pitchFamily="34" charset="0"/>
            </a:endParaRPr>
          </a:p>
        </p:txBody>
      </p:sp>
    </p:spTree>
    <p:extLst>
      <p:ext uri="{BB962C8B-B14F-4D97-AF65-F5344CB8AC3E}">
        <p14:creationId xmlns:p14="http://schemas.microsoft.com/office/powerpoint/2010/main" val="61704257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8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68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68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6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2" grpId="0" animBg="1"/>
      <p:bldP spid="1146893" grpId="0" animBg="1"/>
      <p:bldP spid="1146894" grpId="0" animBg="1"/>
      <p:bldP spid="114689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a:buFontTx/>
              <a:buChar char="•"/>
            </a:pPr>
            <a:r>
              <a:rPr lang="en-US" dirty="0" smtClean="0"/>
              <a:t>Classification function:</a:t>
            </a:r>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03902" name="Equation" r:id="rId4" imgW="901440" imgH="266400" progId="Equation.3">
                  <p:embed/>
                </p:oleObj>
              </mc:Choice>
              <mc:Fallback>
                <p:oleObj name="Equation" r:id="rId4" imgW="901440" imgH="26640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03903" name="Equation" r:id="rId6" imgW="1676160" imgH="266400" progId="Equation.3">
                  <p:embed/>
                </p:oleObj>
              </mc:Choice>
              <mc:Fallback>
                <p:oleObj name="Equation" r:id="rId6" imgW="1676160" imgH="266400" progId="Equation.3">
                  <p:embed/>
                  <p:pic>
                    <p:nvPicPr>
                      <p:cNvPr id="0" name="Picture 3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graphicFrame>
        <p:nvGraphicFramePr>
          <p:cNvPr id="9" name="Object 8"/>
          <p:cNvGraphicFramePr>
            <a:graphicFrameLocks noChangeAspect="1"/>
          </p:cNvGraphicFramePr>
          <p:nvPr>
            <p:extLst>
              <p:ext uri="{D42A27DB-BD31-4B8C-83A1-F6EECF244321}">
                <p14:modId xmlns:p14="http://schemas.microsoft.com/office/powerpoint/2010/main" val="1757228452"/>
              </p:ext>
            </p:extLst>
          </p:nvPr>
        </p:nvGraphicFramePr>
        <p:xfrm>
          <a:off x="1835696" y="3117850"/>
          <a:ext cx="5033962" cy="1447800"/>
        </p:xfrm>
        <a:graphic>
          <a:graphicData uri="http://schemas.openxmlformats.org/presentationml/2006/ole">
            <mc:AlternateContent xmlns:mc="http://schemas.openxmlformats.org/markup-compatibility/2006">
              <mc:Choice xmlns:v="urn:schemas-microsoft-com:vml" Requires="v">
                <p:oleObj spid="_x0000_s1003904" name="Equation" r:id="rId9" imgW="1854200" imgH="533400" progId="Equation.3">
                  <p:embed/>
                </p:oleObj>
              </mc:Choice>
              <mc:Fallback>
                <p:oleObj name="Equation" r:id="rId9" imgW="1854200" imgH="533400" progId="Equation.3">
                  <p:embed/>
                  <p:pic>
                    <p:nvPicPr>
                      <p:cNvPr id="0" name="Picture 34"/>
                      <p:cNvPicPr>
                        <a:picLocks noChangeAspect="1" noChangeArrowheads="1"/>
                      </p:cNvPicPr>
                      <p:nvPr/>
                    </p:nvPicPr>
                    <p:blipFill>
                      <a:blip r:embed="rId10"/>
                      <a:srcRect/>
                      <a:stretch>
                        <a:fillRect/>
                      </a:stretch>
                    </p:blipFill>
                    <p:spPr bwMode="auto">
                      <a:xfrm>
                        <a:off x="1835696" y="3117850"/>
                        <a:ext cx="5033962" cy="1447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6858000" y="3019961"/>
            <a:ext cx="2286000" cy="1323439"/>
          </a:xfrm>
          <a:prstGeom prst="rect">
            <a:avLst/>
          </a:prstGeom>
          <a:noFill/>
        </p:spPr>
        <p:txBody>
          <a:bodyPr wrap="square" rtlCol="0">
            <a:spAutoFit/>
          </a:bodyPr>
          <a:lstStyle/>
          <a:p>
            <a:r>
              <a:rPr lang="en-US" sz="2000" i="1" dirty="0" smtClean="0">
                <a:solidFill>
                  <a:srgbClr val="000000"/>
                </a:solidFill>
              </a:rPr>
              <a:t>If f(x) &lt; 0, classify as negative, </a:t>
            </a:r>
            <a:br>
              <a:rPr lang="en-US" sz="2000" i="1" dirty="0" smtClean="0">
                <a:solidFill>
                  <a:srgbClr val="000000"/>
                </a:solidFill>
              </a:rPr>
            </a:br>
            <a:r>
              <a:rPr lang="en-US" sz="2000" i="1" dirty="0" smtClean="0">
                <a:solidFill>
                  <a:srgbClr val="000000"/>
                </a:solidFill>
              </a:rPr>
              <a:t>if f(x) &gt; 0, classify as positive</a:t>
            </a:r>
            <a:endParaRPr lang="en-US" sz="2000" i="1" dirty="0">
              <a:solidFill>
                <a:srgbClr val="000000"/>
              </a:solidFill>
            </a:endParaRP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53</a:t>
            </a:fld>
            <a:endParaRPr lang="en-US">
              <a:solidFill>
                <a:srgbClr val="000000"/>
              </a:solidFill>
              <a:cs typeface="Arial" pitchFamily="34" charset="0"/>
            </a:endParaRPr>
          </a:p>
        </p:txBody>
      </p:sp>
    </p:spTree>
    <p:extLst>
      <p:ext uri="{BB962C8B-B14F-4D97-AF65-F5344CB8AC3E}">
        <p14:creationId xmlns:p14="http://schemas.microsoft.com/office/powerpoint/2010/main" val="103809348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0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09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0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79" grpId="0" build="p"/>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b="1" dirty="0" smtClean="0"/>
              <a:t>What if the features are not 2d?</a:t>
            </a:r>
          </a:p>
          <a:p>
            <a:r>
              <a:rPr lang="en-US"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251132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b="1" dirty="0" smtClean="0"/>
              <a:t>What if the features are not 2d?</a:t>
            </a:r>
          </a:p>
          <a:p>
            <a:pPr lvl="1"/>
            <a:r>
              <a:rPr lang="en-US" dirty="0" smtClean="0"/>
              <a:t>Generalizes to d-dimensions – replace line with “</a:t>
            </a:r>
            <a:r>
              <a:rPr lang="en-US" dirty="0" err="1" smtClean="0"/>
              <a:t>hyperplane</a:t>
            </a:r>
            <a:r>
              <a:rPr lang="en-US" dirty="0" smtClean="0"/>
              <a:t>”</a:t>
            </a:r>
          </a:p>
          <a:p>
            <a:r>
              <a:rPr lang="en-US"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7824666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42881" y="6018201"/>
            <a:ext cx="8229600" cy="4525963"/>
          </a:xfrm>
        </p:spPr>
        <p:txBody>
          <a:bodyPr/>
          <a:lstStyle/>
          <a:p>
            <a:r>
              <a:rPr lang="en-US" sz="2000" dirty="0" smtClean="0"/>
              <a:t>CVPR 2005</a:t>
            </a:r>
          </a:p>
          <a:p>
            <a:r>
              <a:rPr lang="en-US" sz="2000" dirty="0" smtClean="0"/>
              <a:t>26000+ </a:t>
            </a:r>
            <a:r>
              <a:rPr lang="en-US" sz="2000" dirty="0" smtClean="0"/>
              <a:t>citations</a:t>
            </a:r>
            <a:endParaRPr lang="en-US" sz="2000" dirty="0"/>
          </a:p>
        </p:txBody>
      </p:sp>
      <p:pic>
        <p:nvPicPr>
          <p:cNvPr id="1487874" name="Picture 2"/>
          <p:cNvPicPr>
            <a:picLocks noChangeAspect="1" noChangeArrowheads="1"/>
          </p:cNvPicPr>
          <p:nvPr/>
        </p:nvPicPr>
        <p:blipFill>
          <a:blip r:embed="rId3" cstate="print"/>
          <a:srcRect l="7193" t="17003" r="6250" b="2965"/>
          <a:stretch>
            <a:fillRect/>
          </a:stretch>
        </p:blipFill>
        <p:spPr bwMode="auto">
          <a:xfrm>
            <a:off x="336492" y="361908"/>
            <a:ext cx="8442378" cy="5656293"/>
          </a:xfrm>
          <a:prstGeom prst="rect">
            <a:avLst/>
          </a:prstGeom>
          <a:noFill/>
          <a:ln w="9525">
            <a:noFill/>
            <a:miter lim="800000"/>
            <a:headEnd/>
            <a:tailEnd/>
          </a:ln>
        </p:spPr>
      </p:pic>
    </p:spTree>
    <p:extLst>
      <p:ext uri="{BB962C8B-B14F-4D97-AF65-F5344CB8AC3E}">
        <p14:creationId xmlns:p14="http://schemas.microsoft.com/office/powerpoint/2010/main" val="13281455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5"/>
          <p:cNvSpPr txBox="1">
            <a:spLocks noChangeArrowheads="1"/>
          </p:cNvSpPr>
          <p:nvPr/>
        </p:nvSpPr>
        <p:spPr bwMode="auto">
          <a:xfrm>
            <a:off x="611188" y="6345238"/>
            <a:ext cx="3200400" cy="40011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dirty="0" err="1">
                <a:solidFill>
                  <a:srgbClr val="000000"/>
                </a:solidFill>
              </a:rPr>
              <a:t>Dalal</a:t>
            </a:r>
            <a:r>
              <a:rPr lang="en-US" sz="2000" dirty="0">
                <a:solidFill>
                  <a:srgbClr val="000000"/>
                </a:solidFill>
              </a:rPr>
              <a:t> &amp; </a:t>
            </a:r>
            <a:r>
              <a:rPr lang="en-US" sz="2000" dirty="0" err="1">
                <a:solidFill>
                  <a:srgbClr val="000000"/>
                </a:solidFill>
              </a:rPr>
              <a:t>Triggs</a:t>
            </a:r>
            <a:r>
              <a:rPr lang="en-US" sz="2000" dirty="0">
                <a:solidFill>
                  <a:srgbClr val="000000"/>
                </a:solidFill>
              </a:rPr>
              <a:t>, CVPR 2005</a:t>
            </a:r>
          </a:p>
        </p:txBody>
      </p:sp>
      <p:pic>
        <p:nvPicPr>
          <p:cNvPr id="58373" name="Picture 6"/>
          <p:cNvPicPr>
            <a:picLocks noChangeAspect="1" noChangeArrowheads="1"/>
          </p:cNvPicPr>
          <p:nvPr/>
        </p:nvPicPr>
        <p:blipFill>
          <a:blip r:embed="rId3"/>
          <a:srcRect/>
          <a:stretch>
            <a:fillRect/>
          </a:stretch>
        </p:blipFill>
        <p:spPr bwMode="auto">
          <a:xfrm>
            <a:off x="756090" y="2223072"/>
            <a:ext cx="1205878" cy="2430064"/>
          </a:xfrm>
          <a:prstGeom prst="rect">
            <a:avLst/>
          </a:prstGeom>
          <a:noFill/>
          <a:ln w="12700" cap="sq">
            <a:noFill/>
            <a:miter lim="800000"/>
            <a:headEnd type="none" w="sm" len="sm"/>
            <a:tailEnd type="none" w="sm" len="sm"/>
          </a:ln>
        </p:spPr>
      </p:pic>
      <p:pic>
        <p:nvPicPr>
          <p:cNvPr id="58374" name="Picture 7"/>
          <p:cNvPicPr>
            <a:picLocks noChangeAspect="1" noChangeArrowheads="1"/>
          </p:cNvPicPr>
          <p:nvPr/>
        </p:nvPicPr>
        <p:blipFill>
          <a:blip r:embed="rId4"/>
          <a:srcRect/>
          <a:stretch>
            <a:fillRect/>
          </a:stretch>
        </p:blipFill>
        <p:spPr bwMode="auto">
          <a:xfrm>
            <a:off x="2211388" y="2221485"/>
            <a:ext cx="1205876" cy="2430065"/>
          </a:xfrm>
          <a:prstGeom prst="rect">
            <a:avLst/>
          </a:prstGeom>
          <a:noFill/>
          <a:ln w="12700" cap="sq">
            <a:noFill/>
            <a:miter lim="800000"/>
            <a:headEnd type="none" w="sm" len="sm"/>
            <a:tailEnd type="none" w="sm" len="sm"/>
          </a:ln>
        </p:spPr>
      </p:pic>
      <p:sp>
        <p:nvSpPr>
          <p:cNvPr id="58376" name="Text Box 9"/>
          <p:cNvSpPr txBox="1">
            <a:spLocks noChangeArrowheads="1"/>
          </p:cNvSpPr>
          <p:nvPr/>
        </p:nvSpPr>
        <p:spPr bwMode="auto">
          <a:xfrm>
            <a:off x="3932910" y="1988840"/>
            <a:ext cx="4959569" cy="3972499"/>
          </a:xfrm>
          <a:prstGeom prst="rect">
            <a:avLst/>
          </a:prstGeom>
          <a:noFill/>
          <a:ln w="12700" cap="sq">
            <a:noFill/>
            <a:miter lim="800000"/>
            <a:headEnd type="none" w="sm" len="sm"/>
            <a:tailEnd type="none" w="sm" len="sm"/>
          </a:ln>
        </p:spPr>
        <p:txBody>
          <a:bodyPr wrap="square" lIns="90000" tIns="46800" rIns="90000" bIns="46800">
            <a:spAutoFit/>
          </a:bodyPr>
          <a:lstStyle/>
          <a:p>
            <a:pPr indent="179388" eaLnBrk="0" fontAlgn="base" hangingPunct="0">
              <a:spcBef>
                <a:spcPct val="50000"/>
              </a:spcBef>
              <a:spcAft>
                <a:spcPct val="0"/>
              </a:spcAft>
              <a:buFont typeface="Arial" pitchFamily="34" charset="0"/>
              <a:buChar char="•"/>
            </a:pPr>
            <a:r>
              <a:rPr lang="en-US" sz="2800" dirty="0">
                <a:solidFill>
                  <a:srgbClr val="000000"/>
                </a:solidFill>
                <a:latin typeface="Arial" pitchFamily="34" charset="0"/>
                <a:cs typeface="Arial" pitchFamily="34" charset="0"/>
              </a:rPr>
              <a:t>Map each grid cell in the input window to a histogram counting the gradients per orientation</a:t>
            </a:r>
            <a:r>
              <a:rPr lang="en-US" sz="2800" dirty="0" smtClean="0">
                <a:solidFill>
                  <a:srgbClr val="000000"/>
                </a:solidFill>
                <a:latin typeface="Arial" pitchFamily="34" charset="0"/>
                <a:cs typeface="Arial" pitchFamily="34" charset="0"/>
              </a:rPr>
              <a:t>.</a:t>
            </a:r>
          </a:p>
          <a:p>
            <a:pPr indent="179388" eaLnBrk="0" fontAlgn="base" hangingPunct="0">
              <a:spcBef>
                <a:spcPct val="50000"/>
              </a:spcBef>
              <a:spcAft>
                <a:spcPct val="0"/>
              </a:spcAft>
              <a:buFont typeface="Arial" pitchFamily="34" charset="0"/>
              <a:buChar char="•"/>
            </a:pPr>
            <a:r>
              <a:rPr lang="en-US" sz="2800" dirty="0" smtClean="0">
                <a:solidFill>
                  <a:srgbClr val="000000"/>
                </a:solidFill>
                <a:latin typeface="Arial" pitchFamily="34" charset="0"/>
                <a:cs typeface="Arial" pitchFamily="34" charset="0"/>
              </a:rPr>
              <a:t>Train a linear SVM using training set of pedestrian vs. non-pedestrian windows.</a:t>
            </a:r>
          </a:p>
          <a:p>
            <a:pPr indent="179388" eaLnBrk="0" fontAlgn="base" hangingPunct="0">
              <a:spcBef>
                <a:spcPct val="50000"/>
              </a:spcBef>
              <a:spcAft>
                <a:spcPct val="0"/>
              </a:spcAft>
              <a:buFont typeface="Arial" pitchFamily="34" charset="0"/>
              <a:buChar char="•"/>
            </a:pPr>
            <a:endParaRPr lang="en-US" sz="2800" dirty="0" smtClean="0">
              <a:solidFill>
                <a:srgbClr val="000000"/>
              </a:solidFill>
              <a:latin typeface="Arial" pitchFamily="34" charset="0"/>
              <a:cs typeface="Arial" pitchFamily="34" charset="0"/>
            </a:endParaRPr>
          </a:p>
        </p:txBody>
      </p:sp>
      <p:sp>
        <p:nvSpPr>
          <p:cNvPr id="13" name="Title 1"/>
          <p:cNvSpPr>
            <a:spLocks noGrp="1"/>
          </p:cNvSpPr>
          <p:nvPr>
            <p:ph type="title"/>
          </p:nvPr>
        </p:nvSpPr>
        <p:spPr>
          <a:xfrm>
            <a:off x="467544" y="15298"/>
            <a:ext cx="8229600" cy="1143000"/>
          </a:xfrm>
        </p:spPr>
        <p:txBody>
          <a:bodyPr>
            <a:noAutofit/>
          </a:bodyPr>
          <a:lstStyle/>
          <a:p>
            <a:r>
              <a:rPr lang="en-US" sz="3800" dirty="0" smtClean="0">
                <a:latin typeface="Arial" pitchFamily="34" charset="0"/>
                <a:cs typeface="Arial" pitchFamily="34" charset="0"/>
              </a:rPr>
              <a:t>Person detection</a:t>
            </a:r>
            <a:br>
              <a:rPr lang="en-US" sz="3800" dirty="0" smtClean="0">
                <a:latin typeface="Arial" pitchFamily="34" charset="0"/>
                <a:cs typeface="Arial" pitchFamily="34" charset="0"/>
              </a:rPr>
            </a:br>
            <a:r>
              <a:rPr lang="en-US" sz="3800" dirty="0" smtClean="0">
                <a:latin typeface="Arial" pitchFamily="34" charset="0"/>
                <a:cs typeface="Arial" pitchFamily="34" charset="0"/>
              </a:rPr>
              <a:t>with </a:t>
            </a:r>
            <a:r>
              <a:rPr lang="en-US" sz="3800" dirty="0" err="1" smtClean="0">
                <a:latin typeface="Arial" pitchFamily="34" charset="0"/>
                <a:cs typeface="Arial" pitchFamily="34" charset="0"/>
              </a:rPr>
              <a:t>HoG’s</a:t>
            </a:r>
            <a:r>
              <a:rPr lang="en-US" sz="3800" dirty="0" smtClean="0">
                <a:latin typeface="Arial" pitchFamily="34" charset="0"/>
                <a:cs typeface="Arial" pitchFamily="34" charset="0"/>
              </a:rPr>
              <a:t> &amp; linear SVM’s</a:t>
            </a:r>
            <a:endParaRPr lang="en-US" sz="3800"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0899946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98"/>
            <a:ext cx="8229600" cy="1143000"/>
          </a:xfrm>
        </p:spPr>
        <p:txBody>
          <a:bodyPr>
            <a:noAutofit/>
          </a:bodyPr>
          <a:lstStyle/>
          <a:p>
            <a:r>
              <a:rPr lang="en-US" sz="3800" dirty="0" smtClean="0">
                <a:latin typeface="Arial" pitchFamily="34" charset="0"/>
                <a:cs typeface="Arial" pitchFamily="34" charset="0"/>
              </a:rPr>
              <a:t>Person detection</a:t>
            </a:r>
            <a:br>
              <a:rPr lang="en-US" sz="3800" dirty="0" smtClean="0">
                <a:latin typeface="Arial" pitchFamily="34" charset="0"/>
                <a:cs typeface="Arial" pitchFamily="34" charset="0"/>
              </a:rPr>
            </a:br>
            <a:r>
              <a:rPr lang="en-US" sz="3800" dirty="0" smtClean="0">
                <a:latin typeface="Arial" pitchFamily="34" charset="0"/>
                <a:cs typeface="Arial" pitchFamily="34" charset="0"/>
              </a:rPr>
              <a:t>with </a:t>
            </a:r>
            <a:r>
              <a:rPr lang="en-US" sz="3800" dirty="0" err="1" smtClean="0">
                <a:latin typeface="Arial" pitchFamily="34" charset="0"/>
                <a:cs typeface="Arial" pitchFamily="34" charset="0"/>
              </a:rPr>
              <a:t>HoG’s</a:t>
            </a:r>
            <a:r>
              <a:rPr lang="en-US" sz="3800" dirty="0" smtClean="0">
                <a:latin typeface="Arial" pitchFamily="34" charset="0"/>
                <a:cs typeface="Arial" pitchFamily="34" charset="0"/>
              </a:rPr>
              <a:t> &amp; linear SVM’s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359532" y="6067833"/>
            <a:ext cx="8229600" cy="4525963"/>
          </a:xfrm>
        </p:spPr>
        <p:txBody>
          <a:bodyPr/>
          <a:lstStyle/>
          <a:p>
            <a:r>
              <a:rPr lang="en-US" sz="1600" dirty="0" smtClean="0">
                <a:latin typeface="Arial" pitchFamily="34" charset="0"/>
                <a:cs typeface="Arial" pitchFamily="34" charset="0"/>
              </a:rPr>
              <a:t>Histograms of Oriented Gradients for Human Detection, </a:t>
            </a:r>
            <a:r>
              <a:rPr lang="en-US" sz="1600" dirty="0" err="1" smtClean="0">
                <a:latin typeface="Arial" pitchFamily="34" charset="0"/>
                <a:cs typeface="Arial" pitchFamily="34" charset="0"/>
                <a:hlinkClick r:id="rId4"/>
              </a:rPr>
              <a:t>Navneet</a:t>
            </a:r>
            <a:r>
              <a:rPr lang="en-US" sz="1600" dirty="0" smtClean="0">
                <a:latin typeface="Arial" pitchFamily="34" charset="0"/>
                <a:cs typeface="Arial" pitchFamily="34" charset="0"/>
                <a:hlinkClick r:id="rId4"/>
              </a:rPr>
              <a:t> </a:t>
            </a:r>
            <a:r>
              <a:rPr lang="en-US" sz="1600" dirty="0" err="1" smtClean="0">
                <a:latin typeface="Arial" pitchFamily="34" charset="0"/>
                <a:cs typeface="Arial" pitchFamily="34" charset="0"/>
                <a:hlinkClick r:id="rId4"/>
              </a:rPr>
              <a:t>Dalal</a:t>
            </a:r>
            <a:r>
              <a:rPr lang="en-US" sz="1600" dirty="0" smtClean="0">
                <a:latin typeface="Arial" pitchFamily="34" charset="0"/>
                <a:cs typeface="Arial" pitchFamily="34" charset="0"/>
              </a:rPr>
              <a:t>, </a:t>
            </a:r>
            <a:r>
              <a:rPr lang="en-US" sz="1600" dirty="0" smtClean="0">
                <a:latin typeface="Arial" pitchFamily="34" charset="0"/>
                <a:cs typeface="Arial" pitchFamily="34" charset="0"/>
                <a:hlinkClick r:id="rId5"/>
              </a:rPr>
              <a:t>Bill </a:t>
            </a:r>
            <a:r>
              <a:rPr lang="en-US" sz="1600" dirty="0" err="1" smtClean="0">
                <a:latin typeface="Arial" pitchFamily="34" charset="0"/>
                <a:cs typeface="Arial" pitchFamily="34" charset="0"/>
                <a:hlinkClick r:id="rId5"/>
              </a:rPr>
              <a:t>Triggs</a:t>
            </a:r>
            <a:r>
              <a:rPr lang="en-US" sz="1600" dirty="0" smtClean="0">
                <a:latin typeface="Arial" pitchFamily="34" charset="0"/>
                <a:cs typeface="Arial" pitchFamily="34" charset="0"/>
              </a:rPr>
              <a:t>, International Conference on Computer Vision &amp; Pattern Recognition - June 2005 </a:t>
            </a:r>
          </a:p>
        </p:txBody>
      </p:sp>
      <p:pic>
        <p:nvPicPr>
          <p:cNvPr id="4" name="demo.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043608" y="1275854"/>
            <a:ext cx="6966775" cy="464451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1228436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b="1"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5323742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36866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object detection: recap</a:t>
            </a:r>
          </a:p>
        </p:txBody>
      </p:sp>
      <p:sp>
        <p:nvSpPr>
          <p:cNvPr id="199" name="Line 10"/>
          <p:cNvSpPr>
            <a:spLocks noChangeShapeType="1"/>
          </p:cNvSpPr>
          <p:nvPr/>
        </p:nvSpPr>
        <p:spPr bwMode="auto">
          <a:xfrm>
            <a:off x="48133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0" name="Line 41"/>
          <p:cNvSpPr>
            <a:spLocks noChangeShapeType="1"/>
          </p:cNvSpPr>
          <p:nvPr/>
        </p:nvSpPr>
        <p:spPr bwMode="auto">
          <a:xfrm>
            <a:off x="50292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1" name="Line 42"/>
          <p:cNvSpPr>
            <a:spLocks noChangeShapeType="1"/>
          </p:cNvSpPr>
          <p:nvPr/>
        </p:nvSpPr>
        <p:spPr bwMode="auto">
          <a:xfrm>
            <a:off x="52451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2" name="Line 43"/>
          <p:cNvSpPr>
            <a:spLocks noChangeShapeType="1"/>
          </p:cNvSpPr>
          <p:nvPr/>
        </p:nvSpPr>
        <p:spPr bwMode="auto">
          <a:xfrm>
            <a:off x="54610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3" name="Rectangle 36"/>
          <p:cNvSpPr>
            <a:spLocks noChangeArrowheads="1"/>
          </p:cNvSpPr>
          <p:nvPr/>
        </p:nvSpPr>
        <p:spPr bwMode="auto">
          <a:xfrm>
            <a:off x="3841750" y="1630363"/>
            <a:ext cx="5148263" cy="1908175"/>
          </a:xfrm>
          <a:prstGeom prst="rect">
            <a:avLst/>
          </a:prstGeom>
          <a:solidFill>
            <a:srgbClr val="FFFFFF"/>
          </a:solidFill>
          <a:ln w="38100" cap="sq">
            <a:solidFill>
              <a:srgbClr val="000000"/>
            </a:solidFill>
            <a:miter lim="800000"/>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204" name="Picture 3" descr="HK_SYP_Western_Street_10"/>
          <p:cNvPicPr>
            <a:picLocks noChangeAspect="1" noChangeArrowheads="1"/>
          </p:cNvPicPr>
          <p:nvPr/>
        </p:nvPicPr>
        <p:blipFill>
          <a:blip r:embed="rId3" cstate="print"/>
          <a:srcRect/>
          <a:stretch>
            <a:fillRect/>
          </a:stretch>
        </p:blipFill>
        <p:spPr bwMode="auto">
          <a:xfrm>
            <a:off x="503238" y="3925888"/>
            <a:ext cx="2124075" cy="1593850"/>
          </a:xfrm>
          <a:prstGeom prst="rect">
            <a:avLst/>
          </a:prstGeom>
          <a:noFill/>
          <a:ln w="9525">
            <a:noFill/>
            <a:miter lim="800000"/>
            <a:headEnd/>
            <a:tailEnd/>
          </a:ln>
        </p:spPr>
      </p:pic>
      <p:sp>
        <p:nvSpPr>
          <p:cNvPr id="205" name="Rectangle 4"/>
          <p:cNvSpPr>
            <a:spLocks noChangeArrowheads="1"/>
          </p:cNvSpPr>
          <p:nvPr/>
        </p:nvSpPr>
        <p:spPr bwMode="auto">
          <a:xfrm>
            <a:off x="503238" y="3925888"/>
            <a:ext cx="396875" cy="395287"/>
          </a:xfrm>
          <a:prstGeom prst="rect">
            <a:avLst/>
          </a:prstGeom>
          <a:noFill/>
          <a:ln w="38100" cap="sq">
            <a:solidFill>
              <a:srgbClr val="FFFF00"/>
            </a:solidFill>
            <a:miter lim="800000"/>
            <a:headEnd type="none" w="sm" len="sm"/>
            <a:tailEnd type="none" w="sm" len="sm"/>
          </a:ln>
        </p:spPr>
        <p:txBody>
          <a:bodyPr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pic>
        <p:nvPicPr>
          <p:cNvPr id="206" name="Picture 5" descr="HK_SYP_Western_Street_10"/>
          <p:cNvPicPr>
            <a:picLocks noChangeAspect="1" noChangeArrowheads="1"/>
          </p:cNvPicPr>
          <p:nvPr/>
        </p:nvPicPr>
        <p:blipFill>
          <a:blip r:embed="rId4" cstate="print"/>
          <a:srcRect r="79031" b="74638"/>
          <a:stretch>
            <a:fillRect/>
          </a:stretch>
        </p:blipFill>
        <p:spPr bwMode="auto">
          <a:xfrm>
            <a:off x="3167063" y="4502150"/>
            <a:ext cx="396875" cy="360363"/>
          </a:xfrm>
          <a:prstGeom prst="rect">
            <a:avLst/>
          </a:prstGeom>
          <a:noFill/>
          <a:ln w="38100">
            <a:solidFill>
              <a:srgbClr val="FFFF00"/>
            </a:solidFill>
            <a:miter lim="800000"/>
            <a:headEnd/>
            <a:tailEnd/>
          </a:ln>
        </p:spPr>
      </p:pic>
      <p:sp>
        <p:nvSpPr>
          <p:cNvPr id="207" name="Line 6"/>
          <p:cNvSpPr>
            <a:spLocks noChangeShapeType="1"/>
          </p:cNvSpPr>
          <p:nvPr/>
        </p:nvSpPr>
        <p:spPr bwMode="auto">
          <a:xfrm>
            <a:off x="2663825" y="4714875"/>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2" name="Group 28"/>
          <p:cNvGrpSpPr>
            <a:grpSpLocks/>
          </p:cNvGrpSpPr>
          <p:nvPr/>
        </p:nvGrpSpPr>
        <p:grpSpPr bwMode="auto">
          <a:xfrm>
            <a:off x="6300788" y="4222750"/>
            <a:ext cx="2557462" cy="1223963"/>
            <a:chOff x="4127" y="1797"/>
            <a:chExt cx="1611" cy="771"/>
          </a:xfrm>
        </p:grpSpPr>
        <p:sp>
          <p:nvSpPr>
            <p:cNvPr id="209" name="AutoShape 8"/>
            <p:cNvSpPr>
              <a:spLocks noChangeArrowheads="1"/>
            </p:cNvSpPr>
            <p:nvPr/>
          </p:nvSpPr>
          <p:spPr bwMode="auto">
            <a:xfrm>
              <a:off x="4309" y="1797"/>
              <a:ext cx="1270" cy="771"/>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0" name="Text Box 9"/>
            <p:cNvSpPr txBox="1">
              <a:spLocks noChangeArrowheads="1"/>
            </p:cNvSpPr>
            <p:nvPr/>
          </p:nvSpPr>
          <p:spPr bwMode="auto">
            <a:xfrm>
              <a:off x="4127" y="1956"/>
              <a:ext cx="1611" cy="480"/>
            </a:xfrm>
            <a:prstGeom prst="rect">
              <a:avLst/>
            </a:prstGeom>
            <a:noFill/>
            <a:ln w="12700" cap="sq">
              <a:noFill/>
              <a:miter lim="800000"/>
              <a:headEnd type="none" w="sm" len="sm"/>
              <a:tailEnd type="none" w="sm" len="sm"/>
            </a:ln>
          </p:spPr>
          <p:txBody>
            <a:bodyPr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Car/non-car Classifier</a:t>
              </a:r>
            </a:p>
          </p:txBody>
        </p:sp>
      </p:grpSp>
      <p:sp>
        <p:nvSpPr>
          <p:cNvPr id="211" name="AutoShape 18"/>
          <p:cNvSpPr>
            <a:spLocks noChangeArrowheads="1"/>
          </p:cNvSpPr>
          <p:nvPr/>
        </p:nvSpPr>
        <p:spPr bwMode="auto">
          <a:xfrm>
            <a:off x="4103688" y="3970338"/>
            <a:ext cx="1908175" cy="2197100"/>
          </a:xfrm>
          <a:prstGeom prst="roundRect">
            <a:avLst>
              <a:gd name="adj" fmla="val 16667"/>
            </a:avLst>
          </a:prstGeom>
          <a:solidFill>
            <a:srgbClr val="FFFFFF"/>
          </a:solid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2" name="Line 11"/>
          <p:cNvSpPr>
            <a:spLocks noChangeShapeType="1"/>
          </p:cNvSpPr>
          <p:nvPr/>
        </p:nvSpPr>
        <p:spPr bwMode="auto">
          <a:xfrm flipV="1">
            <a:off x="4643438" y="4149725"/>
            <a:ext cx="0" cy="828675"/>
          </a:xfrm>
          <a:prstGeom prst="line">
            <a:avLst/>
          </a:prstGeom>
          <a:noFill/>
          <a:ln w="12700" cap="sq">
            <a:solidFill>
              <a:srgbClr val="000000"/>
            </a:solidFill>
            <a:round/>
            <a:headEnd type="none" w="sm" len="sm"/>
            <a:tailEnd type="triangle" w="sm" len="sm"/>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3" name="Line 12"/>
          <p:cNvSpPr>
            <a:spLocks noChangeShapeType="1"/>
          </p:cNvSpPr>
          <p:nvPr/>
        </p:nvSpPr>
        <p:spPr bwMode="auto">
          <a:xfrm flipV="1">
            <a:off x="4643438" y="4367213"/>
            <a:ext cx="647700" cy="611187"/>
          </a:xfrm>
          <a:prstGeom prst="line">
            <a:avLst/>
          </a:prstGeom>
          <a:noFill/>
          <a:ln w="12700" cap="sq">
            <a:solidFill>
              <a:srgbClr val="000000"/>
            </a:solidFill>
            <a:round/>
            <a:headEnd type="none" w="sm" len="sm"/>
            <a:tailEnd type="triangle" w="sm" len="sm"/>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4" name="Line 13"/>
          <p:cNvSpPr>
            <a:spLocks noChangeShapeType="1"/>
          </p:cNvSpPr>
          <p:nvPr/>
        </p:nvSpPr>
        <p:spPr bwMode="auto">
          <a:xfrm flipV="1">
            <a:off x="4643438" y="4978400"/>
            <a:ext cx="936625" cy="0"/>
          </a:xfrm>
          <a:prstGeom prst="line">
            <a:avLst/>
          </a:prstGeom>
          <a:noFill/>
          <a:ln w="12700" cap="sq">
            <a:solidFill>
              <a:srgbClr val="000000"/>
            </a:solidFill>
            <a:round/>
            <a:headEnd type="none" w="sm" len="sm"/>
            <a:tailEnd type="triangl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5" name="Line 14"/>
          <p:cNvSpPr>
            <a:spLocks noChangeShapeType="1"/>
          </p:cNvSpPr>
          <p:nvPr/>
        </p:nvSpPr>
        <p:spPr bwMode="auto">
          <a:xfrm>
            <a:off x="4643438" y="4978400"/>
            <a:ext cx="900112" cy="360363"/>
          </a:xfrm>
          <a:prstGeom prst="line">
            <a:avLst/>
          </a:prstGeom>
          <a:noFill/>
          <a:ln w="12700" cap="sq">
            <a:solidFill>
              <a:srgbClr val="000000"/>
            </a:solidFill>
            <a:round/>
            <a:headEnd type="none" w="sm" len="sm"/>
            <a:tailEnd type="triangl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6" name="Oval 15"/>
          <p:cNvSpPr>
            <a:spLocks noChangeArrowheads="1"/>
          </p:cNvSpPr>
          <p:nvPr/>
        </p:nvSpPr>
        <p:spPr bwMode="auto">
          <a:xfrm>
            <a:off x="4859338" y="4475163"/>
            <a:ext cx="144462" cy="144462"/>
          </a:xfrm>
          <a:prstGeom prst="ellipse">
            <a:avLst/>
          </a:prstGeom>
          <a:solidFill>
            <a:srgbClr val="0066FF"/>
          </a:solidFill>
          <a:ln w="12700" cap="sq">
            <a:solidFill>
              <a:srgbClr val="000000"/>
            </a:solidFill>
            <a:round/>
            <a:headEnd type="none" w="sm" len="sm"/>
            <a:tailEnd type="none" w="sm" len="sm"/>
          </a:ln>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7" name="Text Box 16"/>
          <p:cNvSpPr txBox="1">
            <a:spLocks noChangeArrowheads="1"/>
          </p:cNvSpPr>
          <p:nvPr/>
        </p:nvSpPr>
        <p:spPr bwMode="auto">
          <a:xfrm>
            <a:off x="4248150" y="5332413"/>
            <a:ext cx="1692275"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Feature extraction</a:t>
            </a:r>
          </a:p>
        </p:txBody>
      </p:sp>
      <p:grpSp>
        <p:nvGrpSpPr>
          <p:cNvPr id="3" name="Group 34"/>
          <p:cNvGrpSpPr>
            <a:grpSpLocks/>
          </p:cNvGrpSpPr>
          <p:nvPr/>
        </p:nvGrpSpPr>
        <p:grpSpPr bwMode="auto">
          <a:xfrm>
            <a:off x="3913188" y="1774825"/>
            <a:ext cx="2449512" cy="1322388"/>
            <a:chOff x="4082" y="1344"/>
            <a:chExt cx="1543" cy="833"/>
          </a:xfrm>
        </p:grpSpPr>
        <p:pic>
          <p:nvPicPr>
            <p:cNvPr id="219" name="Picture 22" descr="16_hot_rod"/>
            <p:cNvPicPr>
              <a:picLocks noChangeAspect="1" noChangeArrowheads="1"/>
            </p:cNvPicPr>
            <p:nvPr/>
          </p:nvPicPr>
          <p:blipFill>
            <a:blip r:embed="rId5" cstate="print"/>
            <a:srcRect/>
            <a:stretch>
              <a:fillRect/>
            </a:stretch>
          </p:blipFill>
          <p:spPr bwMode="auto">
            <a:xfrm>
              <a:off x="4921" y="1774"/>
              <a:ext cx="537" cy="403"/>
            </a:xfrm>
            <a:prstGeom prst="rect">
              <a:avLst/>
            </a:prstGeom>
            <a:noFill/>
            <a:ln w="9525">
              <a:noFill/>
              <a:miter lim="800000"/>
              <a:headEnd/>
              <a:tailEnd/>
            </a:ln>
          </p:spPr>
        </p:pic>
        <p:pic>
          <p:nvPicPr>
            <p:cNvPr id="220" name="Picture 23" descr="Skyline_250GT_unmarked_car_rear"/>
            <p:cNvPicPr>
              <a:picLocks noChangeAspect="1" noChangeArrowheads="1"/>
            </p:cNvPicPr>
            <p:nvPr/>
          </p:nvPicPr>
          <p:blipFill>
            <a:blip r:embed="rId6" cstate="print"/>
            <a:srcRect/>
            <a:stretch>
              <a:fillRect/>
            </a:stretch>
          </p:blipFill>
          <p:spPr bwMode="auto">
            <a:xfrm>
              <a:off x="4626" y="1349"/>
              <a:ext cx="545" cy="403"/>
            </a:xfrm>
            <a:prstGeom prst="rect">
              <a:avLst/>
            </a:prstGeom>
            <a:noFill/>
            <a:ln w="9525">
              <a:noFill/>
              <a:miter lim="800000"/>
              <a:headEnd/>
              <a:tailEnd/>
            </a:ln>
          </p:spPr>
        </p:pic>
        <p:pic>
          <p:nvPicPr>
            <p:cNvPr id="221" name="Picture 24" descr="Rear_of_car_1-full"/>
            <p:cNvPicPr>
              <a:picLocks noChangeAspect="1" noChangeArrowheads="1"/>
            </p:cNvPicPr>
            <p:nvPr/>
          </p:nvPicPr>
          <p:blipFill>
            <a:blip r:embed="rId7" cstate="print"/>
            <a:srcRect/>
            <a:stretch>
              <a:fillRect/>
            </a:stretch>
          </p:blipFill>
          <p:spPr bwMode="auto">
            <a:xfrm>
              <a:off x="5193" y="1349"/>
              <a:ext cx="432" cy="403"/>
            </a:xfrm>
            <a:prstGeom prst="rect">
              <a:avLst/>
            </a:prstGeom>
            <a:noFill/>
            <a:ln w="9525">
              <a:noFill/>
              <a:miter lim="800000"/>
              <a:headEnd/>
              <a:tailEnd/>
            </a:ln>
          </p:spPr>
        </p:pic>
        <p:pic>
          <p:nvPicPr>
            <p:cNvPr id="222" name="Picture 25" descr="Picture8"/>
            <p:cNvPicPr>
              <a:picLocks noChangeAspect="1" noChangeArrowheads="1"/>
            </p:cNvPicPr>
            <p:nvPr/>
          </p:nvPicPr>
          <p:blipFill>
            <a:blip r:embed="rId8" cstate="print"/>
            <a:srcRect/>
            <a:stretch>
              <a:fillRect/>
            </a:stretch>
          </p:blipFill>
          <p:spPr bwMode="auto">
            <a:xfrm>
              <a:off x="4082" y="1344"/>
              <a:ext cx="518" cy="403"/>
            </a:xfrm>
            <a:prstGeom prst="rect">
              <a:avLst/>
            </a:prstGeom>
            <a:noFill/>
            <a:ln w="9525">
              <a:noFill/>
              <a:miter lim="800000"/>
              <a:headEnd/>
              <a:tailEnd/>
            </a:ln>
          </p:spPr>
        </p:pic>
        <p:pic>
          <p:nvPicPr>
            <p:cNvPr id="223" name="Picture 26" descr="demo%20car%20rear"/>
            <p:cNvPicPr>
              <a:picLocks noChangeAspect="1" noChangeArrowheads="1"/>
            </p:cNvPicPr>
            <p:nvPr/>
          </p:nvPicPr>
          <p:blipFill>
            <a:blip r:embed="rId9" cstate="print"/>
            <a:srcRect/>
            <a:stretch>
              <a:fillRect/>
            </a:stretch>
          </p:blipFill>
          <p:spPr bwMode="auto">
            <a:xfrm>
              <a:off x="4195" y="1774"/>
              <a:ext cx="702" cy="403"/>
            </a:xfrm>
            <a:prstGeom prst="rect">
              <a:avLst/>
            </a:prstGeom>
            <a:noFill/>
            <a:ln w="9525">
              <a:noFill/>
              <a:miter lim="800000"/>
              <a:headEnd/>
              <a:tailEnd/>
            </a:ln>
          </p:spPr>
        </p:pic>
      </p:grpSp>
      <p:sp>
        <p:nvSpPr>
          <p:cNvPr id="224" name="Line 27"/>
          <p:cNvSpPr>
            <a:spLocks noChangeShapeType="1"/>
          </p:cNvSpPr>
          <p:nvPr/>
        </p:nvSpPr>
        <p:spPr bwMode="auto">
          <a:xfrm>
            <a:off x="3635375" y="4727575"/>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25" name="Line 35"/>
          <p:cNvSpPr>
            <a:spLocks noChangeShapeType="1"/>
          </p:cNvSpPr>
          <p:nvPr/>
        </p:nvSpPr>
        <p:spPr bwMode="auto">
          <a:xfrm>
            <a:off x="6084888" y="4691063"/>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44"/>
          <p:cNvGrpSpPr>
            <a:grpSpLocks/>
          </p:cNvGrpSpPr>
          <p:nvPr/>
        </p:nvGrpSpPr>
        <p:grpSpPr bwMode="auto">
          <a:xfrm>
            <a:off x="6253163" y="1666875"/>
            <a:ext cx="2573337" cy="1511300"/>
            <a:chOff x="3855" y="777"/>
            <a:chExt cx="1621" cy="952"/>
          </a:xfrm>
        </p:grpSpPr>
        <p:grpSp>
          <p:nvGrpSpPr>
            <p:cNvPr id="5" name="Group 33"/>
            <p:cNvGrpSpPr>
              <a:grpSpLocks/>
            </p:cNvGrpSpPr>
            <p:nvPr/>
          </p:nvGrpSpPr>
          <p:grpSpPr bwMode="auto">
            <a:xfrm>
              <a:off x="4195" y="867"/>
              <a:ext cx="1281" cy="817"/>
              <a:chOff x="4241" y="408"/>
              <a:chExt cx="1281" cy="817"/>
            </a:xfrm>
          </p:grpSpPr>
          <p:pic>
            <p:nvPicPr>
              <p:cNvPr id="229" name="Picture 29" descr="thing"/>
              <p:cNvPicPr>
                <a:picLocks noChangeAspect="1" noChangeArrowheads="1"/>
              </p:cNvPicPr>
              <p:nvPr/>
            </p:nvPicPr>
            <p:blipFill>
              <a:blip r:embed="rId10" cstate="print"/>
              <a:srcRect/>
              <a:stretch>
                <a:fillRect/>
              </a:stretch>
            </p:blipFill>
            <p:spPr bwMode="auto">
              <a:xfrm>
                <a:off x="4932" y="408"/>
                <a:ext cx="590" cy="403"/>
              </a:xfrm>
              <a:prstGeom prst="rect">
                <a:avLst/>
              </a:prstGeom>
              <a:noFill/>
              <a:ln w="9525">
                <a:noFill/>
                <a:miter lim="800000"/>
                <a:headEnd/>
                <a:tailEnd/>
              </a:ln>
            </p:spPr>
          </p:pic>
          <p:pic>
            <p:nvPicPr>
              <p:cNvPr id="230" name="Picture 30" descr="things460"/>
              <p:cNvPicPr>
                <a:picLocks noChangeAspect="1" noChangeArrowheads="1"/>
              </p:cNvPicPr>
              <p:nvPr/>
            </p:nvPicPr>
            <p:blipFill>
              <a:blip r:embed="rId11" cstate="print"/>
              <a:srcRect/>
              <a:stretch>
                <a:fillRect/>
              </a:stretch>
            </p:blipFill>
            <p:spPr bwMode="auto">
              <a:xfrm>
                <a:off x="4785" y="822"/>
                <a:ext cx="618" cy="403"/>
              </a:xfrm>
              <a:prstGeom prst="rect">
                <a:avLst/>
              </a:prstGeom>
              <a:noFill/>
              <a:ln w="9525">
                <a:noFill/>
                <a:miter lim="800000"/>
                <a:headEnd/>
                <a:tailEnd/>
              </a:ln>
            </p:spPr>
          </p:pic>
          <p:pic>
            <p:nvPicPr>
              <p:cNvPr id="231" name="Picture 31" descr="12805w_isaac_abram_all_things_are_one_"/>
              <p:cNvPicPr>
                <a:picLocks noChangeAspect="1" noChangeArrowheads="1"/>
              </p:cNvPicPr>
              <p:nvPr/>
            </p:nvPicPr>
            <p:blipFill>
              <a:blip r:embed="rId12" cstate="print"/>
              <a:srcRect/>
              <a:stretch>
                <a:fillRect/>
              </a:stretch>
            </p:blipFill>
            <p:spPr bwMode="auto">
              <a:xfrm>
                <a:off x="4359" y="822"/>
                <a:ext cx="409" cy="403"/>
              </a:xfrm>
              <a:prstGeom prst="rect">
                <a:avLst/>
              </a:prstGeom>
              <a:noFill/>
              <a:ln w="9525">
                <a:noFill/>
                <a:miter lim="800000"/>
                <a:headEnd/>
                <a:tailEnd/>
              </a:ln>
            </p:spPr>
          </p:pic>
          <p:pic>
            <p:nvPicPr>
              <p:cNvPr id="232" name="Picture 32" descr="yanks600"/>
              <p:cNvPicPr>
                <a:picLocks noChangeAspect="1" noChangeArrowheads="1"/>
              </p:cNvPicPr>
              <p:nvPr/>
            </p:nvPicPr>
            <p:blipFill>
              <a:blip r:embed="rId13" cstate="print"/>
              <a:srcRect l="20236"/>
              <a:stretch>
                <a:fillRect/>
              </a:stretch>
            </p:blipFill>
            <p:spPr bwMode="auto">
              <a:xfrm>
                <a:off x="4241" y="408"/>
                <a:ext cx="674" cy="403"/>
              </a:xfrm>
              <a:prstGeom prst="rect">
                <a:avLst/>
              </a:prstGeom>
              <a:noFill/>
              <a:ln w="9525">
                <a:noFill/>
                <a:miter lim="800000"/>
                <a:headEnd/>
                <a:tailEnd/>
              </a:ln>
            </p:spPr>
          </p:pic>
        </p:grpSp>
        <p:sp>
          <p:nvSpPr>
            <p:cNvPr id="228" name="Line 39"/>
            <p:cNvSpPr>
              <a:spLocks noChangeShapeType="1"/>
            </p:cNvSpPr>
            <p:nvPr/>
          </p:nvSpPr>
          <p:spPr bwMode="auto">
            <a:xfrm flipV="1">
              <a:off x="3855" y="777"/>
              <a:ext cx="318" cy="952"/>
            </a:xfrm>
            <a:prstGeom prst="line">
              <a:avLst/>
            </a:prstGeom>
            <a:noFill/>
            <a:ln w="28575">
              <a:solidFill>
                <a:srgbClr val="000000"/>
              </a:solidFill>
              <a:prstDash val="dash"/>
              <a:round/>
              <a:headEnd type="none" w="sm" len="sm"/>
              <a:tailEnd type="non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233" name="Text Box 40"/>
          <p:cNvSpPr txBox="1">
            <a:spLocks noChangeArrowheads="1"/>
          </p:cNvSpPr>
          <p:nvPr/>
        </p:nvSpPr>
        <p:spPr bwMode="auto">
          <a:xfrm>
            <a:off x="5029200" y="3141663"/>
            <a:ext cx="2376488" cy="396875"/>
          </a:xfrm>
          <a:prstGeom prst="rect">
            <a:avLst/>
          </a:prstGeom>
          <a:noFill/>
          <a:ln w="12700" cap="sq">
            <a:noFill/>
            <a:miter lim="800000"/>
            <a:headEnd type="none" w="sm" len="sm"/>
            <a:tailEnd type="none" w="sm" len="sm"/>
          </a:ln>
        </p:spPr>
        <p:txBody>
          <a:bodyPr lIns="90000" tIns="46800" rIns="90000" bIns="46800">
            <a:spAutoFit/>
          </a:bodyPr>
          <a:lstStyle/>
          <a:p>
            <a:pPr algn="l" rtl="0" eaLnBrk="0" fontAlgn="base" hangingPunct="0">
              <a:spcBef>
                <a:spcPct val="50000"/>
              </a:spcBef>
              <a:spcAft>
                <a:spcPct val="0"/>
              </a:spcAft>
            </a:pPr>
            <a:r>
              <a:rPr lang="en-US" sz="2000" b="1" kern="1200">
                <a:solidFill>
                  <a:srgbClr val="000000"/>
                </a:solidFill>
                <a:latin typeface="Trebuchet MS" pitchFamily="34" charset="0"/>
                <a:ea typeface="+mn-ea"/>
                <a:cs typeface="+mn-cs"/>
              </a:rPr>
              <a:t>Training examples</a:t>
            </a:r>
          </a:p>
        </p:txBody>
      </p:sp>
      <p:sp>
        <p:nvSpPr>
          <p:cNvPr id="234" name="TextBox 38"/>
          <p:cNvSpPr txBox="1">
            <a:spLocks noChangeArrowheads="1"/>
          </p:cNvSpPr>
          <p:nvPr/>
        </p:nvSpPr>
        <p:spPr bwMode="auto">
          <a:xfrm>
            <a:off x="528638" y="1110685"/>
            <a:ext cx="3322637" cy="2677656"/>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100" b="1" kern="1200" dirty="0" smtClean="0">
                <a:solidFill>
                  <a:srgbClr val="000000"/>
                </a:solidFill>
                <a:latin typeface="Arial" pitchFamily="34" charset="0"/>
                <a:cs typeface="Arial" pitchFamily="34" charset="0"/>
              </a:rPr>
              <a:t>Training:</a:t>
            </a:r>
          </a:p>
          <a:p>
            <a:pPr marL="457200" indent="-457200" algn="l" rtl="0" eaLnBrk="0" fontAlgn="base" hangingPunct="0">
              <a:spcBef>
                <a:spcPct val="0"/>
              </a:spcBef>
              <a:spcAft>
                <a:spcPct val="0"/>
              </a:spcAft>
              <a:buFontTx/>
              <a:buAutoNum type="arabicPeriod"/>
            </a:pPr>
            <a:r>
              <a:rPr lang="en-US" sz="2100" kern="1200" dirty="0" smtClean="0">
                <a:solidFill>
                  <a:srgbClr val="000000"/>
                </a:solidFill>
                <a:latin typeface="Arial" pitchFamily="34" charset="0"/>
                <a:cs typeface="Arial" pitchFamily="34" charset="0"/>
              </a:rPr>
              <a:t>Obtain </a:t>
            </a:r>
            <a:r>
              <a:rPr lang="en-US" sz="2100" kern="1200" dirty="0">
                <a:solidFill>
                  <a:srgbClr val="000000"/>
                </a:solidFill>
                <a:latin typeface="Arial" pitchFamily="34" charset="0"/>
                <a:cs typeface="Arial" pitchFamily="34" charset="0"/>
              </a:rPr>
              <a:t>training data</a:t>
            </a:r>
          </a:p>
          <a:p>
            <a:pPr marL="457200" indent="-457200" algn="l" rtl="0" eaLnBrk="0" fontAlgn="base" hangingPunct="0">
              <a:spcBef>
                <a:spcPct val="0"/>
              </a:spcBef>
              <a:spcAft>
                <a:spcPct val="0"/>
              </a:spcAft>
              <a:buFontTx/>
              <a:buAutoNum type="arabicPeriod"/>
            </a:pPr>
            <a:r>
              <a:rPr lang="en-US" sz="2100" kern="1200" dirty="0">
                <a:solidFill>
                  <a:srgbClr val="000000"/>
                </a:solidFill>
                <a:latin typeface="Arial" pitchFamily="34" charset="0"/>
                <a:cs typeface="Arial" pitchFamily="34" charset="0"/>
              </a:rPr>
              <a:t>Define features</a:t>
            </a:r>
          </a:p>
          <a:p>
            <a:pPr marL="457200" indent="-457200" algn="l" rtl="0" eaLnBrk="0" fontAlgn="base" hangingPunct="0">
              <a:spcBef>
                <a:spcPct val="0"/>
              </a:spcBef>
              <a:spcAft>
                <a:spcPct val="0"/>
              </a:spcAft>
              <a:buFontTx/>
              <a:buAutoNum type="arabicPeriod"/>
            </a:pPr>
            <a:r>
              <a:rPr lang="en-US" sz="2100" kern="1200" dirty="0">
                <a:solidFill>
                  <a:srgbClr val="000000"/>
                </a:solidFill>
                <a:latin typeface="Arial" pitchFamily="34" charset="0"/>
                <a:cs typeface="Arial" pitchFamily="34" charset="0"/>
              </a:rPr>
              <a:t>Define </a:t>
            </a:r>
            <a:r>
              <a:rPr lang="en-US" sz="2100" kern="1200" dirty="0" smtClean="0">
                <a:solidFill>
                  <a:srgbClr val="000000"/>
                </a:solidFill>
                <a:latin typeface="Arial" pitchFamily="34" charset="0"/>
                <a:cs typeface="Arial" pitchFamily="34" charset="0"/>
              </a:rPr>
              <a:t>classifier</a:t>
            </a:r>
          </a:p>
          <a:p>
            <a:pPr marL="457200" indent="-457200" algn="l" rtl="0" eaLnBrk="0" fontAlgn="base" hangingPunct="0">
              <a:spcBef>
                <a:spcPct val="0"/>
              </a:spcBef>
              <a:spcAft>
                <a:spcPct val="0"/>
              </a:spcAft>
              <a:buFontTx/>
              <a:buAutoNum type="arabicPeriod"/>
            </a:pPr>
            <a:endParaRPr lang="en-US" sz="2100" dirty="0">
              <a:solidFill>
                <a:srgbClr val="000000"/>
              </a:solidFill>
              <a:latin typeface="Arial" pitchFamily="34" charset="0"/>
              <a:cs typeface="Arial" pitchFamily="34" charset="0"/>
            </a:endParaRPr>
          </a:p>
          <a:p>
            <a:pPr algn="l" rtl="0" eaLnBrk="0" fontAlgn="base" hangingPunct="0">
              <a:spcBef>
                <a:spcPct val="0"/>
              </a:spcBef>
              <a:spcAft>
                <a:spcPct val="0"/>
              </a:spcAft>
            </a:pPr>
            <a:r>
              <a:rPr lang="en-US" sz="2100" b="1" kern="1200" dirty="0" smtClean="0">
                <a:solidFill>
                  <a:srgbClr val="000000"/>
                </a:solidFill>
                <a:latin typeface="Arial" pitchFamily="34" charset="0"/>
                <a:cs typeface="Arial" pitchFamily="34" charset="0"/>
              </a:rPr>
              <a:t>Given new image:</a:t>
            </a:r>
          </a:p>
          <a:p>
            <a:pPr marL="457200" indent="-457200" algn="l" rtl="0" eaLnBrk="0" fontAlgn="base" hangingPunct="0">
              <a:spcBef>
                <a:spcPct val="0"/>
              </a:spcBef>
              <a:spcAft>
                <a:spcPct val="0"/>
              </a:spcAft>
              <a:buAutoNum type="arabicPeriod"/>
            </a:pPr>
            <a:r>
              <a:rPr lang="en-US" sz="2100" dirty="0" smtClean="0">
                <a:solidFill>
                  <a:srgbClr val="000000"/>
                </a:solidFill>
                <a:latin typeface="Arial" pitchFamily="34" charset="0"/>
                <a:cs typeface="Arial" pitchFamily="34" charset="0"/>
              </a:rPr>
              <a:t>Slide window</a:t>
            </a:r>
          </a:p>
          <a:p>
            <a:pPr marL="457200" indent="-457200" algn="l" rtl="0" eaLnBrk="0" fontAlgn="base" hangingPunct="0">
              <a:spcBef>
                <a:spcPct val="0"/>
              </a:spcBef>
              <a:spcAft>
                <a:spcPct val="0"/>
              </a:spcAft>
              <a:buAutoNum type="arabicPeriod"/>
            </a:pPr>
            <a:r>
              <a:rPr lang="en-US" sz="2100" dirty="0" smtClean="0">
                <a:solidFill>
                  <a:srgbClr val="000000"/>
                </a:solidFill>
                <a:latin typeface="Arial" pitchFamily="34" charset="0"/>
                <a:cs typeface="Arial" pitchFamily="34" charset="0"/>
              </a:rPr>
              <a:t>Score by classifier</a:t>
            </a:r>
            <a:endParaRPr lang="en-US" sz="2100" kern="1200" dirty="0">
              <a:solidFill>
                <a:srgbClr val="000000"/>
              </a:solidFill>
              <a:latin typeface="Arial" pitchFamily="34" charset="0"/>
              <a:cs typeface="Arial" pitchFamily="34" charset="0"/>
            </a:endParaRPr>
          </a:p>
        </p:txBody>
      </p:sp>
      <p:sp>
        <p:nvSpPr>
          <p:cNvPr id="39" name="TextBox 38"/>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0" name="Slide Number Placeholder 39"/>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940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Non-linear SVMs</a:t>
            </a:r>
            <a:endParaRPr lang="en-US" dirty="0"/>
          </a:p>
        </p:txBody>
      </p:sp>
      <p:sp>
        <p:nvSpPr>
          <p:cNvPr id="60" name="Rectangle 3"/>
          <p:cNvSpPr>
            <a:spLocks noChangeArrowheads="1"/>
          </p:cNvSpPr>
          <p:nvPr/>
        </p:nvSpPr>
        <p:spPr bwMode="auto">
          <a:xfrm>
            <a:off x="381000" y="1371600"/>
            <a:ext cx="82296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Datasets that are linearly separable </a:t>
            </a:r>
            <a:r>
              <a:rPr lang="en-US" altLang="zh-CN" sz="2400" dirty="0" smtClean="0">
                <a:solidFill>
                  <a:srgbClr val="000000"/>
                </a:solidFill>
                <a:latin typeface="Arial" pitchFamily="34" charset="0"/>
              </a:rPr>
              <a:t>with some noise work </a:t>
            </a:r>
            <a:r>
              <a:rPr lang="en-US" altLang="zh-CN" sz="2400" dirty="0">
                <a:solidFill>
                  <a:srgbClr val="000000"/>
                </a:solidFill>
                <a:latin typeface="Arial" pitchFamily="34" charset="0"/>
              </a:rPr>
              <a:t>out great:</a:t>
            </a:r>
          </a:p>
          <a:p>
            <a:pPr marL="342900" indent="-342900" fontAlgn="base">
              <a:spcBef>
                <a:spcPct val="20000"/>
              </a:spcBef>
              <a:spcAft>
                <a:spcPct val="0"/>
              </a:spcAft>
              <a:buClr>
                <a:srgbClr val="CC9900"/>
              </a:buClr>
              <a:buSzPct val="65000"/>
              <a:buFont typeface="Wingdings" pitchFamily="2" charset="2"/>
              <a:buChar char="n"/>
            </a:pPr>
            <a:endParaRPr lang="en-US" altLang="zh-CN" sz="2400" dirty="0">
              <a:solidFill>
                <a:srgbClr val="000000"/>
              </a:solidFill>
              <a:latin typeface="Arial" pitchFamily="34" charset="0"/>
            </a:endParaRPr>
          </a:p>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But what are we going to do if the dataset is just too hard? </a:t>
            </a:r>
          </a:p>
          <a:p>
            <a:pPr marL="342900" indent="-342900" fontAlgn="base">
              <a:spcBef>
                <a:spcPct val="20000"/>
              </a:spcBef>
              <a:spcAft>
                <a:spcPct val="0"/>
              </a:spcAft>
              <a:buClr>
                <a:srgbClr val="CC9900"/>
              </a:buClr>
              <a:buSzPct val="65000"/>
              <a:buFont typeface="Wingdings" pitchFamily="2" charset="2"/>
              <a:buChar char="n"/>
            </a:pPr>
            <a:endParaRPr lang="en-US" altLang="zh-CN" sz="2400" dirty="0">
              <a:solidFill>
                <a:srgbClr val="000000"/>
              </a:solidFill>
              <a:latin typeface="Arial" pitchFamily="34" charset="0"/>
            </a:endParaRPr>
          </a:p>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How about</a:t>
            </a:r>
            <a:r>
              <a:rPr lang="en-US" altLang="zh-CN" sz="2400" dirty="0">
                <a:solidFill>
                  <a:srgbClr val="000000"/>
                </a:solidFill>
                <a:latin typeface="Times New Roman" pitchFamily="18" charset="0"/>
              </a:rPr>
              <a:t>…</a:t>
            </a:r>
            <a:r>
              <a:rPr lang="en-US" altLang="zh-CN" sz="2400" dirty="0">
                <a:solidFill>
                  <a:srgbClr val="000000"/>
                </a:solidFill>
                <a:latin typeface="Arial" pitchFamily="34" charset="0"/>
              </a:rPr>
              <a:t> mapping data to a higher-dimensional space:</a:t>
            </a:r>
          </a:p>
        </p:txBody>
      </p:sp>
      <p:sp>
        <p:nvSpPr>
          <p:cNvPr id="61" name="Text Box 4"/>
          <p:cNvSpPr txBox="1">
            <a:spLocks noChangeArrowheads="1"/>
          </p:cNvSpPr>
          <p:nvPr/>
        </p:nvSpPr>
        <p:spPr bwMode="auto">
          <a:xfrm>
            <a:off x="3581400" y="5943600"/>
            <a:ext cx="3429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ltLang="zh-CN">
                <a:solidFill>
                  <a:srgbClr val="000000"/>
                </a:solidFill>
                <a:latin typeface="Times New Roman" pitchFamily="18" charset="0"/>
              </a:rPr>
              <a:t>0</a:t>
            </a:r>
          </a:p>
        </p:txBody>
      </p:sp>
      <p:sp>
        <p:nvSpPr>
          <p:cNvPr id="62" name="Text Box 5"/>
          <p:cNvSpPr txBox="1">
            <a:spLocks noChangeArrowheads="1"/>
          </p:cNvSpPr>
          <p:nvPr/>
        </p:nvSpPr>
        <p:spPr bwMode="auto">
          <a:xfrm>
            <a:off x="5638800" y="6019800"/>
            <a:ext cx="4572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nvGrpSpPr>
          <p:cNvPr id="63" name="Group 6"/>
          <p:cNvGrpSpPr>
            <a:grpSpLocks/>
          </p:cNvGrpSpPr>
          <p:nvPr/>
        </p:nvGrpSpPr>
        <p:grpSpPr bwMode="auto">
          <a:xfrm>
            <a:off x="1905000" y="3200400"/>
            <a:ext cx="4286250" cy="423863"/>
            <a:chOff x="1056" y="2322"/>
            <a:chExt cx="2700" cy="267"/>
          </a:xfrm>
        </p:grpSpPr>
        <p:sp>
          <p:nvSpPr>
            <p:cNvPr id="64" name="Line 7"/>
            <p:cNvSpPr>
              <a:spLocks noChangeShapeType="1"/>
            </p:cNvSpPr>
            <p:nvPr/>
          </p:nvSpPr>
          <p:spPr bwMode="auto">
            <a:xfrm>
              <a:off x="1056" y="2358"/>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5"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6" name="Line 9"/>
            <p:cNvSpPr>
              <a:spLocks noChangeShapeType="1"/>
            </p:cNvSpPr>
            <p:nvPr/>
          </p:nvSpPr>
          <p:spPr bwMode="auto">
            <a:xfrm>
              <a:off x="2196" y="2322"/>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7" name="Text Box 10"/>
            <p:cNvSpPr txBox="1">
              <a:spLocks noChangeArrowheads="1"/>
            </p:cNvSpPr>
            <p:nvPr/>
          </p:nvSpPr>
          <p:spPr bwMode="auto">
            <a:xfrm>
              <a:off x="2106" y="2358"/>
              <a:ext cx="216"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a:solidFill>
                    <a:srgbClr val="000000"/>
                  </a:solidFill>
                  <a:latin typeface="Times New Roman" pitchFamily="18" charset="0"/>
                </a:rPr>
                <a:t>0</a:t>
              </a:r>
            </a:p>
          </p:txBody>
        </p:sp>
        <p:sp>
          <p:nvSpPr>
            <p:cNvPr id="68"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9"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0"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1"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2"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3"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4"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5"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6"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7" name="Text Box 20"/>
            <p:cNvSpPr txBox="1">
              <a:spLocks noChangeArrowheads="1"/>
            </p:cNvSpPr>
            <p:nvPr/>
          </p:nvSpPr>
          <p:spPr bwMode="auto">
            <a:xfrm>
              <a:off x="3468" y="2322"/>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grpSp>
        <p:nvGrpSpPr>
          <p:cNvPr id="78" name="Group 21"/>
          <p:cNvGrpSpPr>
            <a:grpSpLocks/>
          </p:cNvGrpSpPr>
          <p:nvPr/>
        </p:nvGrpSpPr>
        <p:grpSpPr bwMode="auto">
          <a:xfrm>
            <a:off x="3352800" y="1905000"/>
            <a:ext cx="4324350" cy="642938"/>
            <a:chOff x="1056" y="1284"/>
            <a:chExt cx="2724" cy="405"/>
          </a:xfrm>
        </p:grpSpPr>
        <p:sp>
          <p:nvSpPr>
            <p:cNvPr id="79" name="Line 22"/>
            <p:cNvSpPr>
              <a:spLocks noChangeShapeType="1"/>
            </p:cNvSpPr>
            <p:nvPr/>
          </p:nvSpPr>
          <p:spPr bwMode="auto">
            <a:xfrm>
              <a:off x="1056" y="1458"/>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0"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1" name="Line 24"/>
            <p:cNvSpPr>
              <a:spLocks noChangeShapeType="1"/>
            </p:cNvSpPr>
            <p:nvPr/>
          </p:nvSpPr>
          <p:spPr bwMode="auto">
            <a:xfrm>
              <a:off x="2196" y="1422"/>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2" name="Text Box 25"/>
            <p:cNvSpPr txBox="1">
              <a:spLocks noChangeArrowheads="1"/>
            </p:cNvSpPr>
            <p:nvPr/>
          </p:nvSpPr>
          <p:spPr bwMode="auto">
            <a:xfrm>
              <a:off x="2106" y="1458"/>
              <a:ext cx="216"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a:solidFill>
                    <a:srgbClr val="000000"/>
                  </a:solidFill>
                  <a:latin typeface="Times New Roman" pitchFamily="18" charset="0"/>
                </a:rPr>
                <a:t>0</a:t>
              </a:r>
            </a:p>
          </p:txBody>
        </p:sp>
        <p:sp>
          <p:nvSpPr>
            <p:cNvPr id="83"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4"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5"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6"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7"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8"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9" name="Line 32"/>
            <p:cNvSpPr>
              <a:spLocks noChangeShapeType="1"/>
            </p:cNvSpPr>
            <p:nvPr/>
          </p:nvSpPr>
          <p:spPr bwMode="auto">
            <a:xfrm>
              <a:off x="2268" y="1302"/>
              <a:ext cx="0" cy="348"/>
            </a:xfrm>
            <a:prstGeom prst="line">
              <a:avLst/>
            </a:prstGeom>
            <a:noFill/>
            <a:ln w="19050">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0" name="Oval 33"/>
            <p:cNvSpPr>
              <a:spLocks noChangeArrowheads="1"/>
            </p:cNvSpPr>
            <p:nvPr/>
          </p:nvSpPr>
          <p:spPr bwMode="auto">
            <a:xfrm>
              <a:off x="2405" y="1393"/>
              <a:ext cx="144" cy="138"/>
            </a:xfrm>
            <a:prstGeom prst="ellipse">
              <a:avLst/>
            </a:prstGeom>
            <a:noFill/>
            <a:ln w="19050" algn="ctr">
              <a:solidFill>
                <a:srgbClr val="0000FF"/>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1" name="Oval 34"/>
            <p:cNvSpPr>
              <a:spLocks noChangeArrowheads="1"/>
            </p:cNvSpPr>
            <p:nvPr/>
          </p:nvSpPr>
          <p:spPr bwMode="auto">
            <a:xfrm>
              <a:off x="1955" y="1387"/>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2" name="Line 35"/>
            <p:cNvSpPr>
              <a:spLocks noChangeShapeType="1"/>
            </p:cNvSpPr>
            <p:nvPr/>
          </p:nvSpPr>
          <p:spPr bwMode="auto">
            <a:xfrm flipH="1" flipV="1">
              <a:off x="2475" y="1284"/>
              <a:ext cx="6" cy="377"/>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3" name="Line 36"/>
            <p:cNvSpPr>
              <a:spLocks noChangeShapeType="1"/>
            </p:cNvSpPr>
            <p:nvPr/>
          </p:nvSpPr>
          <p:spPr bwMode="auto">
            <a:xfrm flipH="1" flipV="1">
              <a:off x="2025" y="1284"/>
              <a:ext cx="6" cy="377"/>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4" name="Text Box 37"/>
            <p:cNvSpPr txBox="1">
              <a:spLocks noChangeArrowheads="1"/>
            </p:cNvSpPr>
            <p:nvPr/>
          </p:nvSpPr>
          <p:spPr bwMode="auto">
            <a:xfrm>
              <a:off x="3492" y="1410"/>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grpSp>
        <p:nvGrpSpPr>
          <p:cNvPr id="95" name="Group 38"/>
          <p:cNvGrpSpPr>
            <a:grpSpLocks/>
          </p:cNvGrpSpPr>
          <p:nvPr/>
        </p:nvGrpSpPr>
        <p:grpSpPr bwMode="auto">
          <a:xfrm>
            <a:off x="1905000" y="4267200"/>
            <a:ext cx="4352925" cy="1827213"/>
            <a:chOff x="1122" y="2874"/>
            <a:chExt cx="2742" cy="1151"/>
          </a:xfrm>
        </p:grpSpPr>
        <p:sp>
          <p:nvSpPr>
            <p:cNvPr id="96" name="Line 39"/>
            <p:cNvSpPr>
              <a:spLocks noChangeShapeType="1"/>
            </p:cNvSpPr>
            <p:nvPr/>
          </p:nvSpPr>
          <p:spPr bwMode="auto">
            <a:xfrm>
              <a:off x="1122" y="3900"/>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7"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8" name="Line 41"/>
            <p:cNvSpPr>
              <a:spLocks noChangeShapeType="1"/>
            </p:cNvSpPr>
            <p:nvPr/>
          </p:nvSpPr>
          <p:spPr bwMode="auto">
            <a:xfrm>
              <a:off x="2262" y="3864"/>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9"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0"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1"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2"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3"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4"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5"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6"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7"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8" name="Line 51"/>
            <p:cNvSpPr>
              <a:spLocks noChangeShapeType="1"/>
            </p:cNvSpPr>
            <p:nvPr/>
          </p:nvSpPr>
          <p:spPr bwMode="auto">
            <a:xfrm flipV="1">
              <a:off x="2262" y="2988"/>
              <a:ext cx="0" cy="936"/>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9" name="Text Box 52"/>
            <p:cNvSpPr txBox="1">
              <a:spLocks noChangeArrowheads="1"/>
            </p:cNvSpPr>
            <p:nvPr/>
          </p:nvSpPr>
          <p:spPr bwMode="auto">
            <a:xfrm>
              <a:off x="2262" y="2874"/>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r>
                <a:rPr lang="en-US" altLang="zh-CN" i="1" baseline="30000">
                  <a:solidFill>
                    <a:srgbClr val="000000"/>
                  </a:solidFill>
                  <a:latin typeface="Times New Roman" pitchFamily="18" charset="0"/>
                </a:rPr>
                <a:t>2</a:t>
              </a:r>
            </a:p>
          </p:txBody>
        </p:sp>
        <p:sp>
          <p:nvSpPr>
            <p:cNvPr id="110" name="Line 53"/>
            <p:cNvSpPr>
              <a:spLocks noChangeShapeType="1"/>
            </p:cNvSpPr>
            <p:nvPr/>
          </p:nvSpPr>
          <p:spPr bwMode="auto">
            <a:xfrm flipV="1">
              <a:off x="1860" y="3180"/>
              <a:ext cx="2004" cy="816"/>
            </a:xfrm>
            <a:prstGeom prst="line">
              <a:avLst/>
            </a:prstGeom>
            <a:noFill/>
            <a:ln w="19050">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1" name="Line 54"/>
            <p:cNvSpPr>
              <a:spLocks noChangeShapeType="1"/>
            </p:cNvSpPr>
            <p:nvPr/>
          </p:nvSpPr>
          <p:spPr bwMode="auto">
            <a:xfrm flipV="1">
              <a:off x="1857" y="3132"/>
              <a:ext cx="1962" cy="809"/>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2" name="Line 55"/>
            <p:cNvSpPr>
              <a:spLocks noChangeShapeType="1"/>
            </p:cNvSpPr>
            <p:nvPr/>
          </p:nvSpPr>
          <p:spPr bwMode="auto">
            <a:xfrm flipV="1">
              <a:off x="1929" y="3240"/>
              <a:ext cx="1926" cy="785"/>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3" name="Oval 56"/>
            <p:cNvSpPr>
              <a:spLocks noChangeArrowheads="1"/>
            </p:cNvSpPr>
            <p:nvPr/>
          </p:nvSpPr>
          <p:spPr bwMode="auto">
            <a:xfrm>
              <a:off x="2945" y="3403"/>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4" name="Oval 57"/>
            <p:cNvSpPr>
              <a:spLocks noChangeArrowheads="1"/>
            </p:cNvSpPr>
            <p:nvPr/>
          </p:nvSpPr>
          <p:spPr bwMode="auto">
            <a:xfrm>
              <a:off x="2699" y="3601"/>
              <a:ext cx="144" cy="138"/>
            </a:xfrm>
            <a:prstGeom prst="ellipse">
              <a:avLst/>
            </a:prstGeom>
            <a:noFill/>
            <a:ln w="19050" algn="ctr">
              <a:solidFill>
                <a:srgbClr val="0000FF"/>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5" name="Oval 58"/>
            <p:cNvSpPr>
              <a:spLocks noChangeArrowheads="1"/>
            </p:cNvSpPr>
            <p:nvPr/>
          </p:nvSpPr>
          <p:spPr bwMode="auto">
            <a:xfrm>
              <a:off x="2027" y="3775"/>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grpSp>
      <p:sp>
        <p:nvSpPr>
          <p:cNvPr id="59" name="Slide Number Placeholder 58"/>
          <p:cNvSpPr>
            <a:spLocks noGrp="1"/>
          </p:cNvSpPr>
          <p:nvPr>
            <p:ph type="sldNum" sz="quarter" idx="12"/>
          </p:nvPr>
        </p:nvSpPr>
        <p:spPr/>
        <p:txBody>
          <a:bodyPr/>
          <a:lstStyle/>
          <a:p>
            <a:fld id="{D97A3DDC-98E1-4BA6-8E25-6025F043A9B3}"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1415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SVMs: feature spaces</a:t>
            </a:r>
            <a:endParaRPr lang="en-US" dirty="0"/>
          </a:p>
        </p:txBody>
      </p:sp>
      <p:sp>
        <p:nvSpPr>
          <p:cNvPr id="60" name="Rectangle 3"/>
          <p:cNvSpPr>
            <a:spLocks noChangeArrowheads="1"/>
          </p:cNvSpPr>
          <p:nvPr/>
        </p:nvSpPr>
        <p:spPr bwMode="auto">
          <a:xfrm>
            <a:off x="381000" y="1447800"/>
            <a:ext cx="82296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General idea: </a:t>
            </a:r>
            <a:r>
              <a:rPr lang="en-US" altLang="zh-CN" sz="2400" dirty="0" smtClean="0">
                <a:solidFill>
                  <a:srgbClr val="000000"/>
                </a:solidFill>
                <a:latin typeface="Arial" pitchFamily="34" charset="0"/>
              </a:rPr>
              <a:t>the </a:t>
            </a:r>
            <a:r>
              <a:rPr lang="en-US" altLang="zh-CN" sz="2400" dirty="0">
                <a:solidFill>
                  <a:srgbClr val="000000"/>
                </a:solidFill>
                <a:latin typeface="Arial" pitchFamily="34" charset="0"/>
              </a:rPr>
              <a:t>original input space can </a:t>
            </a:r>
            <a:r>
              <a:rPr lang="en-US" altLang="zh-CN" sz="2400" dirty="0" smtClean="0">
                <a:solidFill>
                  <a:srgbClr val="000000"/>
                </a:solidFill>
                <a:latin typeface="Arial" pitchFamily="34" charset="0"/>
              </a:rPr>
              <a:t>be </a:t>
            </a:r>
            <a:r>
              <a:rPr lang="en-US" altLang="zh-CN" sz="2400" dirty="0">
                <a:solidFill>
                  <a:srgbClr val="000000"/>
                </a:solidFill>
                <a:latin typeface="Arial" pitchFamily="34" charset="0"/>
              </a:rPr>
              <a:t>mapped to some higher-dimensional feature space where the training set is </a:t>
            </a:r>
            <a:r>
              <a:rPr lang="en-US" altLang="zh-CN" sz="2400" dirty="0" smtClean="0">
                <a:solidFill>
                  <a:srgbClr val="000000"/>
                </a:solidFill>
                <a:latin typeface="Arial" pitchFamily="34" charset="0"/>
              </a:rPr>
              <a:t>linearly separable</a:t>
            </a:r>
            <a:r>
              <a:rPr lang="en-US" altLang="zh-CN" sz="2400" dirty="0">
                <a:solidFill>
                  <a:srgbClr val="000000"/>
                </a:solidFill>
                <a:latin typeface="Arial" pitchFamily="34" charset="0"/>
              </a:rPr>
              <a:t>:</a:t>
            </a:r>
          </a:p>
        </p:txBody>
      </p:sp>
      <p:sp>
        <p:nvSpPr>
          <p:cNvPr id="61" name="Line 4"/>
          <p:cNvSpPr>
            <a:spLocks noChangeShapeType="1"/>
          </p:cNvSpPr>
          <p:nvPr/>
        </p:nvSpPr>
        <p:spPr bwMode="auto">
          <a:xfrm flipV="1">
            <a:off x="2068513" y="2940050"/>
            <a:ext cx="0" cy="304165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2" name="Line 5"/>
          <p:cNvSpPr>
            <a:spLocks noChangeShapeType="1"/>
          </p:cNvSpPr>
          <p:nvPr/>
        </p:nvSpPr>
        <p:spPr bwMode="auto">
          <a:xfrm flipV="1">
            <a:off x="447675" y="4551363"/>
            <a:ext cx="3319463" cy="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3" name="AutoShape 6"/>
          <p:cNvSpPr>
            <a:spLocks noChangeArrowheads="1"/>
          </p:cNvSpPr>
          <p:nvPr/>
        </p:nvSpPr>
        <p:spPr bwMode="auto">
          <a:xfrm>
            <a:off x="2098675" y="37719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4" name="AutoShape 7"/>
          <p:cNvSpPr>
            <a:spLocks noChangeArrowheads="1"/>
          </p:cNvSpPr>
          <p:nvPr/>
        </p:nvSpPr>
        <p:spPr bwMode="auto">
          <a:xfrm>
            <a:off x="1524000" y="41290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5" name="AutoShape 8"/>
          <p:cNvSpPr>
            <a:spLocks noChangeArrowheads="1"/>
          </p:cNvSpPr>
          <p:nvPr/>
        </p:nvSpPr>
        <p:spPr bwMode="auto">
          <a:xfrm>
            <a:off x="1676400" y="4675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6" name="AutoShape 9"/>
          <p:cNvSpPr>
            <a:spLocks noChangeArrowheads="1"/>
          </p:cNvSpPr>
          <p:nvPr/>
        </p:nvSpPr>
        <p:spPr bwMode="auto">
          <a:xfrm>
            <a:off x="2209800" y="51514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7" name="AutoShape 10"/>
          <p:cNvSpPr>
            <a:spLocks noChangeArrowheads="1"/>
          </p:cNvSpPr>
          <p:nvPr/>
        </p:nvSpPr>
        <p:spPr bwMode="auto">
          <a:xfrm>
            <a:off x="1790700" y="38179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8" name="AutoShape 11"/>
          <p:cNvSpPr>
            <a:spLocks noChangeArrowheads="1"/>
          </p:cNvSpPr>
          <p:nvPr/>
        </p:nvSpPr>
        <p:spPr bwMode="auto">
          <a:xfrm>
            <a:off x="1295400" y="44465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9" name="AutoShape 12"/>
          <p:cNvSpPr>
            <a:spLocks noChangeArrowheads="1"/>
          </p:cNvSpPr>
          <p:nvPr/>
        </p:nvSpPr>
        <p:spPr bwMode="auto">
          <a:xfrm>
            <a:off x="1714500" y="51895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0" name="AutoShape 13"/>
          <p:cNvSpPr>
            <a:spLocks noChangeArrowheads="1"/>
          </p:cNvSpPr>
          <p:nvPr/>
        </p:nvSpPr>
        <p:spPr bwMode="auto">
          <a:xfrm>
            <a:off x="2209800" y="42179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1" name="AutoShape 14"/>
          <p:cNvSpPr>
            <a:spLocks noChangeArrowheads="1"/>
          </p:cNvSpPr>
          <p:nvPr/>
        </p:nvSpPr>
        <p:spPr bwMode="auto">
          <a:xfrm>
            <a:off x="3111500" y="4205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2" name="AutoShape 15"/>
          <p:cNvSpPr>
            <a:spLocks noChangeArrowheads="1"/>
          </p:cNvSpPr>
          <p:nvPr/>
        </p:nvSpPr>
        <p:spPr bwMode="auto">
          <a:xfrm>
            <a:off x="2971800" y="5418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3" name="AutoShape 16"/>
          <p:cNvSpPr>
            <a:spLocks noChangeArrowheads="1"/>
          </p:cNvSpPr>
          <p:nvPr/>
        </p:nvSpPr>
        <p:spPr bwMode="auto">
          <a:xfrm>
            <a:off x="723900" y="4332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4" name="AutoShape 17"/>
          <p:cNvSpPr>
            <a:spLocks noChangeArrowheads="1"/>
          </p:cNvSpPr>
          <p:nvPr/>
        </p:nvSpPr>
        <p:spPr bwMode="auto">
          <a:xfrm>
            <a:off x="2235200" y="5786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5" name="AutoShape 18"/>
          <p:cNvSpPr>
            <a:spLocks noChangeArrowheads="1"/>
          </p:cNvSpPr>
          <p:nvPr/>
        </p:nvSpPr>
        <p:spPr bwMode="auto">
          <a:xfrm>
            <a:off x="3200400" y="49418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6" name="AutoShape 19"/>
          <p:cNvSpPr>
            <a:spLocks noChangeArrowheads="1"/>
          </p:cNvSpPr>
          <p:nvPr/>
        </p:nvSpPr>
        <p:spPr bwMode="auto">
          <a:xfrm>
            <a:off x="1263650" y="5481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7" name="AutoShape 20"/>
          <p:cNvSpPr>
            <a:spLocks noChangeArrowheads="1"/>
          </p:cNvSpPr>
          <p:nvPr/>
        </p:nvSpPr>
        <p:spPr bwMode="auto">
          <a:xfrm>
            <a:off x="952500" y="4999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8" name="AutoShape 21"/>
          <p:cNvSpPr>
            <a:spLocks noChangeArrowheads="1"/>
          </p:cNvSpPr>
          <p:nvPr/>
        </p:nvSpPr>
        <p:spPr bwMode="auto">
          <a:xfrm>
            <a:off x="1009650" y="3475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9" name="AutoShape 22"/>
          <p:cNvSpPr>
            <a:spLocks noChangeArrowheads="1"/>
          </p:cNvSpPr>
          <p:nvPr/>
        </p:nvSpPr>
        <p:spPr bwMode="auto">
          <a:xfrm>
            <a:off x="2505075" y="46101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0" name="AutoShape 23"/>
          <p:cNvSpPr>
            <a:spLocks noChangeArrowheads="1"/>
          </p:cNvSpPr>
          <p:nvPr/>
        </p:nvSpPr>
        <p:spPr bwMode="auto">
          <a:xfrm>
            <a:off x="2124075" y="474345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1" name="AutoShape 24"/>
          <p:cNvSpPr>
            <a:spLocks noChangeArrowheads="1"/>
          </p:cNvSpPr>
          <p:nvPr/>
        </p:nvSpPr>
        <p:spPr bwMode="auto">
          <a:xfrm>
            <a:off x="2409825" y="350520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2" name="Oval 25"/>
          <p:cNvSpPr>
            <a:spLocks noChangeArrowheads="1"/>
          </p:cNvSpPr>
          <p:nvPr/>
        </p:nvSpPr>
        <p:spPr bwMode="auto">
          <a:xfrm>
            <a:off x="1114425" y="3590925"/>
            <a:ext cx="1885950" cy="1905000"/>
          </a:xfrm>
          <a:prstGeom prst="ellipse">
            <a:avLst/>
          </a:prstGeom>
          <a:noFill/>
          <a:ln w="15875" algn="ctr">
            <a:solidFill>
              <a:srgbClr val="006633"/>
            </a:solidFill>
            <a:prstDash val="sysDot"/>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3" name="AutoShape 26"/>
          <p:cNvSpPr>
            <a:spLocks noChangeArrowheads="1"/>
          </p:cNvSpPr>
          <p:nvPr/>
        </p:nvSpPr>
        <p:spPr bwMode="auto">
          <a:xfrm>
            <a:off x="1162050" y="3627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4" name="AutoShape 27"/>
          <p:cNvSpPr>
            <a:spLocks noChangeArrowheads="1"/>
          </p:cNvSpPr>
          <p:nvPr/>
        </p:nvSpPr>
        <p:spPr bwMode="auto">
          <a:xfrm>
            <a:off x="3086100" y="3608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5" name="Line 28"/>
          <p:cNvSpPr>
            <a:spLocks noChangeShapeType="1"/>
          </p:cNvSpPr>
          <p:nvPr/>
        </p:nvSpPr>
        <p:spPr bwMode="auto">
          <a:xfrm flipH="1" flipV="1">
            <a:off x="6107113" y="2692400"/>
            <a:ext cx="0" cy="207010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6" name="Line 29"/>
          <p:cNvSpPr>
            <a:spLocks noChangeShapeType="1"/>
          </p:cNvSpPr>
          <p:nvPr/>
        </p:nvSpPr>
        <p:spPr bwMode="auto">
          <a:xfrm>
            <a:off x="6076950" y="4779963"/>
            <a:ext cx="2347913" cy="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7" name="AutoShape 30"/>
          <p:cNvSpPr>
            <a:spLocks noChangeArrowheads="1"/>
          </p:cNvSpPr>
          <p:nvPr/>
        </p:nvSpPr>
        <p:spPr bwMode="auto">
          <a:xfrm>
            <a:off x="6375400" y="41433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8" name="AutoShape 31"/>
          <p:cNvSpPr>
            <a:spLocks noChangeArrowheads="1"/>
          </p:cNvSpPr>
          <p:nvPr/>
        </p:nvSpPr>
        <p:spPr bwMode="auto">
          <a:xfrm>
            <a:off x="5800725" y="45005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9" name="AutoShape 32"/>
          <p:cNvSpPr>
            <a:spLocks noChangeArrowheads="1"/>
          </p:cNvSpPr>
          <p:nvPr/>
        </p:nvSpPr>
        <p:spPr bwMode="auto">
          <a:xfrm>
            <a:off x="6181725" y="5056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0" name="AutoShape 33"/>
          <p:cNvSpPr>
            <a:spLocks noChangeArrowheads="1"/>
          </p:cNvSpPr>
          <p:nvPr/>
        </p:nvSpPr>
        <p:spPr bwMode="auto">
          <a:xfrm>
            <a:off x="7000875" y="5056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1" name="AutoShape 34"/>
          <p:cNvSpPr>
            <a:spLocks noChangeArrowheads="1"/>
          </p:cNvSpPr>
          <p:nvPr/>
        </p:nvSpPr>
        <p:spPr bwMode="auto">
          <a:xfrm>
            <a:off x="6067425" y="418941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2" name="AutoShape 35"/>
          <p:cNvSpPr>
            <a:spLocks noChangeArrowheads="1"/>
          </p:cNvSpPr>
          <p:nvPr/>
        </p:nvSpPr>
        <p:spPr bwMode="auto">
          <a:xfrm>
            <a:off x="6276975" y="44656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3" name="AutoShape 36"/>
          <p:cNvSpPr>
            <a:spLocks noChangeArrowheads="1"/>
          </p:cNvSpPr>
          <p:nvPr/>
        </p:nvSpPr>
        <p:spPr bwMode="auto">
          <a:xfrm>
            <a:off x="6505575" y="50942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4" name="AutoShape 37"/>
          <p:cNvSpPr>
            <a:spLocks noChangeArrowheads="1"/>
          </p:cNvSpPr>
          <p:nvPr/>
        </p:nvSpPr>
        <p:spPr bwMode="auto">
          <a:xfrm>
            <a:off x="6486525" y="45894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5" name="AutoShape 38"/>
          <p:cNvSpPr>
            <a:spLocks noChangeArrowheads="1"/>
          </p:cNvSpPr>
          <p:nvPr/>
        </p:nvSpPr>
        <p:spPr bwMode="auto">
          <a:xfrm>
            <a:off x="8093075" y="42243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6" name="AutoShape 39"/>
          <p:cNvSpPr>
            <a:spLocks noChangeArrowheads="1"/>
          </p:cNvSpPr>
          <p:nvPr/>
        </p:nvSpPr>
        <p:spPr bwMode="auto">
          <a:xfrm>
            <a:off x="7953375" y="54371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7" name="AutoShape 40"/>
          <p:cNvSpPr>
            <a:spLocks noChangeArrowheads="1"/>
          </p:cNvSpPr>
          <p:nvPr/>
        </p:nvSpPr>
        <p:spPr bwMode="auto">
          <a:xfrm>
            <a:off x="7477125" y="3189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8" name="AutoShape 41"/>
          <p:cNvSpPr>
            <a:spLocks noChangeArrowheads="1"/>
          </p:cNvSpPr>
          <p:nvPr/>
        </p:nvSpPr>
        <p:spPr bwMode="auto">
          <a:xfrm>
            <a:off x="7483475" y="4452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9" name="AutoShape 42"/>
          <p:cNvSpPr>
            <a:spLocks noChangeArrowheads="1"/>
          </p:cNvSpPr>
          <p:nvPr/>
        </p:nvSpPr>
        <p:spPr bwMode="auto">
          <a:xfrm>
            <a:off x="8181975" y="4960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0" name="AutoShape 43"/>
          <p:cNvSpPr>
            <a:spLocks noChangeArrowheads="1"/>
          </p:cNvSpPr>
          <p:nvPr/>
        </p:nvSpPr>
        <p:spPr bwMode="auto">
          <a:xfrm>
            <a:off x="7007225" y="3900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1" name="AutoShape 44"/>
          <p:cNvSpPr>
            <a:spLocks noChangeArrowheads="1"/>
          </p:cNvSpPr>
          <p:nvPr/>
        </p:nvSpPr>
        <p:spPr bwMode="auto">
          <a:xfrm>
            <a:off x="7610475" y="5132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2" name="AutoShape 45"/>
          <p:cNvSpPr>
            <a:spLocks noChangeArrowheads="1"/>
          </p:cNvSpPr>
          <p:nvPr/>
        </p:nvSpPr>
        <p:spPr bwMode="auto">
          <a:xfrm>
            <a:off x="7400925" y="33988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3" name="AutoShape 46"/>
          <p:cNvSpPr>
            <a:spLocks noChangeArrowheads="1"/>
          </p:cNvSpPr>
          <p:nvPr/>
        </p:nvSpPr>
        <p:spPr bwMode="auto">
          <a:xfrm>
            <a:off x="6010275" y="49053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4" name="AutoShape 47"/>
          <p:cNvSpPr>
            <a:spLocks noChangeArrowheads="1"/>
          </p:cNvSpPr>
          <p:nvPr/>
        </p:nvSpPr>
        <p:spPr bwMode="auto">
          <a:xfrm>
            <a:off x="5629275" y="503872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5" name="AutoShape 48"/>
          <p:cNvSpPr>
            <a:spLocks noChangeArrowheads="1"/>
          </p:cNvSpPr>
          <p:nvPr/>
        </p:nvSpPr>
        <p:spPr bwMode="auto">
          <a:xfrm>
            <a:off x="7391400" y="352425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6" name="AutoShape 49"/>
          <p:cNvSpPr>
            <a:spLocks noChangeArrowheads="1"/>
          </p:cNvSpPr>
          <p:nvPr/>
        </p:nvSpPr>
        <p:spPr bwMode="auto">
          <a:xfrm>
            <a:off x="6943725" y="3055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7" name="AutoShape 50"/>
          <p:cNvSpPr>
            <a:spLocks noChangeArrowheads="1"/>
          </p:cNvSpPr>
          <p:nvPr/>
        </p:nvSpPr>
        <p:spPr bwMode="auto">
          <a:xfrm>
            <a:off x="8067675" y="3627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8" name="Line 51"/>
          <p:cNvSpPr>
            <a:spLocks noChangeShapeType="1"/>
          </p:cNvSpPr>
          <p:nvPr/>
        </p:nvSpPr>
        <p:spPr bwMode="auto">
          <a:xfrm flipH="1">
            <a:off x="4859338" y="4781550"/>
            <a:ext cx="1238250" cy="99695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9" name="Line 52"/>
          <p:cNvSpPr>
            <a:spLocks noChangeShapeType="1"/>
          </p:cNvSpPr>
          <p:nvPr/>
        </p:nvSpPr>
        <p:spPr bwMode="auto">
          <a:xfrm>
            <a:off x="6096000" y="3429000"/>
            <a:ext cx="1447800" cy="13335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0" name="Line 53"/>
          <p:cNvSpPr>
            <a:spLocks noChangeShapeType="1"/>
          </p:cNvSpPr>
          <p:nvPr/>
        </p:nvSpPr>
        <p:spPr bwMode="auto">
          <a:xfrm flipV="1">
            <a:off x="6324600" y="4800600"/>
            <a:ext cx="1219200" cy="12192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1" name="Line 54"/>
          <p:cNvSpPr>
            <a:spLocks noChangeShapeType="1"/>
          </p:cNvSpPr>
          <p:nvPr/>
        </p:nvSpPr>
        <p:spPr bwMode="auto">
          <a:xfrm flipV="1">
            <a:off x="4629150" y="3467100"/>
            <a:ext cx="1466850" cy="8382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2" name="Line 55"/>
          <p:cNvSpPr>
            <a:spLocks noChangeShapeType="1"/>
          </p:cNvSpPr>
          <p:nvPr/>
        </p:nvSpPr>
        <p:spPr bwMode="auto">
          <a:xfrm>
            <a:off x="4610100" y="4305300"/>
            <a:ext cx="1714500" cy="169545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3" name="AutoShape 56"/>
          <p:cNvSpPr>
            <a:spLocks noChangeArrowheads="1"/>
          </p:cNvSpPr>
          <p:nvPr/>
        </p:nvSpPr>
        <p:spPr bwMode="auto">
          <a:xfrm>
            <a:off x="3581400" y="2743200"/>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14" name="Text Box 57"/>
          <p:cNvSpPr txBox="1">
            <a:spLocks noChangeArrowheads="1"/>
          </p:cNvSpPr>
          <p:nvPr/>
        </p:nvSpPr>
        <p:spPr bwMode="auto">
          <a:xfrm>
            <a:off x="3581400" y="3429000"/>
            <a:ext cx="1905000" cy="396875"/>
          </a:xfrm>
          <a:prstGeom prst="rect">
            <a:avLst/>
          </a:prstGeom>
          <a:noFill/>
          <a:ln w="9525" algn="ctr">
            <a:noFill/>
            <a:miter lim="800000"/>
            <a:headEnd/>
            <a:tailEnd/>
          </a:ln>
        </p:spPr>
        <p:txBody>
          <a:bodyPr>
            <a:spAutoFit/>
          </a:bodyPr>
          <a:lstStyle/>
          <a:p>
            <a:pPr fontAlgn="base">
              <a:spcBef>
                <a:spcPct val="50000"/>
              </a:spcBef>
              <a:spcAft>
                <a:spcPct val="0"/>
              </a:spcAft>
            </a:pPr>
            <a:r>
              <a:rPr lang="el-GR" sz="2000">
                <a:solidFill>
                  <a:srgbClr val="000000"/>
                </a:solidFill>
                <a:latin typeface="Times New Roman" pitchFamily="18" charset="0"/>
                <a:cs typeface="Times New Roman" pitchFamily="18" charset="0"/>
              </a:rPr>
              <a:t>Φ</a:t>
            </a:r>
            <a:r>
              <a:rPr lang="en-US" altLang="zh-CN" sz="2000">
                <a:solidFill>
                  <a:srgbClr val="000000"/>
                </a:solidFill>
                <a:latin typeface="Times New Roman" pitchFamily="18" charset="0"/>
                <a:cs typeface="Times New Roman" pitchFamily="18" charset="0"/>
              </a:rPr>
              <a:t>:  </a:t>
            </a:r>
            <a:r>
              <a:rPr lang="en-US" altLang="zh-CN" sz="2000" b="1">
                <a:solidFill>
                  <a:srgbClr val="000000"/>
                </a:solidFill>
                <a:latin typeface="Times New Roman" pitchFamily="18" charset="0"/>
                <a:cs typeface="Times New Roman" pitchFamily="18" charset="0"/>
              </a:rPr>
              <a:t>x</a:t>
            </a:r>
            <a:r>
              <a:rPr lang="en-US" altLang="zh-CN" sz="2000" b="1" baseline="-25000">
                <a:solidFill>
                  <a:srgbClr val="000000"/>
                </a:solidFill>
                <a:latin typeface="Times New Roman" pitchFamily="18" charset="0"/>
                <a:cs typeface="Times New Roman" pitchFamily="18" charset="0"/>
              </a:rPr>
              <a:t> </a:t>
            </a:r>
            <a:r>
              <a:rPr lang="en-US" altLang="zh-CN" sz="2000" b="1">
                <a:solidFill>
                  <a:srgbClr val="000000"/>
                </a:solidFill>
                <a:latin typeface="Times New Roman" pitchFamily="18" charset="0"/>
                <a:cs typeface="Times New Roman" pitchFamily="18" charset="0"/>
              </a:rPr>
              <a:t>→</a:t>
            </a:r>
            <a:r>
              <a:rPr lang="en-US" altLang="zh-CN" sz="2000">
                <a:solidFill>
                  <a:srgbClr val="000000"/>
                </a:solidFill>
                <a:latin typeface="Times New Roman" pitchFamily="18" charset="0"/>
                <a:cs typeface="Times New Roman" pitchFamily="18" charset="0"/>
              </a:rPr>
              <a:t> </a:t>
            </a:r>
            <a:r>
              <a:rPr lang="el-GR" sz="2000">
                <a:solidFill>
                  <a:srgbClr val="000000"/>
                </a:solidFill>
                <a:latin typeface="Times New Roman" pitchFamily="18" charset="0"/>
                <a:cs typeface="Times New Roman" pitchFamily="18" charset="0"/>
              </a:rPr>
              <a:t>φ</a:t>
            </a:r>
            <a:r>
              <a:rPr lang="en-US" altLang="zh-CN" sz="2000">
                <a:solidFill>
                  <a:srgbClr val="000000"/>
                </a:solidFill>
                <a:latin typeface="Times New Roman" pitchFamily="18" charset="0"/>
                <a:cs typeface="Times New Roman" pitchFamily="18" charset="0"/>
              </a:rPr>
              <a:t>(</a:t>
            </a:r>
            <a:r>
              <a:rPr lang="en-US" altLang="zh-CN" sz="2000" b="1">
                <a:solidFill>
                  <a:srgbClr val="000000"/>
                </a:solidFill>
                <a:latin typeface="Times New Roman" pitchFamily="18" charset="0"/>
                <a:cs typeface="Times New Roman" pitchFamily="18" charset="0"/>
              </a:rPr>
              <a:t>x</a:t>
            </a:r>
            <a:r>
              <a:rPr lang="en-US" altLang="zh-CN" sz="2000">
                <a:solidFill>
                  <a:srgbClr val="000000"/>
                </a:solidFill>
                <a:latin typeface="Times New Roman" pitchFamily="18" charset="0"/>
                <a:cs typeface="Times New Roman" pitchFamily="18" charset="0"/>
              </a:rPr>
              <a:t>)</a:t>
            </a:r>
          </a:p>
        </p:txBody>
      </p:sp>
      <p:sp>
        <p:nvSpPr>
          <p:cNvPr id="115" name="Text Box 57"/>
          <p:cNvSpPr txBox="1">
            <a:spLocks noChangeArrowheads="1"/>
          </p:cNvSpPr>
          <p:nvPr/>
        </p:nvSpPr>
        <p:spPr bwMode="auto">
          <a:xfrm>
            <a:off x="0" y="6550223"/>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latin typeface="Arial" pitchFamily="34" charset="0"/>
              </a:rPr>
              <a:t>Slide from </a:t>
            </a:r>
            <a:r>
              <a:rPr lang="en-US" sz="1400" dirty="0">
                <a:solidFill>
                  <a:srgbClr val="000000"/>
                </a:solidFill>
                <a:latin typeface="Arial" pitchFamily="34" charset="0"/>
              </a:rPr>
              <a:t>Andrew Moore’s tutorial: http://www.autonlab.org/tutorials/svm.html</a:t>
            </a:r>
          </a:p>
        </p:txBody>
      </p:sp>
      <p:sp>
        <p:nvSpPr>
          <p:cNvPr id="59" name="Slide Number Placeholder 58"/>
          <p:cNvSpPr>
            <a:spLocks noGrp="1"/>
          </p:cNvSpPr>
          <p:nvPr>
            <p:ph type="sldNum" sz="quarter" idx="12"/>
          </p:nvPr>
        </p:nvSpPr>
        <p:spPr/>
        <p:txBody>
          <a:bodyPr/>
          <a:lstStyle/>
          <a:p>
            <a:fld id="{D97A3DDC-98E1-4BA6-8E25-6025F043A9B3}"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8914574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228600"/>
            <a:ext cx="7772400" cy="685800"/>
          </a:xfrm>
          <a:prstGeom prst="rect">
            <a:avLst/>
          </a:prstGeom>
          <a:noFill/>
          <a:ln w="9525">
            <a:noFill/>
            <a:miter lim="800000"/>
            <a:headEnd/>
            <a:tailEnd/>
          </a:ln>
        </p:spPr>
        <p:txBody>
          <a:bodyPr anchor="ctr"/>
          <a:lstStyle/>
          <a:p>
            <a:pPr fontAlgn="base">
              <a:spcBef>
                <a:spcPct val="0"/>
              </a:spcBef>
              <a:spcAft>
                <a:spcPct val="0"/>
              </a:spcAft>
            </a:pPr>
            <a:r>
              <a:rPr lang="en-US" altLang="zh-CN" sz="4200">
                <a:solidFill>
                  <a:srgbClr val="006633"/>
                </a:solidFill>
                <a:latin typeface="Garamond" pitchFamily="18" charset="0"/>
              </a:rPr>
              <a:t>The </a:t>
            </a:r>
            <a:r>
              <a:rPr lang="en-US" altLang="zh-CN" sz="4200">
                <a:solidFill>
                  <a:srgbClr val="006633"/>
                </a:solidFill>
                <a:latin typeface="Times New Roman" pitchFamily="18" charset="0"/>
              </a:rPr>
              <a:t>“</a:t>
            </a:r>
            <a:r>
              <a:rPr lang="en-US" altLang="zh-CN" sz="4200">
                <a:solidFill>
                  <a:srgbClr val="006633"/>
                </a:solidFill>
                <a:latin typeface="Garamond" pitchFamily="18" charset="0"/>
              </a:rPr>
              <a:t>Kernel Trick</a:t>
            </a:r>
            <a:r>
              <a:rPr lang="en-US" altLang="zh-CN" sz="4200">
                <a:solidFill>
                  <a:srgbClr val="006633"/>
                </a:solidFill>
                <a:latin typeface="Times New Roman" pitchFamily="18" charset="0"/>
              </a:rPr>
              <a:t>”</a:t>
            </a:r>
            <a:endParaRPr lang="en-US" altLang="zh-CN" sz="4200">
              <a:solidFill>
                <a:srgbClr val="006633"/>
              </a:solidFill>
              <a:latin typeface="Garamond" pitchFamily="18" charset="0"/>
            </a:endParaRPr>
          </a:p>
        </p:txBody>
      </p:sp>
      <p:sp>
        <p:nvSpPr>
          <p:cNvPr id="418819" name="Rectangle 3"/>
          <p:cNvSpPr>
            <a:spLocks noChangeArrowheads="1"/>
          </p:cNvSpPr>
          <p:nvPr/>
        </p:nvSpPr>
        <p:spPr bwMode="auto">
          <a:xfrm>
            <a:off x="304800" y="914400"/>
            <a:ext cx="88392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The linear classifier relies on dot product between vectors </a:t>
            </a: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baseline="30000" dirty="0" err="1">
                <a:solidFill>
                  <a:srgbClr val="000000"/>
                </a:solidFill>
              </a:rPr>
              <a:t>T</a:t>
            </a:r>
            <a:r>
              <a:rPr lang="en-US" altLang="zh-CN" sz="2800" dirty="0" err="1">
                <a:solidFill>
                  <a:srgbClr val="000000"/>
                </a:solidFill>
              </a:rPr>
              <a:t>x</a:t>
            </a:r>
            <a:r>
              <a:rPr lang="en-US" altLang="zh-CN" sz="2800" baseline="-25000" dirty="0" err="1">
                <a:solidFill>
                  <a:srgbClr val="000000"/>
                </a:solidFill>
              </a:rPr>
              <a:t>j</a:t>
            </a: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None/>
            </a:pPr>
            <a:endParaRPr lang="el-GR" sz="2800" dirty="0">
              <a:solidFill>
                <a:srgbClr val="000000"/>
              </a:solidFill>
              <a:latin typeface="Times New Roman" pitchFamily="18" charset="0"/>
            </a:endParaRPr>
          </a:p>
        </p:txBody>
      </p:sp>
      <p:sp>
        <p:nvSpPr>
          <p:cNvPr id="4" name="Text Box 57"/>
          <p:cNvSpPr txBox="1">
            <a:spLocks noChangeArrowheads="1"/>
          </p:cNvSpPr>
          <p:nvPr/>
        </p:nvSpPr>
        <p:spPr bwMode="auto">
          <a:xfrm>
            <a:off x="152400" y="6309320"/>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Slide from </a:t>
            </a:r>
            <a:r>
              <a:rPr lang="en-US" sz="1400" dirty="0">
                <a:solidFill>
                  <a:srgbClr val="000000"/>
                </a:solidFill>
              </a:rPr>
              <a:t>Andrew Moore’s tutorial: http://www.autonlab.org/tutorials/svm.html</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DD962D54-79F9-4FCE-A840-43328CC8FF02}" type="slidenum">
              <a:rPr lang="en-US" altLang="zh-CN" smtClean="0">
                <a:solidFill>
                  <a:srgbClr val="000000"/>
                </a:solidFill>
              </a:rPr>
              <a:pPr fontAlgn="base">
                <a:spcBef>
                  <a:spcPct val="0"/>
                </a:spcBef>
                <a:spcAft>
                  <a:spcPct val="0"/>
                </a:spcAft>
                <a:defRPr/>
              </a:pPr>
              <a:t>62</a:t>
            </a:fld>
            <a:endParaRPr lang="en-US" altLang="zh-CN">
              <a:solidFill>
                <a:srgbClr val="000000"/>
              </a:solidFill>
            </a:endParaRPr>
          </a:p>
        </p:txBody>
      </p:sp>
    </p:spTree>
    <p:extLst>
      <p:ext uri="{BB962C8B-B14F-4D97-AF65-F5344CB8AC3E}">
        <p14:creationId xmlns:p14="http://schemas.microsoft.com/office/powerpoint/2010/main" val="420451895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marL="0" indent="0"/>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10845" name="Equation" r:id="rId4" imgW="901440" imgH="266400" progId="Equation.3">
                  <p:embed/>
                </p:oleObj>
              </mc:Choice>
              <mc:Fallback>
                <p:oleObj name="Equation" r:id="rId4" imgW="90144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10846" name="Equation" r:id="rId6" imgW="1676160" imgH="266400" progId="Equation.3">
                  <p:embed/>
                </p:oleObj>
              </mc:Choice>
              <mc:Fallback>
                <p:oleObj name="Equation" r:id="rId6" imgW="1676160" imgH="266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63</a:t>
            </a:fld>
            <a:endParaRPr lang="en-US">
              <a:solidFill>
                <a:srgbClr val="000000"/>
              </a:solidFill>
              <a:cs typeface="Arial" pitchFamily="34" charset="0"/>
            </a:endParaRPr>
          </a:p>
        </p:txBody>
      </p:sp>
      <p:sp>
        <p:nvSpPr>
          <p:cNvPr id="2" name="Rectangle 1"/>
          <p:cNvSpPr/>
          <p:nvPr/>
        </p:nvSpPr>
        <p:spPr bwMode="auto">
          <a:xfrm>
            <a:off x="5653844" y="2096852"/>
            <a:ext cx="900100" cy="50405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6993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228600"/>
            <a:ext cx="7772400" cy="685800"/>
          </a:xfrm>
          <a:prstGeom prst="rect">
            <a:avLst/>
          </a:prstGeom>
          <a:noFill/>
          <a:ln w="9525">
            <a:noFill/>
            <a:miter lim="800000"/>
            <a:headEnd/>
            <a:tailEnd/>
          </a:ln>
        </p:spPr>
        <p:txBody>
          <a:bodyPr anchor="ctr"/>
          <a:lstStyle/>
          <a:p>
            <a:pPr fontAlgn="base">
              <a:spcBef>
                <a:spcPct val="0"/>
              </a:spcBef>
              <a:spcAft>
                <a:spcPct val="0"/>
              </a:spcAft>
            </a:pPr>
            <a:r>
              <a:rPr lang="en-US" altLang="zh-CN" sz="4200">
                <a:solidFill>
                  <a:srgbClr val="006633"/>
                </a:solidFill>
                <a:latin typeface="Garamond" pitchFamily="18" charset="0"/>
              </a:rPr>
              <a:t>The </a:t>
            </a:r>
            <a:r>
              <a:rPr lang="en-US" altLang="zh-CN" sz="4200">
                <a:solidFill>
                  <a:srgbClr val="006633"/>
                </a:solidFill>
                <a:latin typeface="Times New Roman" pitchFamily="18" charset="0"/>
              </a:rPr>
              <a:t>“</a:t>
            </a:r>
            <a:r>
              <a:rPr lang="en-US" altLang="zh-CN" sz="4200">
                <a:solidFill>
                  <a:srgbClr val="006633"/>
                </a:solidFill>
                <a:latin typeface="Garamond" pitchFamily="18" charset="0"/>
              </a:rPr>
              <a:t>Kernel Trick</a:t>
            </a:r>
            <a:r>
              <a:rPr lang="en-US" altLang="zh-CN" sz="4200">
                <a:solidFill>
                  <a:srgbClr val="006633"/>
                </a:solidFill>
                <a:latin typeface="Times New Roman" pitchFamily="18" charset="0"/>
              </a:rPr>
              <a:t>”</a:t>
            </a:r>
            <a:endParaRPr lang="en-US" altLang="zh-CN" sz="4200">
              <a:solidFill>
                <a:srgbClr val="006633"/>
              </a:solidFill>
              <a:latin typeface="Garamond" pitchFamily="18" charset="0"/>
            </a:endParaRPr>
          </a:p>
        </p:txBody>
      </p:sp>
      <p:sp>
        <p:nvSpPr>
          <p:cNvPr id="418819" name="Rectangle 3"/>
          <p:cNvSpPr>
            <a:spLocks noChangeArrowheads="1"/>
          </p:cNvSpPr>
          <p:nvPr/>
        </p:nvSpPr>
        <p:spPr bwMode="auto">
          <a:xfrm>
            <a:off x="304800" y="914400"/>
            <a:ext cx="88392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The linear classifier relies on dot product between vectors </a:t>
            </a: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baseline="30000" dirty="0" err="1">
                <a:solidFill>
                  <a:srgbClr val="000000"/>
                </a:solidFill>
              </a:rPr>
              <a:t>T</a:t>
            </a:r>
            <a:r>
              <a:rPr lang="en-US" altLang="zh-CN" sz="2800" dirty="0" err="1">
                <a:solidFill>
                  <a:srgbClr val="000000"/>
                </a:solidFill>
              </a:rPr>
              <a:t>x</a:t>
            </a:r>
            <a:r>
              <a:rPr lang="en-US" altLang="zh-CN" sz="2800" baseline="-25000" dirty="0" err="1">
                <a:solidFill>
                  <a:srgbClr val="000000"/>
                </a:solidFill>
              </a:rPr>
              <a:t>j</a:t>
            </a: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If every data point is mapped into high-dimensional space via some transformation </a:t>
            </a:r>
            <a:r>
              <a:rPr lang="el-GR" sz="2800" dirty="0">
                <a:solidFill>
                  <a:srgbClr val="000000"/>
                </a:solidFill>
                <a:cs typeface="Times New Roman" pitchFamily="18" charset="0"/>
              </a:rPr>
              <a:t>Φ</a:t>
            </a:r>
            <a:r>
              <a:rPr lang="en-US" altLang="zh-CN" sz="2800" dirty="0">
                <a:solidFill>
                  <a:srgbClr val="000000"/>
                </a:solidFill>
                <a:cs typeface="Times New Roman" pitchFamily="18" charset="0"/>
              </a:rPr>
              <a:t>:  x</a:t>
            </a:r>
            <a:r>
              <a:rPr lang="en-US" altLang="zh-CN" sz="2800" baseline="-25000" dirty="0">
                <a:solidFill>
                  <a:srgbClr val="000000"/>
                </a:solidFill>
                <a:cs typeface="Times New Roman" pitchFamily="18" charset="0"/>
              </a:rPr>
              <a:t> </a:t>
            </a:r>
            <a:r>
              <a:rPr lang="en-US" altLang="zh-CN" sz="2800" dirty="0">
                <a:solidFill>
                  <a:srgbClr val="000000"/>
                </a:solidFill>
                <a:cs typeface="Times New Roman" pitchFamily="18" charset="0"/>
              </a:rPr>
              <a:t>→ </a:t>
            </a:r>
            <a:r>
              <a:rPr lang="el-GR" sz="2800" dirty="0">
                <a:solidFill>
                  <a:srgbClr val="000000"/>
                </a:solidFill>
                <a:cs typeface="Times New Roman" pitchFamily="18" charset="0"/>
              </a:rPr>
              <a:t>φ</a:t>
            </a:r>
            <a:r>
              <a:rPr lang="en-US" altLang="zh-CN" sz="2800" dirty="0">
                <a:solidFill>
                  <a:srgbClr val="000000"/>
                </a:solidFill>
                <a:cs typeface="Times New Roman" pitchFamily="18" charset="0"/>
              </a:rPr>
              <a:t>(x), the dot product becomes:</a:t>
            </a:r>
          </a:p>
          <a:p>
            <a:pPr marL="342900" indent="-342900" algn="ctr" fontAlgn="base">
              <a:spcBef>
                <a:spcPct val="20000"/>
              </a:spcBef>
              <a:spcAft>
                <a:spcPct val="0"/>
              </a:spcAft>
              <a:buClr>
                <a:srgbClr val="CC9900"/>
              </a:buClr>
              <a:buSzPct val="65000"/>
              <a:buFont typeface="Wingdings" pitchFamily="2" charset="2"/>
              <a:buNone/>
            </a:pP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 </a:t>
            </a:r>
            <a:r>
              <a:rPr lang="el-GR" sz="2800" dirty="0">
                <a:solidFill>
                  <a:srgbClr val="000000"/>
                </a:solidFill>
              </a:rPr>
              <a:t>φ</a:t>
            </a:r>
            <a:r>
              <a:rPr lang="en-US" altLang="zh-CN" sz="2800" dirty="0">
                <a:solidFill>
                  <a:srgbClr val="000000"/>
                </a:solidFill>
              </a:rPr>
              <a:t>(x</a:t>
            </a:r>
            <a:r>
              <a:rPr lang="en-US" altLang="zh-CN" sz="2800" baseline="-25000" dirty="0">
                <a:solidFill>
                  <a:srgbClr val="000000"/>
                </a:solidFill>
              </a:rPr>
              <a:t>i</a:t>
            </a:r>
            <a:r>
              <a:rPr lang="en-US" altLang="zh-CN" sz="2800" dirty="0">
                <a:solidFill>
                  <a:srgbClr val="000000"/>
                </a:solidFill>
              </a:rPr>
              <a:t>)</a:t>
            </a:r>
            <a:r>
              <a:rPr lang="en-US" altLang="zh-CN" sz="2800" baseline="-25000" dirty="0">
                <a:solidFill>
                  <a:srgbClr val="000000"/>
                </a:solidFill>
              </a:rPr>
              <a:t> </a:t>
            </a:r>
            <a:r>
              <a:rPr lang="en-US" altLang="zh-CN" sz="2800" baseline="30000" dirty="0">
                <a:solidFill>
                  <a:srgbClr val="000000"/>
                </a:solidFill>
              </a:rPr>
              <a:t>T</a:t>
            </a:r>
            <a:r>
              <a:rPr lang="el-GR" sz="2800" dirty="0">
                <a:solidFill>
                  <a:srgbClr val="000000"/>
                </a:solidFill>
              </a:rPr>
              <a:t>φ</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p>
          <a:p>
            <a:pPr marL="342900" indent="-342900" algn="ctr" fontAlgn="base">
              <a:spcBef>
                <a:spcPct val="20000"/>
              </a:spcBef>
              <a:spcAft>
                <a:spcPct val="0"/>
              </a:spcAft>
              <a:buClr>
                <a:srgbClr val="CC9900"/>
              </a:buClr>
              <a:buSzPct val="65000"/>
              <a:buFont typeface="Wingdings" pitchFamily="2" charset="2"/>
              <a:buNone/>
            </a:pPr>
            <a:endParaRPr lang="en-US" altLang="zh-CN" sz="28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A </a:t>
            </a:r>
            <a:r>
              <a:rPr lang="en-US" altLang="zh-CN" sz="2800" i="1" dirty="0">
                <a:solidFill>
                  <a:srgbClr val="000000"/>
                </a:solidFill>
              </a:rPr>
              <a:t>kernel function</a:t>
            </a:r>
            <a:r>
              <a:rPr lang="en-US" altLang="zh-CN" sz="2800" dirty="0">
                <a:solidFill>
                  <a:srgbClr val="000000"/>
                </a:solidFill>
              </a:rPr>
              <a:t> is similarity function that corresponds to an inner product in some expanded feature space</a:t>
            </a:r>
            <a:r>
              <a:rPr lang="en-US" altLang="zh-CN" sz="2800" dirty="0" smtClean="0">
                <a:solidFill>
                  <a:srgbClr val="000000"/>
                </a:solidFill>
              </a:rPr>
              <a:t>.</a:t>
            </a:r>
          </a:p>
          <a:p>
            <a:pPr marL="342900" indent="-342900" fontAlgn="base">
              <a:spcBef>
                <a:spcPct val="20000"/>
              </a:spcBef>
              <a:spcAft>
                <a:spcPct val="0"/>
              </a:spcAft>
              <a:buClr>
                <a:srgbClr val="CC9900"/>
              </a:buClr>
              <a:buSzPct val="65000"/>
              <a:buFont typeface="Wingdings" pitchFamily="2" charset="2"/>
              <a:buNone/>
            </a:pPr>
            <a:endParaRPr lang="el-GR" sz="2800" dirty="0">
              <a:solidFill>
                <a:srgbClr val="000000"/>
              </a:solidFill>
              <a:latin typeface="Times New Roman" pitchFamily="18" charset="0"/>
            </a:endParaRPr>
          </a:p>
        </p:txBody>
      </p:sp>
      <p:sp>
        <p:nvSpPr>
          <p:cNvPr id="4" name="Text Box 57"/>
          <p:cNvSpPr txBox="1">
            <a:spLocks noChangeArrowheads="1"/>
          </p:cNvSpPr>
          <p:nvPr/>
        </p:nvSpPr>
        <p:spPr bwMode="auto">
          <a:xfrm>
            <a:off x="152400" y="6309320"/>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Slide from </a:t>
            </a:r>
            <a:r>
              <a:rPr lang="en-US" sz="1400" dirty="0">
                <a:solidFill>
                  <a:srgbClr val="000000"/>
                </a:solidFill>
              </a:rPr>
              <a:t>Andrew Moore’s tutorial: http://www.autonlab.org/tutorials/svm.html</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DD962D54-79F9-4FCE-A840-43328CC8FF02}" type="slidenum">
              <a:rPr lang="en-US" altLang="zh-CN" smtClean="0">
                <a:solidFill>
                  <a:srgbClr val="000000"/>
                </a:solidFill>
              </a:rPr>
              <a:pPr fontAlgn="base">
                <a:spcBef>
                  <a:spcPct val="0"/>
                </a:spcBef>
                <a:spcAft>
                  <a:spcPct val="0"/>
                </a:spcAft>
                <a:defRPr/>
              </a:pPr>
              <a:t>64</a:t>
            </a:fld>
            <a:endParaRPr lang="en-US" altLang="zh-CN">
              <a:solidFill>
                <a:srgbClr val="000000"/>
              </a:solidFill>
            </a:endParaRPr>
          </a:p>
        </p:txBody>
      </p:sp>
    </p:spTree>
    <p:extLst>
      <p:ext uri="{BB962C8B-B14F-4D97-AF65-F5344CB8AC3E}">
        <p14:creationId xmlns:p14="http://schemas.microsoft.com/office/powerpoint/2010/main" val="727999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8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88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8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lstStyle/>
          <a:p>
            <a:r>
              <a:rPr lang="en-US" dirty="0" smtClean="0"/>
              <a:t>Example</a:t>
            </a:r>
            <a:endParaRPr lang="en-US" dirty="0"/>
          </a:p>
        </p:txBody>
      </p:sp>
      <p:sp>
        <p:nvSpPr>
          <p:cNvPr id="5" name="Content Placeholder 4"/>
          <p:cNvSpPr>
            <a:spLocks noGrp="1"/>
          </p:cNvSpPr>
          <p:nvPr>
            <p:ph idx="1"/>
          </p:nvPr>
        </p:nvSpPr>
        <p:spPr>
          <a:xfrm>
            <a:off x="4064" y="1160748"/>
            <a:ext cx="12272792" cy="4525963"/>
          </a:xfrm>
        </p:spPr>
        <p:txBody>
          <a:bodyPr>
            <a:noAutofit/>
          </a:bodyPr>
          <a:lstStyle/>
          <a:p>
            <a:pPr marL="0" indent="0" fontAlgn="base">
              <a:spcAft>
                <a:spcPct val="0"/>
              </a:spcAft>
              <a:buClr>
                <a:srgbClr val="CC9900"/>
              </a:buClr>
              <a:buSzPct val="65000"/>
              <a:buNone/>
            </a:pPr>
            <a:r>
              <a:rPr lang="en-US" altLang="zh-CN" dirty="0" smtClean="0">
                <a:solidFill>
                  <a:srgbClr val="000000"/>
                </a:solidFill>
              </a:rPr>
              <a:t> </a:t>
            </a:r>
            <a:r>
              <a:rPr lang="en-US" altLang="zh-CN" dirty="0" smtClean="0">
                <a:solidFill>
                  <a:srgbClr val="000000"/>
                </a:solidFill>
                <a:latin typeface="Times New Roman" pitchFamily="18" charset="0"/>
              </a:rPr>
              <a:t>2-dimensional </a:t>
            </a:r>
            <a:r>
              <a:rPr lang="en-US" altLang="zh-CN" dirty="0">
                <a:solidFill>
                  <a:srgbClr val="000000"/>
                </a:solidFill>
                <a:latin typeface="Times New Roman" pitchFamily="18" charset="0"/>
              </a:rPr>
              <a:t>vectors x=[</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1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2</a:t>
            </a:r>
            <a:r>
              <a:rPr lang="en-US" altLang="zh-CN" dirty="0">
                <a:solidFill>
                  <a:srgbClr val="000000"/>
                </a:solidFill>
                <a:latin typeface="Times New Roman" pitchFamily="18" charset="0"/>
              </a:rPr>
              <a:t>]; 	</a:t>
            </a:r>
            <a:endParaRPr lang="en-US" altLang="zh-CN" dirty="0" smtClean="0">
              <a:solidFill>
                <a:srgbClr val="000000"/>
              </a:solidFill>
              <a:latin typeface="Times New Roman" pitchFamily="18" charset="0"/>
            </a:endParaRPr>
          </a:p>
          <a:p>
            <a:pPr fontAlgn="base">
              <a:spcAft>
                <a:spcPct val="0"/>
              </a:spcAft>
              <a:buClr>
                <a:srgbClr val="CC9900"/>
              </a:buClr>
              <a:buSzPct val="65000"/>
              <a:buNone/>
            </a:pPr>
            <a:r>
              <a:rPr lang="en-US" altLang="zh-CN" dirty="0" smtClean="0">
                <a:solidFill>
                  <a:srgbClr val="000000"/>
                </a:solidFill>
                <a:latin typeface="Times New Roman" pitchFamily="18" charset="0"/>
              </a:rPr>
              <a:t>let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)=(1 + </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baseline="30000" dirty="0" err="1">
                <a:solidFill>
                  <a:srgbClr val="000000"/>
                </a:solidFill>
                <a:latin typeface="Times New Roman" pitchFamily="18" charset="0"/>
              </a:rPr>
              <a:t>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r>
              <a:rPr lang="en-US" altLang="zh-CN" baseline="30000" dirty="0">
                <a:solidFill>
                  <a:srgbClr val="000000"/>
                </a:solidFill>
                <a:latin typeface="Times New Roman" pitchFamily="18" charset="0"/>
              </a:rPr>
              <a:t>2</a:t>
            </a:r>
            <a:endParaRPr lang="en-US" altLang="zh-CN" dirty="0">
              <a:solidFill>
                <a:srgbClr val="000000"/>
              </a:solidFill>
              <a:latin typeface="Times New Roman" pitchFamily="18" charset="0"/>
            </a:endParaRPr>
          </a:p>
          <a:p>
            <a:pPr fontAlgn="base">
              <a:spcAft>
                <a:spcPct val="0"/>
              </a:spcAft>
              <a:buClr>
                <a:srgbClr val="CC9900"/>
              </a:buClr>
              <a:buSzPct val="65000"/>
              <a:buNone/>
            </a:pPr>
            <a:endParaRPr lang="en-US" altLang="zh-CN" sz="800" dirty="0" smtClean="0">
              <a:solidFill>
                <a:srgbClr val="000000"/>
              </a:solidFill>
              <a:latin typeface="Times New Roman" pitchFamily="18" charset="0"/>
            </a:endParaRPr>
          </a:p>
          <a:p>
            <a:pPr fontAlgn="base">
              <a:spcAft>
                <a:spcPct val="0"/>
              </a:spcAft>
              <a:buClr>
                <a:srgbClr val="CC9900"/>
              </a:buClr>
              <a:buSzPct val="65000"/>
              <a:buNone/>
            </a:pPr>
            <a:r>
              <a:rPr lang="en-US" altLang="zh-CN" dirty="0" smtClean="0">
                <a:solidFill>
                  <a:srgbClr val="000000"/>
                </a:solidFill>
                <a:latin typeface="Times New Roman" pitchFamily="18" charset="0"/>
              </a:rPr>
              <a:t>Need </a:t>
            </a:r>
            <a:r>
              <a:rPr lang="en-US" altLang="zh-CN" dirty="0">
                <a:solidFill>
                  <a:srgbClr val="000000"/>
                </a:solidFill>
                <a:latin typeface="Times New Roman" pitchFamily="18" charset="0"/>
              </a:rPr>
              <a:t>to show that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 </a:t>
            </a:r>
            <a:r>
              <a:rPr lang="el-GR" dirty="0">
                <a:solidFill>
                  <a:srgbClr val="000000"/>
                </a:solidFill>
                <a:latin typeface="Times New Roman" pitchFamily="18" charset="0"/>
              </a:rPr>
              <a:t>φ</a:t>
            </a:r>
            <a:r>
              <a:rPr lang="en-US" altLang="zh-CN" dirty="0">
                <a:solidFill>
                  <a:srgbClr val="000000"/>
                </a:solidFill>
                <a:latin typeface="Times New Roman" pitchFamily="18" charset="0"/>
              </a:rPr>
              <a:t>(x</a:t>
            </a:r>
            <a:r>
              <a:rPr lang="en-US" altLang="zh-CN" baseline="-25000" dirty="0">
                <a:solidFill>
                  <a:srgbClr val="000000"/>
                </a:solidFill>
                <a:latin typeface="Times New Roman" pitchFamily="18" charset="0"/>
              </a:rPr>
              <a:t>i</a:t>
            </a:r>
            <a:r>
              <a:rPr lang="en-US" altLang="zh-CN" dirty="0">
                <a:solidFill>
                  <a:srgbClr val="000000"/>
                </a:solidFill>
                <a:latin typeface="Times New Roman" pitchFamily="18" charset="0"/>
              </a:rPr>
              <a:t>)</a:t>
            </a:r>
            <a:r>
              <a:rPr lang="en-US" altLang="zh-CN" baseline="-25000" dirty="0">
                <a:solidFill>
                  <a:srgbClr val="000000"/>
                </a:solidFill>
                <a:latin typeface="Times New Roman" pitchFamily="18" charset="0"/>
              </a:rPr>
              <a:t> </a:t>
            </a:r>
            <a:r>
              <a:rPr lang="en-US" altLang="zh-CN" baseline="30000" dirty="0">
                <a:solidFill>
                  <a:srgbClr val="000000"/>
                </a:solidFill>
                <a:latin typeface="Times New Roman" pitchFamily="18" charset="0"/>
              </a:rPr>
              <a:t>T</a:t>
            </a:r>
            <a:r>
              <a:rPr lang="el-GR" dirty="0">
                <a:solidFill>
                  <a:srgbClr val="000000"/>
                </a:solidFill>
                <a:latin typeface="Times New Roman" pitchFamily="18" charset="0"/>
              </a:rPr>
              <a:t>φ</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)=(1 + </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baseline="30000" dirty="0" err="1">
                <a:solidFill>
                  <a:srgbClr val="000000"/>
                </a:solidFill>
                <a:latin typeface="Times New Roman" pitchFamily="18" charset="0"/>
              </a:rPr>
              <a:t>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r>
              <a:rPr lang="en-US" altLang="zh-CN" baseline="30000" dirty="0">
                <a:solidFill>
                  <a:srgbClr val="000000"/>
                </a:solidFill>
                <a:latin typeface="Times New Roman" pitchFamily="18" charset="0"/>
              </a:rPr>
              <a:t>2</a:t>
            </a:r>
            <a:r>
              <a:rPr lang="en-US" altLang="zh-CN" baseline="-25000" dirty="0">
                <a:solidFill>
                  <a:srgbClr val="000000"/>
                </a:solidFill>
                <a:latin typeface="Times New Roman" pitchFamily="18" charset="0"/>
              </a:rPr>
              <a:t>,</a:t>
            </a:r>
          </a:p>
          <a:p>
            <a:pPr fontAlgn="base">
              <a:spcAft>
                <a:spcPct val="0"/>
              </a:spcAft>
              <a:buClr>
                <a:srgbClr val="CC9900"/>
              </a:buClr>
              <a:buSzPct val="65000"/>
              <a:buNone/>
            </a:pPr>
            <a:r>
              <a:rPr lang="en-US" altLang="zh-CN" baseline="-25000" dirty="0">
                <a:solidFill>
                  <a:srgbClr val="000000"/>
                </a:solidFill>
                <a:latin typeface="Times New Roman" pitchFamily="18" charset="0"/>
              </a:rPr>
              <a:t>     </a:t>
            </a:r>
            <a:r>
              <a:rPr lang="en-US" altLang="zh-CN" baseline="-25000" dirty="0" smtClean="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1+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baseline="30000" dirty="0">
                <a:solidFill>
                  <a:srgbClr val="000000"/>
                </a:solidFill>
                <a:latin typeface="Times New Roman" pitchFamily="18" charset="0"/>
              </a:rPr>
              <a:t>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a:t>
            </a:r>
            <a:r>
              <a:rPr lang="en-US" altLang="zh-CN" i="1" baseline="30000" dirty="0">
                <a:solidFill>
                  <a:srgbClr val="000000"/>
                </a:solidFill>
                <a:latin typeface="Times New Roman" pitchFamily="18" charset="0"/>
              </a:rPr>
              <a:t>2 </a:t>
            </a:r>
            <a:r>
              <a:rPr lang="en-US" altLang="zh-CN" i="1" dirty="0">
                <a:solidFill>
                  <a:srgbClr val="000000"/>
                </a:solidFill>
                <a:latin typeface="Times New Roman" pitchFamily="18" charset="0"/>
              </a:rPr>
              <a:t>+ </a:t>
            </a:r>
            <a:r>
              <a:rPr lang="en-US" altLang="zh-CN" dirty="0">
                <a:solidFill>
                  <a:srgbClr val="000000"/>
                </a:solidFill>
                <a:latin typeface="Times New Roman" pitchFamily="18" charset="0"/>
              </a:rPr>
              <a:t>2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a:t>
            </a:r>
            <a:r>
              <a:rPr lang="en-US" altLang="zh-CN" i="1" baseline="30000" dirty="0">
                <a:solidFill>
                  <a:srgbClr val="000000"/>
                </a:solidFill>
                <a:latin typeface="Times New Roman" pitchFamily="18" charset="0"/>
              </a:rPr>
              <a:t>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j2</a:t>
            </a:r>
            <a:r>
              <a:rPr lang="en-US" altLang="zh-CN" i="1" dirty="0">
                <a:solidFill>
                  <a:srgbClr val="000000"/>
                </a:solidFill>
                <a:latin typeface="Times New Roman" pitchFamily="18" charset="0"/>
              </a:rPr>
              <a:t>+ x</a:t>
            </a:r>
            <a:r>
              <a:rPr lang="en-US" altLang="zh-CN" i="1" baseline="-25000" dirty="0">
                <a:solidFill>
                  <a:srgbClr val="000000"/>
                </a:solidFill>
                <a:latin typeface="Times New Roman" pitchFamily="18" charset="0"/>
              </a:rPr>
              <a:t>i2</a:t>
            </a:r>
            <a:r>
              <a:rPr lang="en-US" altLang="zh-CN" i="1" baseline="30000" dirty="0">
                <a:solidFill>
                  <a:srgbClr val="000000"/>
                </a:solidFill>
                <a:latin typeface="Times New Roman" pitchFamily="18" charset="0"/>
              </a:rPr>
              <a:t>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j2</a:t>
            </a:r>
            <a:r>
              <a:rPr lang="en-US" altLang="zh-CN" i="1" baseline="30000" dirty="0">
                <a:solidFill>
                  <a:srgbClr val="000000"/>
                </a:solidFill>
                <a:latin typeface="Times New Roman" pitchFamily="18" charset="0"/>
              </a:rPr>
              <a:t>2 </a:t>
            </a:r>
            <a:r>
              <a:rPr lang="en-US" altLang="zh-CN" dirty="0">
                <a:solidFill>
                  <a:srgbClr val="000000"/>
                </a:solidFill>
                <a:latin typeface="Times New Roman" pitchFamily="18" charset="0"/>
              </a:rPr>
              <a:t>+ 2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 </a:t>
            </a:r>
            <a:r>
              <a:rPr lang="en-US" altLang="zh-CN" i="1" dirty="0">
                <a:solidFill>
                  <a:srgbClr val="000000"/>
                </a:solidFill>
                <a:latin typeface="Times New Roman" pitchFamily="18" charset="0"/>
              </a:rPr>
              <a:t>+ </a:t>
            </a:r>
            <a:r>
              <a:rPr lang="en-US" altLang="zh-CN" dirty="0" smtClean="0">
                <a:solidFill>
                  <a:srgbClr val="000000"/>
                </a:solidFill>
                <a:latin typeface="Times New Roman" pitchFamily="18" charset="0"/>
              </a:rPr>
              <a:t>2</a:t>
            </a:r>
            <a:r>
              <a:rPr lang="en-US" altLang="zh-CN" i="1" dirty="0" smtClean="0">
                <a:solidFill>
                  <a:srgbClr val="000000"/>
                </a:solidFill>
                <a:latin typeface="Times New Roman" pitchFamily="18" charset="0"/>
              </a:rPr>
              <a:t>x</a:t>
            </a:r>
            <a:r>
              <a:rPr lang="en-US" altLang="zh-CN" i="1" baseline="-25000" dirty="0" smtClean="0">
                <a:solidFill>
                  <a:srgbClr val="000000"/>
                </a:solidFill>
                <a:latin typeface="Times New Roman" pitchFamily="18" charset="0"/>
              </a:rPr>
              <a:t>i2</a:t>
            </a:r>
            <a:r>
              <a:rPr lang="en-US" altLang="zh-CN" i="1" dirty="0" smtClean="0">
                <a:solidFill>
                  <a:srgbClr val="000000"/>
                </a:solidFill>
                <a:latin typeface="Times New Roman" pitchFamily="18" charset="0"/>
              </a:rPr>
              <a:t>x</a:t>
            </a:r>
            <a:r>
              <a:rPr lang="en-US" altLang="zh-CN" i="1" baseline="-25000" dirty="0" smtClean="0">
                <a:solidFill>
                  <a:srgbClr val="000000"/>
                </a:solidFill>
                <a:latin typeface="Times New Roman" pitchFamily="18" charset="0"/>
              </a:rPr>
              <a:t>j2</a:t>
            </a:r>
            <a:endParaRPr lang="en-US" altLang="zh-CN" i="1" dirty="0" smtClean="0">
              <a:solidFill>
                <a:srgbClr val="000000"/>
              </a:solidFill>
              <a:latin typeface="Times New Roman" pitchFamily="18" charset="0"/>
            </a:endParaRPr>
          </a:p>
          <a:p>
            <a:pPr fontAlgn="base">
              <a:spcAft>
                <a:spcPct val="0"/>
              </a:spcAft>
              <a:buClr>
                <a:srgbClr val="CC9900"/>
              </a:buClr>
              <a:buSzPct val="65000"/>
              <a:buNone/>
            </a:pPr>
            <a:r>
              <a:rPr lang="en-US" altLang="zh-CN" i="1" dirty="0" smtClean="0">
                <a:solidFill>
                  <a:srgbClr val="000000"/>
                </a:solidFill>
                <a:latin typeface="Times New Roman" pitchFamily="18" charset="0"/>
              </a:rPr>
              <a:t>    </a:t>
            </a:r>
            <a:r>
              <a:rPr lang="en-US" altLang="zh-CN" i="1" dirty="0" smtClean="0">
                <a:latin typeface="Times New Roman" pitchFamily="18" charset="0"/>
              </a:rPr>
              <a:t>=</a:t>
            </a:r>
            <a:r>
              <a:rPr lang="en-US" altLang="zh-CN" i="1" dirty="0" smtClean="0">
                <a:solidFill>
                  <a:srgbClr val="FF0000"/>
                </a:solidFill>
                <a:latin typeface="Times New Roman" pitchFamily="18" charset="0"/>
              </a:rPr>
              <a:t> </a:t>
            </a:r>
            <a:r>
              <a:rPr lang="en-US" altLang="zh-CN" dirty="0">
                <a:solidFill>
                  <a:srgbClr val="FF0000"/>
                </a:solidFill>
                <a:latin typeface="Times New Roman" pitchFamily="18" charset="0"/>
              </a:rPr>
              <a:t>[1  </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a:t>
            </a:r>
            <a:r>
              <a:rPr lang="en-US" altLang="zh-CN" i="1" baseline="30000" dirty="0">
                <a:solidFill>
                  <a:srgbClr val="FF0000"/>
                </a:solidFill>
                <a:latin typeface="Times New Roman" pitchFamily="18" charset="0"/>
              </a:rPr>
              <a:t>2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 </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i2  </a:t>
            </a:r>
            <a:r>
              <a:rPr lang="en-US" altLang="zh-CN" i="1" dirty="0">
                <a:solidFill>
                  <a:srgbClr val="FF0000"/>
                </a:solidFill>
                <a:latin typeface="Times New Roman" pitchFamily="18" charset="0"/>
              </a:rPr>
              <a:t> x</a:t>
            </a:r>
            <a:r>
              <a:rPr lang="en-US" altLang="zh-CN" i="1" baseline="-25000" dirty="0">
                <a:solidFill>
                  <a:srgbClr val="FF0000"/>
                </a:solidFill>
                <a:latin typeface="Times New Roman" pitchFamily="18" charset="0"/>
              </a:rPr>
              <a:t>i2</a:t>
            </a:r>
            <a:r>
              <a:rPr lang="en-US" altLang="zh-CN" i="1" baseline="30000" dirty="0">
                <a:solidFill>
                  <a:srgbClr val="FF0000"/>
                </a:solidFill>
                <a:latin typeface="Times New Roman" pitchFamily="18" charset="0"/>
              </a:rPr>
              <a:t>2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i2</a:t>
            </a:r>
            <a:r>
              <a:rPr lang="en-US" altLang="zh-CN" dirty="0">
                <a:solidFill>
                  <a:srgbClr val="FF0000"/>
                </a:solidFill>
                <a:latin typeface="Times New Roman" pitchFamily="18" charset="0"/>
              </a:rPr>
              <a:t>]</a:t>
            </a:r>
            <a:r>
              <a:rPr lang="en-US" altLang="zh-CN" baseline="30000" dirty="0">
                <a:solidFill>
                  <a:srgbClr val="FF0000"/>
                </a:solidFill>
                <a:latin typeface="Times New Roman" pitchFamily="18" charset="0"/>
              </a:rPr>
              <a:t>T </a:t>
            </a:r>
            <a:endParaRPr lang="en-US" altLang="zh-CN" baseline="30000" dirty="0" smtClean="0">
              <a:solidFill>
                <a:srgbClr val="FF0000"/>
              </a:solidFill>
              <a:latin typeface="Times New Roman" pitchFamily="18" charset="0"/>
            </a:endParaRPr>
          </a:p>
          <a:p>
            <a:pPr fontAlgn="base">
              <a:spcAft>
                <a:spcPct val="0"/>
              </a:spcAft>
              <a:buClr>
                <a:srgbClr val="CC9900"/>
              </a:buClr>
              <a:buSzPct val="65000"/>
              <a:buNone/>
            </a:pPr>
            <a:r>
              <a:rPr lang="en-US" altLang="zh-CN" baseline="30000" dirty="0">
                <a:solidFill>
                  <a:srgbClr val="FF0000"/>
                </a:solidFill>
                <a:latin typeface="Times New Roman" pitchFamily="18" charset="0"/>
              </a:rPr>
              <a:t>	</a:t>
            </a:r>
            <a:r>
              <a:rPr lang="en-US" altLang="zh-CN" baseline="30000" dirty="0" smtClean="0">
                <a:solidFill>
                  <a:srgbClr val="FF0000"/>
                </a:solidFill>
                <a:latin typeface="Times New Roman" pitchFamily="18" charset="0"/>
              </a:rPr>
              <a:t>		</a:t>
            </a:r>
            <a:r>
              <a:rPr lang="en-US" altLang="zh-CN" dirty="0" smtClean="0">
                <a:solidFill>
                  <a:schemeClr val="tx2"/>
                </a:solidFill>
                <a:latin typeface="Times New Roman" pitchFamily="18" charset="0"/>
              </a:rPr>
              <a:t>[</a:t>
            </a:r>
            <a:r>
              <a:rPr lang="en-US" altLang="zh-CN" dirty="0">
                <a:solidFill>
                  <a:schemeClr val="tx2"/>
                </a:solidFill>
                <a:latin typeface="Times New Roman" pitchFamily="18" charset="0"/>
              </a:rPr>
              <a:t>1  </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a:t>
            </a:r>
            <a:r>
              <a:rPr lang="en-US" altLang="zh-CN" i="1" baseline="30000" dirty="0">
                <a:solidFill>
                  <a:schemeClr val="tx2"/>
                </a:solidFill>
                <a:latin typeface="Times New Roman" pitchFamily="18" charset="0"/>
              </a:rPr>
              <a:t>2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 </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j2  </a:t>
            </a:r>
            <a:r>
              <a:rPr lang="en-US" altLang="zh-CN" i="1" dirty="0">
                <a:solidFill>
                  <a:schemeClr val="tx2"/>
                </a:solidFill>
                <a:latin typeface="Times New Roman" pitchFamily="18" charset="0"/>
              </a:rPr>
              <a:t> x</a:t>
            </a:r>
            <a:r>
              <a:rPr lang="en-US" altLang="zh-CN" i="1" baseline="-25000" dirty="0">
                <a:solidFill>
                  <a:schemeClr val="tx2"/>
                </a:solidFill>
                <a:latin typeface="Times New Roman" pitchFamily="18" charset="0"/>
              </a:rPr>
              <a:t>j2</a:t>
            </a:r>
            <a:r>
              <a:rPr lang="en-US" altLang="zh-CN" i="1" baseline="30000" dirty="0">
                <a:solidFill>
                  <a:schemeClr val="tx2"/>
                </a:solidFill>
                <a:latin typeface="Times New Roman" pitchFamily="18" charset="0"/>
              </a:rPr>
              <a:t>2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j2</a:t>
            </a:r>
            <a:r>
              <a:rPr lang="en-US" altLang="zh-CN" dirty="0">
                <a:solidFill>
                  <a:schemeClr val="tx2"/>
                </a:solidFill>
                <a:latin typeface="Times New Roman" pitchFamily="18" charset="0"/>
              </a:rPr>
              <a:t>] </a:t>
            </a: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 </a:t>
            </a:r>
            <a:r>
              <a:rPr lang="el-GR" dirty="0">
                <a:solidFill>
                  <a:srgbClr val="FF0000"/>
                </a:solidFill>
                <a:latin typeface="Times New Roman" pitchFamily="18" charset="0"/>
              </a:rPr>
              <a:t>φ</a:t>
            </a:r>
            <a:r>
              <a:rPr lang="en-US" altLang="zh-CN" dirty="0">
                <a:solidFill>
                  <a:srgbClr val="FF0000"/>
                </a:solidFill>
                <a:latin typeface="Times New Roman" pitchFamily="18" charset="0"/>
              </a:rPr>
              <a:t>(x</a:t>
            </a:r>
            <a:r>
              <a:rPr lang="en-US" altLang="zh-CN" baseline="-25000" dirty="0">
                <a:solidFill>
                  <a:srgbClr val="FF0000"/>
                </a:solidFill>
                <a:latin typeface="Times New Roman" pitchFamily="18" charset="0"/>
              </a:rPr>
              <a:t>i</a:t>
            </a:r>
            <a:r>
              <a:rPr lang="en-US" altLang="zh-CN" dirty="0">
                <a:solidFill>
                  <a:srgbClr val="FF0000"/>
                </a:solidFill>
                <a:latin typeface="Times New Roman" pitchFamily="18" charset="0"/>
              </a:rPr>
              <a:t>)</a:t>
            </a:r>
            <a:r>
              <a:rPr lang="en-US" altLang="zh-CN" baseline="-25000" dirty="0">
                <a:solidFill>
                  <a:srgbClr val="FF0000"/>
                </a:solidFill>
                <a:latin typeface="Times New Roman" pitchFamily="18" charset="0"/>
              </a:rPr>
              <a:t> </a:t>
            </a:r>
            <a:r>
              <a:rPr lang="en-US" altLang="zh-CN" baseline="30000" dirty="0">
                <a:solidFill>
                  <a:srgbClr val="000000"/>
                </a:solidFill>
                <a:latin typeface="Times New Roman" pitchFamily="18" charset="0"/>
              </a:rPr>
              <a:t>T</a:t>
            </a:r>
            <a:r>
              <a:rPr lang="el-GR" dirty="0">
                <a:solidFill>
                  <a:schemeClr val="tx2"/>
                </a:solidFill>
                <a:latin typeface="Times New Roman" pitchFamily="18" charset="0"/>
              </a:rPr>
              <a:t>φ</a:t>
            </a:r>
            <a:r>
              <a:rPr lang="en-US" altLang="zh-CN" dirty="0">
                <a:solidFill>
                  <a:schemeClr val="tx2"/>
                </a:solidFill>
                <a:latin typeface="Times New Roman" pitchFamily="18" charset="0"/>
              </a:rPr>
              <a:t>(</a:t>
            </a:r>
            <a:r>
              <a:rPr lang="en-US" altLang="zh-CN" dirty="0" err="1">
                <a:solidFill>
                  <a:schemeClr val="tx2"/>
                </a:solidFill>
                <a:latin typeface="Times New Roman" pitchFamily="18" charset="0"/>
              </a:rPr>
              <a:t>x</a:t>
            </a:r>
            <a:r>
              <a:rPr lang="en-US" altLang="zh-CN" baseline="-25000" dirty="0" err="1">
                <a:solidFill>
                  <a:schemeClr val="tx2"/>
                </a:solidFill>
                <a:latin typeface="Times New Roman" pitchFamily="18" charset="0"/>
              </a:rPr>
              <a:t>j</a:t>
            </a:r>
            <a:r>
              <a:rPr lang="en-US" altLang="zh-CN" dirty="0">
                <a:solidFill>
                  <a:schemeClr val="tx2"/>
                </a:solidFill>
                <a:latin typeface="Times New Roman" pitchFamily="18" charset="0"/>
              </a:rPr>
              <a:t>),   </a:t>
            </a:r>
            <a:endParaRPr lang="en-US" altLang="zh-CN" dirty="0" smtClean="0">
              <a:solidFill>
                <a:schemeClr val="tx2"/>
              </a:solidFill>
              <a:latin typeface="Times New Roman" pitchFamily="18" charset="0"/>
            </a:endParaRP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where </a:t>
            </a:r>
            <a:r>
              <a:rPr lang="el-GR" dirty="0">
                <a:solidFill>
                  <a:srgbClr val="00B050"/>
                </a:solidFill>
                <a:latin typeface="Times New Roman" pitchFamily="18" charset="0"/>
              </a:rPr>
              <a:t>φ</a:t>
            </a:r>
            <a:r>
              <a:rPr lang="en-US" altLang="zh-CN" dirty="0">
                <a:solidFill>
                  <a:srgbClr val="00B050"/>
                </a:solidFill>
                <a:latin typeface="Times New Roman" pitchFamily="18" charset="0"/>
              </a:rPr>
              <a:t>(x) = </a:t>
            </a:r>
            <a:r>
              <a:rPr lang="en-US" altLang="zh-CN" baseline="-25000" dirty="0">
                <a:solidFill>
                  <a:srgbClr val="00B050"/>
                </a:solidFill>
                <a:latin typeface="Times New Roman" pitchFamily="18" charset="0"/>
              </a:rPr>
              <a:t> </a:t>
            </a:r>
            <a:r>
              <a:rPr lang="en-US" altLang="zh-CN" dirty="0">
                <a:solidFill>
                  <a:srgbClr val="00B050"/>
                </a:solidFill>
                <a:latin typeface="Times New Roman" pitchFamily="18" charset="0"/>
              </a:rPr>
              <a:t>[1  </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a:t>
            </a:r>
            <a:r>
              <a:rPr lang="en-US" altLang="zh-CN" i="1" baseline="30000" dirty="0">
                <a:solidFill>
                  <a:srgbClr val="00B050"/>
                </a:solidFill>
                <a:latin typeface="Times New Roman" pitchFamily="18" charset="0"/>
              </a:rPr>
              <a:t>2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 </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2  </a:t>
            </a:r>
            <a:r>
              <a:rPr lang="en-US" altLang="zh-CN" i="1" dirty="0">
                <a:solidFill>
                  <a:srgbClr val="00B050"/>
                </a:solidFill>
                <a:latin typeface="Times New Roman" pitchFamily="18" charset="0"/>
              </a:rPr>
              <a:t> x</a:t>
            </a:r>
            <a:r>
              <a:rPr lang="en-US" altLang="zh-CN" i="1" baseline="-25000" dirty="0">
                <a:solidFill>
                  <a:srgbClr val="00B050"/>
                </a:solidFill>
                <a:latin typeface="Times New Roman" pitchFamily="18" charset="0"/>
              </a:rPr>
              <a:t>2</a:t>
            </a:r>
            <a:r>
              <a:rPr lang="en-US" altLang="zh-CN" i="1" baseline="30000" dirty="0">
                <a:solidFill>
                  <a:srgbClr val="00B050"/>
                </a:solidFill>
                <a:latin typeface="Times New Roman" pitchFamily="18" charset="0"/>
              </a:rPr>
              <a:t>2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2</a:t>
            </a:r>
            <a:r>
              <a:rPr lang="en-US" altLang="zh-CN" dirty="0">
                <a:solidFill>
                  <a:srgbClr val="00B050"/>
                </a:solidFill>
                <a:latin typeface="Times New Roman" pitchFamily="18" charset="0"/>
              </a:rPr>
              <a:t>]</a:t>
            </a:r>
          </a:p>
          <a:p>
            <a:pPr fontAlgn="base">
              <a:spcAft>
                <a:spcPct val="0"/>
              </a:spcAft>
              <a:buClr>
                <a:srgbClr val="CC9900"/>
              </a:buClr>
              <a:buSzPct val="65000"/>
              <a:buNone/>
            </a:pPr>
            <a:endParaRPr lang="el-GR" dirty="0">
              <a:solidFill>
                <a:srgbClr val="00B050"/>
              </a:solidFill>
              <a:latin typeface="Times New Roman" pitchFamily="18" charset="0"/>
            </a:endParaRPr>
          </a:p>
        </p:txBody>
      </p:sp>
      <p:sp>
        <p:nvSpPr>
          <p:cNvPr id="6" name="Text Box 57"/>
          <p:cNvSpPr txBox="1">
            <a:spLocks noChangeArrowheads="1"/>
          </p:cNvSpPr>
          <p:nvPr/>
        </p:nvSpPr>
        <p:spPr bwMode="auto">
          <a:xfrm>
            <a:off x="152400" y="6590755"/>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from </a:t>
            </a:r>
            <a:r>
              <a:rPr lang="en-US" sz="1400" dirty="0">
                <a:solidFill>
                  <a:srgbClr val="000000"/>
                </a:solidFill>
              </a:rPr>
              <a:t>Andrew Moore’s tutorial: http://www.autonlab.org/tutorials/svm.html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32639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a:t>Nonlinear SVMs</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i="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r>
              <a:rPr lang="en-US" sz="800" dirty="0"/>
              <a:t/>
            </a: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a:t>
            </a:r>
            <a:r>
              <a:rPr lang="en-US" sz="800" i="1" baseline="-25000" dirty="0">
                <a:latin typeface="Times New Roman" pitchFamily="18" charset="0"/>
              </a:rPr>
              <a:t> </a:t>
            </a:r>
            <a:r>
              <a:rPr lang="en-US" i="1" dirty="0">
                <a:latin typeface="Times New Roman" pitchFamily="18" charset="0"/>
                <a:cs typeface="Arial" pitchFamily="34" charset="0"/>
              </a:rPr>
              <a:t>,</a:t>
            </a:r>
            <a:r>
              <a:rPr lang="en-US" sz="800" i="1" dirty="0">
                <a:latin typeface="Times New Roman" pitchFamily="18" charset="0"/>
                <a:cs typeface="Arial" pitchFamily="34" charset="0"/>
              </a:rPr>
              <a:t> </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r>
              <a:rPr lang="en-US" b="1" i="1" dirty="0" smtClean="0">
                <a:latin typeface="Times New Roman" pitchFamily="18" charset="0"/>
              </a:rPr>
              <a:t> </a:t>
            </a:r>
            <a:r>
              <a:rPr lang="en-US" b="1" i="1" dirty="0">
                <a:latin typeface="Times New Roman" pitchFamily="18" charset="0"/>
              </a:rPr>
              <a:t>=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 </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pitchFamily="34" charset="0"/>
              </a:rPr>
              <a:t>· </a:t>
            </a:r>
            <a:r>
              <a:rPr lang="el-GR" b="1" i="1" dirty="0">
                <a:latin typeface="Times New Roman" pitchFamily="18" charset="0"/>
                <a:cs typeface="Times New Roman" pitchFamily="18" charset="0"/>
              </a:rPr>
              <a:t>φ</a:t>
            </a:r>
            <a:r>
              <a:rPr lang="en-US" dirty="0" smtClean="0">
                <a:latin typeface="Times New Roman" pitchFamily="18" charset="0"/>
              </a:rPr>
              <a:t>(</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endParaRPr lang="en-US" dirty="0">
              <a:latin typeface="Times New Roman" pitchFamily="18" charset="0"/>
            </a:endParaRPr>
          </a:p>
          <a:p>
            <a:pPr>
              <a:buFontTx/>
              <a:buChar char="•"/>
            </a:pPr>
            <a:endParaRPr lang="en-US" sz="900" dirty="0"/>
          </a:p>
          <a:p>
            <a:pPr>
              <a:buFontTx/>
              <a:buChar char="•"/>
            </a:pPr>
            <a:endParaRPr lang="en-US" dirty="0" smtClean="0"/>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66</a:t>
            </a:fld>
            <a:endParaRPr lang="en-US">
              <a:solidFill>
                <a:srgbClr val="000000"/>
              </a:solidFill>
              <a:cs typeface="Arial" pitchFamily="34" charset="0"/>
            </a:endParaRPr>
          </a:p>
        </p:txBody>
      </p:sp>
    </p:spTree>
    <p:extLst>
      <p:ext uri="{BB962C8B-B14F-4D97-AF65-F5344CB8AC3E}">
        <p14:creationId xmlns:p14="http://schemas.microsoft.com/office/powerpoint/2010/main" val="333574483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marL="0" indent="0"/>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13820" name="Equation" r:id="rId4" imgW="901440" imgH="266400" progId="Equation.3">
                  <p:embed/>
                </p:oleObj>
              </mc:Choice>
              <mc:Fallback>
                <p:oleObj name="Equation" r:id="rId4" imgW="90144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13821" name="Equation" r:id="rId6" imgW="1676160" imgH="266400" progId="Equation.3">
                  <p:embed/>
                </p:oleObj>
              </mc:Choice>
              <mc:Fallback>
                <p:oleObj name="Equation" r:id="rId6" imgW="1676160" imgH="266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67</a:t>
            </a:fld>
            <a:endParaRPr lang="en-US">
              <a:solidFill>
                <a:srgbClr val="000000"/>
              </a:solidFill>
              <a:cs typeface="Arial" pitchFamily="34" charset="0"/>
            </a:endParaRPr>
          </a:p>
        </p:txBody>
      </p:sp>
      <p:sp>
        <p:nvSpPr>
          <p:cNvPr id="2" name="Rectangle 1"/>
          <p:cNvSpPr/>
          <p:nvPr/>
        </p:nvSpPr>
        <p:spPr bwMode="auto">
          <a:xfrm>
            <a:off x="5653844" y="2096852"/>
            <a:ext cx="900100" cy="50405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530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a:t>Nonlinear SVMs</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i="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r>
              <a:rPr lang="en-US" sz="800" dirty="0"/>
              <a:t/>
            </a: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a:t>
            </a:r>
            <a:r>
              <a:rPr lang="en-US" sz="800" i="1" baseline="-25000" dirty="0">
                <a:latin typeface="Times New Roman" pitchFamily="18" charset="0"/>
              </a:rPr>
              <a:t> </a:t>
            </a:r>
            <a:r>
              <a:rPr lang="en-US" i="1" dirty="0">
                <a:latin typeface="Times New Roman" pitchFamily="18" charset="0"/>
                <a:cs typeface="Arial" pitchFamily="34" charset="0"/>
              </a:rPr>
              <a:t>,</a:t>
            </a:r>
            <a:r>
              <a:rPr lang="en-US" sz="800" i="1" dirty="0">
                <a:latin typeface="Times New Roman" pitchFamily="18" charset="0"/>
                <a:cs typeface="Arial" pitchFamily="34" charset="0"/>
              </a:rPr>
              <a:t> </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r>
              <a:rPr lang="en-US" b="1" i="1" dirty="0" smtClean="0">
                <a:latin typeface="Times New Roman" pitchFamily="18" charset="0"/>
              </a:rPr>
              <a:t> </a:t>
            </a:r>
            <a:r>
              <a:rPr lang="en-US" b="1" i="1" dirty="0">
                <a:latin typeface="Times New Roman" pitchFamily="18" charset="0"/>
              </a:rPr>
              <a:t>=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 </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pitchFamily="34" charset="0"/>
              </a:rPr>
              <a:t>· </a:t>
            </a:r>
            <a:r>
              <a:rPr lang="el-GR" b="1" i="1" dirty="0">
                <a:latin typeface="Times New Roman" pitchFamily="18" charset="0"/>
                <a:cs typeface="Times New Roman" pitchFamily="18" charset="0"/>
              </a:rPr>
              <a:t>φ</a:t>
            </a:r>
            <a:r>
              <a:rPr lang="en-US" dirty="0" smtClean="0">
                <a:latin typeface="Times New Roman" pitchFamily="18" charset="0"/>
              </a:rPr>
              <a:t>(</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endParaRPr lang="en-US" dirty="0">
              <a:latin typeface="Times New Roman" pitchFamily="18" charset="0"/>
            </a:endParaRPr>
          </a:p>
          <a:p>
            <a:pPr>
              <a:buFontTx/>
              <a:buChar char="•"/>
            </a:pPr>
            <a:endParaRPr lang="en-US" sz="900" dirty="0"/>
          </a:p>
          <a:p>
            <a:pPr>
              <a:buFontTx/>
              <a:buChar char="•"/>
            </a:pPr>
            <a:endParaRPr lang="en-US" dirty="0" smtClean="0"/>
          </a:p>
          <a:p>
            <a:pPr>
              <a:buFontTx/>
              <a:buChar char="•"/>
            </a:pPr>
            <a:r>
              <a:rPr lang="en-US" dirty="0" smtClean="0"/>
              <a:t>This </a:t>
            </a:r>
            <a:r>
              <a:rPr lang="en-US" dirty="0"/>
              <a:t>gives a nonlinear decision boundary in the original feature space:</a:t>
            </a:r>
            <a:endParaRPr lang="el-GR" dirty="0"/>
          </a:p>
        </p:txBody>
      </p:sp>
      <p:graphicFrame>
        <p:nvGraphicFramePr>
          <p:cNvPr id="1088518" name="Object 6"/>
          <p:cNvGraphicFramePr>
            <a:graphicFrameLocks noGrp="1" noChangeAspect="1"/>
          </p:cNvGraphicFramePr>
          <p:nvPr>
            <p:ph sz="half" idx="4294967295"/>
          </p:nvPr>
        </p:nvGraphicFramePr>
        <p:xfrm>
          <a:off x="2971800" y="4581525"/>
          <a:ext cx="2946400" cy="828675"/>
        </p:xfrm>
        <a:graphic>
          <a:graphicData uri="http://schemas.openxmlformats.org/presentationml/2006/ole">
            <mc:AlternateContent xmlns:mc="http://schemas.openxmlformats.org/markup-compatibility/2006">
              <mc:Choice xmlns:v="urn:schemas-microsoft-com:vml" Requires="v">
                <p:oleObj spid="_x0000_s1014815" name="Equation" r:id="rId4" imgW="1218960" imgH="342720" progId="Equation.3">
                  <p:embed/>
                </p:oleObj>
              </mc:Choice>
              <mc:Fallback>
                <p:oleObj name="Equation" r:id="rId4" imgW="1218960" imgH="34272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581525"/>
                        <a:ext cx="2946400" cy="8286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68</a:t>
            </a:fld>
            <a:endParaRPr lang="en-US">
              <a:solidFill>
                <a:srgbClr val="000000"/>
              </a:solidFill>
              <a:cs typeface="Arial" pitchFamily="34" charset="0"/>
            </a:endParaRPr>
          </a:p>
        </p:txBody>
      </p:sp>
    </p:spTree>
    <p:extLst>
      <p:ext uri="{BB962C8B-B14F-4D97-AF65-F5344CB8AC3E}">
        <p14:creationId xmlns:p14="http://schemas.microsoft.com/office/powerpoint/2010/main" val="106327549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kernel functions</a:t>
            </a:r>
            <a:endParaRPr lang="en-US" dirty="0"/>
          </a:p>
        </p:txBody>
      </p:sp>
      <p:sp>
        <p:nvSpPr>
          <p:cNvPr id="3" name="Content Placeholder 2"/>
          <p:cNvSpPr>
            <a:spLocks noGrp="1"/>
          </p:cNvSpPr>
          <p:nvPr>
            <p:ph idx="1"/>
          </p:nvPr>
        </p:nvSpPr>
        <p:spPr/>
        <p:txBody>
          <a:bodyPr/>
          <a:lstStyle/>
          <a:p>
            <a:pPr>
              <a:buClr>
                <a:srgbClr val="CC9900"/>
              </a:buClr>
              <a:buSzPct val="65000"/>
              <a:buFont typeface="Wingdings" pitchFamily="2" charset="2"/>
              <a:buChar char="n"/>
            </a:pPr>
            <a:r>
              <a:rPr lang="en-US" altLang="zh-CN" sz="3200" kern="1200" dirty="0" smtClean="0">
                <a:solidFill>
                  <a:srgbClr val="000000"/>
                </a:solidFill>
                <a:latin typeface="Arial" pitchFamily="34" charset="0"/>
              </a:rPr>
              <a:t>Linear:</a:t>
            </a:r>
          </a:p>
          <a:p>
            <a:pPr>
              <a:buClr>
                <a:srgbClr val="CC9900"/>
              </a:buClr>
              <a:buSzPct val="65000"/>
            </a:pPr>
            <a:endParaRPr lang="en-US" altLang="zh-CN" sz="3200" kern="1200" dirty="0" smtClean="0">
              <a:solidFill>
                <a:srgbClr val="000000"/>
              </a:solidFill>
              <a:latin typeface="Arial" pitchFamily="34" charset="0"/>
            </a:endParaRPr>
          </a:p>
          <a:p>
            <a:pPr>
              <a:buClr>
                <a:srgbClr val="CC9900"/>
              </a:buClr>
              <a:buSzPct val="65000"/>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r>
              <a:rPr lang="en-US" altLang="zh-CN" kern="1200" dirty="0" smtClean="0">
                <a:solidFill>
                  <a:srgbClr val="000000"/>
                </a:solidFill>
                <a:latin typeface="Arial" pitchFamily="34" charset="0"/>
              </a:rPr>
              <a:t>Gaussian RBF:</a:t>
            </a: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r>
              <a:rPr lang="en-US" altLang="zh-CN" kern="1200" dirty="0" smtClean="0">
                <a:solidFill>
                  <a:srgbClr val="000000"/>
                </a:solidFill>
                <a:latin typeface="Arial" pitchFamily="34" charset="0"/>
              </a:rPr>
              <a:t>Histogram intersection:</a:t>
            </a: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pPr>
            <a:endParaRPr lang="en-US" altLang="zh-CN" sz="3600"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sz="3600"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endParaRPr lang="en-US" dirty="0"/>
          </a:p>
        </p:txBody>
      </p:sp>
      <p:graphicFrame>
        <p:nvGraphicFramePr>
          <p:cNvPr id="473090" name="Object 4"/>
          <p:cNvGraphicFramePr>
            <a:graphicFrameLocks noChangeAspect="1"/>
          </p:cNvGraphicFramePr>
          <p:nvPr/>
        </p:nvGraphicFramePr>
        <p:xfrm>
          <a:off x="3700463" y="2209800"/>
          <a:ext cx="3860800" cy="1095375"/>
        </p:xfrm>
        <a:graphic>
          <a:graphicData uri="http://schemas.openxmlformats.org/presentationml/2006/ole">
            <mc:AlternateContent xmlns:mc="http://schemas.openxmlformats.org/markup-compatibility/2006">
              <mc:Choice xmlns:v="urn:schemas-microsoft-com:vml" Requires="v">
                <p:oleObj spid="_x0000_s1007998" name="Equation" r:id="rId4" imgW="1701720" imgH="482400" progId="Equation.3">
                  <p:embed/>
                </p:oleObj>
              </mc:Choice>
              <mc:Fallback>
                <p:oleObj name="Equation" r:id="rId4" imgW="1701720" imgH="48240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463" y="2209800"/>
                        <a:ext cx="3860800" cy="1095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640667" y="4724400"/>
          <a:ext cx="4512733" cy="781050"/>
        </p:xfrm>
        <a:graphic>
          <a:graphicData uri="http://schemas.openxmlformats.org/presentationml/2006/ole">
            <mc:AlternateContent xmlns:mc="http://schemas.openxmlformats.org/markup-compatibility/2006">
              <mc:Choice xmlns:v="urn:schemas-microsoft-com:vml" Requires="v">
                <p:oleObj spid="_x0000_s1007999" name="Equation" r:id="rId6" imgW="1981080" imgH="342720" progId="Equation.3">
                  <p:embed/>
                </p:oleObj>
              </mc:Choice>
              <mc:Fallback>
                <p:oleObj name="Equation" r:id="rId6" imgW="1981080" imgH="342720" progId="Equation.3">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667" y="4724400"/>
                        <a:ext cx="4512733" cy="7810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73092" name="Object 4"/>
          <p:cNvGraphicFramePr>
            <a:graphicFrameLocks noChangeAspect="1"/>
          </p:cNvGraphicFramePr>
          <p:nvPr/>
        </p:nvGraphicFramePr>
        <p:xfrm>
          <a:off x="3733206" y="990600"/>
          <a:ext cx="2972394" cy="762000"/>
        </p:xfrm>
        <a:graphic>
          <a:graphicData uri="http://schemas.openxmlformats.org/presentationml/2006/ole">
            <mc:AlternateContent xmlns:mc="http://schemas.openxmlformats.org/markup-compatibility/2006">
              <mc:Choice xmlns:v="urn:schemas-microsoft-com:vml" Requires="v">
                <p:oleObj spid="_x0000_s1008000" name="Equation" r:id="rId8" imgW="1041120" imgH="266400" progId="Equation.3">
                  <p:embed/>
                </p:oleObj>
              </mc:Choice>
              <mc:Fallback>
                <p:oleObj name="Equation" r:id="rId8" imgW="1041120" imgH="26640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206" y="990600"/>
                        <a:ext cx="2972394" cy="762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69</a:t>
            </a:fld>
            <a:endParaRPr lang="en-US">
              <a:solidFill>
                <a:srgbClr val="000000"/>
              </a:solidFill>
              <a:cs typeface="Arial" pitchFamily="34" charset="0"/>
            </a:endParaRPr>
          </a:p>
        </p:txBody>
      </p:sp>
    </p:spTree>
    <p:extLst>
      <p:ext uri="{BB962C8B-B14F-4D97-AF65-F5344CB8AC3E}">
        <p14:creationId xmlns:p14="http://schemas.microsoft.com/office/powerpoint/2010/main" val="300022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pic>
        <p:nvPicPr>
          <p:cNvPr id="7" name="Picture 2"/>
          <p:cNvPicPr>
            <a:picLocks noChangeAspect="1" noChangeArrowheads="1"/>
          </p:cNvPicPr>
          <p:nvPr/>
        </p:nvPicPr>
        <p:blipFill>
          <a:blip r:embed="rId5" cstate="print"/>
          <a:srcRect l="48184" t="41776" r="17699" b="7678"/>
          <a:stretch>
            <a:fillRect/>
          </a:stretch>
        </p:blipFill>
        <p:spPr bwMode="auto">
          <a:xfrm>
            <a:off x="3581400" y="3657600"/>
            <a:ext cx="1579562" cy="1430338"/>
          </a:xfrm>
          <a:prstGeom prst="rect">
            <a:avLst/>
          </a:prstGeom>
          <a:noFill/>
          <a:ln w="9525">
            <a:noFill/>
            <a:miter lim="800000"/>
            <a:headEnd/>
            <a:tailEnd/>
          </a:ln>
        </p:spPr>
      </p:pic>
    </p:spTree>
    <p:extLst>
      <p:ext uri="{BB962C8B-B14F-4D97-AF65-F5344CB8AC3E}">
        <p14:creationId xmlns:p14="http://schemas.microsoft.com/office/powerpoint/2010/main" val="6234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1143000"/>
          </a:xfrm>
        </p:spPr>
        <p:txBody>
          <a:bodyPr/>
          <a:lstStyle/>
          <a:p>
            <a:r>
              <a:rPr lang="en-US" dirty="0" smtClean="0"/>
              <a:t>SVMs for recognition</a:t>
            </a:r>
          </a:p>
        </p:txBody>
      </p:sp>
      <p:pic>
        <p:nvPicPr>
          <p:cNvPr id="39939" name="Picture 2"/>
          <p:cNvPicPr>
            <a:picLocks noChangeAspect="1" noChangeArrowheads="1"/>
          </p:cNvPicPr>
          <p:nvPr/>
        </p:nvPicPr>
        <p:blipFill>
          <a:blip r:embed="rId3"/>
          <a:srcRect l="43402" t="39658" r="27499" b="12479"/>
          <a:stretch>
            <a:fillRect/>
          </a:stretch>
        </p:blipFill>
        <p:spPr bwMode="auto">
          <a:xfrm>
            <a:off x="5943600" y="1981200"/>
            <a:ext cx="2819400" cy="2825476"/>
          </a:xfrm>
          <a:prstGeom prst="rect">
            <a:avLst/>
          </a:prstGeom>
          <a:noFill/>
          <a:ln w="9525">
            <a:noFill/>
            <a:miter lim="800000"/>
            <a:headEnd/>
            <a:tailEnd/>
          </a:ln>
        </p:spPr>
      </p:pic>
      <p:sp>
        <p:nvSpPr>
          <p:cNvPr id="39942" name="Text Box 6"/>
          <p:cNvSpPr txBox="1">
            <a:spLocks noChangeArrowheads="1"/>
          </p:cNvSpPr>
          <p:nvPr/>
        </p:nvSpPr>
        <p:spPr bwMode="auto">
          <a:xfrm>
            <a:off x="457200" y="1066800"/>
            <a:ext cx="5486400" cy="5262979"/>
          </a:xfrm>
          <a:prstGeom prst="rect">
            <a:avLst/>
          </a:prstGeom>
          <a:noFill/>
          <a:ln w="9525">
            <a:noFill/>
            <a:miter lim="800000"/>
            <a:headEnd/>
            <a:tailEnd/>
          </a:ln>
          <a:effectLst/>
        </p:spPr>
        <p:txBody>
          <a:bodyPr wrap="square">
            <a:spAutoFit/>
          </a:bodyPr>
          <a:lstStyle/>
          <a:p>
            <a:pPr marL="342900" indent="-342900" eaLnBrk="0" fontAlgn="base" hangingPunct="0">
              <a:spcBef>
                <a:spcPct val="50000"/>
              </a:spcBef>
              <a:spcAft>
                <a:spcPct val="0"/>
              </a:spcAft>
              <a:buFontTx/>
              <a:buAutoNum type="arabicPeriod"/>
            </a:pPr>
            <a:r>
              <a:rPr lang="en-US" sz="2400" dirty="0">
                <a:solidFill>
                  <a:srgbClr val="000000"/>
                </a:solidFill>
              </a:rPr>
              <a:t>Define your representation for each example.</a:t>
            </a:r>
          </a:p>
          <a:p>
            <a:pPr marL="342900" indent="-342900" eaLnBrk="0" fontAlgn="base" hangingPunct="0">
              <a:spcBef>
                <a:spcPct val="50000"/>
              </a:spcBef>
              <a:spcAft>
                <a:spcPct val="0"/>
              </a:spcAft>
              <a:buFontTx/>
              <a:buAutoNum type="arabicPeriod"/>
            </a:pPr>
            <a:r>
              <a:rPr lang="en-US" sz="2400" dirty="0">
                <a:solidFill>
                  <a:srgbClr val="000000"/>
                </a:solidFill>
              </a:rPr>
              <a:t>Select a kernel function.</a:t>
            </a:r>
          </a:p>
          <a:p>
            <a:pPr marL="342900" indent="-342900" eaLnBrk="0" fontAlgn="base" hangingPunct="0">
              <a:spcBef>
                <a:spcPct val="50000"/>
              </a:spcBef>
              <a:spcAft>
                <a:spcPct val="0"/>
              </a:spcAft>
              <a:buFontTx/>
              <a:buAutoNum type="arabicPeriod"/>
            </a:pPr>
            <a:r>
              <a:rPr lang="en-US" sz="2400" dirty="0">
                <a:solidFill>
                  <a:srgbClr val="000000"/>
                </a:solidFill>
              </a:rPr>
              <a:t>Compute pairwise kernel values between labeled </a:t>
            </a:r>
            <a:r>
              <a:rPr lang="en-US" sz="2400" dirty="0" smtClean="0">
                <a:solidFill>
                  <a:srgbClr val="000000"/>
                </a:solidFill>
              </a:rPr>
              <a:t>examples (i.e., training data).</a:t>
            </a:r>
          </a:p>
          <a:p>
            <a:pPr marL="342900" indent="-342900" eaLnBrk="0" fontAlgn="base" hangingPunct="0">
              <a:spcBef>
                <a:spcPct val="50000"/>
              </a:spcBef>
              <a:spcAft>
                <a:spcPct val="0"/>
              </a:spcAft>
              <a:buFontTx/>
              <a:buAutoNum type="arabicPeriod"/>
            </a:pPr>
            <a:r>
              <a:rPr lang="en-US" sz="2400" dirty="0" smtClean="0">
                <a:solidFill>
                  <a:srgbClr val="000000"/>
                </a:solidFill>
              </a:rPr>
              <a:t>Use this “kernel matrix” to solve for SVM support vectors &amp; weights.</a:t>
            </a:r>
            <a:endParaRPr lang="en-US" sz="2400" dirty="0">
              <a:solidFill>
                <a:srgbClr val="000000"/>
              </a:solidFill>
            </a:endParaRPr>
          </a:p>
          <a:p>
            <a:pPr marL="342900" indent="-342900" eaLnBrk="0" fontAlgn="base" hangingPunct="0">
              <a:spcBef>
                <a:spcPct val="50000"/>
              </a:spcBef>
              <a:spcAft>
                <a:spcPct val="0"/>
              </a:spcAft>
              <a:buFontTx/>
              <a:buAutoNum type="arabicPeriod"/>
            </a:pPr>
            <a:r>
              <a:rPr lang="en-US" sz="2400" dirty="0" smtClean="0">
                <a:solidFill>
                  <a:srgbClr val="000000"/>
                </a:solidFill>
              </a:rPr>
              <a:t>To classify a new test example: compute </a:t>
            </a:r>
            <a:r>
              <a:rPr lang="en-US" sz="2400" dirty="0">
                <a:solidFill>
                  <a:srgbClr val="000000"/>
                </a:solidFill>
              </a:rPr>
              <a:t>kernel values between new </a:t>
            </a:r>
            <a:r>
              <a:rPr lang="en-US" sz="2400" dirty="0" smtClean="0">
                <a:solidFill>
                  <a:srgbClr val="000000"/>
                </a:solidFill>
              </a:rPr>
              <a:t>input </a:t>
            </a:r>
            <a:r>
              <a:rPr lang="en-US" sz="2400" dirty="0">
                <a:solidFill>
                  <a:srgbClr val="000000"/>
                </a:solidFill>
              </a:rPr>
              <a:t>and support </a:t>
            </a:r>
            <a:r>
              <a:rPr lang="en-US" sz="2400" dirty="0" smtClean="0">
                <a:solidFill>
                  <a:srgbClr val="000000"/>
                </a:solidFill>
              </a:rPr>
              <a:t>vectors, apply weights, check sign of output.</a:t>
            </a:r>
            <a:endParaRPr lang="en-US" sz="2400" dirty="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F10EC4E-5D57-4C6D-B1E0-A7099829EA99}" type="slidenum">
              <a:rPr lang="en-US" smtClean="0">
                <a:solidFill>
                  <a:srgbClr val="000000"/>
                </a:solidFill>
              </a:rPr>
              <a:pPr fontAlgn="base">
                <a:spcBef>
                  <a:spcPct val="0"/>
                </a:spcBef>
                <a:spcAft>
                  <a:spcPct val="0"/>
                </a:spcAft>
                <a:defRPr/>
              </a:pPr>
              <a:t>70</a:t>
            </a:fld>
            <a:endParaRPr lang="en-US">
              <a:solidFill>
                <a:srgbClr val="000000"/>
              </a:solidFill>
            </a:endParaRPr>
          </a:p>
        </p:txBody>
      </p:sp>
    </p:spTree>
    <p:extLst>
      <p:ext uri="{BB962C8B-B14F-4D97-AF65-F5344CB8AC3E}">
        <p14:creationId xmlns:p14="http://schemas.microsoft.com/office/powerpoint/2010/main" val="350262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l="24167" t="32822" r="24167" b="18633"/>
          <a:stretch>
            <a:fillRect/>
          </a:stretch>
        </p:blipFill>
        <p:spPr bwMode="auto">
          <a:xfrm>
            <a:off x="1066800" y="914400"/>
            <a:ext cx="7185025" cy="4113213"/>
          </a:xfrm>
          <a:prstGeom prst="rect">
            <a:avLst/>
          </a:prstGeom>
          <a:noFill/>
          <a:ln w="9525">
            <a:noFill/>
            <a:miter lim="800000"/>
            <a:headEnd/>
            <a:tailEnd/>
          </a:ln>
        </p:spPr>
      </p:pic>
      <p:sp>
        <p:nvSpPr>
          <p:cNvPr id="40963" name="Rectangle 10"/>
          <p:cNvSpPr>
            <a:spLocks noGrp="1" noChangeArrowheads="1"/>
          </p:cNvSpPr>
          <p:nvPr>
            <p:ph type="title" idx="4294967295"/>
          </p:nvPr>
        </p:nvSpPr>
        <p:spPr>
          <a:xfrm>
            <a:off x="0" y="152400"/>
            <a:ext cx="9144000" cy="1143000"/>
          </a:xfrm>
        </p:spPr>
        <p:txBody>
          <a:bodyPr/>
          <a:lstStyle/>
          <a:p>
            <a:r>
              <a:rPr lang="en-US" sz="4000" smtClean="0"/>
              <a:t>Example: learning gender with SVMs</a:t>
            </a:r>
          </a:p>
        </p:txBody>
      </p:sp>
      <p:sp>
        <p:nvSpPr>
          <p:cNvPr id="40964" name="TextBox 4"/>
          <p:cNvSpPr txBox="1">
            <a:spLocks noChangeArrowheads="1"/>
          </p:cNvSpPr>
          <p:nvPr/>
        </p:nvSpPr>
        <p:spPr bwMode="auto">
          <a:xfrm>
            <a:off x="533400" y="5029200"/>
            <a:ext cx="8001000" cy="7620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Learning Gender with Support Faces, TPAMI 2002.</a:t>
            </a:r>
          </a:p>
        </p:txBody>
      </p:sp>
      <p:sp>
        <p:nvSpPr>
          <p:cNvPr id="40965" name="TextBox 3"/>
          <p:cNvSpPr txBox="1">
            <a:spLocks noChangeArrowheads="1"/>
          </p:cNvSpPr>
          <p:nvPr/>
        </p:nvSpPr>
        <p:spPr bwMode="auto">
          <a:xfrm>
            <a:off x="533400" y="5943600"/>
            <a:ext cx="8839200" cy="427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Face &amp; Gesture 2000.</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71</a:t>
            </a:fld>
            <a:endParaRPr lang="en-US">
              <a:solidFill>
                <a:srgbClr val="000000"/>
              </a:solidFill>
            </a:endParaRPr>
          </a:p>
        </p:txBody>
      </p:sp>
    </p:spTree>
    <p:extLst>
      <p:ext uri="{BB962C8B-B14F-4D97-AF65-F5344CB8AC3E}">
        <p14:creationId xmlns:p14="http://schemas.microsoft.com/office/powerpoint/2010/main" val="25809392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4294967295"/>
          </p:nvPr>
        </p:nvSpPr>
        <p:spPr>
          <a:xfrm>
            <a:off x="457200" y="1295400"/>
            <a:ext cx="8229600" cy="4525963"/>
          </a:xfrm>
        </p:spPr>
        <p:txBody>
          <a:bodyPr/>
          <a:lstStyle/>
          <a:p>
            <a:pPr eaLnBrk="1" hangingPunct="1"/>
            <a:endParaRPr lang="en-US" smtClean="0"/>
          </a:p>
        </p:txBody>
      </p:sp>
      <p:pic>
        <p:nvPicPr>
          <p:cNvPr id="41987" name="Picture 2"/>
          <p:cNvPicPr>
            <a:picLocks noChangeAspect="1" noChangeArrowheads="1"/>
          </p:cNvPicPr>
          <p:nvPr/>
        </p:nvPicPr>
        <p:blipFill>
          <a:blip r:embed="rId3"/>
          <a:srcRect l="21274" t="36623" r="19778" b="15361"/>
          <a:stretch>
            <a:fillRect/>
          </a:stretch>
        </p:blipFill>
        <p:spPr bwMode="auto">
          <a:xfrm>
            <a:off x="228600" y="76200"/>
            <a:ext cx="8686800" cy="3852863"/>
          </a:xfrm>
          <a:prstGeom prst="rect">
            <a:avLst/>
          </a:prstGeom>
          <a:noFill/>
          <a:ln w="9525">
            <a:noFill/>
            <a:miter lim="800000"/>
            <a:headEnd/>
            <a:tailEnd/>
          </a:ln>
        </p:spPr>
      </p:pic>
      <p:sp>
        <p:nvSpPr>
          <p:cNvPr id="41988" name="TextBox 4"/>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pic>
        <p:nvPicPr>
          <p:cNvPr id="453637" name="Picture 3"/>
          <p:cNvPicPr>
            <a:picLocks noChangeAspect="1" noChangeArrowheads="1"/>
          </p:cNvPicPr>
          <p:nvPr/>
        </p:nvPicPr>
        <p:blipFill>
          <a:blip r:embed="rId4"/>
          <a:srcRect/>
          <a:stretch>
            <a:fillRect/>
          </a:stretch>
        </p:blipFill>
        <p:spPr bwMode="auto">
          <a:xfrm>
            <a:off x="2057400" y="4343400"/>
            <a:ext cx="6019800" cy="1497013"/>
          </a:xfrm>
          <a:prstGeom prst="rect">
            <a:avLst/>
          </a:prstGeom>
          <a:noFill/>
          <a:ln w="9525">
            <a:noFill/>
            <a:miter lim="800000"/>
            <a:headEnd/>
            <a:tailEnd/>
          </a:ln>
        </p:spPr>
      </p:pic>
      <p:sp>
        <p:nvSpPr>
          <p:cNvPr id="453638" name="Text Box 6"/>
          <p:cNvSpPr txBox="1">
            <a:spLocks noChangeArrowheads="1"/>
          </p:cNvSpPr>
          <p:nvPr/>
        </p:nvSpPr>
        <p:spPr bwMode="auto">
          <a:xfrm>
            <a:off x="457200" y="4724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solidFill>
                  <a:srgbClr val="000000"/>
                </a:solidFill>
              </a:rPr>
              <a:t>Processed faces</a:t>
            </a:r>
          </a:p>
        </p:txBody>
      </p:sp>
      <p:sp>
        <p:nvSpPr>
          <p:cNvPr id="41991" name="Text Box 7"/>
          <p:cNvSpPr txBox="1">
            <a:spLocks noChangeArrowheads="1"/>
          </p:cNvSpPr>
          <p:nvPr/>
        </p:nvSpPr>
        <p:spPr bwMode="auto">
          <a:xfrm>
            <a:off x="381000" y="533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dirty="0">
                <a:solidFill>
                  <a:srgbClr val="000000"/>
                </a:solidFill>
              </a:rPr>
              <a:t>Face alignment processing</a:t>
            </a:r>
          </a:p>
        </p:txBody>
      </p:sp>
      <p:sp>
        <p:nvSpPr>
          <p:cNvPr id="41992" name="Rectangle 8"/>
          <p:cNvSpPr>
            <a:spLocks noChangeArrowheads="1"/>
          </p:cNvSpPr>
          <p:nvPr/>
        </p:nvSpPr>
        <p:spPr bwMode="auto">
          <a:xfrm>
            <a:off x="381000" y="-3048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endParaRPr lang="en-US" sz="300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1D35894-93A5-4F78-96AA-E46E9937F925}" type="slidenum">
              <a:rPr lang="en-US" smtClean="0">
                <a:solidFill>
                  <a:srgbClr val="000000"/>
                </a:solidFill>
              </a:rPr>
              <a:pPr fontAlgn="base">
                <a:spcBef>
                  <a:spcPct val="0"/>
                </a:spcBef>
                <a:spcAft>
                  <a:spcPct val="0"/>
                </a:spcAft>
                <a:defRPr/>
              </a:pPr>
              <a:t>72</a:t>
            </a:fld>
            <a:endParaRPr lang="en-US">
              <a:solidFill>
                <a:srgbClr val="000000"/>
              </a:solidFill>
            </a:endParaRPr>
          </a:p>
        </p:txBody>
      </p:sp>
    </p:spTree>
    <p:extLst>
      <p:ext uri="{BB962C8B-B14F-4D97-AF65-F5344CB8AC3E}">
        <p14:creationId xmlns:p14="http://schemas.microsoft.com/office/powerpoint/2010/main" val="2330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3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1325562"/>
            <a:ext cx="8229600" cy="4525963"/>
          </a:xfrm>
        </p:spPr>
        <p:txBody>
          <a:bodyPr/>
          <a:lstStyle/>
          <a:p>
            <a:pPr eaLnBrk="1" hangingPunct="1"/>
            <a:r>
              <a:rPr lang="en-US" smtClean="0"/>
              <a:t>Training examples:</a:t>
            </a:r>
          </a:p>
          <a:p>
            <a:pPr lvl="1" eaLnBrk="1" hangingPunct="1"/>
            <a:r>
              <a:rPr lang="en-US" smtClean="0"/>
              <a:t>1044 males</a:t>
            </a:r>
          </a:p>
          <a:p>
            <a:pPr lvl="1" eaLnBrk="1" hangingPunct="1"/>
            <a:r>
              <a:rPr lang="en-US" smtClean="0"/>
              <a:t>713 females</a:t>
            </a:r>
          </a:p>
          <a:p>
            <a:pPr eaLnBrk="1" hangingPunct="1"/>
            <a:r>
              <a:rPr lang="en-US" smtClean="0"/>
              <a:t>Experiment with various kernels, select Gaussian RBF</a:t>
            </a:r>
          </a:p>
        </p:txBody>
      </p:sp>
      <p:sp>
        <p:nvSpPr>
          <p:cNvPr id="4301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a:solidFill>
                  <a:srgbClr val="000000"/>
                </a:solidFill>
              </a:rPr>
              <a:t>Learning gender with SVMs</a:t>
            </a:r>
          </a:p>
        </p:txBody>
      </p:sp>
      <p:graphicFrame>
        <p:nvGraphicFramePr>
          <p:cNvPr id="305153" name="Object 4"/>
          <p:cNvGraphicFramePr>
            <a:graphicFrameLocks noChangeAspect="1"/>
          </p:cNvGraphicFramePr>
          <p:nvPr/>
        </p:nvGraphicFramePr>
        <p:xfrm>
          <a:off x="2514600" y="3992562"/>
          <a:ext cx="3948113" cy="1095375"/>
        </p:xfrm>
        <a:graphic>
          <a:graphicData uri="http://schemas.openxmlformats.org/presentationml/2006/ole">
            <mc:AlternateContent xmlns:mc="http://schemas.openxmlformats.org/markup-compatibility/2006">
              <mc:Choice xmlns:v="urn:schemas-microsoft-com:vml" Requires="v">
                <p:oleObj spid="_x0000_s1008772" name="Equation" r:id="rId4" imgW="1739880" imgH="482400" progId="Equation.3">
                  <p:embed/>
                </p:oleObj>
              </mc:Choice>
              <mc:Fallback>
                <p:oleObj name="Equation" r:id="rId4" imgW="1739880" imgH="48240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992562"/>
                        <a:ext cx="3948113" cy="1095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73</a:t>
            </a:fld>
            <a:endParaRPr lang="en-US">
              <a:solidFill>
                <a:srgbClr val="000000"/>
              </a:solidFill>
            </a:endParaRPr>
          </a:p>
        </p:txBody>
      </p:sp>
    </p:spTree>
    <p:extLst>
      <p:ext uri="{BB962C8B-B14F-4D97-AF65-F5344CB8AC3E}">
        <p14:creationId xmlns:p14="http://schemas.microsoft.com/office/powerpoint/2010/main" val="13937988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1143000"/>
          </a:xfrm>
        </p:spPr>
        <p:txBody>
          <a:bodyPr/>
          <a:lstStyle/>
          <a:p>
            <a:pPr eaLnBrk="1" hangingPunct="1"/>
            <a:r>
              <a:rPr lang="en-US" smtClean="0"/>
              <a:t>Support Faces</a:t>
            </a:r>
          </a:p>
        </p:txBody>
      </p:sp>
      <p:pic>
        <p:nvPicPr>
          <p:cNvPr id="44036" name="Picture 2"/>
          <p:cNvPicPr>
            <a:picLocks noChangeAspect="1" noChangeArrowheads="1"/>
          </p:cNvPicPr>
          <p:nvPr/>
        </p:nvPicPr>
        <p:blipFill>
          <a:blip r:embed="rId3"/>
          <a:srcRect l="27917" t="31551" r="25833" b="9061"/>
          <a:stretch>
            <a:fillRect/>
          </a:stretch>
        </p:blipFill>
        <p:spPr bwMode="auto">
          <a:xfrm>
            <a:off x="1676400" y="1173162"/>
            <a:ext cx="6400800" cy="5008563"/>
          </a:xfrm>
          <a:prstGeom prst="rect">
            <a:avLst/>
          </a:prstGeom>
          <a:noFill/>
          <a:ln w="9525">
            <a:noFill/>
            <a:miter lim="800000"/>
            <a:headEnd/>
            <a:tailEnd/>
          </a:ln>
        </p:spPr>
      </p:pic>
      <p:sp>
        <p:nvSpPr>
          <p:cNvPr id="44037" name="TextBox 4"/>
          <p:cNvSpPr txBox="1">
            <a:spLocks noChangeArrowheads="1"/>
          </p:cNvSpPr>
          <p:nvPr/>
        </p:nvSpPr>
        <p:spPr bwMode="auto">
          <a:xfrm>
            <a:off x="228600" y="6443662"/>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74</a:t>
            </a:fld>
            <a:endParaRPr lang="en-US">
              <a:solidFill>
                <a:srgbClr val="000000"/>
              </a:solidFill>
            </a:endParaRPr>
          </a:p>
        </p:txBody>
      </p:sp>
    </p:spTree>
    <p:extLst>
      <p:ext uri="{BB962C8B-B14F-4D97-AF65-F5344CB8AC3E}">
        <p14:creationId xmlns:p14="http://schemas.microsoft.com/office/powerpoint/2010/main" val="37895522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dirty="0"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2"/>
          <p:cNvPicPr>
            <a:picLocks noChangeAspect="1" noChangeArrowheads="1"/>
          </p:cNvPicPr>
          <p:nvPr/>
        </p:nvPicPr>
        <p:blipFill>
          <a:blip r:embed="rId3"/>
          <a:srcRect l="19167" t="21198" r="19583" b="10426"/>
          <a:stretch>
            <a:fillRect/>
          </a:stretch>
        </p:blipFill>
        <p:spPr bwMode="auto">
          <a:xfrm>
            <a:off x="76200" y="381000"/>
            <a:ext cx="8839200" cy="6013450"/>
          </a:xfrm>
          <a:prstGeom prst="rect">
            <a:avLst/>
          </a:prstGeom>
          <a:noFill/>
          <a:ln w="9525">
            <a:noFill/>
            <a:miter lim="800000"/>
            <a:headEnd/>
            <a:tailEnd/>
          </a:ln>
        </p:spPr>
      </p:pic>
      <p:sp>
        <p:nvSpPr>
          <p:cNvPr id="45061" name="Rectangle 4"/>
          <p:cNvSpPr>
            <a:spLocks noChangeArrowheads="1"/>
          </p:cNvSpPr>
          <p:nvPr/>
        </p:nvSpPr>
        <p:spPr bwMode="auto">
          <a:xfrm>
            <a:off x="6400800" y="5181600"/>
            <a:ext cx="3429000" cy="19812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45062" name="TextBox 5"/>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Learning Gender with Support Faces, TPAMI 2002.</a:t>
            </a:r>
          </a:p>
        </p:txBody>
      </p:sp>
      <p:sp>
        <p:nvSpPr>
          <p:cNvPr id="2" name="Rectangle 1"/>
          <p:cNvSpPr/>
          <p:nvPr/>
        </p:nvSpPr>
        <p:spPr bwMode="auto">
          <a:xfrm>
            <a:off x="228600" y="4437112"/>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79512" y="270892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51520" y="234888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75</a:t>
            </a:fld>
            <a:endParaRPr lang="en-US">
              <a:solidFill>
                <a:srgbClr val="000000"/>
              </a:solidFill>
            </a:endParaRPr>
          </a:p>
        </p:txBody>
      </p:sp>
    </p:spTree>
    <p:extLst>
      <p:ext uri="{BB962C8B-B14F-4D97-AF65-F5344CB8AC3E}">
        <p14:creationId xmlns:p14="http://schemas.microsoft.com/office/powerpoint/2010/main" val="1572228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z="4000" smtClean="0"/>
              <a:t>Gender perception experiment:</a:t>
            </a:r>
            <a:br>
              <a:rPr lang="en-US" sz="4000" smtClean="0"/>
            </a:br>
            <a:r>
              <a:rPr lang="en-US" sz="4000" smtClean="0"/>
              <a:t>How well can humans do?</a:t>
            </a:r>
          </a:p>
        </p:txBody>
      </p:sp>
      <p:sp>
        <p:nvSpPr>
          <p:cNvPr id="46083" name="Content Placeholder 2"/>
          <p:cNvSpPr>
            <a:spLocks noGrp="1"/>
          </p:cNvSpPr>
          <p:nvPr>
            <p:ph idx="1"/>
          </p:nvPr>
        </p:nvSpPr>
        <p:spPr/>
        <p:txBody>
          <a:bodyPr/>
          <a:lstStyle/>
          <a:p>
            <a:pPr eaLnBrk="1" hangingPunct="1"/>
            <a:r>
              <a:rPr lang="en-US" sz="2800" dirty="0" smtClean="0"/>
              <a:t>Subjects: </a:t>
            </a:r>
          </a:p>
          <a:p>
            <a:pPr lvl="1" eaLnBrk="1" hangingPunct="1"/>
            <a:r>
              <a:rPr lang="en-US" dirty="0" smtClean="0"/>
              <a:t>30 people (22 male, 8 female)</a:t>
            </a:r>
          </a:p>
          <a:p>
            <a:pPr lvl="1" eaLnBrk="1" hangingPunct="1"/>
            <a:r>
              <a:rPr lang="en-US" dirty="0" smtClean="0"/>
              <a:t>Ages mid-20’s to mid-40’s</a:t>
            </a:r>
          </a:p>
          <a:p>
            <a:pPr eaLnBrk="1" hangingPunct="1"/>
            <a:r>
              <a:rPr lang="en-US" sz="2800" dirty="0" smtClean="0"/>
              <a:t>Test data:</a:t>
            </a:r>
          </a:p>
          <a:p>
            <a:pPr lvl="1" eaLnBrk="1" hangingPunct="1"/>
            <a:r>
              <a:rPr lang="en-US" dirty="0" smtClean="0"/>
              <a:t>254 face images</a:t>
            </a:r>
          </a:p>
          <a:p>
            <a:pPr lvl="1" eaLnBrk="1" hangingPunct="1"/>
            <a:r>
              <a:rPr lang="en-US" dirty="0" smtClean="0"/>
              <a:t>Low res </a:t>
            </a:r>
            <a:endParaRPr lang="en-US" dirty="0"/>
          </a:p>
          <a:p>
            <a:pPr lvl="1" eaLnBrk="1" hangingPunct="1"/>
            <a:r>
              <a:rPr lang="en-US" dirty="0" smtClean="0"/>
              <a:t>High res</a:t>
            </a:r>
          </a:p>
          <a:p>
            <a:pPr eaLnBrk="1" hangingPunct="1"/>
            <a:r>
              <a:rPr lang="en-US" sz="2800" dirty="0" smtClean="0"/>
              <a:t>Task:</a:t>
            </a:r>
          </a:p>
          <a:p>
            <a:pPr lvl="1" eaLnBrk="1" hangingPunct="1"/>
            <a:r>
              <a:rPr lang="en-US" dirty="0" smtClean="0"/>
              <a:t>Classify as male or female, forced choice</a:t>
            </a:r>
          </a:p>
          <a:p>
            <a:pPr lvl="1" eaLnBrk="1" hangingPunct="1"/>
            <a:r>
              <a:rPr lang="en-US" dirty="0" smtClean="0"/>
              <a:t>No time limit</a:t>
            </a:r>
          </a:p>
          <a:p>
            <a:pPr lvl="1" eaLnBrk="1" hangingPunct="1"/>
            <a:endParaRPr lang="en-US" dirty="0" smtClean="0"/>
          </a:p>
          <a:p>
            <a:pPr lvl="1" eaLnBrk="1" hangingPunct="1"/>
            <a:endParaRPr lang="en-US" dirty="0" smtClean="0"/>
          </a:p>
          <a:p>
            <a:pPr eaLnBrk="1" hangingPunct="1">
              <a:buFontTx/>
              <a:buNone/>
            </a:pPr>
            <a:endParaRPr lang="en-US" sz="2800" dirty="0" smtClean="0"/>
          </a:p>
        </p:txBody>
      </p:sp>
      <p:sp>
        <p:nvSpPr>
          <p:cNvPr id="46084" name="TextBox 3"/>
          <p:cNvSpPr txBox="1">
            <a:spLocks noChangeArrowheads="1"/>
          </p:cNvSpPr>
          <p:nvPr/>
        </p:nvSpPr>
        <p:spPr bwMode="auto">
          <a:xfrm>
            <a:off x="76200" y="6583363"/>
            <a:ext cx="8839200" cy="2746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a:solidFill>
                  <a:srgbClr val="000000"/>
                </a:solidFill>
              </a:rPr>
              <a:t>Moghaddam and Yang, Face &amp; Gesture 2000.</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76</a:t>
            </a:fld>
            <a:endParaRPr lang="en-US">
              <a:solidFill>
                <a:srgbClr val="000000"/>
              </a:solidFill>
            </a:endParaRPr>
          </a:p>
        </p:txBody>
      </p:sp>
    </p:spTree>
    <p:extLst>
      <p:ext uri="{BB962C8B-B14F-4D97-AF65-F5344CB8AC3E}">
        <p14:creationId xmlns:p14="http://schemas.microsoft.com/office/powerpoint/2010/main" val="3101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08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2"/>
          <p:cNvPicPr>
            <a:picLocks noChangeAspect="1" noChangeArrowheads="1"/>
          </p:cNvPicPr>
          <p:nvPr/>
        </p:nvPicPr>
        <p:blipFill>
          <a:blip r:embed="rId3"/>
          <a:srcRect l="23334" t="18462" r="19167" b="14529"/>
          <a:stretch>
            <a:fillRect/>
          </a:stretch>
        </p:blipFill>
        <p:spPr bwMode="auto">
          <a:xfrm>
            <a:off x="304800" y="228600"/>
            <a:ext cx="8534400" cy="6059488"/>
          </a:xfrm>
          <a:prstGeom prst="rect">
            <a:avLst/>
          </a:prstGeom>
          <a:noFill/>
          <a:ln w="9525">
            <a:noFill/>
            <a:miter lim="800000"/>
            <a:headEnd/>
            <a:tailEnd/>
          </a:ln>
        </p:spPr>
      </p:pic>
      <p:sp>
        <p:nvSpPr>
          <p:cNvPr id="47109" name="TextBox 3"/>
          <p:cNvSpPr txBox="1">
            <a:spLocks noChangeArrowheads="1"/>
          </p:cNvSpPr>
          <p:nvPr/>
        </p:nvSpPr>
        <p:spPr bwMode="auto">
          <a:xfrm>
            <a:off x="0" y="6629400"/>
            <a:ext cx="8839200" cy="2746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err="1">
                <a:solidFill>
                  <a:srgbClr val="000000"/>
                </a:solidFill>
              </a:rPr>
              <a:t>Moghaddam</a:t>
            </a:r>
            <a:r>
              <a:rPr lang="en-US" sz="1200" dirty="0">
                <a:solidFill>
                  <a:srgbClr val="000000"/>
                </a:solidFill>
              </a:rPr>
              <a:t> and Yang, Face &amp; Gesture 2000.</a:t>
            </a:r>
          </a:p>
        </p:txBody>
      </p:sp>
      <p:sp>
        <p:nvSpPr>
          <p:cNvPr id="47110" name="Rectangle 7"/>
          <p:cNvSpPr>
            <a:spLocks noChangeArrowheads="1"/>
          </p:cNvSpPr>
          <p:nvPr/>
        </p:nvSpPr>
        <p:spPr bwMode="auto">
          <a:xfrm>
            <a:off x="6019800" y="304800"/>
            <a:ext cx="3657600" cy="4495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1" name="Rectangle 8"/>
          <p:cNvSpPr>
            <a:spLocks noChangeArrowheads="1"/>
          </p:cNvSpPr>
          <p:nvPr/>
        </p:nvSpPr>
        <p:spPr bwMode="auto">
          <a:xfrm rot="5400000">
            <a:off x="2514600" y="-5562600"/>
            <a:ext cx="3657600" cy="103632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2" name="Text Box 10"/>
          <p:cNvSpPr txBox="1">
            <a:spLocks noChangeArrowheads="1"/>
          </p:cNvSpPr>
          <p:nvPr/>
        </p:nvSpPr>
        <p:spPr bwMode="auto">
          <a:xfrm>
            <a:off x="990600" y="-1219200"/>
            <a:ext cx="8153400" cy="366712"/>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000000"/>
              </a:solidFill>
            </a:endParaRPr>
          </a:p>
        </p:txBody>
      </p:sp>
      <p:sp>
        <p:nvSpPr>
          <p:cNvPr id="47113" name="Title 1"/>
          <p:cNvSpPr>
            <a:spLocks/>
          </p:cNvSpPr>
          <p:nvPr/>
        </p:nvSpPr>
        <p:spPr bwMode="auto">
          <a:xfrm>
            <a:off x="609600" y="0"/>
            <a:ext cx="8229600" cy="1143000"/>
          </a:xfrm>
          <a:prstGeom prst="rect">
            <a:avLst/>
          </a:prstGeom>
          <a:noFill/>
          <a:ln w="9525">
            <a:noFill/>
            <a:miter lim="800000"/>
            <a:headEnd/>
            <a:tailEnd/>
          </a:ln>
        </p:spPr>
        <p:txBody>
          <a:bodyPr anchor="ctr"/>
          <a:lstStyle/>
          <a:p>
            <a:pPr algn="ctr" fontAlgn="base">
              <a:spcBef>
                <a:spcPct val="0"/>
              </a:spcBef>
              <a:spcAft>
                <a:spcPct val="0"/>
              </a:spcAft>
            </a:pPr>
            <a:r>
              <a:rPr lang="en-US" sz="4000">
                <a:solidFill>
                  <a:srgbClr val="000000"/>
                </a:solidFill>
              </a:rPr>
              <a:t>Gender perception experiment:</a:t>
            </a:r>
            <a:br>
              <a:rPr lang="en-US" sz="4000">
                <a:solidFill>
                  <a:srgbClr val="000000"/>
                </a:solidFill>
              </a:rPr>
            </a:br>
            <a:r>
              <a:rPr lang="en-US" sz="4000">
                <a:solidFill>
                  <a:srgbClr val="000000"/>
                </a:solidFill>
              </a:rPr>
              <a:t>How well can humans do?</a:t>
            </a:r>
          </a:p>
        </p:txBody>
      </p:sp>
      <p:sp>
        <p:nvSpPr>
          <p:cNvPr id="47115" name="Text Box 11"/>
          <p:cNvSpPr txBox="1">
            <a:spLocks noChangeArrowheads="1"/>
          </p:cNvSpPr>
          <p:nvPr/>
        </p:nvSpPr>
        <p:spPr bwMode="auto">
          <a:xfrm>
            <a:off x="30480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47116" name="Text Box 12"/>
          <p:cNvSpPr txBox="1">
            <a:spLocks noChangeArrowheads="1"/>
          </p:cNvSpPr>
          <p:nvPr/>
        </p:nvSpPr>
        <p:spPr bwMode="auto">
          <a:xfrm>
            <a:off x="48768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12" name="Slide Number Placeholder 11"/>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77</a:t>
            </a:fld>
            <a:endParaRPr lang="en-US">
              <a:solidFill>
                <a:srgbClr val="000000"/>
              </a:solidFill>
            </a:endParaRPr>
          </a:p>
        </p:txBody>
      </p:sp>
      <p:sp>
        <p:nvSpPr>
          <p:cNvPr id="2" name="Rectangle 1"/>
          <p:cNvSpPr/>
          <p:nvPr/>
        </p:nvSpPr>
        <p:spPr bwMode="auto">
          <a:xfrm>
            <a:off x="6480212" y="5049180"/>
            <a:ext cx="2016224" cy="7920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spTree>
    <p:extLst>
      <p:ext uri="{BB962C8B-B14F-4D97-AF65-F5344CB8AC3E}">
        <p14:creationId xmlns:p14="http://schemas.microsoft.com/office/powerpoint/2010/main" val="35064718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Human vs. Machine</a:t>
            </a:r>
          </a:p>
        </p:txBody>
      </p:sp>
      <p:sp>
        <p:nvSpPr>
          <p:cNvPr id="48131" name="Content Placeholder 2"/>
          <p:cNvSpPr>
            <a:spLocks noGrp="1"/>
          </p:cNvSpPr>
          <p:nvPr>
            <p:ph idx="1"/>
          </p:nvPr>
        </p:nvSpPr>
        <p:spPr>
          <a:xfrm>
            <a:off x="5715000" y="1874837"/>
            <a:ext cx="3200400" cy="4525963"/>
          </a:xfrm>
        </p:spPr>
        <p:txBody>
          <a:bodyPr/>
          <a:lstStyle/>
          <a:p>
            <a:pPr eaLnBrk="1" hangingPunct="1"/>
            <a:r>
              <a:rPr lang="en-US" sz="2800" dirty="0" smtClean="0"/>
              <a:t>SVMs performed better than any single human test subject, at either resolution</a:t>
            </a:r>
          </a:p>
        </p:txBody>
      </p:sp>
      <p:pic>
        <p:nvPicPr>
          <p:cNvPr id="48132" name="Picture 2"/>
          <p:cNvPicPr>
            <a:picLocks noChangeAspect="1" noChangeArrowheads="1"/>
          </p:cNvPicPr>
          <p:nvPr/>
        </p:nvPicPr>
        <p:blipFill>
          <a:blip r:embed="rId3"/>
          <a:srcRect l="58749" t="53333" r="13750" b="3590"/>
          <a:stretch>
            <a:fillRect/>
          </a:stretch>
        </p:blipFill>
        <p:spPr bwMode="auto">
          <a:xfrm>
            <a:off x="609600" y="1447800"/>
            <a:ext cx="502920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78</a:t>
            </a:fld>
            <a:endParaRPr lang="en-US">
              <a:solidFill>
                <a:srgbClr val="000000"/>
              </a:solidFill>
            </a:endParaRPr>
          </a:p>
        </p:txBody>
      </p:sp>
    </p:spTree>
    <p:extLst>
      <p:ext uri="{BB962C8B-B14F-4D97-AF65-F5344CB8AC3E}">
        <p14:creationId xmlns:p14="http://schemas.microsoft.com/office/powerpoint/2010/main" val="5941921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Hardest examples for humans</a:t>
            </a:r>
          </a:p>
        </p:txBody>
      </p:sp>
      <p:sp>
        <p:nvSpPr>
          <p:cNvPr id="49155" name="Content Placeholder 2"/>
          <p:cNvSpPr>
            <a:spLocks noGrp="1"/>
          </p:cNvSpPr>
          <p:nvPr>
            <p:ph idx="1"/>
          </p:nvPr>
        </p:nvSpPr>
        <p:spPr/>
        <p:txBody>
          <a:bodyPr/>
          <a:lstStyle/>
          <a:p>
            <a:pPr eaLnBrk="1" hangingPunct="1"/>
            <a:endParaRPr lang="en-US" smtClean="0"/>
          </a:p>
        </p:txBody>
      </p:sp>
      <p:sp>
        <p:nvSpPr>
          <p:cNvPr id="49156" name="TextBox 3"/>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Face &amp; Gesture 2000.</a:t>
            </a:r>
          </a:p>
        </p:txBody>
      </p:sp>
      <p:pic>
        <p:nvPicPr>
          <p:cNvPr id="49157" name="Picture 2"/>
          <p:cNvPicPr>
            <a:picLocks noChangeAspect="1" noChangeArrowheads="1"/>
          </p:cNvPicPr>
          <p:nvPr/>
        </p:nvPicPr>
        <p:blipFill>
          <a:blip r:embed="rId3"/>
          <a:srcRect l="23750" t="41574" r="22501" b="11795"/>
          <a:stretch>
            <a:fillRect/>
          </a:stretch>
        </p:blipFill>
        <p:spPr bwMode="auto">
          <a:xfrm>
            <a:off x="304800" y="1676400"/>
            <a:ext cx="8382000" cy="44307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79</a:t>
            </a:fld>
            <a:endParaRPr lang="en-US">
              <a:solidFill>
                <a:srgbClr val="000000"/>
              </a:solidFill>
            </a:endParaRPr>
          </a:p>
        </p:txBody>
      </p:sp>
      <p:sp>
        <p:nvSpPr>
          <p:cNvPr id="8" name="Rectangle 7"/>
          <p:cNvSpPr/>
          <p:nvPr/>
        </p:nvSpPr>
        <p:spPr bwMode="auto">
          <a:xfrm>
            <a:off x="4572000" y="5029200"/>
            <a:ext cx="46805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5076056" y="4929982"/>
            <a:ext cx="613426"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5763952" y="5006182"/>
            <a:ext cx="55522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a:off x="6319174" y="5043488"/>
            <a:ext cx="54252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a:off x="6861696" y="5068095"/>
            <a:ext cx="46805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2613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Boosting</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feature selection</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pic>
        <p:nvPicPr>
          <p:cNvPr id="8" name="Picture 5"/>
          <p:cNvPicPr>
            <a:picLocks noChangeAspect="1" noChangeArrowheads="1"/>
          </p:cNvPicPr>
          <p:nvPr/>
        </p:nvPicPr>
        <p:blipFill>
          <a:blip r:embed="rId5" cstate="print"/>
          <a:srcRect l="16476" t="76900" r="54482" b="13509"/>
          <a:stretch>
            <a:fillRect/>
          </a:stretch>
        </p:blipFill>
        <p:spPr bwMode="auto">
          <a:xfrm>
            <a:off x="5097463" y="4437062"/>
            <a:ext cx="3600450" cy="935038"/>
          </a:xfrm>
          <a:prstGeom prst="rect">
            <a:avLst/>
          </a:prstGeom>
          <a:noFill/>
          <a:ln w="9525">
            <a:noFill/>
            <a:miter lim="800000"/>
            <a:headEnd/>
            <a:tailEnd/>
          </a:ln>
        </p:spPr>
      </p:pic>
      <p:grpSp>
        <p:nvGrpSpPr>
          <p:cNvPr id="9" name="Group 62"/>
          <p:cNvGrpSpPr>
            <a:grpSpLocks/>
          </p:cNvGrpSpPr>
          <p:nvPr/>
        </p:nvGrpSpPr>
        <p:grpSpPr bwMode="auto">
          <a:xfrm>
            <a:off x="762000" y="4724400"/>
            <a:ext cx="4052888" cy="600075"/>
            <a:chOff x="482544" y="2735253"/>
            <a:chExt cx="4052942" cy="600698"/>
          </a:xfrm>
        </p:grpSpPr>
        <p:pic>
          <p:nvPicPr>
            <p:cNvPr id="10" name="Picture 4"/>
            <p:cNvPicPr>
              <a:picLocks noChangeAspect="1" noChangeArrowheads="1"/>
            </p:cNvPicPr>
            <p:nvPr/>
          </p:nvPicPr>
          <p:blipFill>
            <a:blip r:embed="rId6" cstate="print"/>
            <a:srcRect l="40077" t="28741" r="55986" b="68793"/>
            <a:stretch>
              <a:fillRect/>
            </a:stretch>
          </p:blipFill>
          <p:spPr bwMode="auto">
            <a:xfrm>
              <a:off x="4024305" y="2954331"/>
              <a:ext cx="259976" cy="207981"/>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l="41428" t="23193" r="55421" b="74649"/>
            <a:stretch>
              <a:fillRect/>
            </a:stretch>
          </p:blipFill>
          <p:spPr bwMode="auto">
            <a:xfrm>
              <a:off x="2344707" y="2954331"/>
              <a:ext cx="207981" cy="181983"/>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l="40077" t="28741" r="55986" b="68793"/>
            <a:stretch>
              <a:fillRect/>
            </a:stretch>
          </p:blipFill>
          <p:spPr bwMode="auto">
            <a:xfrm>
              <a:off x="1870038" y="2943234"/>
              <a:ext cx="259976" cy="207981"/>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l="40077" t="28741" r="55986" b="68793"/>
            <a:stretch>
              <a:fillRect/>
            </a:stretch>
          </p:blipFill>
          <p:spPr bwMode="auto">
            <a:xfrm>
              <a:off x="3257532" y="2954331"/>
              <a:ext cx="259976" cy="207981"/>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l="40077" t="28741" r="55986" b="68793"/>
            <a:stretch>
              <a:fillRect/>
            </a:stretch>
          </p:blipFill>
          <p:spPr bwMode="auto">
            <a:xfrm>
              <a:off x="3476610" y="2954331"/>
              <a:ext cx="259976" cy="207981"/>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l="40865" t="29050" r="55986" b="68793"/>
            <a:stretch>
              <a:fillRect/>
            </a:stretch>
          </p:blipFill>
          <p:spPr bwMode="auto">
            <a:xfrm>
              <a:off x="3805227" y="2979747"/>
              <a:ext cx="207981" cy="181983"/>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l="41428" t="23193" r="55421" b="74649"/>
            <a:stretch>
              <a:fillRect/>
            </a:stretch>
          </p:blipFill>
          <p:spPr bwMode="auto">
            <a:xfrm>
              <a:off x="1577934" y="2954331"/>
              <a:ext cx="207981" cy="181983"/>
            </a:xfrm>
            <a:prstGeom prst="rect">
              <a:avLst/>
            </a:prstGeom>
            <a:noFill/>
            <a:ln w="9525">
              <a:noFill/>
              <a:miter lim="800000"/>
              <a:headEnd/>
              <a:tailEnd/>
            </a:ln>
          </p:spPr>
        </p:pic>
        <p:pic>
          <p:nvPicPr>
            <p:cNvPr id="17" name="Picture 4"/>
            <p:cNvPicPr>
              <a:picLocks noChangeAspect="1" noChangeArrowheads="1"/>
            </p:cNvPicPr>
            <p:nvPr/>
          </p:nvPicPr>
          <p:blipFill>
            <a:blip r:embed="rId6" cstate="print"/>
            <a:srcRect l="41428" t="23193" r="55421" b="74649"/>
            <a:stretch>
              <a:fillRect/>
            </a:stretch>
          </p:blipFill>
          <p:spPr bwMode="auto">
            <a:xfrm>
              <a:off x="1285830" y="2954331"/>
              <a:ext cx="207981" cy="181983"/>
            </a:xfrm>
            <a:prstGeom prst="rect">
              <a:avLst/>
            </a:prstGeom>
            <a:noFill/>
            <a:ln w="9525">
              <a:noFill/>
              <a:miter lim="800000"/>
              <a:headEnd/>
              <a:tailEnd/>
            </a:ln>
          </p:spPr>
        </p:pic>
        <p:pic>
          <p:nvPicPr>
            <p:cNvPr id="18" name="Picture 4"/>
            <p:cNvPicPr>
              <a:picLocks noChangeAspect="1" noChangeArrowheads="1"/>
            </p:cNvPicPr>
            <p:nvPr/>
          </p:nvPicPr>
          <p:blipFill>
            <a:blip r:embed="rId6" cstate="print"/>
            <a:srcRect l="41428" t="23193" r="55421" b="74649"/>
            <a:stretch>
              <a:fillRect/>
            </a:stretch>
          </p:blipFill>
          <p:spPr bwMode="auto">
            <a:xfrm>
              <a:off x="2855889" y="2954331"/>
              <a:ext cx="207981" cy="181983"/>
            </a:xfrm>
            <a:prstGeom prst="rect">
              <a:avLst/>
            </a:prstGeom>
            <a:noFill/>
            <a:ln w="9525">
              <a:noFill/>
              <a:miter lim="800000"/>
              <a:headEnd/>
              <a:tailEnd/>
            </a:ln>
          </p:spPr>
        </p:pic>
        <p:pic>
          <p:nvPicPr>
            <p:cNvPr id="19" name="Picture 4"/>
            <p:cNvPicPr>
              <a:picLocks noChangeAspect="1" noChangeArrowheads="1"/>
            </p:cNvPicPr>
            <p:nvPr/>
          </p:nvPicPr>
          <p:blipFill>
            <a:blip r:embed="rId7" cstate="print"/>
            <a:srcRect l="20656" t="70761" r="69067" b="16591"/>
            <a:stretch>
              <a:fillRect/>
            </a:stretch>
          </p:blipFill>
          <p:spPr bwMode="auto">
            <a:xfrm>
              <a:off x="482544" y="2735253"/>
              <a:ext cx="620721" cy="600698"/>
            </a:xfrm>
            <a:prstGeom prst="rect">
              <a:avLst/>
            </a:prstGeom>
            <a:noFill/>
            <a:ln w="9525">
              <a:noFill/>
              <a:miter lim="800000"/>
              <a:headEnd/>
              <a:tailEnd/>
            </a:ln>
          </p:spPr>
        </p:pic>
        <p:cxnSp>
          <p:nvCxnSpPr>
            <p:cNvPr id="20" name="Straight Arrow Connector 54"/>
            <p:cNvCxnSpPr>
              <a:cxnSpLocks noChangeShapeType="1"/>
            </p:cNvCxnSpPr>
            <p:nvPr/>
          </p:nvCxnSpPr>
          <p:spPr bwMode="auto">
            <a:xfrm rot="10800000" flipH="1" flipV="1">
              <a:off x="1285829" y="3045322"/>
              <a:ext cx="3249657" cy="18547"/>
            </a:xfrm>
            <a:prstGeom prst="straightConnector1">
              <a:avLst/>
            </a:prstGeom>
            <a:noFill/>
            <a:ln w="12700" cap="sq" algn="ctr">
              <a:solidFill>
                <a:srgbClr val="000000"/>
              </a:solidFill>
              <a:round/>
              <a:headEnd type="none" w="sm" len="sm"/>
              <a:tailEnd type="arrow" w="med" len="med"/>
            </a:ln>
          </p:spPr>
        </p:cxnSp>
      </p:grpSp>
    </p:spTree>
    <p:extLst>
      <p:ext uri="{BB962C8B-B14F-4D97-AF65-F5344CB8AC3E}">
        <p14:creationId xmlns:p14="http://schemas.microsoft.com/office/powerpoint/2010/main" val="6234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dirty="0" smtClean="0"/>
              <a:t>What if the data is not linearly separable?</a:t>
            </a:r>
          </a:p>
          <a:p>
            <a:r>
              <a:rPr lang="en-US" b="1" dirty="0" smtClean="0"/>
              <a:t>What if we have more than just two categories?</a:t>
            </a:r>
            <a:endParaRPr lang="en-US" b="1"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346668909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rial" pitchFamily="34" charset="0"/>
                <a:cs typeface="Arial" pitchFamily="34" charset="0"/>
              </a:rPr>
              <a:t>Multi-class SVMs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89037"/>
            <a:ext cx="8229600" cy="4525963"/>
          </a:xfrm>
        </p:spPr>
        <p:txBody>
          <a:bodyPr>
            <a:noAutofit/>
          </a:bodyPr>
          <a:lstStyle/>
          <a:p>
            <a:r>
              <a:rPr lang="en-US" sz="2400" dirty="0" smtClean="0">
                <a:latin typeface="Arial" pitchFamily="34" charset="0"/>
                <a:cs typeface="Arial" pitchFamily="34" charset="0"/>
              </a:rPr>
              <a:t>Achieve multi-class classifier by combining a number of binary classifiers</a:t>
            </a:r>
          </a:p>
          <a:p>
            <a:endParaRPr lang="en-US" sz="12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all</a:t>
            </a:r>
          </a:p>
          <a:p>
            <a:pPr lvl="1"/>
            <a:r>
              <a:rPr lang="en-US" sz="2400" dirty="0" smtClean="0">
                <a:latin typeface="Arial" pitchFamily="34" charset="0"/>
                <a:cs typeface="Arial" pitchFamily="34" charset="0"/>
              </a:rPr>
              <a:t>Training: learn an SVM for each class vs. the rest</a:t>
            </a:r>
          </a:p>
          <a:p>
            <a:pPr lvl="1"/>
            <a:r>
              <a:rPr lang="en-US" sz="2400" dirty="0" smtClean="0">
                <a:latin typeface="Arial" pitchFamily="34" charset="0"/>
                <a:cs typeface="Arial" pitchFamily="34" charset="0"/>
              </a:rPr>
              <a:t>Testing: apply each SVM to test example and assign to it the class of the SVM that returns the highest decision value</a:t>
            </a:r>
          </a:p>
          <a:p>
            <a:pPr lvl="1"/>
            <a:endParaRPr lang="en-US" sz="24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one</a:t>
            </a:r>
          </a:p>
          <a:p>
            <a:pPr lvl="1"/>
            <a:r>
              <a:rPr lang="en-US" sz="2400" dirty="0" smtClean="0">
                <a:latin typeface="Arial" pitchFamily="34" charset="0"/>
                <a:cs typeface="Arial" pitchFamily="34" charset="0"/>
              </a:rPr>
              <a:t>Training: learn an SVM for each pair of classes</a:t>
            </a:r>
          </a:p>
          <a:p>
            <a:pPr lvl="1"/>
            <a:r>
              <a:rPr lang="en-US" sz="2400" dirty="0" smtClean="0">
                <a:latin typeface="Arial" pitchFamily="34" charset="0"/>
                <a:cs typeface="Arial" pitchFamily="34" charset="0"/>
              </a:rPr>
              <a:t>Testing: each learned SVM “votes” for a class to assign to the test example</a:t>
            </a:r>
          </a:p>
          <a:p>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24600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a:t>SVMs: Pros and cons</a:t>
            </a:r>
          </a:p>
        </p:txBody>
      </p:sp>
      <p:sp>
        <p:nvSpPr>
          <p:cNvPr id="993283" name="Rectangle 3"/>
          <p:cNvSpPr>
            <a:spLocks noGrp="1" noChangeArrowheads="1"/>
          </p:cNvSpPr>
          <p:nvPr>
            <p:ph type="body" idx="1"/>
          </p:nvPr>
        </p:nvSpPr>
        <p:spPr>
          <a:xfrm>
            <a:off x="685800" y="914400"/>
            <a:ext cx="7772400" cy="5715000"/>
          </a:xfrm>
        </p:spPr>
        <p:txBody>
          <a:bodyPr/>
          <a:lstStyle/>
          <a:p>
            <a:pPr>
              <a:buFontTx/>
              <a:buChar char="•"/>
            </a:pPr>
            <a:r>
              <a:rPr lang="en-US" dirty="0"/>
              <a:t>Pros</a:t>
            </a:r>
          </a:p>
          <a:p>
            <a:pPr lvl="1"/>
            <a:r>
              <a:rPr lang="en-US" dirty="0"/>
              <a:t>Many publicly available SVM packages:</a:t>
            </a:r>
            <a:br>
              <a:rPr lang="en-US" dirty="0"/>
            </a:br>
            <a:r>
              <a:rPr lang="en-US" dirty="0">
                <a:hlinkClick r:id="rId3"/>
              </a:rPr>
              <a:t>http://</a:t>
            </a:r>
            <a:r>
              <a:rPr lang="en-US" dirty="0" smtClean="0">
                <a:hlinkClick r:id="rId3"/>
              </a:rPr>
              <a:t>www.kernel-machines.org/software</a:t>
            </a:r>
            <a:endParaRPr lang="en-US" dirty="0" smtClean="0"/>
          </a:p>
          <a:p>
            <a:pPr lvl="1"/>
            <a:r>
              <a:rPr lang="en-US" dirty="0" smtClean="0">
                <a:hlinkClick r:id="rId4"/>
              </a:rPr>
              <a:t>http://www.csie.ntu.edu.tw/~cjlin/libsvm/</a:t>
            </a:r>
            <a:endParaRPr lang="en-US" dirty="0"/>
          </a:p>
          <a:p>
            <a:pPr lvl="1"/>
            <a:r>
              <a:rPr lang="en-US" dirty="0"/>
              <a:t>Kernel-based framework is </a:t>
            </a:r>
            <a:r>
              <a:rPr lang="en-US" dirty="0" smtClean="0"/>
              <a:t>powerful</a:t>
            </a:r>
            <a:r>
              <a:rPr lang="en-US" dirty="0"/>
              <a:t>, </a:t>
            </a:r>
            <a:r>
              <a:rPr lang="en-US" dirty="0" smtClean="0"/>
              <a:t>flexible</a:t>
            </a:r>
          </a:p>
          <a:p>
            <a:pPr lvl="1"/>
            <a:r>
              <a:rPr lang="en-US" dirty="0" smtClean="0"/>
              <a:t>Often a sparse set of support vectors – compact at test time</a:t>
            </a:r>
            <a:endParaRPr lang="en-US" dirty="0"/>
          </a:p>
          <a:p>
            <a:pPr lvl="1"/>
            <a:r>
              <a:rPr lang="en-US" dirty="0" smtClean="0"/>
              <a:t>Work </a:t>
            </a:r>
            <a:r>
              <a:rPr lang="en-US" dirty="0"/>
              <a:t>very well in practice, even with very small training sample sizes</a:t>
            </a:r>
            <a:br>
              <a:rPr lang="en-US" dirty="0"/>
            </a:br>
            <a:endParaRPr lang="en-US" sz="1200" dirty="0"/>
          </a:p>
          <a:p>
            <a:pPr>
              <a:buFontTx/>
              <a:buChar char="•"/>
            </a:pPr>
            <a:r>
              <a:rPr lang="en-US" dirty="0"/>
              <a:t>Cons</a:t>
            </a:r>
          </a:p>
          <a:p>
            <a:pPr lvl="1"/>
            <a:r>
              <a:rPr lang="en-US" dirty="0" smtClean="0"/>
              <a:t>Can be tricky to select best kernel function for a problem</a:t>
            </a:r>
            <a:endParaRPr lang="en-US" dirty="0"/>
          </a:p>
          <a:p>
            <a:pPr lvl="1"/>
            <a:r>
              <a:rPr lang="en-US" dirty="0"/>
              <a:t>Computation, memory </a:t>
            </a:r>
          </a:p>
          <a:p>
            <a:pPr lvl="2"/>
            <a:r>
              <a:rPr lang="en-US" dirty="0"/>
              <a:t>During training time, must compute matrix of kernel values for every pair of examples</a:t>
            </a:r>
          </a:p>
          <a:p>
            <a:pPr lvl="2"/>
            <a:r>
              <a:rPr lang="en-US" dirty="0"/>
              <a:t>Learning can take a very long time for large-scale problems</a:t>
            </a:r>
          </a:p>
        </p:txBody>
      </p:sp>
      <p:sp>
        <p:nvSpPr>
          <p:cNvPr id="4" name="TextBox 3"/>
          <p:cNvSpPr txBox="1"/>
          <p:nvPr/>
        </p:nvSpPr>
        <p:spPr>
          <a:xfrm>
            <a:off x="6934200" y="6657201"/>
            <a:ext cx="3124200" cy="276999"/>
          </a:xfrm>
          <a:prstGeom prst="rect">
            <a:avLst/>
          </a:prstGeom>
          <a:noFill/>
        </p:spPr>
        <p:txBody>
          <a:bodyPr wrap="square" rtlCol="0">
            <a:spAutoFit/>
          </a:bodyPr>
          <a:lstStyle/>
          <a:p>
            <a:r>
              <a:rPr lang="en-US" sz="1200" dirty="0" smtClean="0">
                <a:solidFill>
                  <a:srgbClr val="000000"/>
                </a:solidFill>
              </a:rPr>
              <a:t>Adapted from Lana </a:t>
            </a:r>
            <a:r>
              <a:rPr lang="en-US" sz="1200" dirty="0" err="1" smtClean="0">
                <a:solidFill>
                  <a:srgbClr val="000000"/>
                </a:solidFill>
              </a:rPr>
              <a:t>Lazebnik</a:t>
            </a:r>
            <a:endParaRPr lang="en-US" sz="1200"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82</a:t>
            </a:fld>
            <a:endParaRPr lang="en-US">
              <a:solidFill>
                <a:srgbClr val="000000"/>
              </a:solidFill>
              <a:cs typeface="Arial" pitchFamily="34" charset="0"/>
            </a:endParaRPr>
          </a:p>
        </p:txBody>
      </p:sp>
    </p:spTree>
    <p:extLst>
      <p:ext uri="{BB962C8B-B14F-4D97-AF65-F5344CB8AC3E}">
        <p14:creationId xmlns:p14="http://schemas.microsoft.com/office/powerpoint/2010/main" val="41431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9328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328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328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32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1">
                    <a:lumMod val="50000"/>
                  </a:schemeClr>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83</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Boosting</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feature selection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err="1" smtClean="0">
                <a:ln>
                  <a:noFill/>
                </a:ln>
                <a:solidFill>
                  <a:srgbClr val="000000"/>
                </a:solidFill>
                <a:effectLst/>
                <a:uLnTx/>
                <a:uFillTx/>
                <a:latin typeface="Arial" pitchFamily="34" charset="0"/>
                <a:cs typeface="Arial" pitchFamily="34" charset="0"/>
              </a:rPr>
              <a:t>Attentional</a:t>
            </a: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 cascade</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of classifiers for fast rejection of non-face windows</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623408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7967</TotalTime>
  <Words>2755</Words>
  <Application>Microsoft Office PowerPoint</Application>
  <PresentationFormat>On-screen Show (4:3)</PresentationFormat>
  <Paragraphs>573</Paragraphs>
  <Slides>83</Slides>
  <Notes>73</Notes>
  <HiddenSlides>0</HiddenSlides>
  <MMClips>1</MMClips>
  <ScaleCrop>false</ScaleCrop>
  <HeadingPairs>
    <vt:vector size="8" baseType="variant">
      <vt:variant>
        <vt:lpstr>Fonts Used</vt:lpstr>
      </vt:variant>
      <vt:variant>
        <vt:i4>12</vt:i4>
      </vt:variant>
      <vt:variant>
        <vt:lpstr>Theme</vt:lpstr>
      </vt:variant>
      <vt:variant>
        <vt:i4>13</vt:i4>
      </vt:variant>
      <vt:variant>
        <vt:lpstr>Embedded OLE Servers</vt:lpstr>
      </vt:variant>
      <vt:variant>
        <vt:i4>1</vt:i4>
      </vt:variant>
      <vt:variant>
        <vt:lpstr>Slide Titles</vt:lpstr>
      </vt:variant>
      <vt:variant>
        <vt:i4>83</vt:i4>
      </vt:variant>
    </vt:vector>
  </HeadingPairs>
  <TitlesOfParts>
    <vt:vector size="109" baseType="lpstr">
      <vt:lpstr>cmmi10</vt:lpstr>
      <vt:lpstr>cmr10</vt:lpstr>
      <vt:lpstr>ＭＳ Ｐゴシック</vt:lpstr>
      <vt:lpstr>宋体</vt:lpstr>
      <vt:lpstr>Arial</vt:lpstr>
      <vt:lpstr>Calibri</vt:lpstr>
      <vt:lpstr>Garamond</vt:lpstr>
      <vt:lpstr>Tahoma</vt:lpstr>
      <vt:lpstr>Times</vt:lpstr>
      <vt:lpstr>Times New Roman</vt:lpstr>
      <vt:lpstr>Trebuchet MS</vt:lpstr>
      <vt:lpstr>Wingdings</vt:lpstr>
      <vt:lpstr>Office Theme</vt:lpstr>
      <vt:lpstr>4_Default Design</vt:lpstr>
      <vt:lpstr>3_Default Design</vt:lpstr>
      <vt:lpstr>5_Default Design</vt:lpstr>
      <vt:lpstr>6_Office Theme</vt:lpstr>
      <vt:lpstr>2_Blank Presentation</vt:lpstr>
      <vt:lpstr>7_Office Theme</vt:lpstr>
      <vt:lpstr>5_Blank Presentation</vt:lpstr>
      <vt:lpstr>6_Blank Presentation</vt:lpstr>
      <vt:lpstr>Edge</vt:lpstr>
      <vt:lpstr>6_Default Design</vt:lpstr>
      <vt:lpstr>test</vt:lpstr>
      <vt:lpstr>9_Office Theme</vt:lpstr>
      <vt:lpstr>Equation</vt:lpstr>
      <vt:lpstr>Discriminative classifiers for image recognition May 23rd, 2019</vt:lpstr>
      <vt:lpstr>Announcements</vt:lpstr>
      <vt:lpstr>Outline</vt:lpstr>
      <vt:lpstr>PowerPoint Presentation</vt:lpstr>
      <vt:lpstr>PowerPoint Presentation</vt:lpstr>
      <vt:lpstr>PowerPoint Presentation</vt:lpstr>
      <vt:lpstr>Viola-Jones detector: summary</vt:lpstr>
      <vt:lpstr>Viola-Jones detector: summary</vt:lpstr>
      <vt:lpstr>Viola-Jones detector: summary</vt:lpstr>
      <vt:lpstr>Boosting  intuition</vt:lpstr>
      <vt:lpstr>Boosting  illustration</vt:lpstr>
      <vt:lpstr>Boosting  illustration</vt:lpstr>
      <vt:lpstr>Boosting  illustration</vt:lpstr>
      <vt:lpstr>Boosting  illustration</vt:lpstr>
      <vt:lpstr>Boosting  illustration</vt:lpstr>
      <vt:lpstr>PowerPoint Presentation</vt:lpstr>
      <vt:lpstr>PowerPoint Presentation</vt:lpstr>
      <vt:lpstr>Nearest Neighbor classification</vt:lpstr>
      <vt:lpstr>PowerPoint Presentation</vt:lpstr>
      <vt:lpstr>A nearest neighbor recognition example</vt:lpstr>
      <vt:lpstr>Where in the World?</vt:lpstr>
      <vt:lpstr>Where in the World?</vt:lpstr>
      <vt:lpstr>Where in the World?</vt:lpstr>
      <vt:lpstr>6+ million geotagged photos by 109,788 photographers</vt:lpstr>
      <vt:lpstr>6+ million geotagged photos by 109,788 photographers</vt:lpstr>
      <vt:lpstr>Quantitative Evaluation Test Set</vt:lpstr>
      <vt:lpstr>Which scene properties are relevant?</vt:lpstr>
      <vt:lpstr>PowerPoint Presentation</vt:lpstr>
      <vt:lpstr>Global texture:  capturing the “Gist” of the scene</vt:lpstr>
      <vt:lpstr>Which scene properties are relevant?</vt:lpstr>
      <vt:lpstr>Im2GPS: Scene Matches</vt:lpstr>
      <vt:lpstr>PowerPoint Presentation</vt:lpstr>
      <vt:lpstr>Im2GPS: Scene Matches</vt:lpstr>
      <vt:lpstr>PowerPoint Presentation</vt:lpstr>
      <vt:lpstr>Im2GPS: Scene Matches</vt:lpstr>
      <vt:lpstr>PowerPoint Presentation</vt:lpstr>
      <vt:lpstr>The Importance of Data</vt:lpstr>
      <vt:lpstr>Nearest neighbors: pros and cons</vt:lpstr>
      <vt:lpstr>Outline</vt:lpstr>
      <vt:lpstr>Linear classifiers</vt:lpstr>
      <vt:lpstr>Lines in R2</vt:lpstr>
      <vt:lpstr>Lines in R2</vt:lpstr>
      <vt:lpstr>Lines in R2</vt:lpstr>
      <vt:lpstr>Lines in R2</vt:lpstr>
      <vt:lpstr>Lines in R2</vt:lpstr>
      <vt:lpstr>Linear classifiers</vt:lpstr>
      <vt:lpstr>Support Vector Machines (SVMs)</vt:lpstr>
      <vt:lpstr>Support vector machines</vt:lpstr>
      <vt:lpstr>Support vector machines</vt:lpstr>
      <vt:lpstr>Support vector machines</vt:lpstr>
      <vt:lpstr>Finding the maximum margin line</vt:lpstr>
      <vt:lpstr>Finding the maximum margin line</vt:lpstr>
      <vt:lpstr>Finding the maximum margin line</vt:lpstr>
      <vt:lpstr>Questions</vt:lpstr>
      <vt:lpstr>Questions</vt:lpstr>
      <vt:lpstr>PowerPoint Presentation</vt:lpstr>
      <vt:lpstr>Person detection with HoG’s &amp; linear SVM’s</vt:lpstr>
      <vt:lpstr>Person detection with HoG’s &amp; linear SVM’s</vt:lpstr>
      <vt:lpstr>Questions</vt:lpstr>
      <vt:lpstr>Non-linear SVMs</vt:lpstr>
      <vt:lpstr>Non-linear SVMs: feature spaces</vt:lpstr>
      <vt:lpstr>PowerPoint Presentation</vt:lpstr>
      <vt:lpstr>Finding the maximum margin line</vt:lpstr>
      <vt:lpstr>PowerPoint Presentation</vt:lpstr>
      <vt:lpstr>Example</vt:lpstr>
      <vt:lpstr>Nonlinear SVMs</vt:lpstr>
      <vt:lpstr>Finding the maximum margin line</vt:lpstr>
      <vt:lpstr>Nonlinear SVMs</vt:lpstr>
      <vt:lpstr>Examples of kernel functions</vt:lpstr>
      <vt:lpstr>SVMs for recognition</vt:lpstr>
      <vt:lpstr>Example: learning gender with SVMs</vt:lpstr>
      <vt:lpstr>PowerPoint Presentation</vt:lpstr>
      <vt:lpstr>PowerPoint Presentation</vt:lpstr>
      <vt:lpstr>Support Faces</vt:lpstr>
      <vt:lpstr>PowerPoint Presentation</vt:lpstr>
      <vt:lpstr>Gender perception experiment: How well can humans do?</vt:lpstr>
      <vt:lpstr>PowerPoint Presentation</vt:lpstr>
      <vt:lpstr>Human vs. Machine</vt:lpstr>
      <vt:lpstr>Hardest examples for humans</vt:lpstr>
      <vt:lpstr>Questions</vt:lpstr>
      <vt:lpstr>Multi-class SVMs</vt:lpstr>
      <vt:lpstr>SVMs: Pros and cons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Administrator</cp:lastModifiedBy>
  <cp:revision>270</cp:revision>
  <cp:lastPrinted>2017-05-25T23:12:22Z</cp:lastPrinted>
  <dcterms:created xsi:type="dcterms:W3CDTF">2013-10-31T06:09:39Z</dcterms:created>
  <dcterms:modified xsi:type="dcterms:W3CDTF">2019-05-23T23:11:29Z</dcterms:modified>
</cp:coreProperties>
</file>