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24.jpg" ContentType="image/jpg"/>
  <Override PartName="/ppt/media/image25.jpg" ContentType="image/jpg"/>
  <Override PartName="/ppt/media/image26.jpg" ContentType="image/jpg"/>
  <Override PartName="/ppt/media/image27.jpg" ContentType="image/jpg"/>
  <Override PartName="/ppt/media/image28.jpg" ContentType="image/jp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media/image96.jpg" ContentType="image/jpg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609" r:id="rId2"/>
    <p:sldId id="707" r:id="rId3"/>
    <p:sldId id="706" r:id="rId4"/>
    <p:sldId id="610" r:id="rId5"/>
    <p:sldId id="671" r:id="rId6"/>
    <p:sldId id="672" r:id="rId7"/>
    <p:sldId id="627" r:id="rId8"/>
    <p:sldId id="613" r:id="rId9"/>
    <p:sldId id="673" r:id="rId10"/>
    <p:sldId id="674" r:id="rId11"/>
    <p:sldId id="614" r:id="rId12"/>
    <p:sldId id="628" r:id="rId13"/>
    <p:sldId id="629" r:id="rId14"/>
    <p:sldId id="638" r:id="rId15"/>
    <p:sldId id="675" r:id="rId16"/>
    <p:sldId id="676" r:id="rId17"/>
    <p:sldId id="677" r:id="rId18"/>
    <p:sldId id="678" r:id="rId19"/>
    <p:sldId id="679" r:id="rId20"/>
    <p:sldId id="680" r:id="rId21"/>
    <p:sldId id="681" r:id="rId22"/>
    <p:sldId id="682" r:id="rId23"/>
    <p:sldId id="683" r:id="rId24"/>
    <p:sldId id="684" r:id="rId25"/>
    <p:sldId id="639" r:id="rId26"/>
    <p:sldId id="685" r:id="rId27"/>
    <p:sldId id="686" r:id="rId28"/>
    <p:sldId id="630" r:id="rId29"/>
    <p:sldId id="687" r:id="rId30"/>
    <p:sldId id="690" r:id="rId31"/>
    <p:sldId id="689" r:id="rId32"/>
    <p:sldId id="701" r:id="rId33"/>
    <p:sldId id="691" r:id="rId34"/>
    <p:sldId id="692" r:id="rId35"/>
    <p:sldId id="699" r:id="rId36"/>
    <p:sldId id="693" r:id="rId37"/>
    <p:sldId id="700" r:id="rId38"/>
    <p:sldId id="695" r:id="rId39"/>
    <p:sldId id="696" r:id="rId40"/>
    <p:sldId id="626" r:id="rId41"/>
    <p:sldId id="631" r:id="rId42"/>
    <p:sldId id="632" r:id="rId43"/>
    <p:sldId id="633" r:id="rId44"/>
    <p:sldId id="597" r:id="rId45"/>
    <p:sldId id="702" r:id="rId46"/>
    <p:sldId id="703" r:id="rId47"/>
    <p:sldId id="643" r:id="rId48"/>
    <p:sldId id="644" r:id="rId49"/>
    <p:sldId id="645" r:id="rId50"/>
    <p:sldId id="646" r:id="rId51"/>
    <p:sldId id="647" r:id="rId52"/>
    <p:sldId id="585" r:id="rId53"/>
    <p:sldId id="586" r:id="rId54"/>
    <p:sldId id="587" r:id="rId55"/>
    <p:sldId id="588" r:id="rId56"/>
    <p:sldId id="589" r:id="rId57"/>
    <p:sldId id="590" r:id="rId58"/>
    <p:sldId id="591" r:id="rId59"/>
    <p:sldId id="592" r:id="rId60"/>
    <p:sldId id="567" r:id="rId61"/>
    <p:sldId id="635" r:id="rId62"/>
    <p:sldId id="704" r:id="rId63"/>
    <p:sldId id="636" r:id="rId64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32000C"/>
    <a:srgbClr val="0AA676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4636" autoAdjust="0"/>
  </p:normalViewPr>
  <p:slideViewPr>
    <p:cSldViewPr>
      <p:cViewPr varScale="1">
        <p:scale>
          <a:sx n="87" d="100"/>
          <a:sy n="87" d="100"/>
        </p:scale>
        <p:origin x="228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E4AAD-5522-4C8A-867C-EAF59355C05C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EE6E2D-6BBD-405C-887E-80D22F0C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46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Calibri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charset="0"/>
              </a:defRPr>
            </a:lvl1pPr>
          </a:lstStyle>
          <a:p>
            <a:pPr>
              <a:defRPr/>
            </a:pPr>
            <a:fld id="{F5A4DD30-3B45-4066-88A4-BB1CE0937140}" type="datetimeFigureOut">
              <a:rPr lang="en-US" altLang="en-US"/>
              <a:pPr>
                <a:defRPr/>
              </a:pPr>
              <a:t>5/28/2019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Calibri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charset="0"/>
              </a:defRPr>
            </a:lvl1pPr>
          </a:lstStyle>
          <a:p>
            <a:pPr>
              <a:defRPr/>
            </a:pPr>
            <a:fld id="{8D7714B3-73B8-470F-B6CD-433CBAA602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0527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bel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en.wikipedia.org/wiki/Torsten_Wiesel" TargetMode="Externa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karpathy.github.io/2014/09/02/what-i-learned-from-competing-against-a-convnet-on-imagenet/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980300" indent="-37704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508157" indent="-301632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2111418" indent="-301632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714678" indent="-301632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3317941" indent="-301632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921203" indent="-301632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4524465" indent="-301632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5127727" indent="-301632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A40CE78-E203-4607-BC86-3470E8F13B7D}" type="slidenum">
              <a:rPr lang="en-US" altLang="en-US" b="0" smtClean="0"/>
              <a:pPr/>
              <a:t>1</a:t>
            </a:fld>
            <a:endParaRPr lang="en-US" altLang="en-US" b="0" smtClean="0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52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sz="1300" dirty="0" smtClean="0"/>
              <a:t>signals </a:t>
            </a:r>
            <a:r>
              <a:rPr lang="en-US" sz="1300" dirty="0"/>
              <a:t>are sent from the axon of one neuron to a dendrite of another...  If the voltage changes by a large enough amount, an all-or-none electrochemical pulse called an action potential is generated, </a:t>
            </a:r>
            <a:r>
              <a:rPr lang="en-US" sz="1300"/>
              <a:t>which </a:t>
            </a:r>
            <a:r>
              <a:rPr lang="en-US" sz="1300" smtClean="0"/>
              <a:t>activates </a:t>
            </a:r>
            <a:r>
              <a:rPr lang="en-US" sz="1300" dirty="0"/>
              <a:t>synaptic connections with other </a:t>
            </a:r>
            <a:r>
              <a:rPr lang="en-US" sz="1300" dirty="0" smtClean="0"/>
              <a:t>cells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5705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D. Hubel and T. Wiesel (1959, 1962, Nobel Prize 1981)</a:t>
            </a:r>
          </a:p>
          <a:p>
            <a:r>
              <a:rPr lang="en-US" sz="2500" dirty="0" smtClean="0"/>
              <a:t>Visual </a:t>
            </a:r>
            <a:r>
              <a:rPr lang="en-US" sz="2500" dirty="0"/>
              <a:t>cortex consists of a hierarchy of </a:t>
            </a:r>
            <a:r>
              <a:rPr lang="en-US" sz="2500" i="1" dirty="0"/>
              <a:t>simple</a:t>
            </a:r>
            <a:r>
              <a:rPr lang="en-US" sz="2500" dirty="0"/>
              <a:t>, </a:t>
            </a:r>
            <a:r>
              <a:rPr lang="en-US" sz="2500" i="1" dirty="0"/>
              <a:t>complex</a:t>
            </a:r>
            <a:r>
              <a:rPr lang="en-US" sz="2500" dirty="0"/>
              <a:t>, and </a:t>
            </a:r>
            <a:r>
              <a:rPr lang="en-US" sz="2500" i="1" dirty="0"/>
              <a:t>hyper-complex</a:t>
            </a:r>
            <a:r>
              <a:rPr lang="en-US" sz="2500" dirty="0"/>
              <a:t> cells </a:t>
            </a:r>
            <a:endParaRPr lang="en-US" sz="2500" dirty="0" smtClean="0"/>
          </a:p>
          <a:p>
            <a:r>
              <a:rPr lang="en-US" dirty="0" smtClean="0"/>
              <a:t>In one experiment, done in 1959, they inserted a microelectrode into the primary visual cortex of an anesthetized cat. They then projected patterns of light and dark on a screen in front of the cat. </a:t>
            </a:r>
          </a:p>
          <a:p>
            <a:pPr marL="422893" lvl="1"/>
            <a:endParaRPr lang="en-US" dirty="0" smtClean="0"/>
          </a:p>
          <a:p>
            <a:pPr defTabSz="966612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4856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 smtClean="0"/>
              <a:t>simple cells: neurons</a:t>
            </a:r>
            <a:r>
              <a:rPr lang="en-US" baseline="0" dirty="0" smtClean="0"/>
              <a:t> that </a:t>
            </a:r>
            <a:r>
              <a:rPr lang="en-US" dirty="0" smtClean="0"/>
              <a:t>fire rapidly when presented with lines at one angle (</a:t>
            </a:r>
            <a:r>
              <a:rPr lang="en-US" sz="1300" dirty="0"/>
              <a:t>orientation-sensitive)</a:t>
            </a:r>
            <a:r>
              <a:rPr lang="en-US" dirty="0" smtClean="0"/>
              <a:t>.  Respond</a:t>
            </a:r>
            <a:r>
              <a:rPr lang="en-US" baseline="0" dirty="0" smtClean="0"/>
              <a:t> to</a:t>
            </a:r>
            <a:r>
              <a:rPr lang="en-US" dirty="0" smtClean="0"/>
              <a:t> light patterns and dark patterns differently. </a:t>
            </a:r>
            <a:r>
              <a:rPr lang="en-US" baseline="0" dirty="0" smtClean="0"/>
              <a:t> F</a:t>
            </a:r>
            <a:r>
              <a:rPr lang="en-US" sz="1300" dirty="0"/>
              <a:t>ound all over the visual cortex</a:t>
            </a:r>
            <a:r>
              <a:rPr lang="en-US" sz="1300" dirty="0" smtClean="0"/>
              <a:t>.</a:t>
            </a:r>
            <a:endParaRPr lang="en-US" dirty="0" smtClean="0"/>
          </a:p>
          <a:p>
            <a:pPr defTabSz="966612">
              <a:defRPr/>
            </a:pPr>
            <a:r>
              <a:rPr lang="en-US" dirty="0" smtClean="0"/>
              <a:t>complex cells: </a:t>
            </a:r>
            <a:r>
              <a:rPr lang="en-US" sz="1300" dirty="0" smtClean="0"/>
              <a:t>respond </a:t>
            </a:r>
            <a:r>
              <a:rPr lang="en-US" sz="1300" dirty="0"/>
              <a:t>to their edges in a larger region of the visual field. This suggested that complex cells received input from lower level simple cells by way of a receptive field</a:t>
            </a:r>
            <a:r>
              <a:rPr lang="en-US" sz="1300" dirty="0" smtClean="0"/>
              <a:t>.</a:t>
            </a:r>
            <a:endParaRPr lang="en-US" dirty="0" smtClean="0"/>
          </a:p>
          <a:p>
            <a:pPr defTabSz="966612">
              <a:defRPr/>
            </a:pPr>
            <a:r>
              <a:rPr lang="en-US" sz="1300" dirty="0"/>
              <a:t>"</a:t>
            </a:r>
            <a:r>
              <a:rPr lang="en-US" sz="1300" dirty="0" err="1"/>
              <a:t>hypercomplex</a:t>
            </a:r>
            <a:r>
              <a:rPr lang="en-US" sz="1300" dirty="0"/>
              <a:t>" cells: respond to more complex combinations of the simple features, for example to two edges at right angles to each other in a yet larger region of the visual field.</a:t>
            </a:r>
          </a:p>
          <a:p>
            <a:pPr defTabSz="966612">
              <a:defRPr/>
            </a:pPr>
            <a:endParaRPr lang="en-US" dirty="0" smtClean="0"/>
          </a:p>
          <a:p>
            <a:pPr defTabSz="966612">
              <a:defRPr/>
            </a:pPr>
            <a:r>
              <a:rPr lang="en-US" dirty="0" smtClean="0"/>
              <a:t>These studies showed how the visual system constructs complex representations of visual information from simple stimulus features.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93731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endParaRPr lang="en-US" altLang="en-US" dirty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C2E963-507E-4683-82DF-3FFBB558107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635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endParaRPr lang="en-US" altLang="en-US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78F489-C7F5-4DD2-AA70-5EF2F0D19A9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0095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endParaRPr lang="en-US" altLang="en-US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6CCF8-7D36-4169-9072-2930118F139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126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lvl="0" indent="0">
              <a:buFontTx/>
              <a:buNone/>
            </a:pPr>
            <a:endParaRPr lang="en-US" alt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02D46D-8073-49E3-9134-78E357EAB65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383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altLang="en-US" dirty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17DEE3-E3A7-41F9-A78E-BBAC45C65C6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4235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lvl="1" indent="0">
              <a:buFontTx/>
              <a:buNone/>
            </a:pPr>
            <a:r>
              <a:rPr lang="en-US" altLang="en-US" sz="1200" dirty="0" smtClean="0"/>
              <a:t>Can get stuck in bad local optima</a:t>
            </a:r>
            <a:endParaRPr lang="en-US" altLang="en-US" dirty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445CA8-3788-4F90-ADA0-EE34BC04196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1584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DBBE40-0CE3-441A-8955-D27E7D378E5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441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983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171450" indent="-171450">
              <a:buFontTx/>
              <a:buChar char="•"/>
            </a:pPr>
            <a:endParaRPr lang="en-US" altLang="en-US" dirty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66EA72-4E38-44BF-8FEB-5B11E2127A2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8220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628650" lvl="1" indent="-171450">
              <a:buFontTx/>
              <a:buChar char="•"/>
            </a:pPr>
            <a:endParaRPr lang="en-US" altLang="en-US" dirty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1C74CA-19FF-4365-B939-F8925694053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2433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4689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714B3-73B8-470F-B6CD-433CBAA6021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1139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 hierarchical, </a:t>
            </a:r>
            <a:r>
              <a:rPr lang="en-US" sz="1300" dirty="0" smtClean="0"/>
              <a:t>multilayered neural network</a:t>
            </a:r>
            <a:r>
              <a:rPr lang="en-US" sz="1300" dirty="0"/>
              <a:t> inspired by the model proposed by </a:t>
            </a:r>
            <a:r>
              <a:rPr lang="en-US" sz="1300" dirty="0">
                <a:hlinkClick r:id="rId3" tooltip="Hubel"/>
              </a:rPr>
              <a:t>Hubel</a:t>
            </a:r>
            <a:r>
              <a:rPr lang="en-US" sz="1300" dirty="0"/>
              <a:t> &amp; </a:t>
            </a:r>
            <a:r>
              <a:rPr lang="en-US" sz="1300" dirty="0">
                <a:hlinkClick r:id="rId4" tooltip="Torsten Wiesel"/>
              </a:rPr>
              <a:t>Wiesel</a:t>
            </a:r>
            <a:r>
              <a:rPr lang="en-US" sz="1300" dirty="0"/>
              <a:t> in 1959</a:t>
            </a:r>
          </a:p>
          <a:p>
            <a:endParaRPr lang="en-US" sz="1300" dirty="0"/>
          </a:p>
          <a:p>
            <a:r>
              <a:rPr lang="en-US" dirty="0" smtClean="0"/>
              <a:t>The </a:t>
            </a:r>
            <a:r>
              <a:rPr lang="en-US" dirty="0" err="1" smtClean="0"/>
              <a:t>neocognitron</a:t>
            </a:r>
            <a:r>
              <a:rPr lang="en-US" dirty="0" smtClean="0"/>
              <a:t> consists of multiple types of cells, the most important of which are called S-cells and C-cells.[2] The local features are extracted by S-cells, and these features' deformation, such as local shifts, are tolerated by C-cells. Local features in the input are integrated gradually and classified in the higher layers.[3] The idea of local feature integration is in several other models, such as </a:t>
            </a:r>
            <a:r>
              <a:rPr lang="en-US" dirty="0" err="1" smtClean="0"/>
              <a:t>LeNet</a:t>
            </a:r>
            <a:r>
              <a:rPr lang="en-US" dirty="0" smtClean="0"/>
              <a:t> and SIFT model.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59323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714B3-73B8-470F-B6CD-433CBAA6021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8384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connect each neuron to only a local region of the input volume.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33940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714B3-73B8-470F-B6CD-433CBAA6021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791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2543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714B3-73B8-470F-B6CD-433CBAA6021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872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5142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Translation invariance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76514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714B3-73B8-470F-B6CD-433CBAA6021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9941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30217" indent="-319314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77257" indent="-255451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88160" indent="-255451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99064" indent="-255451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809966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320869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831772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342675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69D18E-A186-7346-8D37-80FBCA8F9CA9}" type="slidenum">
              <a:rPr lang="en-US">
                <a:latin typeface="Calibri" charset="0"/>
              </a:rPr>
              <a:pPr eaLnBrk="1" hangingPunct="1"/>
              <a:t>40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6597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Two-GPU architecture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441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85113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t" latinLnBrk="0" hangingPunct="1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ＭＳ Ｐゴシック" charset="0"/>
                <a:hlinkClick r:id="rId3"/>
              </a:rPr>
              <a:t>Human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ＭＳ Ｐゴシック" charset="0"/>
                <a:hlinkClick r:id="rId3"/>
              </a:rPr>
              <a:t> expert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ＭＳ Ｐゴシック" charset="0"/>
              </a:rPr>
              <a:t>*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ＭＳ Ｐゴシック" charset="0"/>
            </a:endParaRPr>
          </a:p>
          <a:p>
            <a:pPr rtl="0" eaLnBrk="1" fontAlgn="t" latinLnBrk="0" hangingPunct="1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ＭＳ Ｐゴシック" charset="0"/>
              </a:rPr>
              <a:t>5.1%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8447A-A6DA-4E4B-BABB-ACAE952B9A0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244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sz="1300" dirty="0">
                <a:cs typeface="Adobe Caslon Pro"/>
              </a:rPr>
              <a:t>Patches from validation images that give maximal activation of a given feature map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09655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16110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2354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9733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1563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C7E2D4-B049-4EF6-A864-DF3FCB432F0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46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FC3C9D-016C-4EEC-BF9B-4771B859301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360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5371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FFFF1-8662-394F-907E-7BF21FC6F64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79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714B3-73B8-470F-B6CD-433CBAA6021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364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69A33-7FA7-4239-B156-665DE5557EF6}" type="datetimeFigureOut">
              <a:rPr lang="en-US" altLang="en-US"/>
              <a:pPr>
                <a:defRPr/>
              </a:pPr>
              <a:t>5/28/2019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85A0B-3CCD-4BD4-837A-D41E6B8EB0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5320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BE9F7-7770-4284-886C-3987DBD326D3}" type="datetimeFigureOut">
              <a:rPr lang="en-US" altLang="en-US"/>
              <a:pPr>
                <a:defRPr/>
              </a:pPr>
              <a:t>5/28/2019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2C04B-5647-49D6-B8AB-10F41DABE5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1952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120D5-1B7B-443A-BCC0-CA6FF10C9970}" type="datetimeFigureOut">
              <a:rPr lang="en-US" altLang="en-US"/>
              <a:pPr>
                <a:defRPr/>
              </a:pPr>
              <a:t>5/28/2019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8F61A-4251-4F40-95D1-9277F11A5A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8118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425" tIns="91425" rIns="91425" bIns="91425" anchor="b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99"/>
          </a:xfrm>
          <a:prstGeom prst="rect">
            <a:avLst/>
          </a:prstGeom>
        </p:spPr>
        <p:txBody>
          <a:bodyPr lIns="91425" tIns="91425" rIns="91425" bIns="91425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1800"/>
            </a:lvl2pPr>
            <a:lvl3pPr>
              <a:spcBef>
                <a:spcPts val="0"/>
              </a:spcBef>
              <a:buSzPct val="100000"/>
              <a:defRPr sz="14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100"/>
            </a:lvl5pPr>
            <a:lvl6pPr>
              <a:spcBef>
                <a:spcPts val="0"/>
              </a:spcBef>
              <a:buSzPct val="100000"/>
              <a:defRPr sz="1000"/>
            </a:lvl6pPr>
            <a:lvl7pPr>
              <a:spcBef>
                <a:spcPts val="0"/>
              </a:spcBef>
              <a:buSzPct val="100000"/>
              <a:defRPr sz="900"/>
            </a:lvl7pPr>
            <a:lvl8pPr>
              <a:spcBef>
                <a:spcPts val="0"/>
              </a:spcBef>
              <a:buSzPct val="100000"/>
              <a:defRPr sz="800"/>
            </a:lvl8pPr>
            <a:lvl9pPr>
              <a:spcBef>
                <a:spcPts val="0"/>
              </a:spcBef>
              <a:buSzPct val="100000"/>
              <a:defRPr sz="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1310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FEFB5-940C-492B-8D2F-0FB7D667C541}" type="datetimeFigureOut">
              <a:rPr lang="en-US" altLang="en-US"/>
              <a:pPr>
                <a:defRPr/>
              </a:pPr>
              <a:t>5/28/2019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BF58B-3786-4014-87A8-E937A948EE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9077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58C1A-1817-4E4D-95E9-22A13F209695}" type="datetimeFigureOut">
              <a:rPr lang="en-US" altLang="en-US"/>
              <a:pPr>
                <a:defRPr/>
              </a:pPr>
              <a:t>5/28/2019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34621-6FCF-486C-B6EB-25722E1222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562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BFFF2-832B-412E-A6E5-695F831E965A}" type="datetimeFigureOut">
              <a:rPr lang="en-US" altLang="en-US"/>
              <a:pPr>
                <a:defRPr/>
              </a:pPr>
              <a:t>5/28/2019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1B518-DA5A-4198-B9AE-D79FD64DBB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3000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6BE0C-F7C1-46E8-8134-7E83EEF29E44}" type="datetimeFigureOut">
              <a:rPr lang="en-US" altLang="en-US"/>
              <a:pPr>
                <a:defRPr/>
              </a:pPr>
              <a:t>5/28/2019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68FF0-17CA-422C-9448-105878A988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9940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2ED29-F1DE-4A20-B0AB-D770B50F778F}" type="datetimeFigureOut">
              <a:rPr lang="en-US" altLang="en-US"/>
              <a:pPr>
                <a:defRPr/>
              </a:pPr>
              <a:t>5/28/2019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D28DA-7E9B-4E85-9D7A-580253ABEE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0108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ACC24-510D-4158-B6A4-D92B643335A5}" type="datetimeFigureOut">
              <a:rPr lang="en-US" altLang="en-US"/>
              <a:pPr>
                <a:defRPr/>
              </a:pPr>
              <a:t>5/28/2019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E91BF-1D93-46A6-BC14-C0D2291C2A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1346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3B859-1B71-4B8E-891F-45F041B8E4EF}" type="datetimeFigureOut">
              <a:rPr lang="en-US" altLang="en-US"/>
              <a:pPr>
                <a:defRPr/>
              </a:pPr>
              <a:t>5/28/2019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8E5BB-2E5D-4BB0-9399-9D150EDE4B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9924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00F5E-9737-4BFA-A4E0-7F08813C0D2C}" type="datetimeFigureOut">
              <a:rPr lang="en-US" altLang="en-US"/>
              <a:pPr>
                <a:defRPr/>
              </a:pPr>
              <a:t>5/28/2019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4ADEC-D7BE-4A5F-AB78-3DE99F7E16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420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E6D8B6E8-8C90-4D6F-99DF-9F6E9BA914DE}" type="datetimeFigureOut">
              <a:rPr lang="en-US" altLang="en-US"/>
              <a:pPr>
                <a:defRPr/>
              </a:pPr>
              <a:t>5/28/2019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7FC527DF-0EF7-4469-90AB-90A911848E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Yoo4GWiAx94" TargetMode="External"/><Relationship Id="rId5" Type="http://schemas.openxmlformats.org/officeDocument/2006/relationships/hyperlink" Target="http://hubel.med.harvard.edu/" TargetMode="Externa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rtmouth.edu/~gvc/Cybenko_MCSS.pdf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hyperlink" Target="http://en.wikipedia.org/wiki/Backpropaga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princeton.edu/courses/archive/spr08/cos598B/Readings/Fukushima1980.pdf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hyperlink" Target="http://yann.lecun.com/exdb/publis/pdf/lecun-01a.pdf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s.toronto.edu/~fritz/absps/imagenet.pdf" TargetMode="External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toronto.edu/~fritz/absps/imagenet.pdf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://ftp.cs.nyu.edu/~fergus/papers/zeilerECCV2014.pdf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tp.cs.nyu.edu/~fergus/papers/zeilerECCV2014.pdf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tp.cs.nyu.edu/~fergus/papers/zeilerECCV2014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ftp.cs.nyu.edu/~fergus/papers/zeilerECCV2014.pdf" TargetMode="External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tp.cs.nyu.edu/~fergus/papers/zeilerECCV2014.pdf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berkeley.edu/~rbg/papers/r-cnn-cvpr.pdf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berkeley.edu/~jonlong/long_shelhamer_fcn.pdf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412.1123.pdf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312.4659v3.pdf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://arxiv.org/pdf/1504.03641.pdf" TargetMode="External"/><Relationship Id="rId3" Type="http://schemas.openxmlformats.org/officeDocument/2006/relationships/image" Target="../media/image108.png"/><Relationship Id="rId7" Type="http://schemas.openxmlformats.org/officeDocument/2006/relationships/hyperlink" Target="http://arxiv.org/pdf/1409.4326v1.pdf" TargetMode="External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rxiv.org/pdf/1503.03832v1.pdf" TargetMode="External"/><Relationship Id="rId11" Type="http://schemas.openxmlformats.org/officeDocument/2006/relationships/hyperlink" Target="http://arxiv.org/pdf/1504.06852.pdf" TargetMode="External"/><Relationship Id="rId5" Type="http://schemas.openxmlformats.org/officeDocument/2006/relationships/image" Target="../media/image110.png"/><Relationship Id="rId10" Type="http://schemas.openxmlformats.org/officeDocument/2006/relationships/image" Target="../media/image111.jpeg"/><Relationship Id="rId4" Type="http://schemas.openxmlformats.org/officeDocument/2006/relationships/image" Target="../media/image109.png"/><Relationship Id="rId9" Type="http://schemas.openxmlformats.org/officeDocument/2006/relationships/hyperlink" Target="http://cs.brown.edu/people/hays/papers/deep_geo.pdf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411.5928.pdf" TargetMode="Externa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hyperlink" Target="http://arxiv.org/pdf/1411.5928.pdf" TargetMode="External"/><Relationship Id="rId4" Type="http://schemas.openxmlformats.org/officeDocument/2006/relationships/image" Target="../media/image1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v-foundation.org/openaccess/content_cvpr_2014/papers/Oquab_Learning_and_Transferring_2014_CVPR_paper.pdf" TargetMode="External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pytorch.org/" TargetMode="External"/><Relationship Id="rId2" Type="http://schemas.openxmlformats.org/officeDocument/2006/relationships/hyperlink" Target="https://www.tensorflow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vlfeat.org/matconvnet/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312.6199v4.pdf" TargetMode="Externa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staff.fnwi.uva.nl/th.gevers/pub/GeversPAMI10.pdf" TargetMode="External"/><Relationship Id="rId3" Type="http://schemas.openxmlformats.org/officeDocument/2006/relationships/image" Target="../media/image18.jpg"/><Relationship Id="rId7" Type="http://schemas.openxmlformats.org/officeDocument/2006/relationships/hyperlink" Target="http://www.cs.berkeley.edu/~rbg/latent/" TargetMode="External"/><Relationship Id="rId12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i.ens.fr/sierra/pdfs/cvpr06b.pdf" TargetMode="External"/><Relationship Id="rId11" Type="http://schemas.openxmlformats.org/officeDocument/2006/relationships/image" Target="../media/image21.jpg"/><Relationship Id="rId5" Type="http://schemas.openxmlformats.org/officeDocument/2006/relationships/hyperlink" Target="http://lear.inrialpes.fr/people/triggs/pubs/Dalal-cvpr05.pdf" TargetMode="External"/><Relationship Id="rId10" Type="http://schemas.openxmlformats.org/officeDocument/2006/relationships/image" Target="../media/image20.jpg"/><Relationship Id="rId4" Type="http://schemas.openxmlformats.org/officeDocument/2006/relationships/hyperlink" Target="https://www.cs.ubc.ca/~lowe/papers/ijcv04.pdf" TargetMode="External"/><Relationship Id="rId9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59395" name="Title 3"/>
          <p:cNvSpPr>
            <a:spLocks noGrp="1"/>
          </p:cNvSpPr>
          <p:nvPr>
            <p:ph type="ctrTitle"/>
          </p:nvPr>
        </p:nvSpPr>
        <p:spPr>
          <a:xfrm>
            <a:off x="0" y="1143001"/>
            <a:ext cx="9144000" cy="1993900"/>
          </a:xfrm>
        </p:spPr>
        <p:txBody>
          <a:bodyPr>
            <a:normAutofit fontScale="90000"/>
          </a:bodyPr>
          <a:lstStyle/>
          <a:p>
            <a:r>
              <a:rPr lang="en-US" sz="5300" dirty="0" smtClean="0"/>
              <a:t>Deep neural networks I</a:t>
            </a:r>
            <a:r>
              <a:rPr lang="en-US" sz="5300" dirty="0"/>
              <a:t/>
            </a:r>
            <a:br>
              <a:rPr lang="en-US" sz="5300" dirty="0"/>
            </a:br>
            <a:r>
              <a:rPr lang="en-US" altLang="en-US" sz="4800" dirty="0" smtClean="0">
                <a:ea typeface="ＭＳ Ｐゴシック" panose="020B0600070205080204" pitchFamily="34" charset="-128"/>
              </a:rPr>
              <a:t/>
            </a:r>
            <a:br>
              <a:rPr lang="en-US" altLang="en-US" sz="4800" dirty="0" smtClean="0">
                <a:ea typeface="ＭＳ Ｐゴシック" panose="020B0600070205080204" pitchFamily="34" charset="-128"/>
              </a:rPr>
            </a:br>
            <a:r>
              <a:rPr lang="en-US" altLang="en-US" sz="3600" dirty="0" smtClean="0">
                <a:ea typeface="ＭＳ Ｐゴシック" panose="020B0600070205080204" pitchFamily="34" charset="-128"/>
              </a:rPr>
              <a:t>May 28</a:t>
            </a:r>
            <a:r>
              <a:rPr lang="en-US" altLang="en-US" sz="3600" baseline="30000" dirty="0" smtClean="0">
                <a:ea typeface="ＭＳ Ｐゴシック" panose="020B0600070205080204" pitchFamily="34" charset="-128"/>
              </a:rPr>
              <a:t>th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, 2019</a:t>
            </a:r>
          </a:p>
        </p:txBody>
      </p:sp>
      <p:sp>
        <p:nvSpPr>
          <p:cNvPr id="59396" name="Subtitle 4"/>
          <p:cNvSpPr>
            <a:spLocks noGrp="1"/>
          </p:cNvSpPr>
          <p:nvPr>
            <p:ph type="subTitle" idx="1"/>
          </p:nvPr>
        </p:nvSpPr>
        <p:spPr>
          <a:xfrm>
            <a:off x="1371600" y="3570288"/>
            <a:ext cx="6400800" cy="1752600"/>
          </a:xfrm>
        </p:spPr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Yong Jae Lee</a:t>
            </a:r>
          </a:p>
          <a:p>
            <a:r>
              <a:rPr lang="en-US" altLang="en-US" smtClean="0">
                <a:ea typeface="ＭＳ Ｐゴシック" panose="020B0600070205080204" pitchFamily="34" charset="-128"/>
              </a:rPr>
              <a:t>UC Davis</a:t>
            </a:r>
          </a:p>
        </p:txBody>
      </p:sp>
      <p:sp>
        <p:nvSpPr>
          <p:cNvPr id="5" name="Rectangle 4"/>
          <p:cNvSpPr/>
          <p:nvPr/>
        </p:nvSpPr>
        <p:spPr>
          <a:xfrm>
            <a:off x="488243" y="6106190"/>
            <a:ext cx="8158815" cy="400099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US" sz="2000" b="0" dirty="0" smtClean="0">
                <a:latin typeface="+mn-lt"/>
              </a:rPr>
              <a:t>Many slides </a:t>
            </a:r>
            <a:r>
              <a:rPr lang="en-US" sz="2000" dirty="0">
                <a:latin typeface="+mn-lt"/>
              </a:rPr>
              <a:t>from Rob Fergus, Svetlana </a:t>
            </a:r>
            <a:r>
              <a:rPr lang="en-US" sz="2000" dirty="0" err="1">
                <a:latin typeface="+mn-lt"/>
              </a:rPr>
              <a:t>Lazebnik</a:t>
            </a:r>
            <a:r>
              <a:rPr lang="en-US" sz="2000" dirty="0" smtClean="0">
                <a:latin typeface="+mn-lt"/>
              </a:rPr>
              <a:t>, </a:t>
            </a:r>
            <a:r>
              <a:rPr lang="en-US" sz="2000" b="0" dirty="0" err="1" smtClean="0">
                <a:latin typeface="+mn-lt"/>
              </a:rPr>
              <a:t>Jia</a:t>
            </a:r>
            <a:r>
              <a:rPr lang="en-US" sz="2000" b="0" dirty="0" smtClean="0">
                <a:latin typeface="+mn-lt"/>
              </a:rPr>
              <a:t>-Bin Huang, Derek </a:t>
            </a:r>
            <a:r>
              <a:rPr lang="en-US" sz="2000" b="0" dirty="0" err="1" smtClean="0">
                <a:latin typeface="+mn-lt"/>
              </a:rPr>
              <a:t>Hoiem</a:t>
            </a:r>
            <a:endParaRPr lang="en-US" sz="20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13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5259" rIns="0" bIns="0" rtlCol="0">
            <a:spAutoFit/>
          </a:bodyPr>
          <a:lstStyle/>
          <a:p>
            <a:pPr marL="1354455">
              <a:lnSpc>
                <a:spcPct val="100000"/>
              </a:lnSpc>
            </a:pPr>
            <a:r>
              <a:rPr spc="-5" dirty="0">
                <a:latin typeface="Calibri"/>
                <a:cs typeface="Calibri"/>
              </a:rPr>
              <a:t>Learning </a:t>
            </a:r>
            <a:r>
              <a:rPr spc="-20" dirty="0">
                <a:latin typeface="Calibri"/>
                <a:cs typeface="Calibri"/>
              </a:rPr>
              <a:t>Feature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spc="-30" dirty="0">
                <a:latin typeface="Calibri"/>
                <a:cs typeface="Calibri"/>
              </a:rPr>
              <a:t>Hierarchy</a:t>
            </a:r>
          </a:p>
        </p:txBody>
      </p:sp>
      <p:sp>
        <p:nvSpPr>
          <p:cNvPr id="3" name="object 3"/>
          <p:cNvSpPr/>
          <p:nvPr/>
        </p:nvSpPr>
        <p:spPr>
          <a:xfrm>
            <a:off x="3962400" y="3200400"/>
            <a:ext cx="3934967" cy="14469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3540" y="1640204"/>
            <a:ext cx="8663940" cy="37548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Better</a:t>
            </a:r>
            <a:r>
              <a:rPr kumimoji="0" sz="28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MS PGothic" panose="020B0600070205080204" pitchFamily="34" charset="-128"/>
              <a:cs typeface="Times New Roman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Other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domains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(unclear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how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to hand</a:t>
            </a:r>
            <a:r>
              <a:rPr kumimoji="0" sz="2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engineer):</a:t>
            </a:r>
          </a:p>
          <a:p>
            <a:pPr marL="756285" marR="0" lvl="1" indent="-286385" algn="l" defTabSz="914400" rtl="0" eaLnBrk="1" fontAlgn="auto" latinLnBrk="0" hangingPunct="1">
              <a:lnSpc>
                <a:spcPct val="100000"/>
              </a:lnSpc>
              <a:spcBef>
                <a:spcPts val="305"/>
              </a:spcBef>
              <a:spcAft>
                <a:spcPts val="0"/>
              </a:spcAft>
              <a:buClrTx/>
              <a:buSzTx/>
              <a:buFont typeface="Arial"/>
              <a:buChar char="–"/>
              <a:tabLst>
                <a:tab pos="75692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Kinect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  <a:p>
            <a:pPr marL="756285" marR="0" lvl="1" indent="-286385" algn="l" defTabSz="914400" rtl="0" eaLnBrk="1" fontAlgn="auto" latinLnBrk="0" hangingPunct="1">
              <a:lnSpc>
                <a:spcPct val="100000"/>
              </a:lnSpc>
              <a:spcBef>
                <a:spcPts val="285"/>
              </a:spcBef>
              <a:spcAft>
                <a:spcPts val="0"/>
              </a:spcAft>
              <a:buClrTx/>
              <a:buSzTx/>
              <a:buFont typeface="Arial"/>
              <a:buChar char="–"/>
              <a:tabLst>
                <a:tab pos="756920" algn="l"/>
              </a:tabLst>
              <a:defRPr/>
            </a:pP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Video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  <a:p>
            <a:pPr marL="756285" marR="0" lvl="1" indent="-286385" algn="l" defTabSz="914400" rtl="0" eaLnBrk="1" fontAlgn="auto" latinLnBrk="0" hangingPunct="1">
              <a:lnSpc>
                <a:spcPct val="100000"/>
              </a:lnSpc>
              <a:spcBef>
                <a:spcPts val="285"/>
              </a:spcBef>
              <a:spcAft>
                <a:spcPts val="0"/>
              </a:spcAft>
              <a:buClrTx/>
              <a:buSzTx/>
              <a:buFont typeface="Arial"/>
              <a:buChar char="–"/>
              <a:tabLst>
                <a:tab pos="75692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Multi</a:t>
            </a:r>
            <a:r>
              <a:rPr kumimoji="0" sz="2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spectral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MS PGothic" panose="020B0600070205080204" pitchFamily="34" charset="-128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MS PGothic" panose="020B0600070205080204" pitchFamily="34" charset="-128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MS PGothic" panose="020B0600070205080204" pitchFamily="34" charset="-128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5813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“Shallow” vs. “deep” architectures</a:t>
            </a:r>
            <a:endParaRPr lang="en-US" dirty="0"/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1749425" y="2209800"/>
            <a:ext cx="2593975" cy="12192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b="0" dirty="0">
                <a:solidFill>
                  <a:schemeClr val="bg1"/>
                </a:solidFill>
                <a:latin typeface="+mn-lt"/>
                <a:ea typeface="+mn-ea"/>
                <a:cs typeface="Adobe Caslon Pro"/>
              </a:rPr>
              <a:t>Hand-designed</a:t>
            </a:r>
            <a:br>
              <a:rPr lang="en-US" sz="2000" b="0" dirty="0">
                <a:solidFill>
                  <a:schemeClr val="bg1"/>
                </a:solidFill>
                <a:latin typeface="+mn-lt"/>
                <a:ea typeface="+mn-ea"/>
                <a:cs typeface="Adobe Caslon Pro"/>
              </a:rPr>
            </a:br>
            <a:r>
              <a:rPr lang="en-US" sz="2000" b="0" dirty="0" smtClean="0">
                <a:solidFill>
                  <a:schemeClr val="bg1"/>
                </a:solidFill>
                <a:latin typeface="+mn-lt"/>
                <a:ea typeface="+mn-ea"/>
                <a:cs typeface="Adobe Caslon Pro"/>
              </a:rPr>
              <a:t>feature extraction</a:t>
            </a:r>
            <a:endParaRPr lang="en-US" sz="2000" b="0" dirty="0">
              <a:solidFill>
                <a:schemeClr val="bg1"/>
              </a:solidFill>
              <a:latin typeface="+mn-lt"/>
              <a:ea typeface="+mn-ea"/>
              <a:cs typeface="Adobe Caslon Pro"/>
            </a:endParaRPr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4876310" y="2209800"/>
            <a:ext cx="2593975" cy="121920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b="0" dirty="0">
                <a:solidFill>
                  <a:schemeClr val="bg1"/>
                </a:solidFill>
                <a:latin typeface="+mn-lt"/>
                <a:ea typeface="+mn-ea"/>
                <a:cs typeface="Adobe Caslon Pro"/>
              </a:rPr>
              <a:t>Trainable</a:t>
            </a:r>
            <a:br>
              <a:rPr lang="en-US" sz="2000" b="0" dirty="0">
                <a:solidFill>
                  <a:schemeClr val="bg1"/>
                </a:solidFill>
                <a:latin typeface="+mn-lt"/>
                <a:ea typeface="+mn-ea"/>
                <a:cs typeface="Adobe Caslon Pro"/>
              </a:rPr>
            </a:br>
            <a:r>
              <a:rPr lang="en-US" sz="2000" b="0" dirty="0" smtClean="0">
                <a:solidFill>
                  <a:schemeClr val="bg1"/>
                </a:solidFill>
                <a:latin typeface="+mn-lt"/>
                <a:ea typeface="+mn-ea"/>
                <a:cs typeface="Adobe Caslon Pro"/>
              </a:rPr>
              <a:t>classifier</a:t>
            </a:r>
            <a:endParaRPr lang="en-US" sz="2000" b="0" dirty="0">
              <a:solidFill>
                <a:schemeClr val="bg1"/>
              </a:solidFill>
              <a:latin typeface="+mn-lt"/>
              <a:ea typeface="+mn-ea"/>
              <a:cs typeface="Adobe Caslon Pro"/>
            </a:endParaRPr>
          </a:p>
        </p:txBody>
      </p:sp>
      <p:sp>
        <p:nvSpPr>
          <p:cNvPr id="8" name="TextBox 20"/>
          <p:cNvSpPr txBox="1">
            <a:spLocks noChangeArrowheads="1"/>
          </p:cNvSpPr>
          <p:nvPr/>
        </p:nvSpPr>
        <p:spPr bwMode="auto">
          <a:xfrm>
            <a:off x="75347" y="2286000"/>
            <a:ext cx="1372453" cy="10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0" dirty="0">
                <a:latin typeface="+mn-lt"/>
              </a:rPr>
              <a:t>Image</a:t>
            </a:r>
            <a:r>
              <a:rPr lang="en-US" sz="2000" b="0" dirty="0" smtClean="0">
                <a:latin typeface="+mn-lt"/>
              </a:rPr>
              <a:t>/ Video</a:t>
            </a:r>
            <a:endParaRPr lang="en-US" sz="2000" b="0" dirty="0">
              <a:latin typeface="+mn-lt"/>
            </a:endParaRPr>
          </a:p>
          <a:p>
            <a:pPr algn="ctr" eaLnBrk="1" hangingPunct="1"/>
            <a:r>
              <a:rPr lang="en-US" sz="2000" b="0" dirty="0">
                <a:latin typeface="+mn-lt"/>
              </a:rPr>
              <a:t>Pixels</a:t>
            </a:r>
          </a:p>
        </p:txBody>
      </p:sp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7991827" y="2492524"/>
            <a:ext cx="925233" cy="70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0" dirty="0" smtClean="0">
                <a:latin typeface="+mn-lt"/>
              </a:rPr>
              <a:t>Object</a:t>
            </a:r>
            <a:br>
              <a:rPr lang="en-US" sz="2000" b="0" dirty="0" smtClean="0">
                <a:latin typeface="+mn-lt"/>
              </a:rPr>
            </a:br>
            <a:r>
              <a:rPr lang="en-US" sz="2000" b="0" dirty="0" smtClean="0">
                <a:latin typeface="+mn-lt"/>
              </a:rPr>
              <a:t>Class</a:t>
            </a:r>
            <a:endParaRPr lang="en-US" sz="2000" b="0" dirty="0">
              <a:latin typeface="+mn-lt"/>
            </a:endParaRP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1502254" y="4851747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b="0" dirty="0">
                <a:latin typeface="+mn-lt"/>
                <a:ea typeface="+mn-ea"/>
                <a:cs typeface="Adobe Caslon Pro"/>
              </a:rPr>
              <a:t>Layer 1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4035425" y="4851747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b="0" dirty="0">
                <a:latin typeface="+mn-lt"/>
                <a:ea typeface="+mn-ea"/>
                <a:cs typeface="Adobe Caslon Pro"/>
              </a:rPr>
              <a:t>Layer </a:t>
            </a:r>
            <a:r>
              <a:rPr lang="en-US" sz="2000" b="0" dirty="0" smtClean="0">
                <a:latin typeface="+mn-lt"/>
                <a:ea typeface="+mn-ea"/>
                <a:cs typeface="Adobe Caslon Pro"/>
              </a:rPr>
              <a:t>N</a:t>
            </a:r>
            <a:endParaRPr lang="en-US" sz="2000" b="0" dirty="0">
              <a:latin typeface="+mn-lt"/>
              <a:ea typeface="+mn-ea"/>
              <a:cs typeface="Adobe Caslon Pro"/>
            </a:endParaRPr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6096000" y="4851747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b="0" dirty="0" smtClean="0">
                <a:latin typeface="+mn-lt"/>
                <a:ea typeface="+mn-ea"/>
                <a:cs typeface="Adobe Caslon Pro"/>
              </a:rPr>
              <a:t>Simple classifier</a:t>
            </a:r>
            <a:endParaRPr lang="en-US" sz="2000" b="0" dirty="0">
              <a:latin typeface="+mn-lt"/>
              <a:ea typeface="+mn-ea"/>
              <a:cs typeface="Adobe Caslon Pro"/>
            </a:endParaRPr>
          </a:p>
        </p:txBody>
      </p:sp>
      <p:sp>
        <p:nvSpPr>
          <p:cNvPr id="14" name="Right Arrow 13"/>
          <p:cNvSpPr>
            <a:spLocks noChangeArrowheads="1"/>
          </p:cNvSpPr>
          <p:nvPr/>
        </p:nvSpPr>
        <p:spPr bwMode="auto">
          <a:xfrm>
            <a:off x="7620000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8047183" y="4967635"/>
            <a:ext cx="1249217" cy="70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0" dirty="0" smtClean="0">
                <a:latin typeface="+mn-lt"/>
              </a:rPr>
              <a:t>Object Class</a:t>
            </a:r>
            <a:endParaRPr lang="en-US" sz="2000" b="0" dirty="0">
              <a:latin typeface="+mn-lt"/>
            </a:endParaRPr>
          </a:p>
        </p:txBody>
      </p:sp>
      <p:sp>
        <p:nvSpPr>
          <p:cNvPr id="16" name="TextBox 20"/>
          <p:cNvSpPr txBox="1">
            <a:spLocks noChangeArrowheads="1"/>
          </p:cNvSpPr>
          <p:nvPr/>
        </p:nvSpPr>
        <p:spPr bwMode="auto">
          <a:xfrm>
            <a:off x="-228600" y="4775547"/>
            <a:ext cx="1353029" cy="10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0" dirty="0">
                <a:latin typeface="+mn-lt"/>
              </a:rPr>
              <a:t>Image</a:t>
            </a:r>
            <a:r>
              <a:rPr lang="en-US" sz="2000" b="0" dirty="0" smtClean="0">
                <a:latin typeface="+mn-lt"/>
              </a:rPr>
              <a:t>/ Video</a:t>
            </a:r>
            <a:endParaRPr lang="en-US" sz="2000" b="0" dirty="0">
              <a:latin typeface="+mn-lt"/>
            </a:endParaRPr>
          </a:p>
          <a:p>
            <a:pPr algn="ctr" eaLnBrk="1" hangingPunct="1"/>
            <a:r>
              <a:rPr lang="en-US" sz="2000" b="0" dirty="0">
                <a:latin typeface="+mn-lt"/>
              </a:rPr>
              <a:t>Pixels</a:t>
            </a:r>
          </a:p>
        </p:txBody>
      </p:sp>
      <p:sp>
        <p:nvSpPr>
          <p:cNvPr id="17" name="Right Arrow 16"/>
          <p:cNvSpPr>
            <a:spLocks noChangeArrowheads="1"/>
          </p:cNvSpPr>
          <p:nvPr/>
        </p:nvSpPr>
        <p:spPr bwMode="auto">
          <a:xfrm>
            <a:off x="5562600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18" name="Right Arrow 17"/>
          <p:cNvSpPr>
            <a:spLocks noChangeArrowheads="1"/>
          </p:cNvSpPr>
          <p:nvPr/>
        </p:nvSpPr>
        <p:spPr bwMode="auto">
          <a:xfrm>
            <a:off x="3029429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>
            <a:off x="972029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90600" y="1519535"/>
            <a:ext cx="7001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Traditional recognition: “Shallow” architecture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905000" y="4262735"/>
            <a:ext cx="5315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Deep learning: “Deep” architecture</a:t>
            </a:r>
            <a:endParaRPr lang="en-US" dirty="0"/>
          </a:p>
        </p:txBody>
      </p:sp>
      <p:sp>
        <p:nvSpPr>
          <p:cNvPr id="22" name="Right Arrow 21"/>
          <p:cNvSpPr>
            <a:spLocks noChangeArrowheads="1"/>
          </p:cNvSpPr>
          <p:nvPr/>
        </p:nvSpPr>
        <p:spPr bwMode="auto">
          <a:xfrm>
            <a:off x="7467600" y="2705100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23" name="Right Arrow 22"/>
          <p:cNvSpPr>
            <a:spLocks noChangeArrowheads="1"/>
          </p:cNvSpPr>
          <p:nvPr/>
        </p:nvSpPr>
        <p:spPr bwMode="auto">
          <a:xfrm>
            <a:off x="4343400" y="2705100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24" name="Right Arrow 23"/>
          <p:cNvSpPr>
            <a:spLocks noChangeArrowheads="1"/>
          </p:cNvSpPr>
          <p:nvPr/>
        </p:nvSpPr>
        <p:spPr bwMode="auto">
          <a:xfrm>
            <a:off x="1200629" y="2705100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62829" y="509074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51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Biological neuron and Perceptrons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91" y="1766785"/>
            <a:ext cx="3963755" cy="2560320"/>
          </a:xfrm>
        </p:spPr>
      </p:pic>
      <p:sp>
        <p:nvSpPr>
          <p:cNvPr id="2" name="Rounded Rectangle 1"/>
          <p:cNvSpPr/>
          <p:nvPr/>
        </p:nvSpPr>
        <p:spPr>
          <a:xfrm>
            <a:off x="457200" y="990600"/>
            <a:ext cx="4021138" cy="5135563"/>
          </a:xfrm>
          <a:prstGeom prst="round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648200" y="969963"/>
            <a:ext cx="4021138" cy="5126037"/>
          </a:xfrm>
          <a:prstGeom prst="round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69" name="Rectangle 2"/>
          <p:cNvSpPr>
            <a:spLocks noChangeArrowheads="1"/>
          </p:cNvSpPr>
          <p:nvPr/>
        </p:nvSpPr>
        <p:spPr bwMode="auto">
          <a:xfrm>
            <a:off x="1255712" y="4791075"/>
            <a:ext cx="2424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</a:rPr>
              <a:t>A biological neuron </a:t>
            </a:r>
          </a:p>
        </p:txBody>
      </p:sp>
      <p:sp>
        <p:nvSpPr>
          <p:cNvPr id="15370" name="Rectangle 9"/>
          <p:cNvSpPr>
            <a:spLocks noChangeArrowheads="1"/>
          </p:cNvSpPr>
          <p:nvPr/>
        </p:nvSpPr>
        <p:spPr bwMode="auto">
          <a:xfrm>
            <a:off x="5039218" y="4791075"/>
            <a:ext cx="3506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An artificial neuron (Perceptron)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   - a linear classifier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16495"/>
            <a:ext cx="3738682" cy="2643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9050" y="5301343"/>
            <a:ext cx="1485900" cy="15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4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/>
              <a:t>Simple</a:t>
            </a:r>
            <a:r>
              <a:rPr lang="en-US" dirty="0"/>
              <a:t>, </a:t>
            </a:r>
            <a:r>
              <a:rPr lang="en-US" dirty="0" smtClean="0"/>
              <a:t>Complex, </a:t>
            </a:r>
            <a:r>
              <a:rPr lang="en-US" dirty="0"/>
              <a:t>and </a:t>
            </a:r>
            <a:r>
              <a:rPr lang="en-US" dirty="0" smtClean="0"/>
              <a:t>Hyper-complex </a:t>
            </a:r>
            <a:r>
              <a:rPr lang="en-US" dirty="0"/>
              <a:t>cells 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013200"/>
            <a:ext cx="4267200" cy="2844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63" y="1066689"/>
            <a:ext cx="4344733" cy="28979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5950" y="3964592"/>
            <a:ext cx="39201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/>
              <a:t>David H. Hubel and </a:t>
            </a:r>
            <a:r>
              <a:rPr lang="en-US" altLang="en-US" dirty="0" err="1"/>
              <a:t>Torsten</a:t>
            </a:r>
            <a:r>
              <a:rPr lang="en-US" altLang="en-US" dirty="0"/>
              <a:t> Wiesel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9600" y="6460166"/>
            <a:ext cx="4030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David Hubel's </a:t>
            </a:r>
            <a:r>
              <a:rPr lang="en-US" dirty="0" smtClean="0">
                <a:solidFill>
                  <a:srgbClr val="660099"/>
                </a:solidFill>
                <a:latin typeface="arial" panose="020B0604020202020204" pitchFamily="34" charset="0"/>
                <a:hlinkClick r:id="rId5"/>
              </a:rPr>
              <a:t>Eye</a:t>
            </a:r>
            <a:r>
              <a:rPr lang="en-US" dirty="0">
                <a:solidFill>
                  <a:srgbClr val="660099"/>
                </a:solidFill>
                <a:latin typeface="arial" panose="020B0604020202020204" pitchFamily="34" charset="0"/>
                <a:hlinkClick r:id="rId5"/>
              </a:rPr>
              <a:t>, Brain, and Vision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9473" y="4771072"/>
            <a:ext cx="4911165" cy="1631216"/>
          </a:xfrm>
          <a:prstGeom prst="rect">
            <a:avLst/>
          </a:prstGeom>
          <a:ln w="762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S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uggested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a 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hierarchy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of 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feature detectors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in the visual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cortex, with higher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level features responding to patterns of activation in lower level cells, and propagating activation upwards to still higher level cells.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638800" y="19812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hlinkClick r:id="rId6"/>
              </a:rPr>
              <a:t>video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866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pPr algn="ctr"/>
            <a:r>
              <a:rPr lang="en-US" altLang="en-US" sz="2800" dirty="0"/>
              <a:t>Hubel/</a:t>
            </a:r>
            <a:r>
              <a:rPr lang="en-US" altLang="en-US" sz="2800" dirty="0" smtClean="0"/>
              <a:t>Wiesel Architecture and Multi-layer </a:t>
            </a:r>
            <a:r>
              <a:rPr lang="en-US" altLang="en-US" sz="2800" dirty="0"/>
              <a:t>Neural </a:t>
            </a:r>
            <a:r>
              <a:rPr lang="en-US" altLang="en-US" sz="2800" dirty="0" smtClean="0"/>
              <a:t>Network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6200" y="990600"/>
            <a:ext cx="4402138" cy="5135563"/>
          </a:xfrm>
          <a:prstGeom prst="round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648200" y="969963"/>
            <a:ext cx="4419600" cy="5126037"/>
          </a:xfrm>
          <a:prstGeom prst="round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69" name="Rectangle 2"/>
          <p:cNvSpPr>
            <a:spLocks noChangeArrowheads="1"/>
          </p:cNvSpPr>
          <p:nvPr/>
        </p:nvSpPr>
        <p:spPr bwMode="auto">
          <a:xfrm>
            <a:off x="386174" y="4791045"/>
            <a:ext cx="37821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latin typeface="Arial" panose="020B0604020202020204" pitchFamily="34" charset="0"/>
              </a:rPr>
              <a:t>Hubel and </a:t>
            </a:r>
            <a:r>
              <a:rPr lang="en-US" altLang="en-US" sz="2000" dirty="0" err="1" smtClean="0">
                <a:latin typeface="Arial" panose="020B0604020202020204" pitchFamily="34" charset="0"/>
              </a:rPr>
              <a:t>Weisel’s</a:t>
            </a:r>
            <a:r>
              <a:rPr lang="en-US" altLang="en-US" sz="2000" dirty="0" smtClean="0">
                <a:latin typeface="Arial" panose="020B0604020202020204" pitchFamily="34" charset="0"/>
              </a:rPr>
              <a:t> architecture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p:sp>
        <p:nvSpPr>
          <p:cNvPr id="15370" name="Rectangle 9"/>
          <p:cNvSpPr>
            <a:spLocks noChangeArrowheads="1"/>
          </p:cNvSpPr>
          <p:nvPr/>
        </p:nvSpPr>
        <p:spPr bwMode="auto">
          <a:xfrm>
            <a:off x="5405632" y="4791045"/>
            <a:ext cx="29033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latin typeface="Arial" panose="020B0604020202020204" pitchFamily="34" charset="0"/>
              </a:rPr>
              <a:t>Multi-layer Neural Network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latin typeface="Arial" panose="020B0604020202020204" pitchFamily="34" charset="0"/>
              </a:rPr>
              <a:t>   - A </a:t>
            </a:r>
            <a:r>
              <a:rPr lang="en-US" altLang="en-US" sz="1800" i="1" dirty="0" smtClean="0">
                <a:latin typeface="Arial" panose="020B0604020202020204" pitchFamily="34" charset="0"/>
              </a:rPr>
              <a:t>non-linear</a:t>
            </a:r>
            <a:r>
              <a:rPr lang="en-US" altLang="en-US" sz="1800" dirty="0" smtClean="0">
                <a:latin typeface="Arial" panose="020B0604020202020204" pitchFamily="34" charset="0"/>
              </a:rPr>
              <a:t> classifier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9050" y="5301343"/>
            <a:ext cx="1485900" cy="1556657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10273"/>
            <a:ext cx="4257300" cy="1745764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936255"/>
            <a:ext cx="4265825" cy="209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2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Neuron: Linear Perceptron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dirty="0" smtClean="0"/>
              <a:t>Inputs are </a:t>
            </a:r>
            <a:r>
              <a:rPr lang="en-US" altLang="en-US" sz="2800" dirty="0" smtClean="0">
                <a:solidFill>
                  <a:srgbClr val="C00000"/>
                </a:solidFill>
              </a:rPr>
              <a:t>feature values</a:t>
            </a:r>
          </a:p>
          <a:p>
            <a:r>
              <a:rPr lang="en-US" altLang="en-US" sz="2800" dirty="0" smtClean="0"/>
              <a:t>Each feature has a </a:t>
            </a:r>
            <a:r>
              <a:rPr lang="en-US" altLang="en-US" sz="2800" dirty="0" smtClean="0">
                <a:solidFill>
                  <a:srgbClr val="C00000"/>
                </a:solidFill>
              </a:rPr>
              <a:t>weight</a:t>
            </a:r>
          </a:p>
          <a:p>
            <a:r>
              <a:rPr lang="en-US" altLang="en-US" sz="2800" dirty="0" smtClean="0"/>
              <a:t>Sum is the </a:t>
            </a:r>
            <a:r>
              <a:rPr lang="en-US" altLang="en-US" sz="2800" dirty="0" smtClean="0">
                <a:solidFill>
                  <a:srgbClr val="C00000"/>
                </a:solidFill>
              </a:rPr>
              <a:t>activation</a:t>
            </a:r>
          </a:p>
          <a:p>
            <a:endParaRPr lang="en-US" altLang="en-US" sz="2800" dirty="0" smtClean="0"/>
          </a:p>
          <a:p>
            <a:endParaRPr lang="en-US" altLang="en-US" sz="2800" dirty="0" smtClean="0"/>
          </a:p>
          <a:p>
            <a:endParaRPr lang="en-US" altLang="en-US" sz="2800" dirty="0" smtClean="0"/>
          </a:p>
          <a:p>
            <a:endParaRPr lang="en-US" altLang="en-US" sz="2800" dirty="0" smtClean="0"/>
          </a:p>
          <a:p>
            <a:r>
              <a:rPr lang="en-US" altLang="en-US" sz="2800" dirty="0" smtClean="0"/>
              <a:t>If the activation is:</a:t>
            </a:r>
          </a:p>
          <a:p>
            <a:pPr lvl="1"/>
            <a:r>
              <a:rPr lang="en-US" altLang="en-US" sz="2400" dirty="0" smtClean="0"/>
              <a:t>Positive, output +1</a:t>
            </a:r>
          </a:p>
          <a:p>
            <a:pPr lvl="1"/>
            <a:r>
              <a:rPr lang="en-US" altLang="en-US" sz="2400" dirty="0" smtClean="0"/>
              <a:t>Negative, output -1</a:t>
            </a:r>
          </a:p>
          <a:p>
            <a:endParaRPr lang="en-US" altLang="en-US" sz="2800" dirty="0" smtClean="0"/>
          </a:p>
          <a:p>
            <a:endParaRPr lang="en-US" alt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352800"/>
            <a:ext cx="75057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25" y="1693863"/>
            <a:ext cx="35814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88" y="4540250"/>
            <a:ext cx="46561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24600" y="657385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Slide credit: Pieter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Abeel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and Dan Klein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03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Two-layer perceptron network</a:t>
            </a:r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82948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559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" y="5105400"/>
            <a:ext cx="41910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5138" y="3200400"/>
            <a:ext cx="41910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6100" y="1298575"/>
            <a:ext cx="41910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4600" y="657385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Slide credit: Pieter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Abeel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and Dan Klein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39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Two-layer perceptron network</a:t>
            </a:r>
          </a:p>
        </p:txBody>
      </p:sp>
      <p:sp>
        <p:nvSpPr>
          <p:cNvPr id="849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84996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559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573213"/>
            <a:ext cx="8672512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24600" y="657385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Slide credit: Pieter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Abeel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and Dan Klein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16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Two-layer perceptron network</a:t>
            </a:r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87044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3765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2376488"/>
            <a:ext cx="17605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24600" y="657385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Slide credit: Pieter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Abeel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and Dan Klein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14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Learning 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Training examples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Objective: a misclassification loss</a:t>
            </a:r>
          </a:p>
          <a:p>
            <a:pPr>
              <a:defRPr/>
            </a:pPr>
            <a:endParaRPr lang="en-US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Procedure: </a:t>
            </a:r>
          </a:p>
          <a:p>
            <a:pPr lvl="1">
              <a:defRPr/>
            </a:pPr>
            <a:r>
              <a:rPr lang="en-US" dirty="0" smtClean="0"/>
              <a:t>Gradient descent / hill climbing</a:t>
            </a:r>
            <a:endParaRPr lang="en-US" dirty="0"/>
          </a:p>
        </p:txBody>
      </p:sp>
      <p:pic>
        <p:nvPicPr>
          <p:cNvPr id="8909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3276600"/>
            <a:ext cx="6705600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752600"/>
            <a:ext cx="69532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24600" y="657385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Slide credit: Pieter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Abeel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and Dan Klein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 bwMode="auto">
          <a:xfrm>
            <a:off x="5745285" y="4216410"/>
            <a:ext cx="3398715" cy="2133600"/>
            <a:chOff x="4800600" y="-4191000"/>
            <a:chExt cx="10439401" cy="6553201"/>
          </a:xfrm>
        </p:grpSpPr>
        <p:pic>
          <p:nvPicPr>
            <p:cNvPr id="8" name="Picture 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1" y="-3352800"/>
              <a:ext cx="8458200" cy="5715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4800600" y="-4191000"/>
              <a:ext cx="3885894" cy="44186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734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20439" y="299120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Discriminative classifiers</a:t>
            </a:r>
          </a:p>
        </p:txBody>
      </p:sp>
      <p:pic>
        <p:nvPicPr>
          <p:cNvPr id="67" name="Picture 49" descr="boostingIc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4025900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Rectangle 3"/>
          <p:cNvSpPr>
            <a:spLocks noChangeArrowheads="1"/>
          </p:cNvSpPr>
          <p:nvPr/>
        </p:nvSpPr>
        <p:spPr bwMode="auto">
          <a:xfrm>
            <a:off x="503238" y="1052513"/>
            <a:ext cx="3875087" cy="2392362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9" name="Rectangle 4"/>
          <p:cNvSpPr>
            <a:spLocks noChangeArrowheads="1"/>
          </p:cNvSpPr>
          <p:nvPr/>
        </p:nvSpPr>
        <p:spPr bwMode="auto">
          <a:xfrm>
            <a:off x="4673600" y="1066800"/>
            <a:ext cx="4368800" cy="23971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0" name="Rectangle 5"/>
          <p:cNvSpPr>
            <a:spLocks noChangeArrowheads="1"/>
          </p:cNvSpPr>
          <p:nvPr/>
        </p:nvSpPr>
        <p:spPr bwMode="auto">
          <a:xfrm>
            <a:off x="508000" y="3608388"/>
            <a:ext cx="2876550" cy="261620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1" name="Rectangle 6"/>
          <p:cNvSpPr>
            <a:spLocks noChangeArrowheads="1"/>
          </p:cNvSpPr>
          <p:nvPr/>
        </p:nvSpPr>
        <p:spPr bwMode="auto">
          <a:xfrm>
            <a:off x="6002338" y="3608388"/>
            <a:ext cx="3035300" cy="263207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72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3588" y="1647825"/>
            <a:ext cx="317500" cy="287338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3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5313" y="1487488"/>
            <a:ext cx="836612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9"/>
          <p:cNvPicPr>
            <a:picLocks noChangeAspect="1" noChangeArrowheads="1"/>
          </p:cNvPicPr>
          <p:nvPr/>
        </p:nvPicPr>
        <p:blipFill>
          <a:blip r:embed="rId6"/>
          <a:srcRect l="22574" t="23128" r="14514"/>
          <a:stretch>
            <a:fillRect/>
          </a:stretch>
        </p:blipFill>
        <p:spPr bwMode="auto">
          <a:xfrm>
            <a:off x="2874963" y="1582738"/>
            <a:ext cx="658812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81138" y="1989138"/>
            <a:ext cx="319087" cy="287337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6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20875" y="2066925"/>
            <a:ext cx="319088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7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01788" y="1709738"/>
            <a:ext cx="319087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8" name="Picture 1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90750" y="2006600"/>
            <a:ext cx="298450" cy="287338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9" name="Picture 1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339975" y="1760538"/>
            <a:ext cx="317500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sp>
        <p:nvSpPr>
          <p:cNvPr id="80" name="Text Box 15"/>
          <p:cNvSpPr txBox="1">
            <a:spLocks noChangeArrowheads="1"/>
          </p:cNvSpPr>
          <p:nvPr/>
        </p:nvSpPr>
        <p:spPr bwMode="auto">
          <a:xfrm>
            <a:off x="1584325" y="2382838"/>
            <a:ext cx="9493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99"/>
                </a:solidFill>
                <a:latin typeface="Arial" charset="0"/>
                <a:cs typeface="Arial" charset="0"/>
              </a:rPr>
              <a:t>10</a:t>
            </a:r>
            <a:r>
              <a:rPr lang="en-US" sz="1000" baseline="30000">
                <a:solidFill>
                  <a:srgbClr val="000099"/>
                </a:solidFill>
                <a:latin typeface="Arial" charset="0"/>
                <a:cs typeface="Arial" charset="0"/>
              </a:rPr>
              <a:t>6</a:t>
            </a:r>
            <a:r>
              <a:rPr lang="en-US" sz="1000">
                <a:solidFill>
                  <a:srgbClr val="000099"/>
                </a:solidFill>
                <a:latin typeface="Arial" charset="0"/>
                <a:cs typeface="Arial" charset="0"/>
              </a:rPr>
              <a:t> examples</a:t>
            </a:r>
          </a:p>
        </p:txBody>
      </p:sp>
      <p:sp>
        <p:nvSpPr>
          <p:cNvPr id="81" name="Line 16"/>
          <p:cNvSpPr>
            <a:spLocks noChangeShapeType="1"/>
          </p:cNvSpPr>
          <p:nvPr/>
        </p:nvSpPr>
        <p:spPr bwMode="auto">
          <a:xfrm>
            <a:off x="1333500" y="1854200"/>
            <a:ext cx="146050" cy="7143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2" name="Line 17"/>
          <p:cNvSpPr>
            <a:spLocks noChangeShapeType="1"/>
          </p:cNvSpPr>
          <p:nvPr/>
        </p:nvSpPr>
        <p:spPr bwMode="auto">
          <a:xfrm flipV="1">
            <a:off x="2616200" y="2120900"/>
            <a:ext cx="155575" cy="9683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3" name="Rectangle 18"/>
          <p:cNvSpPr>
            <a:spLocks noChangeArrowheads="1"/>
          </p:cNvSpPr>
          <p:nvPr/>
        </p:nvSpPr>
        <p:spPr bwMode="auto">
          <a:xfrm>
            <a:off x="568325" y="1139825"/>
            <a:ext cx="193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Nearest neighbor</a:t>
            </a:r>
          </a:p>
        </p:txBody>
      </p:sp>
      <p:sp>
        <p:nvSpPr>
          <p:cNvPr id="84" name="Text Box 19"/>
          <p:cNvSpPr txBox="1">
            <a:spLocks noChangeArrowheads="1"/>
          </p:cNvSpPr>
          <p:nvPr/>
        </p:nvSpPr>
        <p:spPr bwMode="auto">
          <a:xfrm>
            <a:off x="468313" y="2633663"/>
            <a:ext cx="4356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Shakhnarovich, Viola, Darrell 2003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Berg, Berg, Malik 2005...</a:t>
            </a:r>
          </a:p>
        </p:txBody>
      </p:sp>
      <p:sp>
        <p:nvSpPr>
          <p:cNvPr id="85" name="Rectangle 20"/>
          <p:cNvSpPr>
            <a:spLocks noChangeArrowheads="1"/>
          </p:cNvSpPr>
          <p:nvPr/>
        </p:nvSpPr>
        <p:spPr bwMode="auto">
          <a:xfrm>
            <a:off x="4756150" y="1119188"/>
            <a:ext cx="183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Neural networks</a:t>
            </a:r>
          </a:p>
        </p:txBody>
      </p:sp>
      <p:sp>
        <p:nvSpPr>
          <p:cNvPr id="86" name="Text Box 21"/>
          <p:cNvSpPr txBox="1">
            <a:spLocks noChangeArrowheads="1"/>
          </p:cNvSpPr>
          <p:nvPr/>
        </p:nvSpPr>
        <p:spPr bwMode="auto">
          <a:xfrm>
            <a:off x="4802188" y="2528888"/>
            <a:ext cx="39306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LeCun, Bottou, Bengio, Haffner 1998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Rowley, Baluja, Kanade 1998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…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sp>
        <p:nvSpPr>
          <p:cNvPr id="87" name="Rectangle 22"/>
          <p:cNvSpPr>
            <a:spLocks noChangeArrowheads="1"/>
          </p:cNvSpPr>
          <p:nvPr/>
        </p:nvSpPr>
        <p:spPr bwMode="auto">
          <a:xfrm>
            <a:off x="533400" y="3671888"/>
            <a:ext cx="2749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Support Vector Machines</a:t>
            </a:r>
          </a:p>
        </p:txBody>
      </p:sp>
      <p:sp>
        <p:nvSpPr>
          <p:cNvPr id="88" name="Rectangle 23"/>
          <p:cNvSpPr>
            <a:spLocks noChangeArrowheads="1"/>
          </p:cNvSpPr>
          <p:nvPr/>
        </p:nvSpPr>
        <p:spPr bwMode="auto">
          <a:xfrm>
            <a:off x="6070600" y="3648075"/>
            <a:ext cx="292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Conditional Random Fields</a:t>
            </a:r>
          </a:p>
        </p:txBody>
      </p:sp>
      <p:sp>
        <p:nvSpPr>
          <p:cNvPr id="89" name="Oval 24"/>
          <p:cNvSpPr>
            <a:spLocks noChangeArrowheads="1"/>
          </p:cNvSpPr>
          <p:nvPr/>
        </p:nvSpPr>
        <p:spPr bwMode="auto">
          <a:xfrm>
            <a:off x="6570663" y="4148138"/>
            <a:ext cx="287337" cy="207962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0" name="Oval 25"/>
          <p:cNvSpPr>
            <a:spLocks noChangeArrowheads="1"/>
          </p:cNvSpPr>
          <p:nvPr/>
        </p:nvSpPr>
        <p:spPr bwMode="auto">
          <a:xfrm>
            <a:off x="6570663" y="4770438"/>
            <a:ext cx="287337" cy="206375"/>
          </a:xfrm>
          <a:prstGeom prst="ellipse">
            <a:avLst/>
          </a:prstGeom>
          <a:solidFill>
            <a:srgbClr val="0066FF"/>
          </a:solidFill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1" name="Line 26"/>
          <p:cNvSpPr>
            <a:spLocks noChangeShapeType="1"/>
          </p:cNvSpPr>
          <p:nvPr/>
        </p:nvSpPr>
        <p:spPr bwMode="auto">
          <a:xfrm>
            <a:off x="6713538" y="4356100"/>
            <a:ext cx="0" cy="41433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2" name="Oval 27"/>
          <p:cNvSpPr>
            <a:spLocks noChangeArrowheads="1"/>
          </p:cNvSpPr>
          <p:nvPr/>
        </p:nvSpPr>
        <p:spPr bwMode="auto">
          <a:xfrm>
            <a:off x="7129463" y="4148138"/>
            <a:ext cx="287337" cy="207962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3" name="Oval 28"/>
          <p:cNvSpPr>
            <a:spLocks noChangeArrowheads="1"/>
          </p:cNvSpPr>
          <p:nvPr/>
        </p:nvSpPr>
        <p:spPr bwMode="auto">
          <a:xfrm>
            <a:off x="7129463" y="4770438"/>
            <a:ext cx="287337" cy="206375"/>
          </a:xfrm>
          <a:prstGeom prst="ellipse">
            <a:avLst/>
          </a:prstGeom>
          <a:solidFill>
            <a:srgbClr val="0066FF"/>
          </a:solidFill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4" name="Line 29"/>
          <p:cNvSpPr>
            <a:spLocks noChangeShapeType="1"/>
          </p:cNvSpPr>
          <p:nvPr/>
        </p:nvSpPr>
        <p:spPr bwMode="auto">
          <a:xfrm>
            <a:off x="7272338" y="4343400"/>
            <a:ext cx="0" cy="41433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5" name="Line 30"/>
          <p:cNvSpPr>
            <a:spLocks noChangeShapeType="1"/>
          </p:cNvSpPr>
          <p:nvPr/>
        </p:nvSpPr>
        <p:spPr bwMode="auto">
          <a:xfrm>
            <a:off x="6858000" y="4254500"/>
            <a:ext cx="271463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6" name="Rectangle 31"/>
          <p:cNvSpPr>
            <a:spLocks noChangeArrowheads="1"/>
          </p:cNvSpPr>
          <p:nvPr/>
        </p:nvSpPr>
        <p:spPr bwMode="auto">
          <a:xfrm>
            <a:off x="6118225" y="5186363"/>
            <a:ext cx="29908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McCallum, Freitag, Pereira 2000; Kumar, Hebert 2003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…</a:t>
            </a:r>
          </a:p>
        </p:txBody>
      </p:sp>
      <p:pic>
        <p:nvPicPr>
          <p:cNvPr id="97" name="Picture 3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3463" y="1409700"/>
            <a:ext cx="3068637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33"/>
          <p:cNvPicPr>
            <a:picLocks noChangeAspect="1" noChangeArrowheads="1"/>
          </p:cNvPicPr>
          <p:nvPr/>
        </p:nvPicPr>
        <p:blipFill>
          <a:blip r:embed="rId13"/>
          <a:srcRect l="5177" t="24107" r="31807" b="15349"/>
          <a:stretch>
            <a:fillRect/>
          </a:stretch>
        </p:blipFill>
        <p:spPr bwMode="auto">
          <a:xfrm>
            <a:off x="650875" y="4017963"/>
            <a:ext cx="1508125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" name="Oval 34"/>
          <p:cNvSpPr>
            <a:spLocks noChangeArrowheads="1"/>
          </p:cNvSpPr>
          <p:nvPr/>
        </p:nvSpPr>
        <p:spPr bwMode="auto">
          <a:xfrm>
            <a:off x="1254125" y="4246563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0" name="Oval 35"/>
          <p:cNvSpPr>
            <a:spLocks noChangeArrowheads="1"/>
          </p:cNvSpPr>
          <p:nvPr/>
        </p:nvSpPr>
        <p:spPr bwMode="auto">
          <a:xfrm>
            <a:off x="1627188" y="4010025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1" name="Oval 36"/>
          <p:cNvSpPr>
            <a:spLocks noChangeArrowheads="1"/>
          </p:cNvSpPr>
          <p:nvPr/>
        </p:nvSpPr>
        <p:spPr bwMode="auto">
          <a:xfrm>
            <a:off x="1033463" y="4725988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2" name="Oval 37"/>
          <p:cNvSpPr>
            <a:spLocks noChangeArrowheads="1"/>
          </p:cNvSpPr>
          <p:nvPr/>
        </p:nvSpPr>
        <p:spPr bwMode="auto">
          <a:xfrm>
            <a:off x="833438" y="4019550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3" name="Oval 38"/>
          <p:cNvSpPr>
            <a:spLocks noChangeArrowheads="1"/>
          </p:cNvSpPr>
          <p:nvPr/>
        </p:nvSpPr>
        <p:spPr bwMode="auto">
          <a:xfrm>
            <a:off x="820738" y="4495800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4" name="Oval 39"/>
          <p:cNvSpPr>
            <a:spLocks noChangeArrowheads="1"/>
          </p:cNvSpPr>
          <p:nvPr/>
        </p:nvSpPr>
        <p:spPr bwMode="auto">
          <a:xfrm>
            <a:off x="833438" y="4926013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5" name="Oval 40"/>
          <p:cNvSpPr>
            <a:spLocks noChangeArrowheads="1"/>
          </p:cNvSpPr>
          <p:nvPr/>
        </p:nvSpPr>
        <p:spPr bwMode="auto">
          <a:xfrm>
            <a:off x="1647825" y="4943475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6" name="Oval 41"/>
          <p:cNvSpPr>
            <a:spLocks noChangeArrowheads="1"/>
          </p:cNvSpPr>
          <p:nvPr/>
        </p:nvSpPr>
        <p:spPr bwMode="auto">
          <a:xfrm>
            <a:off x="1636713" y="4249738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7" name="Oval 42"/>
          <p:cNvSpPr>
            <a:spLocks noChangeArrowheads="1"/>
          </p:cNvSpPr>
          <p:nvPr/>
        </p:nvSpPr>
        <p:spPr bwMode="auto">
          <a:xfrm>
            <a:off x="2062163" y="4029075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8" name="Text Box 43"/>
          <p:cNvSpPr txBox="1">
            <a:spLocks noChangeArrowheads="1"/>
          </p:cNvSpPr>
          <p:nvPr/>
        </p:nvSpPr>
        <p:spPr bwMode="auto">
          <a:xfrm>
            <a:off x="603250" y="5108575"/>
            <a:ext cx="2744788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Guyon, Vapnik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Heisele, Serre, Poggio, 2001,…</a:t>
            </a:r>
          </a:p>
        </p:txBody>
      </p:sp>
      <p:sp>
        <p:nvSpPr>
          <p:cNvPr id="109" name="Text Box 44"/>
          <p:cNvSpPr txBox="1">
            <a:spLocks noChangeArrowheads="1"/>
          </p:cNvSpPr>
          <p:nvPr/>
        </p:nvSpPr>
        <p:spPr bwMode="auto">
          <a:xfrm>
            <a:off x="6443663" y="6583363"/>
            <a:ext cx="4824412" cy="2746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</a:rPr>
              <a:t>Slide adapted from Antonio Torralba</a:t>
            </a:r>
          </a:p>
        </p:txBody>
      </p:sp>
      <p:sp>
        <p:nvSpPr>
          <p:cNvPr id="110" name="Rectangle 46"/>
          <p:cNvSpPr>
            <a:spLocks noChangeArrowheads="1"/>
          </p:cNvSpPr>
          <p:nvPr/>
        </p:nvSpPr>
        <p:spPr bwMode="auto">
          <a:xfrm>
            <a:off x="3563938" y="3621088"/>
            <a:ext cx="2268537" cy="261620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1" name="Rectangle 47"/>
          <p:cNvSpPr>
            <a:spLocks noChangeArrowheads="1"/>
          </p:cNvSpPr>
          <p:nvPr/>
        </p:nvSpPr>
        <p:spPr bwMode="auto">
          <a:xfrm>
            <a:off x="3586163" y="3673475"/>
            <a:ext cx="107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Boosting</a:t>
            </a:r>
          </a:p>
        </p:txBody>
      </p:sp>
      <p:sp>
        <p:nvSpPr>
          <p:cNvPr id="112" name="Text Box 48"/>
          <p:cNvSpPr txBox="1">
            <a:spLocks noChangeArrowheads="1"/>
          </p:cNvSpPr>
          <p:nvPr/>
        </p:nvSpPr>
        <p:spPr bwMode="auto">
          <a:xfrm>
            <a:off x="3627438" y="5176838"/>
            <a:ext cx="27447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Viola, Jones 2001, Torralba et al. 2004, Opelt et al. 2006,…</a:t>
            </a:r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6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ChangeAspect="1"/>
          </p:cNvGrpSpPr>
          <p:nvPr/>
        </p:nvGrpSpPr>
        <p:grpSpPr bwMode="auto">
          <a:xfrm>
            <a:off x="2527300" y="1600200"/>
            <a:ext cx="6311900" cy="3962400"/>
            <a:chOff x="4800600" y="-4191000"/>
            <a:chExt cx="10439402" cy="6553201"/>
          </a:xfrm>
        </p:grpSpPr>
        <p:pic>
          <p:nvPicPr>
            <p:cNvPr id="91142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1" y="-3352799"/>
              <a:ext cx="8458201" cy="571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4800600" y="-4191000"/>
              <a:ext cx="3885894" cy="44186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11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Hill climbing</a:t>
            </a:r>
          </a:p>
        </p:txBody>
      </p:sp>
      <p:sp>
        <p:nvSpPr>
          <p:cNvPr id="9114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53000" cy="4525963"/>
          </a:xfrm>
        </p:spPr>
        <p:txBody>
          <a:bodyPr>
            <a:normAutofit/>
          </a:bodyPr>
          <a:lstStyle/>
          <a:p>
            <a:r>
              <a:rPr lang="en-US" altLang="en-US" sz="2800" dirty="0" smtClean="0"/>
              <a:t>Simple, general idea:</a:t>
            </a:r>
          </a:p>
          <a:p>
            <a:pPr lvl="1"/>
            <a:r>
              <a:rPr lang="en-US" altLang="en-US" sz="2400" dirty="0" smtClean="0"/>
              <a:t>Start wherever</a:t>
            </a:r>
          </a:p>
          <a:p>
            <a:pPr lvl="1"/>
            <a:r>
              <a:rPr lang="en-US" altLang="en-US" sz="2400" dirty="0" smtClean="0"/>
              <a:t>Repeat: move to the best neighboring state</a:t>
            </a:r>
          </a:p>
          <a:p>
            <a:pPr lvl="1"/>
            <a:r>
              <a:rPr lang="en-US" altLang="en-US" sz="2400" dirty="0" smtClean="0"/>
              <a:t>If no neighbors better than current, quit</a:t>
            </a:r>
          </a:p>
          <a:p>
            <a:pPr lvl="1"/>
            <a:r>
              <a:rPr lang="en-US" altLang="en-US" sz="2400" dirty="0" smtClean="0"/>
              <a:t>Neighbors = small perturbations of w</a:t>
            </a:r>
          </a:p>
          <a:p>
            <a:r>
              <a:rPr lang="en-US" altLang="en-US" sz="2800" dirty="0" smtClean="0"/>
              <a:t>What’s bad?</a:t>
            </a:r>
          </a:p>
          <a:p>
            <a:pPr lvl="1"/>
            <a:r>
              <a:rPr lang="en-US" altLang="en-US" sz="2400" dirty="0" smtClean="0"/>
              <a:t>Optimal?</a:t>
            </a:r>
          </a:p>
          <a:p>
            <a:pPr lvl="2"/>
            <a:endParaRPr lang="en-US" altLang="en-US" sz="2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324600" y="657385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Slide credit: Pieter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Abeel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and Dan Klein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64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Two-layer perceptron network</a:t>
            </a:r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93188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24600" y="657385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Slide credit: Pieter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Abeel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and Dan Klein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93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Two-layer perceptron network</a:t>
            </a:r>
          </a:p>
        </p:txBody>
      </p:sp>
      <p:sp>
        <p:nvSpPr>
          <p:cNvPr id="942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94212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24600" y="657385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Slide credit: Pieter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Abeel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and Dan Klein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21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Two-layer neural network</a:t>
            </a:r>
          </a:p>
        </p:txBody>
      </p:sp>
      <p:sp>
        <p:nvSpPr>
          <p:cNvPr id="962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96260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71600"/>
            <a:ext cx="9144000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24600" y="657385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Slide credit: Pieter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Abeel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and Dan Klein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59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Neural network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b="1" dirty="0" smtClean="0"/>
              <a:t>Theorem (Universal function </a:t>
            </a:r>
            <a:r>
              <a:rPr lang="en-US" altLang="en-US" sz="2800" b="1" dirty="0" err="1" smtClean="0"/>
              <a:t>approximators</a:t>
            </a:r>
            <a:r>
              <a:rPr lang="en-US" altLang="en-US" sz="2800" b="1" dirty="0" smtClean="0"/>
              <a:t>): </a:t>
            </a:r>
            <a:r>
              <a:rPr lang="en-US" altLang="en-US" sz="2800" dirty="0" smtClean="0"/>
              <a:t>A two-layer network with a sufficient number of neurons can approximate any continuous function to any desired accuracy</a:t>
            </a:r>
          </a:p>
          <a:p>
            <a:endParaRPr lang="en-US" altLang="en-US" sz="2800" dirty="0" smtClean="0"/>
          </a:p>
          <a:p>
            <a:r>
              <a:rPr lang="en-US" altLang="en-US" sz="2800" b="1" dirty="0" smtClean="0"/>
              <a:t>Practical considerations:</a:t>
            </a:r>
          </a:p>
          <a:p>
            <a:pPr lvl="1"/>
            <a:r>
              <a:rPr lang="en-US" altLang="en-US" sz="2400" dirty="0" smtClean="0"/>
              <a:t>Can be seen as learning the features</a:t>
            </a:r>
          </a:p>
          <a:p>
            <a:pPr lvl="1"/>
            <a:r>
              <a:rPr lang="en-US" altLang="en-US" sz="2400" dirty="0" smtClean="0"/>
              <a:t>Large number of neurons</a:t>
            </a:r>
          </a:p>
          <a:p>
            <a:pPr lvl="2"/>
            <a:r>
              <a:rPr lang="en-US" altLang="en-US" sz="2000" dirty="0" smtClean="0"/>
              <a:t>Danger for overfitting</a:t>
            </a:r>
          </a:p>
          <a:p>
            <a:pPr lvl="1"/>
            <a:r>
              <a:rPr lang="en-US" altLang="en-US" sz="2400" dirty="0" smtClean="0"/>
              <a:t>Hill-climbing procedure can get stuck in bad local optima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24600" y="657385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Slide credit: Pieter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Abeel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and Dan Klein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564332"/>
            <a:ext cx="525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ＭＳ Ｐゴシック" charset="0"/>
                <a:hlinkClick r:id="rId3"/>
              </a:rPr>
              <a:t>Approximation by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ＭＳ Ｐゴシック" charset="0"/>
                <a:hlinkClick r:id="rId3"/>
              </a:rPr>
              <a:t>Superpositions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ＭＳ Ｐゴシック" charset="0"/>
                <a:hlinkClick r:id="rId3"/>
              </a:rPr>
              <a:t> of Sigmoidal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ＭＳ Ｐゴシック" charset="0"/>
                <a:hlinkClick r:id="rId3"/>
              </a:rPr>
              <a:t>Function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ＭＳ Ｐゴシック" charset="0"/>
              </a:rPr>
              <a:t>,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ＭＳ Ｐゴシック" charset="0"/>
              </a:rPr>
              <a:t>1989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8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Multi-layer Neural Network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en-US" dirty="0" smtClean="0"/>
              <a:t>A non-linear classifier</a:t>
            </a:r>
          </a:p>
          <a:p>
            <a:r>
              <a:rPr lang="en-US" altLang="en-US" b="1" dirty="0" smtClean="0"/>
              <a:t>Training: </a:t>
            </a:r>
            <a:r>
              <a:rPr lang="en-US" altLang="en-US" dirty="0" smtClean="0"/>
              <a:t>find network weights </a:t>
            </a:r>
            <a:r>
              <a:rPr lang="en-US" altLang="en-US" b="1" dirty="0" smtClean="0"/>
              <a:t>w </a:t>
            </a:r>
            <a:r>
              <a:rPr lang="en-US" altLang="en-US" dirty="0" smtClean="0"/>
              <a:t>to minimize the error between true training labels and estimated labels </a:t>
            </a:r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r>
              <a:rPr lang="en-US" altLang="en-US" dirty="0" smtClean="0"/>
              <a:t>Minimization can be done by gradient descent provided </a:t>
            </a:r>
            <a:r>
              <a:rPr lang="en-US" altLang="en-US" i="1" dirty="0" smtClean="0"/>
              <a:t>f </a:t>
            </a:r>
            <a:r>
              <a:rPr lang="en-US" altLang="en-US" dirty="0" smtClean="0"/>
              <a:t>is differentiable</a:t>
            </a:r>
          </a:p>
          <a:p>
            <a:r>
              <a:rPr lang="en-US" altLang="en-US" dirty="0" smtClean="0"/>
              <a:t>This training method is called </a:t>
            </a:r>
            <a:br>
              <a:rPr lang="en-US" altLang="en-US" dirty="0" smtClean="0"/>
            </a:br>
            <a:r>
              <a:rPr lang="en-US" altLang="en-US" b="1" dirty="0" smtClean="0">
                <a:hlinkClick r:id="rId2"/>
              </a:rPr>
              <a:t>back-propagation</a:t>
            </a:r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0" y="2971800"/>
            <a:ext cx="3606800" cy="946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876800"/>
            <a:ext cx="3489228" cy="171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9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Deep Neural Networks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smtClean="0"/>
              <a:t>Convolutional Neural Networks (CNNs)</a:t>
            </a:r>
          </a:p>
        </p:txBody>
      </p:sp>
    </p:spTree>
    <p:extLst>
      <p:ext uri="{BB962C8B-B14F-4D97-AF65-F5344CB8AC3E}">
        <p14:creationId xmlns:p14="http://schemas.microsoft.com/office/powerpoint/2010/main" val="155669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28625" y="273929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Convolutional Neural Networks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(</a:t>
            </a:r>
            <a:r>
              <a:rPr lang="en-US" sz="3200" dirty="0"/>
              <a:t>CNN, </a:t>
            </a:r>
            <a:r>
              <a:rPr lang="en-US" sz="3200" dirty="0" err="1" smtClean="0"/>
              <a:t>ConvNet</a:t>
            </a:r>
            <a:r>
              <a:rPr lang="en-US" sz="3200" dirty="0" smtClean="0"/>
              <a:t>, DCN)</a:t>
            </a:r>
            <a:endParaRPr lang="en-US" altLang="en-US" sz="3200" dirty="0" smtClean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38150" y="1464488"/>
            <a:ext cx="8229600" cy="5135563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CNN = a multi-layer neural network with</a:t>
            </a:r>
          </a:p>
          <a:p>
            <a:pPr lvl="1">
              <a:defRPr/>
            </a:pPr>
            <a:r>
              <a:rPr lang="en-US" b="1" dirty="0" smtClean="0"/>
              <a:t>Local</a:t>
            </a:r>
            <a:r>
              <a:rPr lang="en-US" dirty="0" smtClean="0"/>
              <a:t> connectivity:</a:t>
            </a:r>
          </a:p>
          <a:p>
            <a:pPr lvl="2">
              <a:defRPr/>
            </a:pPr>
            <a:r>
              <a:rPr lang="en-US" dirty="0" smtClean="0"/>
              <a:t>Neurons in a layer are only connected to a small region of the layer before it </a:t>
            </a:r>
          </a:p>
          <a:p>
            <a:pPr lvl="1">
              <a:defRPr/>
            </a:pPr>
            <a:r>
              <a:rPr lang="en-US" altLang="en-US" b="1" dirty="0" smtClean="0"/>
              <a:t>Share</a:t>
            </a:r>
            <a:r>
              <a:rPr lang="en-US" altLang="en-US" dirty="0" smtClean="0"/>
              <a:t> </a:t>
            </a:r>
            <a:r>
              <a:rPr lang="en-US" dirty="0" smtClean="0"/>
              <a:t>weight parameters across spatial positions:</a:t>
            </a:r>
          </a:p>
          <a:p>
            <a:pPr lvl="2">
              <a:defRPr/>
            </a:pPr>
            <a:r>
              <a:rPr lang="en-US" dirty="0" smtClean="0"/>
              <a:t>Learning shift-invariant filter kernels</a:t>
            </a:r>
          </a:p>
          <a:p>
            <a:pPr marL="457200" lvl="1" indent="0">
              <a:buNone/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>
            <a:off x="5484159" y="4267200"/>
            <a:ext cx="3200400" cy="20566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62224" y="6400800"/>
            <a:ext cx="22442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Image credit: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Karpathy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038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err="1" smtClean="0"/>
              <a:t>Neocognitron</a:t>
            </a:r>
            <a:r>
              <a:rPr lang="en-US" altLang="en-US" dirty="0" smtClean="0"/>
              <a:t> </a:t>
            </a:r>
            <a:r>
              <a:rPr lang="en-US" altLang="en-US" sz="2700" dirty="0" smtClean="0"/>
              <a:t>[</a:t>
            </a:r>
            <a:r>
              <a:rPr lang="en-US" sz="2700" dirty="0" smtClean="0">
                <a:hlinkClick r:id="rId3"/>
              </a:rPr>
              <a:t>Fukushima, </a:t>
            </a:r>
            <a:r>
              <a:rPr lang="en-US" sz="2700" dirty="0">
                <a:hlinkClick r:id="rId3"/>
              </a:rPr>
              <a:t>Biological Cybernetics </a:t>
            </a:r>
            <a:r>
              <a:rPr lang="en-US" sz="2700" dirty="0" smtClean="0">
                <a:hlinkClick r:id="rId3"/>
              </a:rPr>
              <a:t>1980</a:t>
            </a:r>
            <a:r>
              <a:rPr lang="en-US" altLang="en-US" sz="2700" dirty="0" smtClean="0"/>
              <a:t>]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6800"/>
            <a:ext cx="8490857" cy="18288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75432"/>
            <a:ext cx="5583567" cy="3429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91200" y="3235660"/>
            <a:ext cx="3276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Deformation-Resistant Recognition</a:t>
            </a:r>
          </a:p>
          <a:p>
            <a:r>
              <a:rPr lang="en-US" sz="2000" dirty="0" smtClean="0">
                <a:solidFill>
                  <a:srgbClr val="252525"/>
                </a:solidFill>
              </a:rPr>
              <a:t/>
            </a:r>
            <a:br>
              <a:rPr lang="en-US" sz="2000" dirty="0" smtClean="0">
                <a:solidFill>
                  <a:srgbClr val="252525"/>
                </a:solidFill>
              </a:rPr>
            </a:br>
            <a:r>
              <a:rPr lang="en-US" sz="2000" dirty="0" smtClean="0">
                <a:solidFill>
                  <a:srgbClr val="252525"/>
                </a:solidFill>
              </a:rPr>
              <a:t>S-cells: (simple)</a:t>
            </a:r>
          </a:p>
          <a:p>
            <a:r>
              <a:rPr lang="en-US" sz="2000" dirty="0" smtClean="0">
                <a:solidFill>
                  <a:srgbClr val="252525"/>
                </a:solidFill>
              </a:rPr>
              <a:t> - extract local features</a:t>
            </a:r>
          </a:p>
          <a:p>
            <a:endParaRPr lang="en-US" sz="2000" dirty="0" smtClean="0">
              <a:solidFill>
                <a:srgbClr val="252525"/>
              </a:solidFill>
            </a:endParaRPr>
          </a:p>
          <a:p>
            <a:r>
              <a:rPr lang="en-US" sz="2000" dirty="0" smtClean="0">
                <a:solidFill>
                  <a:srgbClr val="252525"/>
                </a:solidFill>
              </a:rPr>
              <a:t>C-cells: (complex)</a:t>
            </a:r>
          </a:p>
          <a:p>
            <a:r>
              <a:rPr lang="en-US" sz="2000" dirty="0" smtClean="0">
                <a:solidFill>
                  <a:srgbClr val="252525"/>
                </a:solidFill>
              </a:rPr>
              <a:t> - </a:t>
            </a:r>
            <a:r>
              <a:rPr lang="en-US" sz="2000" dirty="0"/>
              <a:t>allow for positional errors</a:t>
            </a:r>
            <a:r>
              <a:rPr lang="en-US" sz="2000" dirty="0" smtClean="0">
                <a:solidFill>
                  <a:srgbClr val="252525"/>
                </a:solidFill>
              </a:rPr>
              <a:t/>
            </a:r>
            <a:br>
              <a:rPr lang="en-US" sz="2000" dirty="0" smtClean="0">
                <a:solidFill>
                  <a:srgbClr val="252525"/>
                </a:solidFill>
              </a:rPr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6481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err="1" smtClean="0"/>
              <a:t>LeNet</a:t>
            </a:r>
            <a:r>
              <a:rPr lang="en-US" altLang="en-US" dirty="0" smtClean="0"/>
              <a:t> [LeCun et al. 1998]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" y="6248400"/>
            <a:ext cx="480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Gradient-based learning applied to document recognition [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  <a:hlinkClick r:id="rId4"/>
              </a:rPr>
              <a:t>LeCun,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  <a:hlinkClick r:id="rId4"/>
              </a:rPr>
              <a:t>Bottou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  <a:hlinkClick r:id="rId4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  <a:hlinkClick r:id="rId4"/>
              </a:rPr>
              <a:t>Bengio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  <a:hlinkClick r:id="rId4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  <a:hlinkClick r:id="rId4"/>
              </a:rPr>
              <a:t>Haffner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  <a:hlinkClick r:id="rId4"/>
              </a:rPr>
              <a:t> 1998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]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32329"/>
            <a:ext cx="8069952" cy="22992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03866" y="6488668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LeNet-1 from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1993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7" name="Convolutional Network Demo from 199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6800" y="3574340"/>
            <a:ext cx="3962400" cy="2911280"/>
          </a:xfr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508" y="3733800"/>
            <a:ext cx="457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sz="2400" smtClean="0"/>
              <a:t>Stack multiple stages of feature extractors</a:t>
            </a:r>
          </a:p>
          <a:p>
            <a:pPr marL="457200" indent="-457200"/>
            <a:r>
              <a:rPr lang="en-US" sz="2400" smtClean="0"/>
              <a:t>Higher stages compute more global, more invariant features</a:t>
            </a:r>
          </a:p>
          <a:p>
            <a:pPr marL="457200" indent="-457200"/>
            <a:r>
              <a:rPr lang="en-US" sz="2400" smtClean="0"/>
              <a:t>Classification layer at the end</a:t>
            </a:r>
          </a:p>
          <a:p>
            <a:pPr marL="457200" indent="-457200"/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383"/>
          <a:stretch/>
        </p:blipFill>
        <p:spPr>
          <a:xfrm>
            <a:off x="9220200" y="2819400"/>
            <a:ext cx="2786086" cy="224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0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20439" y="299120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Discriminative classifiers</a:t>
            </a:r>
          </a:p>
        </p:txBody>
      </p:sp>
      <p:pic>
        <p:nvPicPr>
          <p:cNvPr id="67" name="Picture 49" descr="boostingIc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4025900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" name="Rectangle 4"/>
          <p:cNvSpPr>
            <a:spLocks noChangeArrowheads="1"/>
          </p:cNvSpPr>
          <p:nvPr/>
        </p:nvSpPr>
        <p:spPr bwMode="auto">
          <a:xfrm>
            <a:off x="4673600" y="1066800"/>
            <a:ext cx="4368800" cy="2397125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71" name="Rectangle 6"/>
          <p:cNvSpPr>
            <a:spLocks noChangeArrowheads="1"/>
          </p:cNvSpPr>
          <p:nvPr/>
        </p:nvSpPr>
        <p:spPr bwMode="auto">
          <a:xfrm>
            <a:off x="6002338" y="3608388"/>
            <a:ext cx="3035300" cy="263207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72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3588" y="1647825"/>
            <a:ext cx="317500" cy="287338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3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5313" y="1487488"/>
            <a:ext cx="836612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9"/>
          <p:cNvPicPr>
            <a:picLocks noChangeAspect="1" noChangeArrowheads="1"/>
          </p:cNvPicPr>
          <p:nvPr/>
        </p:nvPicPr>
        <p:blipFill>
          <a:blip r:embed="rId6"/>
          <a:srcRect l="22574" t="23128" r="14514"/>
          <a:stretch>
            <a:fillRect/>
          </a:stretch>
        </p:blipFill>
        <p:spPr bwMode="auto">
          <a:xfrm>
            <a:off x="2874963" y="1582738"/>
            <a:ext cx="658812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81138" y="1989138"/>
            <a:ext cx="319087" cy="287337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6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20875" y="2066925"/>
            <a:ext cx="319088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7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01788" y="1709738"/>
            <a:ext cx="319087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8" name="Picture 1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90750" y="2006600"/>
            <a:ext cx="298450" cy="287338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9" name="Picture 1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339975" y="1760538"/>
            <a:ext cx="317500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sp>
        <p:nvSpPr>
          <p:cNvPr id="80" name="Text Box 15"/>
          <p:cNvSpPr txBox="1">
            <a:spLocks noChangeArrowheads="1"/>
          </p:cNvSpPr>
          <p:nvPr/>
        </p:nvSpPr>
        <p:spPr bwMode="auto">
          <a:xfrm>
            <a:off x="1584325" y="2382838"/>
            <a:ext cx="9493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99"/>
                </a:solidFill>
                <a:latin typeface="Arial" charset="0"/>
                <a:cs typeface="Arial" charset="0"/>
              </a:rPr>
              <a:t>10</a:t>
            </a:r>
            <a:r>
              <a:rPr lang="en-US" sz="1000" baseline="30000">
                <a:solidFill>
                  <a:srgbClr val="000099"/>
                </a:solidFill>
                <a:latin typeface="Arial" charset="0"/>
                <a:cs typeface="Arial" charset="0"/>
              </a:rPr>
              <a:t>6</a:t>
            </a:r>
            <a:r>
              <a:rPr lang="en-US" sz="1000">
                <a:solidFill>
                  <a:srgbClr val="000099"/>
                </a:solidFill>
                <a:latin typeface="Arial" charset="0"/>
                <a:cs typeface="Arial" charset="0"/>
              </a:rPr>
              <a:t> examples</a:t>
            </a:r>
          </a:p>
        </p:txBody>
      </p:sp>
      <p:sp>
        <p:nvSpPr>
          <p:cNvPr id="81" name="Line 16"/>
          <p:cNvSpPr>
            <a:spLocks noChangeShapeType="1"/>
          </p:cNvSpPr>
          <p:nvPr/>
        </p:nvSpPr>
        <p:spPr bwMode="auto">
          <a:xfrm>
            <a:off x="1333500" y="1854200"/>
            <a:ext cx="146050" cy="7143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2" name="Line 17"/>
          <p:cNvSpPr>
            <a:spLocks noChangeShapeType="1"/>
          </p:cNvSpPr>
          <p:nvPr/>
        </p:nvSpPr>
        <p:spPr bwMode="auto">
          <a:xfrm flipV="1">
            <a:off x="2616200" y="2120900"/>
            <a:ext cx="155575" cy="9683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3" name="Rectangle 18"/>
          <p:cNvSpPr>
            <a:spLocks noChangeArrowheads="1"/>
          </p:cNvSpPr>
          <p:nvPr/>
        </p:nvSpPr>
        <p:spPr bwMode="auto">
          <a:xfrm>
            <a:off x="568325" y="1139825"/>
            <a:ext cx="193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Nearest neighbor</a:t>
            </a:r>
          </a:p>
        </p:txBody>
      </p:sp>
      <p:sp>
        <p:nvSpPr>
          <p:cNvPr id="84" name="Text Box 19"/>
          <p:cNvSpPr txBox="1">
            <a:spLocks noChangeArrowheads="1"/>
          </p:cNvSpPr>
          <p:nvPr/>
        </p:nvSpPr>
        <p:spPr bwMode="auto">
          <a:xfrm>
            <a:off x="468313" y="2633663"/>
            <a:ext cx="4356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Shakhnarovich, Viola, Darrell 2003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Berg, Berg, Malik 2005...</a:t>
            </a:r>
          </a:p>
        </p:txBody>
      </p:sp>
      <p:sp>
        <p:nvSpPr>
          <p:cNvPr id="85" name="Rectangle 20"/>
          <p:cNvSpPr>
            <a:spLocks noChangeArrowheads="1"/>
          </p:cNvSpPr>
          <p:nvPr/>
        </p:nvSpPr>
        <p:spPr bwMode="auto">
          <a:xfrm>
            <a:off x="4756150" y="1119188"/>
            <a:ext cx="183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Neural networks</a:t>
            </a:r>
          </a:p>
        </p:txBody>
      </p:sp>
      <p:sp>
        <p:nvSpPr>
          <p:cNvPr id="86" name="Text Box 21"/>
          <p:cNvSpPr txBox="1">
            <a:spLocks noChangeArrowheads="1"/>
          </p:cNvSpPr>
          <p:nvPr/>
        </p:nvSpPr>
        <p:spPr bwMode="auto">
          <a:xfrm>
            <a:off x="4802188" y="2528888"/>
            <a:ext cx="39306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LeCun, Bottou, Bengio, Haffner 1998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Rowley, Baluja, Kanade 1998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…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sp>
        <p:nvSpPr>
          <p:cNvPr id="87" name="Rectangle 22"/>
          <p:cNvSpPr>
            <a:spLocks noChangeArrowheads="1"/>
          </p:cNvSpPr>
          <p:nvPr/>
        </p:nvSpPr>
        <p:spPr bwMode="auto">
          <a:xfrm>
            <a:off x="533400" y="3671888"/>
            <a:ext cx="2749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Support Vector Machines</a:t>
            </a:r>
          </a:p>
        </p:txBody>
      </p:sp>
      <p:sp>
        <p:nvSpPr>
          <p:cNvPr id="88" name="Rectangle 23"/>
          <p:cNvSpPr>
            <a:spLocks noChangeArrowheads="1"/>
          </p:cNvSpPr>
          <p:nvPr/>
        </p:nvSpPr>
        <p:spPr bwMode="auto">
          <a:xfrm>
            <a:off x="6070600" y="3648075"/>
            <a:ext cx="292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Conditional Random Fields</a:t>
            </a:r>
          </a:p>
        </p:txBody>
      </p:sp>
      <p:sp>
        <p:nvSpPr>
          <p:cNvPr id="89" name="Oval 24"/>
          <p:cNvSpPr>
            <a:spLocks noChangeArrowheads="1"/>
          </p:cNvSpPr>
          <p:nvPr/>
        </p:nvSpPr>
        <p:spPr bwMode="auto">
          <a:xfrm>
            <a:off x="6570663" y="4148138"/>
            <a:ext cx="287337" cy="207962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0" name="Oval 25"/>
          <p:cNvSpPr>
            <a:spLocks noChangeArrowheads="1"/>
          </p:cNvSpPr>
          <p:nvPr/>
        </p:nvSpPr>
        <p:spPr bwMode="auto">
          <a:xfrm>
            <a:off x="6570663" y="4770438"/>
            <a:ext cx="287337" cy="206375"/>
          </a:xfrm>
          <a:prstGeom prst="ellipse">
            <a:avLst/>
          </a:prstGeom>
          <a:solidFill>
            <a:srgbClr val="0066FF"/>
          </a:solidFill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1" name="Line 26"/>
          <p:cNvSpPr>
            <a:spLocks noChangeShapeType="1"/>
          </p:cNvSpPr>
          <p:nvPr/>
        </p:nvSpPr>
        <p:spPr bwMode="auto">
          <a:xfrm>
            <a:off x="6713538" y="4356100"/>
            <a:ext cx="0" cy="41433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2" name="Oval 27"/>
          <p:cNvSpPr>
            <a:spLocks noChangeArrowheads="1"/>
          </p:cNvSpPr>
          <p:nvPr/>
        </p:nvSpPr>
        <p:spPr bwMode="auto">
          <a:xfrm>
            <a:off x="7129463" y="4148138"/>
            <a:ext cx="287337" cy="207962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3" name="Oval 28"/>
          <p:cNvSpPr>
            <a:spLocks noChangeArrowheads="1"/>
          </p:cNvSpPr>
          <p:nvPr/>
        </p:nvSpPr>
        <p:spPr bwMode="auto">
          <a:xfrm>
            <a:off x="7129463" y="4770438"/>
            <a:ext cx="287337" cy="206375"/>
          </a:xfrm>
          <a:prstGeom prst="ellipse">
            <a:avLst/>
          </a:prstGeom>
          <a:solidFill>
            <a:srgbClr val="0066FF"/>
          </a:solidFill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4" name="Line 29"/>
          <p:cNvSpPr>
            <a:spLocks noChangeShapeType="1"/>
          </p:cNvSpPr>
          <p:nvPr/>
        </p:nvSpPr>
        <p:spPr bwMode="auto">
          <a:xfrm>
            <a:off x="7272338" y="4343400"/>
            <a:ext cx="0" cy="41433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5" name="Line 30"/>
          <p:cNvSpPr>
            <a:spLocks noChangeShapeType="1"/>
          </p:cNvSpPr>
          <p:nvPr/>
        </p:nvSpPr>
        <p:spPr bwMode="auto">
          <a:xfrm>
            <a:off x="6858000" y="4254500"/>
            <a:ext cx="271463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6" name="Rectangle 31"/>
          <p:cNvSpPr>
            <a:spLocks noChangeArrowheads="1"/>
          </p:cNvSpPr>
          <p:nvPr/>
        </p:nvSpPr>
        <p:spPr bwMode="auto">
          <a:xfrm>
            <a:off x="6118225" y="5186363"/>
            <a:ext cx="29908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McCallum, Freitag, Pereira 2000; Kumar, Hebert 2003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…</a:t>
            </a:r>
          </a:p>
        </p:txBody>
      </p:sp>
      <p:pic>
        <p:nvPicPr>
          <p:cNvPr id="97" name="Picture 3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3463" y="1409700"/>
            <a:ext cx="3068637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33"/>
          <p:cNvPicPr>
            <a:picLocks noChangeAspect="1" noChangeArrowheads="1"/>
          </p:cNvPicPr>
          <p:nvPr/>
        </p:nvPicPr>
        <p:blipFill>
          <a:blip r:embed="rId13"/>
          <a:srcRect l="5177" t="24107" r="31807" b="15349"/>
          <a:stretch>
            <a:fillRect/>
          </a:stretch>
        </p:blipFill>
        <p:spPr bwMode="auto">
          <a:xfrm>
            <a:off x="650875" y="4017963"/>
            <a:ext cx="1508125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" name="Oval 34"/>
          <p:cNvSpPr>
            <a:spLocks noChangeArrowheads="1"/>
          </p:cNvSpPr>
          <p:nvPr/>
        </p:nvSpPr>
        <p:spPr bwMode="auto">
          <a:xfrm>
            <a:off x="1254125" y="4246563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0" name="Oval 35"/>
          <p:cNvSpPr>
            <a:spLocks noChangeArrowheads="1"/>
          </p:cNvSpPr>
          <p:nvPr/>
        </p:nvSpPr>
        <p:spPr bwMode="auto">
          <a:xfrm>
            <a:off x="1627188" y="4010025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1" name="Oval 36"/>
          <p:cNvSpPr>
            <a:spLocks noChangeArrowheads="1"/>
          </p:cNvSpPr>
          <p:nvPr/>
        </p:nvSpPr>
        <p:spPr bwMode="auto">
          <a:xfrm>
            <a:off x="1033463" y="4725988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2" name="Oval 37"/>
          <p:cNvSpPr>
            <a:spLocks noChangeArrowheads="1"/>
          </p:cNvSpPr>
          <p:nvPr/>
        </p:nvSpPr>
        <p:spPr bwMode="auto">
          <a:xfrm>
            <a:off x="833438" y="4019550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3" name="Oval 38"/>
          <p:cNvSpPr>
            <a:spLocks noChangeArrowheads="1"/>
          </p:cNvSpPr>
          <p:nvPr/>
        </p:nvSpPr>
        <p:spPr bwMode="auto">
          <a:xfrm>
            <a:off x="820738" y="4495800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4" name="Oval 39"/>
          <p:cNvSpPr>
            <a:spLocks noChangeArrowheads="1"/>
          </p:cNvSpPr>
          <p:nvPr/>
        </p:nvSpPr>
        <p:spPr bwMode="auto">
          <a:xfrm>
            <a:off x="833438" y="4926013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5" name="Oval 40"/>
          <p:cNvSpPr>
            <a:spLocks noChangeArrowheads="1"/>
          </p:cNvSpPr>
          <p:nvPr/>
        </p:nvSpPr>
        <p:spPr bwMode="auto">
          <a:xfrm>
            <a:off x="1647825" y="4943475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6" name="Oval 41"/>
          <p:cNvSpPr>
            <a:spLocks noChangeArrowheads="1"/>
          </p:cNvSpPr>
          <p:nvPr/>
        </p:nvSpPr>
        <p:spPr bwMode="auto">
          <a:xfrm>
            <a:off x="1636713" y="4249738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7" name="Oval 42"/>
          <p:cNvSpPr>
            <a:spLocks noChangeArrowheads="1"/>
          </p:cNvSpPr>
          <p:nvPr/>
        </p:nvSpPr>
        <p:spPr bwMode="auto">
          <a:xfrm>
            <a:off x="2062163" y="4029075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8" name="Text Box 43"/>
          <p:cNvSpPr txBox="1">
            <a:spLocks noChangeArrowheads="1"/>
          </p:cNvSpPr>
          <p:nvPr/>
        </p:nvSpPr>
        <p:spPr bwMode="auto">
          <a:xfrm>
            <a:off x="603250" y="5108575"/>
            <a:ext cx="2744788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Guyon, Vapnik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Heisele, Serre, Poggio, 2001,…</a:t>
            </a:r>
          </a:p>
        </p:txBody>
      </p:sp>
      <p:sp>
        <p:nvSpPr>
          <p:cNvPr id="109" name="Text Box 44"/>
          <p:cNvSpPr txBox="1">
            <a:spLocks noChangeArrowheads="1"/>
          </p:cNvSpPr>
          <p:nvPr/>
        </p:nvSpPr>
        <p:spPr bwMode="auto">
          <a:xfrm>
            <a:off x="6443663" y="6583363"/>
            <a:ext cx="4824412" cy="2746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</a:rPr>
              <a:t>Slide adapted from Antonio Torralba</a:t>
            </a:r>
          </a:p>
        </p:txBody>
      </p:sp>
      <p:sp>
        <p:nvSpPr>
          <p:cNvPr id="110" name="Rectangle 46"/>
          <p:cNvSpPr>
            <a:spLocks noChangeArrowheads="1"/>
          </p:cNvSpPr>
          <p:nvPr/>
        </p:nvSpPr>
        <p:spPr bwMode="auto">
          <a:xfrm>
            <a:off x="3563938" y="3621088"/>
            <a:ext cx="2268537" cy="261620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1" name="Rectangle 47"/>
          <p:cNvSpPr>
            <a:spLocks noChangeArrowheads="1"/>
          </p:cNvSpPr>
          <p:nvPr/>
        </p:nvSpPr>
        <p:spPr bwMode="auto">
          <a:xfrm>
            <a:off x="3586163" y="3673475"/>
            <a:ext cx="107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Boosting</a:t>
            </a:r>
          </a:p>
        </p:txBody>
      </p:sp>
      <p:sp>
        <p:nvSpPr>
          <p:cNvPr id="112" name="Text Box 48"/>
          <p:cNvSpPr txBox="1">
            <a:spLocks noChangeArrowheads="1"/>
          </p:cNvSpPr>
          <p:nvPr/>
        </p:nvSpPr>
        <p:spPr bwMode="auto">
          <a:xfrm>
            <a:off x="3627438" y="5176838"/>
            <a:ext cx="27447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Viola, Jones 2001, Torralba et al. 2004, Opelt et al. 2006,…</a:t>
            </a:r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0" name="Rectangle 3"/>
          <p:cNvSpPr>
            <a:spLocks noChangeArrowheads="1"/>
          </p:cNvSpPr>
          <p:nvPr/>
        </p:nvSpPr>
        <p:spPr bwMode="auto">
          <a:xfrm>
            <a:off x="503238" y="1052513"/>
            <a:ext cx="3875087" cy="2392362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1" name="Rectangle 5"/>
          <p:cNvSpPr>
            <a:spLocks noChangeArrowheads="1"/>
          </p:cNvSpPr>
          <p:nvPr/>
        </p:nvSpPr>
        <p:spPr bwMode="auto">
          <a:xfrm>
            <a:off x="508000" y="3608388"/>
            <a:ext cx="2876550" cy="261620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0768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p Arrow 9"/>
          <p:cNvSpPr/>
          <p:nvPr/>
        </p:nvSpPr>
        <p:spPr>
          <a:xfrm>
            <a:off x="1747838" y="4037013"/>
            <a:ext cx="390525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88975" y="5638800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Input Image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88975" y="4438650"/>
            <a:ext cx="2513013" cy="7429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Convolution (Learned)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88975" y="3505200"/>
            <a:ext cx="2513013" cy="4921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Non-linearity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6438" y="2555875"/>
            <a:ext cx="2492375" cy="49212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Spatial pooling</a:t>
            </a:r>
          </a:p>
        </p:txBody>
      </p:sp>
      <p:sp>
        <p:nvSpPr>
          <p:cNvPr id="9" name="Up Arrow 8"/>
          <p:cNvSpPr/>
          <p:nvPr/>
        </p:nvSpPr>
        <p:spPr>
          <a:xfrm>
            <a:off x="1743075" y="5229225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1751013" y="3095625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1754188" y="2133600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686800" cy="838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Convolutional Neural Networks</a:t>
            </a:r>
            <a:endParaRPr lang="en-US" dirty="0">
              <a:latin typeface="+mn-lt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85800" y="1565275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Feature maps</a:t>
            </a:r>
          </a:p>
        </p:txBody>
      </p:sp>
      <p:sp>
        <p:nvSpPr>
          <p:cNvPr id="22" name="Up Arrow 21"/>
          <p:cNvSpPr/>
          <p:nvPr/>
        </p:nvSpPr>
        <p:spPr>
          <a:xfrm>
            <a:off x="1752600" y="1143000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89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lter_z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24000"/>
            <a:ext cx="4094163" cy="2728913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What is a Convolution?</a:t>
            </a:r>
            <a:endParaRPr lang="en-US" dirty="0">
              <a:latin typeface="+mn-lt"/>
            </a:endParaRPr>
          </a:p>
        </p:txBody>
      </p:sp>
      <p:sp>
        <p:nvSpPr>
          <p:cNvPr id="22532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7772400" cy="5257800"/>
          </a:xfrm>
        </p:spPr>
        <p:txBody>
          <a:bodyPr/>
          <a:lstStyle/>
          <a:p>
            <a:pPr marL="457200" indent="-457200"/>
            <a:r>
              <a:rPr lang="en-US" altLang="en-US" sz="2400" dirty="0" smtClean="0"/>
              <a:t>Weighted moving sum</a:t>
            </a:r>
          </a:p>
        </p:txBody>
      </p:sp>
      <p:pic>
        <p:nvPicPr>
          <p:cNvPr id="22533" name="Picture 1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3581400"/>
            <a:ext cx="4114800" cy="2743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3581400"/>
            <a:ext cx="777875" cy="7731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ilter_z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88" y="3581400"/>
            <a:ext cx="4113212" cy="27765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418" name="Rectangle 6"/>
          <p:cNvSpPr>
            <a:spLocks noChangeArrowheads="1"/>
          </p:cNvSpPr>
          <p:nvPr/>
        </p:nvSpPr>
        <p:spPr bwMode="auto">
          <a:xfrm>
            <a:off x="1676400" y="6334125"/>
            <a:ext cx="868363" cy="4619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30" tIns="45715" rIns="91430" bIns="45715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Input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809509" y="6310313"/>
            <a:ext cx="2381144" cy="36932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30" tIns="45715" rIns="91430" bIns="45715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Feature Activation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Map</a:t>
            </a:r>
          </a:p>
        </p:txBody>
      </p:sp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4268788" y="4800600"/>
            <a:ext cx="457200" cy="3048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3581400"/>
            <a:ext cx="777875" cy="773113"/>
          </a:xfrm>
          <a:prstGeom prst="rect">
            <a:avLst/>
          </a:prstGeom>
          <a:noFill/>
          <a:ln w="25400">
            <a:solidFill>
              <a:srgbClr val="12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/>
          <p:cNvSpPr>
            <a:spLocks noChangeArrowheads="1"/>
          </p:cNvSpPr>
          <p:nvPr/>
        </p:nvSpPr>
        <p:spPr bwMode="auto">
          <a:xfrm rot="-1977863">
            <a:off x="4318000" y="3617913"/>
            <a:ext cx="457200" cy="322262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419600" y="3733800"/>
            <a:ext cx="204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39529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423E-6 1.75382E-6 C 0.01564 -0.00718 0.09033 -0.00625 0.09675 -0.00648 C 0.14713 -0.01388 0.17058 -0.00926 0.23936 -0.0081 C 0.28314 -0.0044 0.33108 -0.02083 0.37225 -0.00324 C 0.37833 0.0081 0.37711 0.00324 0.37711 0.02475 C 0.37711 0.0826 0.37086 0.07034 0.32378 0.07103 C 0.23242 0.07196 0.14105 0.07219 0.04968 0.07288 C 0.03474 0.07334 0.01963 0.07242 0.00487 0.0745 C -0.00295 0.07543 0.00313 0.09509 0.00365 0.10574 C 0.004 0.11823 -0.00469 0.14229 0.00487 0.14391 C 0.08824 0.15687 0.17266 0.14484 0.25673 0.14553 C 0.29182 0.14599 0.32708 0.14599 0.36234 0.14715 C 0.36721 0.14715 0.37294 0.14484 0.37711 0.14877 C 0.38145 0.1527 0.3785 0.16312 0.37971 0.17029 C 0.37728 0.26353 0.38215 0.23878 0.29773 0.2397 C 0.21626 0.2404 0.1348 0.24063 0.05333 0.24132 C 0.03509 0.24317 0.01598 0.23692 -0.00121 0.24456 C -0.00486 0.24595 -0.00052 0.25451 -3.31423E-6 0.2596 C 0.00296 0.37991 -0.01129 0.30726 0.15998 0.31073 C 0.16155 0.31073 0.16328 0.31166 0.16502 0.31235 C 0.23033 0.31027 0.29547 0.30842 0.36095 0.30749 C 0.36547 0.3068 0.37468 0.30587 0.37468 0.30587 " pathEditMode="relative" ptsTypes="fffffffffffffffffffff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423E-6 1.75382E-6 C 0.01564 -0.00718 0.09033 -0.00625 0.09675 -0.00648 C 0.14713 -0.01388 0.17058 -0.00926 0.23936 -0.0081 C 0.28314 -0.0044 0.33108 -0.02083 0.37225 -0.00324 C 0.37833 0.0081 0.37711 0.00324 0.37711 0.02475 C 0.37711 0.0826 0.37086 0.07034 0.32378 0.07103 C 0.23242 0.07196 0.14105 0.07219 0.04968 0.07288 C 0.03474 0.07334 0.01963 0.07242 0.00487 0.0745 C -0.00295 0.07543 0.00313 0.09509 0.00365 0.10574 C 0.004 0.11823 -0.00469 0.14229 0.00487 0.14391 C 0.08824 0.15687 0.17266 0.14484 0.25673 0.14553 C 0.29182 0.14599 0.32708 0.14599 0.36234 0.14715 C 0.36721 0.14715 0.37294 0.14484 0.37711 0.14877 C 0.38145 0.1527 0.3785 0.16312 0.37971 0.17029 C 0.37728 0.26353 0.38215 0.23878 0.29773 0.2397 C 0.21626 0.2404 0.1348 0.24063 0.05333 0.24132 C 0.03509 0.24317 0.01598 0.23692 -0.00121 0.24456 C -0.00486 0.24595 -0.00052 0.25451 -3.31423E-6 0.2596 C 0.00296 0.37991 -0.01129 0.30726 0.15998 0.31073 C 0.16155 0.31073 0.16328 0.31166 0.16502 0.31235 C 0.23033 0.31027 0.29547 0.30842 0.36095 0.30749 C 0.36547 0.3068 0.37468 0.30587 0.37468 0.30587 " pathEditMode="relative" ptsTypes="fffffffffffffffffffff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  <p:bldP spid="15" grpId="0" animBg="1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lter_z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62000"/>
            <a:ext cx="4094163" cy="27289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Why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Convolution?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77724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Few parameters (filter weights)</a:t>
            </a:r>
          </a:p>
          <a:p>
            <a:pPr marL="457200" indent="-457200">
              <a:defRPr/>
            </a:pPr>
            <a:r>
              <a:rPr lang="en-US" sz="2400" dirty="0"/>
              <a:t>Dependencies are local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Translation invariance</a:t>
            </a:r>
            <a:endParaRPr lang="en-US" sz="2400" dirty="0"/>
          </a:p>
        </p:txBody>
      </p:sp>
      <p:pic>
        <p:nvPicPr>
          <p:cNvPr id="17415" name="Picture 1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3581400"/>
            <a:ext cx="4114800" cy="2743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6" y="3581401"/>
            <a:ext cx="777875" cy="7731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ilter_z1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89" y="3581400"/>
            <a:ext cx="4113212" cy="27765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418" name="Rectangle 6"/>
          <p:cNvSpPr>
            <a:spLocks noChangeArrowheads="1"/>
          </p:cNvSpPr>
          <p:nvPr/>
        </p:nvSpPr>
        <p:spPr bwMode="auto">
          <a:xfrm>
            <a:off x="1676400" y="6334125"/>
            <a:ext cx="86912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b="0" dirty="0">
                <a:latin typeface="+mn-lt"/>
              </a:rPr>
              <a:t>Input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918284" y="6324600"/>
            <a:ext cx="1930316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b="0">
                <a:latin typeface="+mn-lt"/>
              </a:rPr>
              <a:t>Feature Map</a:t>
            </a:r>
          </a:p>
        </p:txBody>
      </p:sp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4268788" y="4800600"/>
            <a:ext cx="457200" cy="3048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6" y="3581401"/>
            <a:ext cx="777875" cy="773113"/>
          </a:xfrm>
          <a:prstGeom prst="rect">
            <a:avLst/>
          </a:prstGeom>
          <a:noFill/>
          <a:ln w="25400">
            <a:solidFill>
              <a:srgbClr val="12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/>
          <p:cNvSpPr>
            <a:spLocks noChangeArrowheads="1"/>
          </p:cNvSpPr>
          <p:nvPr/>
        </p:nvSpPr>
        <p:spPr bwMode="auto">
          <a:xfrm rot="-1977863">
            <a:off x="4317928" y="3618382"/>
            <a:ext cx="457200" cy="32173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19601" y="3733801"/>
            <a:ext cx="204788" cy="1200318"/>
          </a:xfrm>
          <a:prstGeom prst="rect">
            <a:avLst/>
          </a:prstGeom>
        </p:spPr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en-US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48942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657600" y="3276600"/>
            <a:ext cx="5313363" cy="3122613"/>
            <a:chOff x="77788" y="1524001"/>
            <a:chExt cx="8969375" cy="5271779"/>
          </a:xfrm>
        </p:grpSpPr>
        <p:pic>
          <p:nvPicPr>
            <p:cNvPr id="24592" name="Picture 16" descr="filter_z2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1524001"/>
              <a:ext cx="4094163" cy="272891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93" name="Picture 1"/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8" y="3581400"/>
              <a:ext cx="4114800" cy="27432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94" name="Picture 18" descr="filter_z1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2189" y="3581400"/>
              <a:ext cx="4113212" cy="277653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1677644" y="6334801"/>
              <a:ext cx="868263" cy="46097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1430" tIns="45715" rIns="91430" bIns="45715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rPr>
                <a:t>Input</a:t>
              </a: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5917127" y="6324080"/>
              <a:ext cx="1932153" cy="46097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1430" tIns="45715" rIns="91430" bIns="45715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rPr>
                <a:t>Feature Map</a:t>
              </a:r>
            </a:p>
          </p:txBody>
        </p:sp>
        <p:sp>
          <p:nvSpPr>
            <p:cNvPr id="25" name="Right Arrow 24"/>
            <p:cNvSpPr>
              <a:spLocks noChangeArrowheads="1"/>
            </p:cNvSpPr>
            <p:nvPr/>
          </p:nvSpPr>
          <p:spPr bwMode="auto">
            <a:xfrm>
              <a:off x="4269034" y="4801777"/>
              <a:ext cx="458251" cy="302852"/>
            </a:xfrm>
            <a:prstGeom prst="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lIns="91430" tIns="45715" rIns="91430" bIns="45715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" name="Right Arrow 25"/>
            <p:cNvSpPr>
              <a:spLocks noChangeArrowheads="1"/>
            </p:cNvSpPr>
            <p:nvPr/>
          </p:nvSpPr>
          <p:spPr bwMode="auto">
            <a:xfrm rot="19622137">
              <a:off x="4317271" y="3617168"/>
              <a:ext cx="458251" cy="321613"/>
            </a:xfrm>
            <a:prstGeom prst="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lIns="91430" tIns="45715" rIns="91430" bIns="45715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599" name="Rectangle 26"/>
            <p:cNvSpPr>
              <a:spLocks noChangeArrowheads="1"/>
            </p:cNvSpPr>
            <p:nvPr/>
          </p:nvSpPr>
          <p:spPr bwMode="auto">
            <a:xfrm>
              <a:off x="4246475" y="3733801"/>
              <a:ext cx="204788" cy="1200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0" tIns="45715" rIns="91430" bIns="45715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...</a:t>
              </a:r>
            </a:p>
          </p:txBody>
        </p:sp>
      </p:grp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686800" cy="838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Convolutional Neural Networks</a:t>
            </a:r>
            <a:endParaRPr lang="en-US" dirty="0">
              <a:latin typeface="+mn-lt"/>
            </a:endParaRPr>
          </a:p>
        </p:txBody>
      </p:sp>
      <p:sp>
        <p:nvSpPr>
          <p:cNvPr id="39" name="Up Arrow 38"/>
          <p:cNvSpPr/>
          <p:nvPr/>
        </p:nvSpPr>
        <p:spPr>
          <a:xfrm>
            <a:off x="1747838" y="4037013"/>
            <a:ext cx="390525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88975" y="5638800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Input Image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88975" y="4438650"/>
            <a:ext cx="2513013" cy="7429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Convolution (Learned)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88975" y="3505200"/>
            <a:ext cx="2513013" cy="4921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Non-linearity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06438" y="2555875"/>
            <a:ext cx="2492375" cy="49212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Spatial pooling</a:t>
            </a:r>
          </a:p>
        </p:txBody>
      </p:sp>
      <p:sp>
        <p:nvSpPr>
          <p:cNvPr id="44" name="Up Arrow 43"/>
          <p:cNvSpPr/>
          <p:nvPr/>
        </p:nvSpPr>
        <p:spPr>
          <a:xfrm>
            <a:off x="1743075" y="5229225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Up Arrow 44"/>
          <p:cNvSpPr/>
          <p:nvPr/>
        </p:nvSpPr>
        <p:spPr>
          <a:xfrm>
            <a:off x="1751013" y="3095625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Up Arrow 45"/>
          <p:cNvSpPr/>
          <p:nvPr/>
        </p:nvSpPr>
        <p:spPr>
          <a:xfrm>
            <a:off x="1754188" y="2133600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85800" y="1565275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Feature maps</a:t>
            </a:r>
          </a:p>
        </p:txBody>
      </p:sp>
      <p:sp>
        <p:nvSpPr>
          <p:cNvPr id="48" name="Up Arrow 47"/>
          <p:cNvSpPr/>
          <p:nvPr/>
        </p:nvSpPr>
        <p:spPr>
          <a:xfrm>
            <a:off x="1752600" y="1143000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0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95600"/>
            <a:ext cx="3838575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686800" cy="838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Convolutional Neural Networks</a:t>
            </a:r>
            <a:endParaRPr lang="en-US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80601" y="2366700"/>
            <a:ext cx="40382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Rectified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inear Unit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ReLU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067791" y="6550223"/>
            <a:ext cx="20762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slide credit: 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Lazebnik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9" name="Up Arrow 18"/>
          <p:cNvSpPr/>
          <p:nvPr/>
        </p:nvSpPr>
        <p:spPr>
          <a:xfrm>
            <a:off x="1747838" y="4037013"/>
            <a:ext cx="390525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88975" y="5638800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Input Image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88975" y="4438650"/>
            <a:ext cx="2513013" cy="7429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Convolution (Learned)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88975" y="3505200"/>
            <a:ext cx="2513013" cy="4921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Non-linearity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06438" y="2555875"/>
            <a:ext cx="2492375" cy="49212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Spatial pooling</a:t>
            </a:r>
          </a:p>
        </p:txBody>
      </p:sp>
      <p:sp>
        <p:nvSpPr>
          <p:cNvPr id="27" name="Up Arrow 26"/>
          <p:cNvSpPr/>
          <p:nvPr/>
        </p:nvSpPr>
        <p:spPr>
          <a:xfrm>
            <a:off x="1743075" y="5229225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Up Arrow 29"/>
          <p:cNvSpPr/>
          <p:nvPr/>
        </p:nvSpPr>
        <p:spPr>
          <a:xfrm>
            <a:off x="1751013" y="3095625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Up Arrow 30"/>
          <p:cNvSpPr/>
          <p:nvPr/>
        </p:nvSpPr>
        <p:spPr>
          <a:xfrm>
            <a:off x="1754188" y="2133600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85800" y="1565275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Feature maps</a:t>
            </a:r>
          </a:p>
        </p:txBody>
      </p:sp>
      <p:sp>
        <p:nvSpPr>
          <p:cNvPr id="33" name="Up Arrow 32"/>
          <p:cNvSpPr/>
          <p:nvPr/>
        </p:nvSpPr>
        <p:spPr>
          <a:xfrm>
            <a:off x="1752600" y="1143000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58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pPr marL="342865" indent="-342865">
              <a:spcBef>
                <a:spcPct val="20000"/>
              </a:spcBef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Non-Linearity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04027" y="1493837"/>
            <a:ext cx="8229600" cy="45259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Per-element (independent)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Options:</a:t>
            </a:r>
          </a:p>
          <a:p>
            <a:pPr lvl="1"/>
            <a:r>
              <a:rPr lang="en-US" sz="2400" dirty="0" err="1" smtClean="0"/>
              <a:t>Tanh</a:t>
            </a:r>
            <a:endParaRPr lang="en-US" sz="2400" dirty="0"/>
          </a:p>
          <a:p>
            <a:pPr lvl="1"/>
            <a:r>
              <a:rPr lang="en-US" sz="2400" dirty="0" smtClean="0"/>
              <a:t>Sigmoid: 1/(1+exp(-x))</a:t>
            </a:r>
          </a:p>
          <a:p>
            <a:pPr lvl="1"/>
            <a:r>
              <a:rPr lang="en-US" sz="2400" dirty="0" smtClean="0"/>
              <a:t>Rectified linear unit (</a:t>
            </a:r>
            <a:r>
              <a:rPr lang="en-US" sz="2400" dirty="0" err="1" smtClean="0"/>
              <a:t>ReLU</a:t>
            </a:r>
            <a:r>
              <a:rPr lang="en-US" sz="2400" dirty="0" smtClean="0"/>
              <a:t>)</a:t>
            </a:r>
          </a:p>
          <a:p>
            <a:pPr lvl="2"/>
            <a:r>
              <a:rPr lang="en-US" sz="2000" dirty="0"/>
              <a:t>Makes learning faster</a:t>
            </a:r>
          </a:p>
          <a:p>
            <a:pPr lvl="2"/>
            <a:r>
              <a:rPr lang="en-US" sz="2000" dirty="0" smtClean="0"/>
              <a:t>Simplifies backpropagation</a:t>
            </a:r>
          </a:p>
          <a:p>
            <a:pPr lvl="2"/>
            <a:r>
              <a:rPr lang="en-US" sz="2000" dirty="0" smtClean="0"/>
              <a:t>Avoids saturation issues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>
                <a:sym typeface="Wingdings"/>
              </a:rPr>
              <a:t> Preferred option</a:t>
            </a:r>
            <a:endParaRPr lang="en-US" sz="2000" dirty="0"/>
          </a:p>
        </p:txBody>
      </p:sp>
      <p:pic>
        <p:nvPicPr>
          <p:cNvPr id="7" name="Picture 6" descr="tanh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515480"/>
            <a:ext cx="1931552" cy="1447800"/>
          </a:xfrm>
          <a:prstGeom prst="rect">
            <a:avLst/>
          </a:prstGeom>
        </p:spPr>
      </p:pic>
      <p:pic>
        <p:nvPicPr>
          <p:cNvPr id="8" name="Picture 7" descr="sigmoid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15480"/>
            <a:ext cx="1942918" cy="14563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6366" t="5805" r="6355" b="595"/>
          <a:stretch/>
        </p:blipFill>
        <p:spPr>
          <a:xfrm>
            <a:off x="5181601" y="3200400"/>
            <a:ext cx="3838821" cy="308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2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Up Arrow 13"/>
          <p:cNvSpPr/>
          <p:nvPr/>
        </p:nvSpPr>
        <p:spPr>
          <a:xfrm>
            <a:off x="1754188" y="2819400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1747838" y="4722813"/>
            <a:ext cx="390525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88975" y="6324600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Input Image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88975" y="5124450"/>
            <a:ext cx="2513013" cy="7429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Convolution (Learned)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88975" y="4191000"/>
            <a:ext cx="2513013" cy="4921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Non-linearity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6438" y="3241675"/>
            <a:ext cx="2492375" cy="49212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Spatial pooling</a:t>
            </a:r>
          </a:p>
        </p:txBody>
      </p:sp>
      <p:sp>
        <p:nvSpPr>
          <p:cNvPr id="9" name="Up Arrow 8"/>
          <p:cNvSpPr/>
          <p:nvPr/>
        </p:nvSpPr>
        <p:spPr>
          <a:xfrm>
            <a:off x="1743075" y="5915025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1751013" y="3781425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5800" y="2251075"/>
            <a:ext cx="2513013" cy="49212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Normalization</a:t>
            </a:r>
          </a:p>
        </p:txBody>
      </p:sp>
      <p:sp>
        <p:nvSpPr>
          <p:cNvPr id="20" name="Up Arrow 19"/>
          <p:cNvSpPr/>
          <p:nvPr/>
        </p:nvSpPr>
        <p:spPr>
          <a:xfrm>
            <a:off x="1752600" y="1828800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85800" y="1260475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Feature maps</a:t>
            </a:r>
          </a:p>
        </p:txBody>
      </p:sp>
      <p:sp>
        <p:nvSpPr>
          <p:cNvPr id="22" name="Up Arrow 21"/>
          <p:cNvSpPr/>
          <p:nvPr/>
        </p:nvSpPr>
        <p:spPr>
          <a:xfrm>
            <a:off x="1752600" y="838200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638" name="Picture 16" descr="nor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324100"/>
            <a:ext cx="35814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3505200" y="2400300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886200" y="2400300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505200" y="2781300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86200" y="2781300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705600" y="2458115"/>
            <a:ext cx="2590800" cy="52321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Max pooling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35" name="Picture 34" descr="max_pool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000375"/>
            <a:ext cx="1909763" cy="1260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686800" cy="838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Convolutional Neural Networks</a:t>
            </a:r>
            <a:endParaRPr lang="en-US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21572" y="4990008"/>
            <a:ext cx="582242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MS PGothic" panose="020B0600070205080204" pitchFamily="34" charset="-128"/>
                <a:cs typeface="+mn-cs"/>
              </a:rPr>
              <a:t>Max-pooling: a non-linear down-sampling</a:t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MS PGothic" panose="020B0600070205080204" pitchFamily="34" charset="-128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MS PGothic" panose="020B0600070205080204" pitchFamily="34" charset="-128"/>
                <a:cs typeface="+mn-cs"/>
              </a:rPr>
              <a:t/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MS PGothic" panose="020B0600070205080204" pitchFamily="34" charset="-128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MS PGothic" panose="020B0600070205080204" pitchFamily="34" charset="-128"/>
                <a:cs typeface="+mn-cs"/>
              </a:rPr>
              <a:t>Provide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translation invariance</a:t>
            </a:r>
          </a:p>
        </p:txBody>
      </p:sp>
      <p:pic>
        <p:nvPicPr>
          <p:cNvPr id="62466" name="Picture 2" descr="http://cs231n.github.io/assets/cnn/pool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1154608"/>
            <a:ext cx="5638800" cy="445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468" name="Picture 4" descr="http://cs231n.github.io/assets/cnn/maxpool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619" y="1878012"/>
            <a:ext cx="7496175" cy="3505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11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1" grpId="0" animBg="1"/>
      <p:bldP spid="3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Spatial Pooling</a:t>
            </a:r>
            <a:endParaRPr lang="en-US" dirty="0">
              <a:latin typeface="+mn-lt"/>
            </a:endParaRPr>
          </a:p>
        </p:txBody>
      </p:sp>
      <p:sp>
        <p:nvSpPr>
          <p:cNvPr id="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Average or max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Non-overlapping / overlapping regions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Role of pooling: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</a:pPr>
            <a:r>
              <a:rPr lang="en-US" sz="2400" dirty="0"/>
              <a:t>Invariance to small transformations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</a:pPr>
            <a:r>
              <a:rPr lang="en-US" sz="2400" dirty="0" smtClean="0"/>
              <a:t>Larger receptive fields (see more of input)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>
              <a:latin typeface="Adobe Caslon Pro" charset="0"/>
            </a:endParaRPr>
          </a:p>
        </p:txBody>
      </p:sp>
      <p:pic>
        <p:nvPicPr>
          <p:cNvPr id="40" name="Picture 39" descr="nor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3999848"/>
            <a:ext cx="3581400" cy="2334791"/>
          </a:xfrm>
          <a:prstGeom prst="rect">
            <a:avLst/>
          </a:prstGeom>
        </p:spPr>
      </p:pic>
      <p:pic>
        <p:nvPicPr>
          <p:cNvPr id="7" name="Picture 6" descr="sum_pool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4600" y="5371448"/>
            <a:ext cx="1931624" cy="125795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738093" y="4238627"/>
            <a:ext cx="1662706" cy="52322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lvl="1" eaLnBrk="0" hangingPunct="0">
              <a:spcBef>
                <a:spcPct val="20000"/>
              </a:spcBef>
            </a:pPr>
            <a:r>
              <a:rPr lang="en-US" sz="2800" dirty="0">
                <a:latin typeface="+mn-lt"/>
                <a:cs typeface="+mn-cs"/>
              </a:rPr>
              <a:t>Max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419600" y="5752447"/>
            <a:ext cx="1815107" cy="52321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lvl="1" eaLnBrk="0" hangingPunct="0">
              <a:spcBef>
                <a:spcPct val="20000"/>
              </a:spcBef>
            </a:pPr>
            <a:r>
              <a:rPr lang="en-US" sz="2800" dirty="0" smtClean="0">
                <a:latin typeface="+mn-lt"/>
                <a:cs typeface="+mn-cs"/>
              </a:rPr>
              <a:t>Average</a:t>
            </a:r>
            <a:endParaRPr lang="en-US" sz="2800" dirty="0">
              <a:latin typeface="+mn-lt"/>
              <a:cs typeface="+mn-cs"/>
            </a:endParaRPr>
          </a:p>
        </p:txBody>
      </p:sp>
      <p:pic>
        <p:nvPicPr>
          <p:cNvPr id="9" name="Picture 8" descr="max_pool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4599" y="3847447"/>
            <a:ext cx="1910468" cy="126054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7874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Engineered vs. learned features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1539875" y="6183313"/>
            <a:ext cx="2095500" cy="27622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000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539875" y="5611813"/>
            <a:ext cx="2095500" cy="276225"/>
          </a:xfrm>
          <a:prstGeom prst="rect">
            <a:avLst/>
          </a:prstGeom>
          <a:solidFill>
            <a:srgbClr val="FF5B5B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Feature extraction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539875" y="5040313"/>
            <a:ext cx="2095500" cy="276225"/>
          </a:xfrm>
          <a:prstGeom prst="rect">
            <a:avLst/>
          </a:prstGeom>
          <a:solidFill>
            <a:srgbClr val="FF5B5B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Pooling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539875" y="4473575"/>
            <a:ext cx="2095500" cy="276225"/>
          </a:xfrm>
          <a:prstGeom prst="rect">
            <a:avLst/>
          </a:prstGeom>
          <a:solidFill>
            <a:srgbClr val="FF5B5B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Classifier</a:t>
            </a:r>
          </a:p>
        </p:txBody>
      </p:sp>
      <p:sp>
        <p:nvSpPr>
          <p:cNvPr id="9" name="Down Arrow 8"/>
          <p:cNvSpPr/>
          <p:nvPr/>
        </p:nvSpPr>
        <p:spPr bwMode="auto">
          <a:xfrm rot="10800000">
            <a:off x="2373313" y="5889625"/>
            <a:ext cx="428625" cy="2238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Down Arrow 9"/>
          <p:cNvSpPr/>
          <p:nvPr/>
        </p:nvSpPr>
        <p:spPr bwMode="auto">
          <a:xfrm rot="10800000">
            <a:off x="2373313" y="5360988"/>
            <a:ext cx="428625" cy="2238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Down Arrow 10"/>
          <p:cNvSpPr/>
          <p:nvPr/>
        </p:nvSpPr>
        <p:spPr bwMode="auto">
          <a:xfrm rot="10800000">
            <a:off x="2373313" y="4784725"/>
            <a:ext cx="428625" cy="2238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Down Arrow 11"/>
          <p:cNvSpPr/>
          <p:nvPr/>
        </p:nvSpPr>
        <p:spPr bwMode="auto">
          <a:xfrm rot="10800000">
            <a:off x="2373313" y="4238625"/>
            <a:ext cx="428625" cy="2238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2087563" y="3786188"/>
            <a:ext cx="100012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Label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324600" y="981075"/>
            <a:ext cx="2124075" cy="5478463"/>
            <a:chOff x="5480050" y="976313"/>
            <a:chExt cx="2124075" cy="5478462"/>
          </a:xfrm>
        </p:grpSpPr>
        <p:sp>
          <p:nvSpPr>
            <p:cNvPr id="5" name="Rectangle 4"/>
            <p:cNvSpPr/>
            <p:nvPr/>
          </p:nvSpPr>
          <p:spPr bwMode="auto">
            <a:xfrm>
              <a:off x="5497513" y="6178550"/>
              <a:ext cx="2095500" cy="2762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2000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Image</a:t>
              </a: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497513" y="5610225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Convolution/pool</a:t>
              </a: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5508625" y="5040312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Convolution/pool</a:t>
              </a: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5487988" y="4471987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Convolution/pool</a:t>
              </a: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5497513" y="3902075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Convolution/pool</a:t>
              </a: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5508625" y="3332163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Convolution/pool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5497513" y="2762251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Dense</a:t>
              </a: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5486400" y="2192338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Dense</a:t>
              </a: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5480050" y="1625601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Dense</a:t>
              </a:r>
            </a:p>
          </p:txBody>
        </p:sp>
        <p:sp>
          <p:nvSpPr>
            <p:cNvPr id="26" name="Down Arrow 25"/>
            <p:cNvSpPr/>
            <p:nvPr/>
          </p:nvSpPr>
          <p:spPr bwMode="auto">
            <a:xfrm rot="10800000">
              <a:off x="6342063" y="5918200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Down Arrow 26"/>
            <p:cNvSpPr/>
            <p:nvPr/>
          </p:nvSpPr>
          <p:spPr bwMode="auto">
            <a:xfrm rot="10800000">
              <a:off x="6342063" y="5349875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Down Arrow 27"/>
            <p:cNvSpPr/>
            <p:nvPr/>
          </p:nvSpPr>
          <p:spPr bwMode="auto">
            <a:xfrm rot="10800000">
              <a:off x="6342063" y="4781550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Down Arrow 28"/>
            <p:cNvSpPr/>
            <p:nvPr/>
          </p:nvSpPr>
          <p:spPr bwMode="auto">
            <a:xfrm rot="10800000">
              <a:off x="6342063" y="4213225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Down Arrow 29"/>
            <p:cNvSpPr/>
            <p:nvPr/>
          </p:nvSpPr>
          <p:spPr bwMode="auto">
            <a:xfrm rot="10800000">
              <a:off x="6342063" y="3643313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Down Arrow 30"/>
            <p:cNvSpPr/>
            <p:nvPr/>
          </p:nvSpPr>
          <p:spPr bwMode="auto">
            <a:xfrm rot="10800000">
              <a:off x="6342063" y="3079751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Down Arrow 31"/>
            <p:cNvSpPr/>
            <p:nvPr/>
          </p:nvSpPr>
          <p:spPr bwMode="auto">
            <a:xfrm rot="10800000">
              <a:off x="6319838" y="2505076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Down Arrow 32"/>
            <p:cNvSpPr/>
            <p:nvPr/>
          </p:nvSpPr>
          <p:spPr bwMode="auto">
            <a:xfrm rot="10800000">
              <a:off x="6319838" y="1917701"/>
              <a:ext cx="428625" cy="22383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67" name="Rectangle 34"/>
            <p:cNvSpPr>
              <a:spLocks noChangeArrowheads="1"/>
            </p:cNvSpPr>
            <p:nvPr/>
          </p:nvSpPr>
          <p:spPr bwMode="auto">
            <a:xfrm>
              <a:off x="6056390" y="976313"/>
              <a:ext cx="999770" cy="490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Label</a:t>
              </a: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6" name="Down Arrow 35"/>
            <p:cNvSpPr/>
            <p:nvPr/>
          </p:nvSpPr>
          <p:spPr bwMode="auto">
            <a:xfrm rot="10800000">
              <a:off x="6342063" y="1389063"/>
              <a:ext cx="428625" cy="22383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457200" y="1366837"/>
            <a:ext cx="5638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Convolutional filters are trained in a supervised manner by back-propagating </a:t>
            </a:r>
            <a:b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classification error</a:t>
            </a:r>
          </a:p>
        </p:txBody>
      </p:sp>
    </p:spTree>
    <p:extLst>
      <p:ext uri="{BB962C8B-B14F-4D97-AF65-F5344CB8AC3E}">
        <p14:creationId xmlns:p14="http://schemas.microsoft.com/office/powerpoint/2010/main" val="356685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Compare: </a:t>
            </a:r>
            <a:r>
              <a:rPr lang="de-DE" altLang="en-US" dirty="0" smtClean="0"/>
              <a:t>SIFT </a:t>
            </a:r>
            <a:r>
              <a:rPr lang="en-US" dirty="0"/>
              <a:t>Descriptor</a:t>
            </a:r>
            <a:endParaRPr lang="en-US" altLang="en-US" dirty="0" smtClean="0"/>
          </a:p>
        </p:txBody>
      </p:sp>
      <p:sp>
        <p:nvSpPr>
          <p:cNvPr id="4" name="Content Placeholder 2"/>
          <p:cNvSpPr>
            <a:spLocks noGrp="1"/>
          </p:cNvSpPr>
          <p:nvPr/>
        </p:nvSpPr>
        <p:spPr bwMode="auto">
          <a:xfrm>
            <a:off x="76200" y="1600200"/>
            <a:ext cx="1295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Image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Pixels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676400"/>
            <a:ext cx="2233613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676400" y="1447800"/>
            <a:ext cx="5410200" cy="1600200"/>
          </a:xfrm>
          <a:prstGeom prst="roundRect">
            <a:avLst/>
          </a:prstGeom>
          <a:noFill/>
          <a:ln w="635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dobe Caslon Pro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828800" y="1828800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Apply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oriented filters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425825"/>
            <a:ext cx="3192463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676400" y="3276600"/>
            <a:ext cx="5410200" cy="1600200"/>
          </a:xfrm>
          <a:prstGeom prst="roundRect">
            <a:avLst/>
          </a:prstGeom>
          <a:noFill/>
          <a:ln w="635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dobe Caslon Pro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828800" y="3657600"/>
            <a:ext cx="259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Spatial pool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(Sum)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676400" y="5105400"/>
            <a:ext cx="5410200" cy="1600200"/>
          </a:xfrm>
          <a:prstGeom prst="roundRect">
            <a:avLst/>
          </a:prstGeom>
          <a:noFill/>
          <a:ln w="635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dobe Caslon Pro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905000" y="5562600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Normalize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to unit length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4572000" y="5181600"/>
            <a:ext cx="1295400" cy="1371600"/>
            <a:chOff x="6553200" y="4648200"/>
            <a:chExt cx="1295400" cy="1371600"/>
          </a:xfrm>
        </p:grpSpPr>
        <p:cxnSp>
          <p:nvCxnSpPr>
            <p:cNvPr id="20" name="Straight Arrow Connector 19"/>
            <p:cNvCxnSpPr>
              <a:cxnSpLocks noChangeShapeType="1"/>
            </p:cNvCxnSpPr>
            <p:nvPr/>
          </p:nvCxnSpPr>
          <p:spPr bwMode="auto">
            <a:xfrm>
              <a:off x="6934200" y="5257800"/>
              <a:ext cx="914400" cy="533400"/>
            </a:xfrm>
            <a:prstGeom prst="straightConnector1">
              <a:avLst/>
            </a:prstGeom>
            <a:ln>
              <a:headEnd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cxnSpLocks noChangeShapeType="1"/>
            </p:cNvCxnSpPr>
            <p:nvPr/>
          </p:nvCxnSpPr>
          <p:spPr bwMode="auto">
            <a:xfrm flipH="1">
              <a:off x="6553200" y="5181600"/>
              <a:ext cx="609600" cy="685800"/>
            </a:xfrm>
            <a:prstGeom prst="straightConnector1">
              <a:avLst/>
            </a:prstGeom>
            <a:ln>
              <a:headEnd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cxnSpLocks noChangeShapeType="1"/>
            </p:cNvCxnSpPr>
            <p:nvPr/>
          </p:nvCxnSpPr>
          <p:spPr bwMode="auto">
            <a:xfrm flipV="1">
              <a:off x="7086600" y="4648200"/>
              <a:ext cx="0" cy="838200"/>
            </a:xfrm>
            <a:prstGeom prst="straightConnector1">
              <a:avLst/>
            </a:prstGeom>
            <a:ln>
              <a:headEnd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6629400" y="4876800"/>
              <a:ext cx="1066800" cy="1143000"/>
            </a:xfrm>
            <a:prstGeom prst="ellipse">
              <a:avLst/>
            </a:prstGeom>
            <a:gradFill flip="none" rotWithShape="1">
              <a:gsLst>
                <a:gs pos="70000">
                  <a:schemeClr val="tx1">
                    <a:lumMod val="85000"/>
                    <a:lumOff val="15000"/>
                  </a:schemeClr>
                </a:gs>
                <a:gs pos="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4" name="Straight Arrow Connector 23"/>
            <p:cNvCxnSpPr>
              <a:cxnSpLocks noChangeShapeType="1"/>
            </p:cNvCxnSpPr>
            <p:nvPr/>
          </p:nvCxnSpPr>
          <p:spPr bwMode="auto">
            <a:xfrm flipV="1">
              <a:off x="7162800" y="5043488"/>
              <a:ext cx="377825" cy="442912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7620000" y="5334000"/>
            <a:ext cx="1600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Feature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Vector</a:t>
            </a:r>
          </a:p>
        </p:txBody>
      </p:sp>
      <p:sp>
        <p:nvSpPr>
          <p:cNvPr id="16" name="Right Arrow 15"/>
          <p:cNvSpPr>
            <a:spLocks noChangeArrowheads="1"/>
          </p:cNvSpPr>
          <p:nvPr/>
        </p:nvSpPr>
        <p:spPr bwMode="auto">
          <a:xfrm rot="5400000">
            <a:off x="4210050" y="2952750"/>
            <a:ext cx="2286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17" name="Right Arrow 16"/>
          <p:cNvSpPr>
            <a:spLocks noChangeArrowheads="1"/>
          </p:cNvSpPr>
          <p:nvPr/>
        </p:nvSpPr>
        <p:spPr bwMode="auto">
          <a:xfrm>
            <a:off x="1143000" y="1828800"/>
            <a:ext cx="3810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18" name="Right Arrow 17"/>
          <p:cNvSpPr>
            <a:spLocks noChangeArrowheads="1"/>
          </p:cNvSpPr>
          <p:nvPr/>
        </p:nvSpPr>
        <p:spPr bwMode="auto">
          <a:xfrm>
            <a:off x="7239000" y="5715000"/>
            <a:ext cx="3810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 rot="5400000">
            <a:off x="4210050" y="4781550"/>
            <a:ext cx="2286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31507" y="132462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Lowe [IJCV 2004]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20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Deep Neural Networks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Convolutional Neural Networks (CNNs)</a:t>
            </a:r>
          </a:p>
        </p:txBody>
      </p:sp>
    </p:spTree>
    <p:extLst>
      <p:ext uri="{BB962C8B-B14F-4D97-AF65-F5344CB8AC3E}">
        <p14:creationId xmlns:p14="http://schemas.microsoft.com/office/powerpoint/2010/main" val="328421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458200" cy="838200"/>
          </a:xfrm>
        </p:spPr>
        <p:txBody>
          <a:bodyPr/>
          <a:lstStyle/>
          <a:p>
            <a:pPr eaLnBrk="1" hangingPunct="1"/>
            <a:r>
              <a:rPr lang="en-US" dirty="0">
                <a:latin typeface="+mn-lt"/>
              </a:rPr>
              <a:t>Compare: Spatial Pyramid Matching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28800" y="1219200"/>
            <a:ext cx="5410200" cy="1600200"/>
          </a:xfrm>
          <a:prstGeom prst="roundRect">
            <a:avLst/>
          </a:prstGeom>
          <a:noFill/>
          <a:ln w="635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 sz="3600" b="0" dirty="0">
              <a:solidFill>
                <a:schemeClr val="tx1"/>
              </a:solidFill>
              <a:cs typeface="Adobe Caslon Pro"/>
            </a:endParaRPr>
          </a:p>
        </p:txBody>
      </p:sp>
      <p:sp>
        <p:nvSpPr>
          <p:cNvPr id="24580" name="Content Placeholder 2"/>
          <p:cNvSpPr txBox="1">
            <a:spLocks/>
          </p:cNvSpPr>
          <p:nvPr/>
        </p:nvSpPr>
        <p:spPr bwMode="auto">
          <a:xfrm>
            <a:off x="1981201" y="1600200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 b="0">
                <a:latin typeface="+mn-lt"/>
              </a:rPr>
              <a:t>Filter with </a:t>
            </a:r>
            <a:br>
              <a:rPr lang="en-US" sz="2400" b="0">
                <a:latin typeface="+mn-lt"/>
              </a:rPr>
            </a:br>
            <a:r>
              <a:rPr lang="en-US" sz="2400" b="0">
                <a:latin typeface="+mn-lt"/>
              </a:rPr>
              <a:t>Visual Words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828800" y="4876800"/>
            <a:ext cx="5410200" cy="1600200"/>
          </a:xfrm>
          <a:prstGeom prst="roundRect">
            <a:avLst/>
          </a:prstGeom>
          <a:noFill/>
          <a:ln w="635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 sz="3600" b="0" dirty="0">
              <a:solidFill>
                <a:schemeClr val="tx1"/>
              </a:solidFill>
              <a:cs typeface="Adobe Caslon Pro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981200" y="5029200"/>
            <a:ext cx="259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 b="0">
                <a:latin typeface="+mn-lt"/>
              </a:rPr>
              <a:t>Multi-scale</a:t>
            </a:r>
            <a:br>
              <a:rPr lang="en-US" sz="2400" b="0">
                <a:latin typeface="+mn-lt"/>
              </a:rPr>
            </a:br>
            <a:r>
              <a:rPr lang="en-US" sz="2400" b="0">
                <a:latin typeface="+mn-lt"/>
              </a:rPr>
              <a:t>spatial pool 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 b="0">
                <a:latin typeface="+mn-lt"/>
              </a:rPr>
              <a:t>(Sum) </a:t>
            </a:r>
          </a:p>
        </p:txBody>
      </p:sp>
      <p:cxnSp>
        <p:nvCxnSpPr>
          <p:cNvPr id="39942" name="Straight Arrow Connector 15"/>
          <p:cNvCxnSpPr>
            <a:cxnSpLocks noChangeShapeType="1"/>
          </p:cNvCxnSpPr>
          <p:nvPr/>
        </p:nvCxnSpPr>
        <p:spPr bwMode="auto">
          <a:xfrm>
            <a:off x="10744200" y="4648200"/>
            <a:ext cx="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0" name="Rounded Rectangle 9"/>
          <p:cNvSpPr/>
          <p:nvPr/>
        </p:nvSpPr>
        <p:spPr>
          <a:xfrm>
            <a:off x="1828800" y="3048000"/>
            <a:ext cx="5410200" cy="1600200"/>
          </a:xfrm>
          <a:prstGeom prst="roundRect">
            <a:avLst/>
          </a:prstGeom>
          <a:noFill/>
          <a:ln w="635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 sz="3600" b="0" dirty="0">
              <a:solidFill>
                <a:schemeClr val="tx1"/>
              </a:solidFill>
              <a:cs typeface="Adobe Caslon Pro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981201" y="3352800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 b="0" dirty="0" smtClean="0">
                <a:latin typeface="+mn-lt"/>
              </a:rPr>
              <a:t>Take max VW response</a:t>
            </a:r>
            <a:endParaRPr lang="en-US" sz="2400" b="0" dirty="0">
              <a:latin typeface="+mn-lt"/>
            </a:endParaRPr>
          </a:p>
        </p:txBody>
      </p:sp>
      <p:sp>
        <p:nvSpPr>
          <p:cNvPr id="39" name="Content Placeholder 2"/>
          <p:cNvSpPr txBox="1">
            <a:spLocks/>
          </p:cNvSpPr>
          <p:nvPr/>
        </p:nvSpPr>
        <p:spPr bwMode="auto">
          <a:xfrm>
            <a:off x="7543800" y="5105400"/>
            <a:ext cx="1600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 b="0" dirty="0" smtClean="0">
                <a:latin typeface="+mn-lt"/>
              </a:rPr>
              <a:t>Global image descriptor</a:t>
            </a:r>
            <a:endParaRPr lang="en-US" sz="2400" b="0" dirty="0">
              <a:latin typeface="+mn-lt"/>
            </a:endParaRPr>
          </a:p>
        </p:txBody>
      </p:sp>
      <p:sp>
        <p:nvSpPr>
          <p:cNvPr id="41" name="Right Arrow 40"/>
          <p:cNvSpPr>
            <a:spLocks noChangeArrowheads="1"/>
          </p:cNvSpPr>
          <p:nvPr/>
        </p:nvSpPr>
        <p:spPr bwMode="auto">
          <a:xfrm rot="5400000">
            <a:off x="4362450" y="2724151"/>
            <a:ext cx="2286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b="0">
              <a:latin typeface="+mn-lt"/>
              <a:ea typeface="+mn-ea"/>
              <a:cs typeface="+mn-cs"/>
            </a:endParaRPr>
          </a:p>
        </p:txBody>
      </p:sp>
      <p:sp>
        <p:nvSpPr>
          <p:cNvPr id="42" name="Right Arrow 41"/>
          <p:cNvSpPr>
            <a:spLocks noChangeArrowheads="1"/>
          </p:cNvSpPr>
          <p:nvPr/>
        </p:nvSpPr>
        <p:spPr bwMode="auto">
          <a:xfrm>
            <a:off x="1295400" y="1828800"/>
            <a:ext cx="3810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b="0">
              <a:latin typeface="+mn-lt"/>
              <a:ea typeface="+mn-ea"/>
              <a:cs typeface="+mn-cs"/>
            </a:endParaRPr>
          </a:p>
        </p:txBody>
      </p:sp>
      <p:sp>
        <p:nvSpPr>
          <p:cNvPr id="29" name="Right Arrow 28"/>
          <p:cNvSpPr>
            <a:spLocks noChangeArrowheads="1"/>
          </p:cNvSpPr>
          <p:nvPr/>
        </p:nvSpPr>
        <p:spPr bwMode="auto">
          <a:xfrm>
            <a:off x="7391400" y="5486400"/>
            <a:ext cx="3810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b="0">
              <a:latin typeface="+mn-lt"/>
              <a:ea typeface="+mn-ea"/>
              <a:cs typeface="+mn-cs"/>
            </a:endParaRPr>
          </a:p>
        </p:txBody>
      </p:sp>
      <p:sp>
        <p:nvSpPr>
          <p:cNvPr id="30" name="Right Arrow 29"/>
          <p:cNvSpPr>
            <a:spLocks noChangeArrowheads="1"/>
          </p:cNvSpPr>
          <p:nvPr/>
        </p:nvSpPr>
        <p:spPr bwMode="auto">
          <a:xfrm rot="5400000">
            <a:off x="4362450" y="4552950"/>
            <a:ext cx="2286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b="0">
              <a:latin typeface="+mn-lt"/>
              <a:ea typeface="+mn-ea"/>
              <a:cs typeface="+mn-cs"/>
            </a:endParaRPr>
          </a:p>
        </p:txBody>
      </p:sp>
      <p:sp>
        <p:nvSpPr>
          <p:cNvPr id="24593" name="Content Placeholder 2"/>
          <p:cNvSpPr txBox="1">
            <a:spLocks/>
          </p:cNvSpPr>
          <p:nvPr/>
        </p:nvSpPr>
        <p:spPr bwMode="auto">
          <a:xfrm>
            <a:off x="7162801" y="990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000" b="0" dirty="0" err="1">
                <a:latin typeface="+mn-lt"/>
              </a:rPr>
              <a:t>Lazebnik</a:t>
            </a:r>
            <a:r>
              <a:rPr lang="en-US" sz="2000" b="0" dirty="0">
                <a:latin typeface="+mn-lt"/>
              </a:rPr>
              <a:t>, </a:t>
            </a:r>
            <a:br>
              <a:rPr lang="en-US" sz="2000" b="0" dirty="0">
                <a:latin typeface="+mn-lt"/>
              </a:rPr>
            </a:br>
            <a:r>
              <a:rPr lang="en-US" sz="2000" b="0" dirty="0" err="1">
                <a:latin typeface="+mn-lt"/>
              </a:rPr>
              <a:t>Schmid</a:t>
            </a:r>
            <a:r>
              <a:rPr lang="en-US" sz="2000" b="0" dirty="0">
                <a:latin typeface="+mn-lt"/>
              </a:rPr>
              <a:t>, </a:t>
            </a:r>
            <a:br>
              <a:rPr lang="en-US" sz="2000" b="0" dirty="0">
                <a:latin typeface="+mn-lt"/>
              </a:rPr>
            </a:br>
            <a:r>
              <a:rPr lang="en-US" sz="2000" b="0" dirty="0">
                <a:latin typeface="+mn-lt"/>
              </a:rPr>
              <a:t>Ponce </a:t>
            </a:r>
            <a:br>
              <a:rPr lang="en-US" sz="2000" b="0" dirty="0">
                <a:latin typeface="+mn-lt"/>
              </a:rPr>
            </a:br>
            <a:r>
              <a:rPr lang="en-US" sz="2000" b="0" dirty="0">
                <a:latin typeface="+mn-lt"/>
              </a:rPr>
              <a:t>[CVPR 2006]</a:t>
            </a:r>
          </a:p>
        </p:txBody>
      </p:sp>
      <p:pic>
        <p:nvPicPr>
          <p:cNvPr id="24594" name="Pictur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1524000"/>
            <a:ext cx="20574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3733800" y="5181600"/>
            <a:ext cx="3352800" cy="1006475"/>
            <a:chOff x="2209800" y="2895600"/>
            <a:chExt cx="3352800" cy="819902"/>
          </a:xfrm>
        </p:grpSpPr>
        <p:pic>
          <p:nvPicPr>
            <p:cNvPr id="24601" name="Picture 3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2895600"/>
              <a:ext cx="1009513" cy="819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2" name="Picture 3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2895600"/>
              <a:ext cx="1070517" cy="819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3" name="Picture 3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1768" y="2895600"/>
              <a:ext cx="1030832" cy="819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4724400" y="3200400"/>
            <a:ext cx="1447801" cy="1371600"/>
            <a:chOff x="6400799" y="4648200"/>
            <a:chExt cx="1447801" cy="1371600"/>
          </a:xfrm>
        </p:grpSpPr>
        <p:cxnSp>
          <p:nvCxnSpPr>
            <p:cNvPr id="39957" name="Straight Arrow Connector 42"/>
            <p:cNvCxnSpPr>
              <a:cxnSpLocks noChangeShapeType="1"/>
            </p:cNvCxnSpPr>
            <p:nvPr/>
          </p:nvCxnSpPr>
          <p:spPr bwMode="auto">
            <a:xfrm>
              <a:off x="7086600" y="5562600"/>
              <a:ext cx="762000" cy="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9958" name="Straight Arrow Connector 43"/>
            <p:cNvCxnSpPr>
              <a:cxnSpLocks noChangeShapeType="1"/>
            </p:cNvCxnSpPr>
            <p:nvPr/>
          </p:nvCxnSpPr>
          <p:spPr bwMode="auto">
            <a:xfrm flipH="1">
              <a:off x="6400799" y="5524500"/>
              <a:ext cx="535259" cy="4953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9959" name="Straight Arrow Connector 44"/>
            <p:cNvCxnSpPr>
              <a:cxnSpLocks noChangeShapeType="1"/>
            </p:cNvCxnSpPr>
            <p:nvPr/>
          </p:nvCxnSpPr>
          <p:spPr bwMode="auto">
            <a:xfrm flipV="1">
              <a:off x="6857999" y="4648200"/>
              <a:ext cx="0" cy="8382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46" name="Cube 45"/>
          <p:cNvSpPr>
            <a:spLocks noChangeArrowheads="1"/>
          </p:cNvSpPr>
          <p:nvPr/>
        </p:nvSpPr>
        <p:spPr bwMode="auto">
          <a:xfrm>
            <a:off x="4953001" y="3505200"/>
            <a:ext cx="838200" cy="838200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b="0">
              <a:latin typeface="+mn-lt"/>
              <a:ea typeface="+mn-ea"/>
              <a:cs typeface="+mn-cs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-114300" y="1600200"/>
            <a:ext cx="1600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800" b="0" dirty="0" smtClean="0">
                <a:latin typeface="+mn-lt"/>
              </a:rPr>
              <a:t>SIFT features</a:t>
            </a:r>
            <a:endParaRPr lang="en-US" sz="28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674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Earlier </a:t>
            </a:r>
            <a:r>
              <a:rPr lang="en-US" dirty="0" err="1"/>
              <a:t>c</a:t>
            </a:r>
            <a:r>
              <a:rPr lang="en-US" dirty="0" err="1" smtClean="0"/>
              <a:t>onvnet</a:t>
            </a:r>
            <a:r>
              <a:rPr lang="en-US" dirty="0" smtClean="0"/>
              <a:t> </a:t>
            </a:r>
            <a:r>
              <a:rPr lang="en-US" dirty="0"/>
              <a:t>s</a:t>
            </a:r>
            <a:r>
              <a:rPr lang="en-US" dirty="0" smtClean="0"/>
              <a:t>uccesses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7543800" cy="52578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Handwritten text/digits</a:t>
            </a:r>
          </a:p>
          <a:p>
            <a:pPr lvl="1"/>
            <a:r>
              <a:rPr lang="en-US" sz="2400" dirty="0"/>
              <a:t>MNIST </a:t>
            </a:r>
            <a:r>
              <a:rPr lang="en-US" sz="2400" dirty="0" smtClean="0"/>
              <a:t>(</a:t>
            </a:r>
            <a:r>
              <a:rPr lang="en-US" sz="2400" dirty="0"/>
              <a:t>0.17% error [</a:t>
            </a:r>
            <a:r>
              <a:rPr lang="en-US" sz="2400" dirty="0" err="1"/>
              <a:t>Ciresan</a:t>
            </a:r>
            <a:r>
              <a:rPr lang="en-US" sz="2400" dirty="0"/>
              <a:t> et al. 2011])</a:t>
            </a:r>
          </a:p>
          <a:p>
            <a:pPr lvl="1"/>
            <a:r>
              <a:rPr lang="en-US" sz="2400" dirty="0"/>
              <a:t>Arabic &amp; Chinese   [</a:t>
            </a:r>
            <a:r>
              <a:rPr lang="en-US" sz="2400" dirty="0" err="1"/>
              <a:t>Ciresan</a:t>
            </a:r>
            <a:r>
              <a:rPr lang="en-US" sz="2400" dirty="0"/>
              <a:t> et al. 2012]</a:t>
            </a:r>
          </a:p>
          <a:p>
            <a:pPr lvl="1"/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Simpler </a:t>
            </a:r>
            <a:r>
              <a:rPr lang="en-US" sz="2400" dirty="0"/>
              <a:t>recognition benchmarks</a:t>
            </a:r>
          </a:p>
          <a:p>
            <a:pPr lvl="1"/>
            <a:r>
              <a:rPr lang="en-US" sz="2400" dirty="0" smtClean="0"/>
              <a:t>CIFAR-10 (9.3</a:t>
            </a:r>
            <a:r>
              <a:rPr lang="en-US" sz="2400" dirty="0"/>
              <a:t>% error [Wan et al. 2013])</a:t>
            </a:r>
          </a:p>
          <a:p>
            <a:pPr lvl="1"/>
            <a:r>
              <a:rPr lang="en-US" sz="2400" dirty="0"/>
              <a:t>Traffic sign recognition</a:t>
            </a:r>
          </a:p>
          <a:p>
            <a:pPr lvl="2"/>
            <a:r>
              <a:rPr lang="en-US" dirty="0"/>
              <a:t>0.56% error vs 1.16% for humans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[</a:t>
            </a:r>
            <a:r>
              <a:rPr lang="en-US" dirty="0" err="1"/>
              <a:t>Ciresan</a:t>
            </a:r>
            <a:r>
              <a:rPr lang="en-US" dirty="0"/>
              <a:t> et al. 2011]</a:t>
            </a:r>
          </a:p>
          <a:p>
            <a:pPr lvl="2"/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33468" t="28780"/>
          <a:stretch/>
        </p:blipFill>
        <p:spPr>
          <a:xfrm>
            <a:off x="6894786" y="3429000"/>
            <a:ext cx="1868214" cy="2941606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3"/>
          <a:srcRect r="39699" b="40322"/>
          <a:stretch/>
        </p:blipFill>
        <p:spPr>
          <a:xfrm>
            <a:off x="6858000" y="1143000"/>
            <a:ext cx="1875599" cy="210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1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ImageNet Challenge 2012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74" y="1581102"/>
            <a:ext cx="3493272" cy="4812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74" y="3028902"/>
            <a:ext cx="3429426" cy="825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74" y="2190702"/>
            <a:ext cx="3429000" cy="8280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74" y="3867102"/>
            <a:ext cx="3429000" cy="78224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0278" y="4629101"/>
            <a:ext cx="3062037" cy="400099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en-US" sz="2000" b="0" dirty="0" smtClean="0">
                <a:latin typeface="+mn-lt"/>
              </a:rPr>
              <a:t>[Deng et al. CVPR 2009] </a:t>
            </a:r>
            <a:endParaRPr lang="en-US" sz="2000" b="0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38601" y="2114502"/>
            <a:ext cx="4952999" cy="2554535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865" indent="-342865">
              <a:buFont typeface="Arial"/>
              <a:buChar char="•"/>
            </a:pPr>
            <a:r>
              <a:rPr lang="en-US" sz="2000" b="0" dirty="0">
                <a:latin typeface="+mn-lt"/>
              </a:rPr>
              <a:t>~14 million labeled images, 20k classes</a:t>
            </a:r>
          </a:p>
          <a:p>
            <a:pPr marL="342865" indent="-342865">
              <a:buFont typeface="Arial"/>
              <a:buChar char="•"/>
            </a:pPr>
            <a:endParaRPr lang="en-US" sz="2000" b="0" dirty="0">
              <a:latin typeface="+mn-lt"/>
            </a:endParaRPr>
          </a:p>
          <a:p>
            <a:pPr marL="342865" indent="-342865">
              <a:buFont typeface="Arial"/>
              <a:buChar char="•"/>
            </a:pPr>
            <a:r>
              <a:rPr lang="en-US" sz="2000" b="0" dirty="0">
                <a:latin typeface="+mn-lt"/>
              </a:rPr>
              <a:t>Images gathered from Internet</a:t>
            </a:r>
          </a:p>
          <a:p>
            <a:pPr marL="342865" indent="-342865">
              <a:buFont typeface="Arial"/>
              <a:buChar char="•"/>
            </a:pPr>
            <a:endParaRPr lang="en-US" sz="2000" b="0" dirty="0">
              <a:latin typeface="+mn-lt"/>
            </a:endParaRPr>
          </a:p>
          <a:p>
            <a:pPr marL="342865" indent="-342865">
              <a:buFont typeface="Arial"/>
              <a:buChar char="•"/>
            </a:pPr>
            <a:r>
              <a:rPr lang="en-US" sz="2000" b="0" dirty="0">
                <a:latin typeface="+mn-lt"/>
              </a:rPr>
              <a:t>Human labels via Amazon Turk </a:t>
            </a:r>
            <a:endParaRPr lang="en-US" sz="2000" b="0" dirty="0" smtClean="0">
              <a:latin typeface="+mn-lt"/>
            </a:endParaRPr>
          </a:p>
          <a:p>
            <a:pPr marL="342865" indent="-342865">
              <a:buFont typeface="Arial"/>
              <a:buChar char="•"/>
            </a:pPr>
            <a:endParaRPr lang="en-US" sz="2000" b="0" dirty="0" smtClean="0">
              <a:latin typeface="+mn-lt"/>
            </a:endParaRPr>
          </a:p>
          <a:p>
            <a:pPr marL="342865" indent="-342865">
              <a:buFont typeface="Arial"/>
              <a:buChar char="•"/>
            </a:pPr>
            <a:r>
              <a:rPr lang="en-US" sz="2000" b="1" dirty="0" err="1" smtClean="0">
                <a:latin typeface="+mn-lt"/>
              </a:rPr>
              <a:t>ImageNet</a:t>
            </a:r>
            <a:r>
              <a:rPr lang="en-US" sz="2000" b="1" dirty="0" smtClean="0">
                <a:latin typeface="+mn-lt"/>
              </a:rPr>
              <a:t> Challenge</a:t>
            </a:r>
            <a:r>
              <a:rPr lang="en-US" sz="2000" b="0" dirty="0" smtClean="0">
                <a:latin typeface="+mn-lt"/>
              </a:rPr>
              <a:t>: </a:t>
            </a:r>
            <a:r>
              <a:rPr lang="en-US" sz="2000" b="0" i="1" dirty="0" smtClean="0">
                <a:latin typeface="+mn-lt"/>
              </a:rPr>
              <a:t>1.2 million training images, 1000 classes</a:t>
            </a:r>
            <a:endParaRPr lang="en-US" sz="2000" b="0" i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52399" y="6059269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/>
              <a:t>A. </a:t>
            </a:r>
            <a:r>
              <a:rPr lang="en-US" sz="1800" b="0" dirty="0" err="1" smtClean="0"/>
              <a:t>Krizhevsky</a:t>
            </a:r>
            <a:r>
              <a:rPr lang="en-US" sz="1800" b="0" dirty="0" smtClean="0"/>
              <a:t>, I. </a:t>
            </a:r>
            <a:r>
              <a:rPr lang="en-US" sz="1800" b="0" dirty="0" err="1" smtClean="0"/>
              <a:t>Sutskever</a:t>
            </a:r>
            <a:r>
              <a:rPr lang="en-US" sz="1800" b="0" dirty="0" smtClean="0"/>
              <a:t>, and G. Hinton, </a:t>
            </a:r>
            <a:r>
              <a:rPr lang="en-US" sz="1800" b="0" dirty="0" smtClean="0">
                <a:hlinkClick r:id="rId6"/>
              </a:rPr>
              <a:t>ImageNet Classification with Deep Convolutional Neural Networks</a:t>
            </a:r>
            <a:r>
              <a:rPr lang="en-US" sz="1800" b="0" dirty="0" smtClean="0"/>
              <a:t>, NIPS 2012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346084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AlexNet</a:t>
            </a:r>
            <a:endParaRPr lang="en-US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061" b="34445"/>
          <a:stretch/>
        </p:blipFill>
        <p:spPr>
          <a:xfrm>
            <a:off x="0" y="3272114"/>
            <a:ext cx="9144000" cy="26714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956608"/>
            <a:ext cx="9296400" cy="2000538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fr-FR" sz="2800" dirty="0">
                <a:latin typeface="+mn-lt"/>
                <a:cs typeface="Adobe Caslon Pro"/>
              </a:rPr>
              <a:t> </a:t>
            </a:r>
            <a:r>
              <a:rPr lang="fr-FR" sz="2800" dirty="0" smtClean="0">
                <a:latin typeface="+mn-lt"/>
                <a:cs typeface="Adobe Caslon Pro"/>
              </a:rPr>
              <a:t>  </a:t>
            </a:r>
            <a:r>
              <a:rPr lang="fr-FR" sz="2800" dirty="0" err="1" smtClean="0">
                <a:latin typeface="+mn-lt"/>
                <a:cs typeface="Adobe Caslon Pro"/>
              </a:rPr>
              <a:t>Similar</a:t>
            </a:r>
            <a:r>
              <a:rPr lang="fr-FR" sz="2800" dirty="0" smtClean="0">
                <a:latin typeface="+mn-lt"/>
                <a:cs typeface="Adobe Caslon Pro"/>
              </a:rPr>
              <a:t> </a:t>
            </a:r>
            <a:r>
              <a:rPr lang="fr-FR" sz="2800" dirty="0" err="1">
                <a:latin typeface="+mn-lt"/>
                <a:cs typeface="Adobe Caslon Pro"/>
              </a:rPr>
              <a:t>framework</a:t>
            </a:r>
            <a:r>
              <a:rPr lang="fr-FR" sz="2800" dirty="0">
                <a:latin typeface="+mn-lt"/>
                <a:cs typeface="Adobe Caslon Pro"/>
              </a:rPr>
              <a:t> to LeCun’98 </a:t>
            </a:r>
            <a:r>
              <a:rPr lang="fr-FR" sz="2800" b="0" dirty="0" smtClean="0">
                <a:latin typeface="+mn-lt"/>
                <a:cs typeface="Adobe Caslon Pro"/>
              </a:rPr>
              <a:t>but:</a:t>
            </a:r>
            <a:endParaRPr lang="fr-FR" sz="2000" b="0" dirty="0">
              <a:latin typeface="+mn-lt"/>
              <a:cs typeface="Adobe Caslon Pro"/>
            </a:endParaRPr>
          </a:p>
          <a:p>
            <a:pPr marL="800065" lvl="1" indent="-342865">
              <a:buFont typeface="Arial"/>
              <a:buChar char="•"/>
            </a:pPr>
            <a:r>
              <a:rPr lang="fr-FR" sz="2400" b="0" dirty="0" err="1" smtClean="0">
                <a:latin typeface="+mn-lt"/>
                <a:cs typeface="Adobe Caslon Pro"/>
              </a:rPr>
              <a:t>Bigger</a:t>
            </a:r>
            <a:r>
              <a:rPr lang="fr-FR" sz="2400" b="0" dirty="0" smtClean="0">
                <a:latin typeface="+mn-lt"/>
                <a:cs typeface="Adobe Caslon Pro"/>
              </a:rPr>
              <a:t> </a:t>
            </a:r>
            <a:r>
              <a:rPr lang="fr-FR" sz="2400" b="0" dirty="0">
                <a:latin typeface="+mn-lt"/>
                <a:cs typeface="Adobe Caslon Pro"/>
              </a:rPr>
              <a:t>model </a:t>
            </a:r>
            <a:r>
              <a:rPr lang="fr-FR" sz="2400" b="0" dirty="0" smtClean="0">
                <a:latin typeface="+mn-lt"/>
                <a:cs typeface="Adobe Caslon Pro"/>
              </a:rPr>
              <a:t>(7 </a:t>
            </a:r>
            <a:r>
              <a:rPr lang="fr-FR" sz="2400" b="0" dirty="0" err="1" smtClean="0">
                <a:latin typeface="+mn-lt"/>
                <a:cs typeface="Adobe Caslon Pro"/>
              </a:rPr>
              <a:t>hidden</a:t>
            </a:r>
            <a:r>
              <a:rPr lang="fr-FR" sz="2400" b="0" dirty="0" smtClean="0">
                <a:latin typeface="+mn-lt"/>
                <a:cs typeface="Adobe Caslon Pro"/>
              </a:rPr>
              <a:t> </a:t>
            </a:r>
            <a:r>
              <a:rPr lang="fr-FR" sz="2400" b="0" dirty="0" err="1" smtClean="0">
                <a:latin typeface="+mn-lt"/>
                <a:cs typeface="Adobe Caslon Pro"/>
              </a:rPr>
              <a:t>layers</a:t>
            </a:r>
            <a:r>
              <a:rPr lang="fr-FR" sz="2400" b="0" dirty="0" smtClean="0">
                <a:latin typeface="+mn-lt"/>
                <a:cs typeface="Adobe Caslon Pro"/>
              </a:rPr>
              <a:t>, </a:t>
            </a:r>
            <a:r>
              <a:rPr lang="fr-FR" sz="2400" b="0" dirty="0">
                <a:latin typeface="+mn-lt"/>
                <a:cs typeface="Adobe Caslon Pro"/>
              </a:rPr>
              <a:t>650,000 </a:t>
            </a:r>
            <a:r>
              <a:rPr lang="fr-FR" sz="2400" b="0" dirty="0" err="1" smtClean="0">
                <a:latin typeface="+mn-lt"/>
                <a:cs typeface="Adobe Caslon Pro"/>
              </a:rPr>
              <a:t>units</a:t>
            </a:r>
            <a:r>
              <a:rPr lang="fr-FR" sz="2400" b="0" dirty="0" smtClean="0">
                <a:latin typeface="+mn-lt"/>
                <a:cs typeface="Adobe Caslon Pro"/>
              </a:rPr>
              <a:t>, </a:t>
            </a:r>
            <a:r>
              <a:rPr lang="pt-BR" sz="2400" b="0" dirty="0">
                <a:latin typeface="+mn-lt"/>
                <a:cs typeface="Adobe Caslon Pro"/>
              </a:rPr>
              <a:t>60,000,000 </a:t>
            </a:r>
            <a:r>
              <a:rPr lang="pt-BR" sz="2400" b="0" dirty="0" smtClean="0">
                <a:latin typeface="+mn-lt"/>
                <a:cs typeface="Adobe Caslon Pro"/>
              </a:rPr>
              <a:t>params</a:t>
            </a:r>
            <a:r>
              <a:rPr lang="fr-FR" sz="2400" b="0" dirty="0" smtClean="0">
                <a:latin typeface="+mn-lt"/>
                <a:cs typeface="Adobe Caslon Pro"/>
              </a:rPr>
              <a:t>)</a:t>
            </a:r>
            <a:endParaRPr lang="fr-FR" sz="2400" b="0" dirty="0">
              <a:latin typeface="+mn-lt"/>
              <a:cs typeface="Adobe Caslon Pro"/>
            </a:endParaRPr>
          </a:p>
          <a:p>
            <a:pPr marL="800065" lvl="1" indent="-342865">
              <a:buFont typeface="Arial"/>
              <a:buChar char="•"/>
            </a:pPr>
            <a:r>
              <a:rPr lang="fr-FR" sz="2400" b="0" dirty="0" smtClean="0">
                <a:latin typeface="+mn-lt"/>
                <a:cs typeface="Adobe Caslon Pro"/>
              </a:rPr>
              <a:t>More </a:t>
            </a:r>
            <a:r>
              <a:rPr lang="fr-FR" sz="2400" b="0" dirty="0">
                <a:latin typeface="+mn-lt"/>
                <a:cs typeface="Adobe Caslon Pro"/>
              </a:rPr>
              <a:t>data </a:t>
            </a:r>
            <a:r>
              <a:rPr lang="fr-FR" sz="2400" b="0" dirty="0" smtClean="0">
                <a:latin typeface="+mn-lt"/>
                <a:cs typeface="Adobe Caslon Pro"/>
              </a:rPr>
              <a:t>(</a:t>
            </a:r>
            <a:r>
              <a:rPr lang="fr-FR" sz="2400" b="0" dirty="0">
                <a:latin typeface="+mn-lt"/>
                <a:cs typeface="Adobe Caslon Pro"/>
              </a:rPr>
              <a:t>10</a:t>
            </a:r>
            <a:r>
              <a:rPr lang="fr-FR" sz="2400" b="0" baseline="30000" dirty="0">
                <a:latin typeface="+mn-lt"/>
                <a:cs typeface="Adobe Caslon Pro"/>
              </a:rPr>
              <a:t>6</a:t>
            </a:r>
            <a:r>
              <a:rPr lang="fr-FR" sz="2400" b="0" dirty="0">
                <a:latin typeface="+mn-lt"/>
                <a:cs typeface="Adobe Caslon Pro"/>
              </a:rPr>
              <a:t> </a:t>
            </a:r>
            <a:r>
              <a:rPr lang="fr-FR" sz="2400" b="0" dirty="0" smtClean="0">
                <a:latin typeface="+mn-lt"/>
                <a:cs typeface="Adobe Caslon Pro"/>
              </a:rPr>
              <a:t>vs. </a:t>
            </a:r>
            <a:r>
              <a:rPr lang="fr-FR" sz="2400" b="0" dirty="0">
                <a:latin typeface="+mn-lt"/>
                <a:cs typeface="Adobe Caslon Pro"/>
              </a:rPr>
              <a:t>10</a:t>
            </a:r>
            <a:r>
              <a:rPr lang="fr-FR" sz="2400" b="0" baseline="30000" dirty="0">
                <a:latin typeface="+mn-lt"/>
                <a:cs typeface="Adobe Caslon Pro"/>
              </a:rPr>
              <a:t>3</a:t>
            </a:r>
            <a:r>
              <a:rPr lang="fr-FR" sz="2400" b="0" dirty="0">
                <a:latin typeface="+mn-lt"/>
                <a:cs typeface="Adobe Caslon Pro"/>
              </a:rPr>
              <a:t> </a:t>
            </a:r>
            <a:r>
              <a:rPr lang="fr-FR" sz="2400" b="0" dirty="0" smtClean="0">
                <a:latin typeface="+mn-lt"/>
                <a:cs typeface="Adobe Caslon Pro"/>
              </a:rPr>
              <a:t>images)</a:t>
            </a:r>
          </a:p>
          <a:p>
            <a:pPr marL="800065" lvl="1" indent="-342865">
              <a:buFont typeface="Arial"/>
              <a:buChar char="•"/>
            </a:pPr>
            <a:r>
              <a:rPr lang="fr-FR" sz="2400" b="0" dirty="0" smtClean="0">
                <a:latin typeface="+mn-lt"/>
                <a:cs typeface="Adobe Caslon Pro"/>
              </a:rPr>
              <a:t>GPU </a:t>
            </a:r>
            <a:r>
              <a:rPr lang="fr-FR" sz="2400" b="0" dirty="0" err="1">
                <a:latin typeface="+mn-lt"/>
                <a:cs typeface="Adobe Caslon Pro"/>
              </a:rPr>
              <a:t>implementation</a:t>
            </a:r>
            <a:r>
              <a:rPr lang="fr-FR" sz="2400" b="0" dirty="0">
                <a:latin typeface="+mn-lt"/>
                <a:cs typeface="Adobe Caslon Pro"/>
              </a:rPr>
              <a:t> (50x </a:t>
            </a:r>
            <a:r>
              <a:rPr lang="fr-FR" sz="2400" b="0" dirty="0" err="1">
                <a:latin typeface="+mn-lt"/>
                <a:cs typeface="Adobe Caslon Pro"/>
              </a:rPr>
              <a:t>speedup</a:t>
            </a:r>
            <a:r>
              <a:rPr lang="fr-FR" sz="2400" b="0" dirty="0">
                <a:latin typeface="+mn-lt"/>
                <a:cs typeface="Adobe Caslon Pro"/>
              </a:rPr>
              <a:t> over </a:t>
            </a:r>
            <a:r>
              <a:rPr lang="fr-FR" sz="2400" b="0" dirty="0" smtClean="0">
                <a:latin typeface="+mn-lt"/>
                <a:cs typeface="Adobe Caslon Pro"/>
              </a:rPr>
              <a:t>CPU)</a:t>
            </a:r>
          </a:p>
          <a:p>
            <a:pPr marL="1257265" lvl="2" indent="-342865">
              <a:buFont typeface="Arial"/>
              <a:buChar char="•"/>
            </a:pPr>
            <a:r>
              <a:rPr lang="fr-FR" sz="2400" b="0" dirty="0" err="1" smtClean="0">
                <a:latin typeface="+mn-lt"/>
                <a:cs typeface="Adobe Caslon Pro"/>
              </a:rPr>
              <a:t>Trained</a:t>
            </a:r>
            <a:r>
              <a:rPr lang="fr-FR" sz="2400" b="0" dirty="0" smtClean="0">
                <a:latin typeface="+mn-lt"/>
                <a:cs typeface="Adobe Caslon Pro"/>
              </a:rPr>
              <a:t> on </a:t>
            </a:r>
            <a:r>
              <a:rPr lang="fr-FR" sz="2400" b="0" dirty="0" err="1" smtClean="0">
                <a:latin typeface="+mn-lt"/>
                <a:cs typeface="Adobe Caslon Pro"/>
              </a:rPr>
              <a:t>two</a:t>
            </a:r>
            <a:r>
              <a:rPr lang="fr-FR" sz="2400" b="0" dirty="0" smtClean="0">
                <a:latin typeface="+mn-lt"/>
                <a:cs typeface="Adobe Caslon Pro"/>
              </a:rPr>
              <a:t> </a:t>
            </a:r>
            <a:r>
              <a:rPr lang="fr-FR" sz="2400" b="0" dirty="0" err="1" smtClean="0">
                <a:latin typeface="+mn-lt"/>
                <a:cs typeface="Adobe Caslon Pro"/>
              </a:rPr>
              <a:t>GPUs</a:t>
            </a:r>
            <a:r>
              <a:rPr lang="fr-FR" sz="2400" b="0" dirty="0" smtClean="0">
                <a:latin typeface="+mn-lt"/>
                <a:cs typeface="Adobe Caslon Pro"/>
              </a:rPr>
              <a:t> for a </a:t>
            </a:r>
            <a:r>
              <a:rPr lang="fr-FR" sz="2400" b="0" dirty="0" err="1" smtClean="0">
                <a:latin typeface="+mn-lt"/>
                <a:cs typeface="Adobe Caslon Pro"/>
              </a:rPr>
              <a:t>week</a:t>
            </a:r>
            <a:r>
              <a:rPr lang="fr-FR" sz="2400" b="0" dirty="0" smtClean="0">
                <a:latin typeface="+mn-lt"/>
                <a:cs typeface="Adobe Caslon Pro"/>
              </a:rPr>
              <a:t>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52399" y="6059269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/>
              <a:t>A. </a:t>
            </a:r>
            <a:r>
              <a:rPr lang="en-US" sz="1800" b="0" dirty="0" err="1" smtClean="0"/>
              <a:t>Krizhevsky</a:t>
            </a:r>
            <a:r>
              <a:rPr lang="en-US" sz="1800" b="0" dirty="0" smtClean="0"/>
              <a:t>, I. </a:t>
            </a:r>
            <a:r>
              <a:rPr lang="en-US" sz="1800" b="0" dirty="0" err="1" smtClean="0"/>
              <a:t>Sutskever</a:t>
            </a:r>
            <a:r>
              <a:rPr lang="en-US" sz="1800" b="0" dirty="0" smtClean="0"/>
              <a:t>, and G. Hinton, </a:t>
            </a:r>
            <a:r>
              <a:rPr lang="en-US" sz="1800" b="0" dirty="0" smtClean="0">
                <a:hlinkClick r:id="rId4"/>
              </a:rPr>
              <a:t>ImageNet Classification with Deep Convolutional Neural Networks</a:t>
            </a:r>
            <a:r>
              <a:rPr lang="en-US" sz="1800" b="0" dirty="0" smtClean="0"/>
              <a:t>, NIPS 2012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337252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AlexNet</a:t>
            </a:r>
            <a:r>
              <a:rPr lang="en-US" dirty="0" smtClean="0"/>
              <a:t> for image classification</a:t>
            </a:r>
            <a:endParaRPr lang="en-US" dirty="0"/>
          </a:p>
        </p:txBody>
      </p:sp>
      <p:cxnSp>
        <p:nvCxnSpPr>
          <p:cNvPr id="160" name="Straight Arrow Connector 159"/>
          <p:cNvCxnSpPr/>
          <p:nvPr/>
        </p:nvCxnSpPr>
        <p:spPr>
          <a:xfrm>
            <a:off x="7790948" y="3851557"/>
            <a:ext cx="54062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Rectangle 160"/>
          <p:cNvSpPr/>
          <p:nvPr/>
        </p:nvSpPr>
        <p:spPr>
          <a:xfrm>
            <a:off x="8331574" y="3651502"/>
            <a:ext cx="7104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“car”</a:t>
            </a:r>
            <a:endParaRPr lang="en-US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23828" y="2438401"/>
            <a:ext cx="7504934" cy="2863200"/>
            <a:chOff x="1376437" y="3016244"/>
            <a:chExt cx="4561313" cy="1854253"/>
          </a:xfrm>
        </p:grpSpPr>
        <p:pic>
          <p:nvPicPr>
            <p:cNvPr id="21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3347572"/>
              <a:ext cx="2432550" cy="1259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61" name="Rectangle 61460"/>
            <p:cNvSpPr/>
            <p:nvPr/>
          </p:nvSpPr>
          <p:spPr>
            <a:xfrm>
              <a:off x="4278720" y="3016244"/>
              <a:ext cx="693989" cy="2856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altLang="en-US" sz="2000" dirty="0" err="1" smtClean="0">
                  <a:ea typeface="Adobe Caslon Pro"/>
                  <a:cs typeface="Adobe Caslon Pro"/>
                </a:rPr>
                <a:t>AlexNet</a:t>
              </a:r>
              <a:endParaRPr lang="en-US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376437" y="4606782"/>
              <a:ext cx="1969412" cy="263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Fixed </a:t>
              </a:r>
              <a:r>
                <a:rPr lang="en-US" dirty="0">
                  <a:solidFill>
                    <a:srgbClr val="FF0000"/>
                  </a:solidFill>
                </a:rPr>
                <a:t>i</a:t>
              </a:r>
              <a:r>
                <a:rPr lang="en-US" dirty="0" smtClean="0">
                  <a:solidFill>
                    <a:srgbClr val="FF0000"/>
                  </a:solidFill>
                </a:rPr>
                <a:t>nput size: 224x224x3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63492" name="Picture 4" descr="Image result for c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22" y="2939907"/>
            <a:ext cx="27336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Straight Arrow Connector 53"/>
          <p:cNvCxnSpPr/>
          <p:nvPr/>
        </p:nvCxnSpPr>
        <p:spPr>
          <a:xfrm>
            <a:off x="2964574" y="3851557"/>
            <a:ext cx="54062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37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96076"/>
            <a:ext cx="8229600" cy="722248"/>
          </a:xfrm>
          <a:prstGeom prst="rect">
            <a:avLst/>
          </a:prstGeom>
        </p:spPr>
        <p:txBody>
          <a:bodyPr vert="horz" wrap="square" lIns="0" tIns="105663" rIns="0" bIns="0" rtlCol="0">
            <a:spAutoFit/>
          </a:bodyPr>
          <a:lstStyle/>
          <a:p>
            <a:pPr marL="642620">
              <a:lnSpc>
                <a:spcPct val="100000"/>
              </a:lnSpc>
            </a:pPr>
            <a:r>
              <a:rPr sz="4000" spc="-10" dirty="0">
                <a:latin typeface="Calibri"/>
                <a:cs typeface="Calibri"/>
              </a:rPr>
              <a:t>ImageNet Classification </a:t>
            </a:r>
            <a:r>
              <a:rPr lang="en-US" sz="4000" spc="-5" dirty="0" smtClean="0">
                <a:latin typeface="Calibri"/>
                <a:cs typeface="Calibri"/>
              </a:rPr>
              <a:t>Challenge</a:t>
            </a:r>
            <a:endParaRPr sz="4000" dirty="0">
              <a:latin typeface="Calibri"/>
              <a:cs typeface="Calibri"/>
            </a:endParaRP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3"/>
          <a:srcRect l="6499" t="36666" r="51384" b="10942"/>
          <a:stretch/>
        </p:blipFill>
        <p:spPr>
          <a:xfrm>
            <a:off x="751299" y="1310640"/>
            <a:ext cx="7702361" cy="5090160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1127760" y="6400800"/>
            <a:ext cx="862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http://image-net.org/challenges/talks/2016/ILSVRC2016_10_09_clsloc.pdf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531630" y="1862234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AlexNet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90" name="Straight Arrow Connector 89"/>
          <p:cNvCxnSpPr/>
          <p:nvPr/>
        </p:nvCxnSpPr>
        <p:spPr>
          <a:xfrm flipH="1">
            <a:off x="4257040" y="2354550"/>
            <a:ext cx="314961" cy="43945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724400" y="3276600"/>
            <a:ext cx="3505200" cy="175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4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2709" rIns="0" bIns="0" rtlCol="0">
            <a:spAutoFit/>
          </a:bodyPr>
          <a:lstStyle/>
          <a:p>
            <a:pPr marL="2016125">
              <a:lnSpc>
                <a:spcPct val="100000"/>
              </a:lnSpc>
            </a:pPr>
            <a:r>
              <a:rPr spc="-5" dirty="0">
                <a:latin typeface="Calibri"/>
                <a:cs typeface="Calibri"/>
              </a:rPr>
              <a:t>Industry</a:t>
            </a:r>
            <a:r>
              <a:rPr spc="-9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Deployment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457200" y="990600"/>
            <a:ext cx="8229600" cy="2388345"/>
          </a:xfrm>
          <a:prstGeom prst="rect">
            <a:avLst/>
          </a:prstGeom>
        </p:spPr>
        <p:txBody>
          <a:bodyPr vert="horz" wrap="square" lIns="0" tIns="113791" rIns="0" bIns="0" rtlCol="0">
            <a:spAutoFit/>
          </a:bodyPr>
          <a:lstStyle/>
          <a:p>
            <a:pPr marL="717550" indent="-342900">
              <a:lnSpc>
                <a:spcPct val="100000"/>
              </a:lnSpc>
              <a:buFont typeface="Arial"/>
              <a:buChar char="•"/>
              <a:tabLst>
                <a:tab pos="718185" algn="l"/>
              </a:tabLst>
            </a:pPr>
            <a:r>
              <a:rPr sz="3200" spc="-5" dirty="0"/>
              <a:t>Used in </a:t>
            </a:r>
            <a:r>
              <a:rPr sz="3200" spc="-10" dirty="0"/>
              <a:t>Facebook, </a:t>
            </a:r>
            <a:r>
              <a:rPr sz="3200" dirty="0"/>
              <a:t>Google,</a:t>
            </a:r>
            <a:r>
              <a:rPr sz="3200" spc="-25" dirty="0"/>
              <a:t> </a:t>
            </a:r>
            <a:r>
              <a:rPr sz="3200" spc="-10" dirty="0" smtClean="0"/>
              <a:t>Microsoft</a:t>
            </a:r>
            <a:endParaRPr lang="en-US" sz="3200" spc="-10" dirty="0" smtClean="0"/>
          </a:p>
          <a:p>
            <a:pPr marL="717550" indent="-342900">
              <a:lnSpc>
                <a:spcPct val="100000"/>
              </a:lnSpc>
              <a:buFont typeface="Arial"/>
              <a:buChar char="•"/>
              <a:tabLst>
                <a:tab pos="718185" algn="l"/>
              </a:tabLst>
            </a:pPr>
            <a:r>
              <a:rPr lang="en-US" spc="-10" dirty="0" smtClean="0"/>
              <a:t>Startups</a:t>
            </a:r>
            <a:endParaRPr sz="3200" dirty="0"/>
          </a:p>
          <a:p>
            <a:pPr marL="71755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718185" algn="l"/>
              </a:tabLst>
            </a:pPr>
            <a:r>
              <a:rPr sz="3200" spc="-5" dirty="0">
                <a:latin typeface="Calibri"/>
                <a:cs typeface="Calibri"/>
              </a:rPr>
              <a:t>Image Recognition, </a:t>
            </a:r>
            <a:r>
              <a:rPr sz="3200" dirty="0">
                <a:latin typeface="Calibri"/>
                <a:cs typeface="Calibri"/>
              </a:rPr>
              <a:t>Speech </a:t>
            </a:r>
            <a:r>
              <a:rPr sz="3200" spc="-10" dirty="0">
                <a:latin typeface="Calibri"/>
                <a:cs typeface="Calibri"/>
              </a:rPr>
              <a:t>Recognition,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….</a:t>
            </a:r>
          </a:p>
          <a:p>
            <a:pPr marL="71755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718185" algn="l"/>
              </a:tabLst>
            </a:pPr>
            <a:r>
              <a:rPr sz="3200" spc="-30" dirty="0"/>
              <a:t>Fast </a:t>
            </a:r>
            <a:r>
              <a:rPr sz="3200" spc="-10" dirty="0"/>
              <a:t>at </a:t>
            </a:r>
            <a:r>
              <a:rPr sz="3200" spc="-20" dirty="0"/>
              <a:t>test</a:t>
            </a:r>
            <a:r>
              <a:rPr sz="3200" spc="-45" dirty="0"/>
              <a:t> </a:t>
            </a:r>
            <a:r>
              <a:rPr sz="3200" spc="-5" dirty="0"/>
              <a:t>time</a:t>
            </a:r>
            <a:endParaRPr sz="3200" dirty="0"/>
          </a:p>
        </p:txBody>
      </p:sp>
      <p:sp>
        <p:nvSpPr>
          <p:cNvPr id="4" name="object 4"/>
          <p:cNvSpPr txBox="1"/>
          <p:nvPr/>
        </p:nvSpPr>
        <p:spPr>
          <a:xfrm>
            <a:off x="266801" y="5908547"/>
            <a:ext cx="8196580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Taigman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et al.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DeepFace: Closing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the Gap to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Human-Level Performance in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Face 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Veriﬁcation,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CVPR’14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3548938"/>
            <a:ext cx="9144000" cy="21771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81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458200" cy="914400"/>
          </a:xfrm>
        </p:spPr>
        <p:txBody>
          <a:bodyPr>
            <a:normAutofit/>
          </a:bodyPr>
          <a:lstStyle/>
          <a:p>
            <a:r>
              <a:rPr lang="en-US" altLang="en-US" dirty="0"/>
              <a:t>Visualizing </a:t>
            </a:r>
            <a:r>
              <a:rPr lang="en-US" altLang="en-US" dirty="0" smtClean="0"/>
              <a:t>CNNs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input pattern originally caused a given activation in the feature maps?</a:t>
            </a:r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6200" y="6400800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Visualizing and Understanding Convolutional </a:t>
            </a:r>
            <a:r>
              <a:rPr lang="en-US" altLang="en-US" sz="1800" dirty="0" smtClean="0">
                <a:latin typeface="Arial" panose="020B0604020202020204" pitchFamily="34" charset="0"/>
              </a:rPr>
              <a:t>Networks [</a:t>
            </a:r>
            <a:r>
              <a:rPr lang="en-US" altLang="en-US" sz="1800" dirty="0" smtClean="0">
                <a:latin typeface="Arial" panose="020B0604020202020204" pitchFamily="34" charset="0"/>
                <a:hlinkClick r:id="rId2"/>
              </a:rPr>
              <a:t>Zeiler </a:t>
            </a:r>
            <a:r>
              <a:rPr lang="en-US" altLang="en-US" sz="1800" dirty="0">
                <a:latin typeface="Arial" panose="020B0604020202020204" pitchFamily="34" charset="0"/>
                <a:hlinkClick r:id="rId2"/>
              </a:rPr>
              <a:t>and </a:t>
            </a:r>
            <a:r>
              <a:rPr lang="en-US" altLang="en-US" sz="1800" dirty="0" smtClean="0">
                <a:latin typeface="Arial" panose="020B0604020202020204" pitchFamily="34" charset="0"/>
                <a:hlinkClick r:id="rId2"/>
              </a:rPr>
              <a:t>Fergus, </a:t>
            </a:r>
            <a:r>
              <a:rPr lang="en-US" altLang="en-US" sz="1800" dirty="0">
                <a:latin typeface="Arial" panose="020B0604020202020204" pitchFamily="34" charset="0"/>
                <a:hlinkClick r:id="rId2"/>
              </a:rPr>
              <a:t>ECCV </a:t>
            </a:r>
            <a:r>
              <a:rPr lang="en-US" altLang="en-US" sz="1800" dirty="0" smtClean="0">
                <a:latin typeface="Arial" panose="020B0604020202020204" pitchFamily="34" charset="0"/>
                <a:hlinkClick r:id="rId2"/>
              </a:rPr>
              <a:t>2014</a:t>
            </a:r>
            <a:r>
              <a:rPr lang="en-US" altLang="en-US" sz="1800" dirty="0" smtClean="0">
                <a:latin typeface="Arial" panose="020B0604020202020204" pitchFamily="34" charset="0"/>
              </a:rPr>
              <a:t>]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66" y="2063578"/>
            <a:ext cx="4204667" cy="433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0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1447800"/>
            <a:ext cx="3581400" cy="4897883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6200" y="6400800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Visualizing and Understanding Convolutional </a:t>
            </a:r>
            <a:r>
              <a:rPr lang="en-US" altLang="en-US" sz="1800" dirty="0" smtClean="0">
                <a:latin typeface="Arial" panose="020B0604020202020204" pitchFamily="34" charset="0"/>
              </a:rPr>
              <a:t>Networks [</a:t>
            </a:r>
            <a:r>
              <a:rPr lang="en-US" altLang="en-US" sz="1800" dirty="0" smtClean="0">
                <a:latin typeface="Arial" panose="020B0604020202020204" pitchFamily="34" charset="0"/>
                <a:hlinkClick r:id="rId4"/>
              </a:rPr>
              <a:t>Zeiler </a:t>
            </a:r>
            <a:r>
              <a:rPr lang="en-US" altLang="en-US" sz="1800" dirty="0">
                <a:latin typeface="Arial" panose="020B0604020202020204" pitchFamily="34" charset="0"/>
                <a:hlinkClick r:id="rId4"/>
              </a:rPr>
              <a:t>and </a:t>
            </a:r>
            <a:r>
              <a:rPr lang="en-US" altLang="en-US" sz="1800" dirty="0" smtClean="0">
                <a:latin typeface="Arial" panose="020B0604020202020204" pitchFamily="34" charset="0"/>
                <a:hlinkClick r:id="rId4"/>
              </a:rPr>
              <a:t>Fergus, </a:t>
            </a:r>
            <a:r>
              <a:rPr lang="en-US" altLang="en-US" sz="1800" dirty="0">
                <a:latin typeface="Arial" panose="020B0604020202020204" pitchFamily="34" charset="0"/>
                <a:hlinkClick r:id="rId4"/>
              </a:rPr>
              <a:t>ECCV </a:t>
            </a:r>
            <a:r>
              <a:rPr lang="en-US" altLang="en-US" sz="1800" dirty="0" smtClean="0">
                <a:latin typeface="Arial" panose="020B0604020202020204" pitchFamily="34" charset="0"/>
                <a:hlinkClick r:id="rId4"/>
              </a:rPr>
              <a:t>2014</a:t>
            </a:r>
            <a:r>
              <a:rPr lang="en-US" altLang="en-US" sz="1800" dirty="0" smtClean="0">
                <a:latin typeface="Arial" panose="020B0604020202020204" pitchFamily="34" charset="0"/>
              </a:rPr>
              <a:t>]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94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55" y="941173"/>
            <a:ext cx="8901289" cy="4343400"/>
          </a:xfr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200" y="6400800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Visualizing and Understanding Convolutional </a:t>
            </a:r>
            <a:r>
              <a:rPr lang="en-US" altLang="en-US" sz="1800" dirty="0" smtClean="0">
                <a:latin typeface="Arial" panose="020B0604020202020204" pitchFamily="34" charset="0"/>
              </a:rPr>
              <a:t>Networks [</a:t>
            </a:r>
            <a:r>
              <a:rPr lang="en-US" altLang="en-US" sz="1800" dirty="0" smtClean="0">
                <a:latin typeface="Arial" panose="020B0604020202020204" pitchFamily="34" charset="0"/>
                <a:hlinkClick r:id="rId4"/>
              </a:rPr>
              <a:t>Zeiler </a:t>
            </a:r>
            <a:r>
              <a:rPr lang="en-US" altLang="en-US" sz="1800" dirty="0">
                <a:latin typeface="Arial" panose="020B0604020202020204" pitchFamily="34" charset="0"/>
                <a:hlinkClick r:id="rId4"/>
              </a:rPr>
              <a:t>and </a:t>
            </a:r>
            <a:r>
              <a:rPr lang="en-US" altLang="en-US" sz="1800" dirty="0" smtClean="0">
                <a:latin typeface="Arial" panose="020B0604020202020204" pitchFamily="34" charset="0"/>
                <a:hlinkClick r:id="rId4"/>
              </a:rPr>
              <a:t>Fergus, </a:t>
            </a:r>
            <a:r>
              <a:rPr lang="en-US" altLang="en-US" sz="1800" dirty="0">
                <a:latin typeface="Arial" panose="020B0604020202020204" pitchFamily="34" charset="0"/>
                <a:hlinkClick r:id="rId4"/>
              </a:rPr>
              <a:t>ECCV </a:t>
            </a:r>
            <a:r>
              <a:rPr lang="en-US" altLang="en-US" sz="1800" dirty="0" smtClean="0">
                <a:latin typeface="Arial" panose="020B0604020202020204" pitchFamily="34" charset="0"/>
                <a:hlinkClick r:id="rId4"/>
              </a:rPr>
              <a:t>2014</a:t>
            </a:r>
            <a:r>
              <a:rPr lang="en-US" altLang="en-US" sz="1800" dirty="0" smtClean="0">
                <a:latin typeface="Arial" panose="020B0604020202020204" pitchFamily="34" charset="0"/>
              </a:rPr>
              <a:t>]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02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695027" y="96044"/>
            <a:ext cx="73914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dirty="0" smtClean="0"/>
              <a:t>Traditional Image Categorization: Training phase</a:t>
            </a:r>
            <a:endParaRPr lang="en-US" altLang="en-US" dirty="0" smtClean="0"/>
          </a:p>
        </p:txBody>
      </p:sp>
      <p:sp>
        <p:nvSpPr>
          <p:cNvPr id="10" name="Rounded Rectangle 9"/>
          <p:cNvSpPr/>
          <p:nvPr/>
        </p:nvSpPr>
        <p:spPr>
          <a:xfrm>
            <a:off x="5272088" y="1452563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Training Labels</a:t>
            </a:r>
          </a:p>
        </p:txBody>
      </p:sp>
      <p:grpSp>
        <p:nvGrpSpPr>
          <p:cNvPr id="7172" name="Group 12"/>
          <p:cNvGrpSpPr>
            <a:grpSpLocks/>
          </p:cNvGrpSpPr>
          <p:nvPr/>
        </p:nvGrpSpPr>
        <p:grpSpPr bwMode="auto">
          <a:xfrm>
            <a:off x="76200" y="1452563"/>
            <a:ext cx="2200275" cy="2849562"/>
            <a:chOff x="228600" y="1417320"/>
            <a:chExt cx="2438400" cy="2849880"/>
          </a:xfrm>
        </p:grpSpPr>
        <p:pic>
          <p:nvPicPr>
            <p:cNvPr id="718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4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5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272088" y="2773363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Classifier Training</a:t>
            </a:r>
          </a:p>
        </p:txBody>
      </p:sp>
      <p:sp>
        <p:nvSpPr>
          <p:cNvPr id="7174" name="TextBox 13"/>
          <p:cNvSpPr txBox="1">
            <a:spLocks noChangeArrowheads="1"/>
          </p:cNvSpPr>
          <p:nvPr/>
        </p:nvSpPr>
        <p:spPr bwMode="auto">
          <a:xfrm>
            <a:off x="2986088" y="1550988"/>
            <a:ext cx="16494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Training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933700" y="2773363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346325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713288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5843588" y="2366963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6899275" y="307975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459663" y="2773363"/>
            <a:ext cx="15621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Trained Classifier</a:t>
            </a:r>
          </a:p>
        </p:txBody>
      </p:sp>
    </p:spTree>
    <p:extLst>
      <p:ext uri="{BB962C8B-B14F-4D97-AF65-F5344CB8AC3E}">
        <p14:creationId xmlns:p14="http://schemas.microsoft.com/office/powerpoint/2010/main" val="344694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3" y="990600"/>
            <a:ext cx="8863914" cy="3314393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200" y="6400800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Visualizing and Understanding Convolutional </a:t>
            </a:r>
            <a:r>
              <a:rPr lang="en-US" altLang="en-US" sz="1800" dirty="0" smtClean="0">
                <a:latin typeface="Arial" panose="020B0604020202020204" pitchFamily="34" charset="0"/>
              </a:rPr>
              <a:t>Networks [</a:t>
            </a:r>
            <a:r>
              <a:rPr lang="en-US" altLang="en-US" sz="1800" dirty="0" smtClean="0">
                <a:latin typeface="Arial" panose="020B0604020202020204" pitchFamily="34" charset="0"/>
                <a:hlinkClick r:id="rId3"/>
              </a:rPr>
              <a:t>Zeiler 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and </a:t>
            </a:r>
            <a:r>
              <a:rPr lang="en-US" altLang="en-US" sz="1800" dirty="0" smtClean="0">
                <a:latin typeface="Arial" panose="020B0604020202020204" pitchFamily="34" charset="0"/>
                <a:hlinkClick r:id="rId3"/>
              </a:rPr>
              <a:t>Fergus, 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ECCV </a:t>
            </a:r>
            <a:r>
              <a:rPr lang="en-US" altLang="en-US" sz="1800" dirty="0" smtClean="0">
                <a:latin typeface="Arial" panose="020B0604020202020204" pitchFamily="34" charset="0"/>
                <a:hlinkClick r:id="rId3"/>
              </a:rPr>
              <a:t>2014</a:t>
            </a:r>
            <a:r>
              <a:rPr lang="en-US" altLang="en-US" sz="1800" dirty="0" smtClean="0">
                <a:latin typeface="Arial" panose="020B0604020202020204" pitchFamily="34" charset="0"/>
              </a:rPr>
              <a:t>]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80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4 and 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914400"/>
            <a:ext cx="9015249" cy="5562600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6200" y="6400800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Visualizing and Understanding Convolutional </a:t>
            </a:r>
            <a:r>
              <a:rPr lang="en-US" altLang="en-US" sz="1800" dirty="0" smtClean="0">
                <a:latin typeface="Arial" panose="020B0604020202020204" pitchFamily="34" charset="0"/>
              </a:rPr>
              <a:t>Networks [</a:t>
            </a:r>
            <a:r>
              <a:rPr lang="en-US" altLang="en-US" sz="1800" dirty="0" smtClean="0">
                <a:latin typeface="Arial" panose="020B0604020202020204" pitchFamily="34" charset="0"/>
                <a:hlinkClick r:id="rId4"/>
              </a:rPr>
              <a:t>Zeiler </a:t>
            </a:r>
            <a:r>
              <a:rPr lang="en-US" altLang="en-US" sz="1800" dirty="0">
                <a:latin typeface="Arial" panose="020B0604020202020204" pitchFamily="34" charset="0"/>
                <a:hlinkClick r:id="rId4"/>
              </a:rPr>
              <a:t>and </a:t>
            </a:r>
            <a:r>
              <a:rPr lang="en-US" altLang="en-US" sz="1800" dirty="0" smtClean="0">
                <a:latin typeface="Arial" panose="020B0604020202020204" pitchFamily="34" charset="0"/>
                <a:hlinkClick r:id="rId4"/>
              </a:rPr>
              <a:t>Fergus, </a:t>
            </a:r>
            <a:r>
              <a:rPr lang="en-US" altLang="en-US" sz="1800" dirty="0">
                <a:latin typeface="Arial" panose="020B0604020202020204" pitchFamily="34" charset="0"/>
                <a:hlinkClick r:id="rId4"/>
              </a:rPr>
              <a:t>ECCV </a:t>
            </a:r>
            <a:r>
              <a:rPr lang="en-US" altLang="en-US" sz="1800" dirty="0" smtClean="0">
                <a:latin typeface="Arial" panose="020B0604020202020204" pitchFamily="34" charset="0"/>
                <a:hlinkClick r:id="rId4"/>
              </a:rPr>
              <a:t>2014</a:t>
            </a:r>
            <a:r>
              <a:rPr lang="en-US" altLang="en-US" sz="1800" dirty="0" smtClean="0">
                <a:latin typeface="Arial" panose="020B0604020202020204" pitchFamily="34" charset="0"/>
              </a:rPr>
              <a:t>]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96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Beyond </a:t>
            </a:r>
            <a:r>
              <a:rPr lang="en-US" altLang="en-US" dirty="0" smtClean="0"/>
              <a:t>classification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Detection</a:t>
            </a:r>
          </a:p>
          <a:p>
            <a:r>
              <a:rPr lang="en-US" altLang="en-US" dirty="0" smtClean="0"/>
              <a:t>Segmentation</a:t>
            </a:r>
          </a:p>
          <a:p>
            <a:r>
              <a:rPr lang="en-US" altLang="en-US" dirty="0"/>
              <a:t>Regression </a:t>
            </a:r>
            <a:endParaRPr lang="en-US" altLang="en-US" dirty="0" smtClean="0"/>
          </a:p>
          <a:p>
            <a:r>
              <a:rPr lang="en-US" altLang="en-US" dirty="0" smtClean="0"/>
              <a:t>Pose estimation </a:t>
            </a:r>
          </a:p>
          <a:p>
            <a:r>
              <a:rPr lang="en-US" altLang="en-US" dirty="0" smtClean="0"/>
              <a:t>Matching patches</a:t>
            </a:r>
          </a:p>
          <a:p>
            <a:r>
              <a:rPr lang="en-US" altLang="en-US" dirty="0" smtClean="0"/>
              <a:t>Synthesis</a:t>
            </a:r>
            <a:r>
              <a:rPr lang="en-US" altLang="en-US" dirty="0"/>
              <a:t/>
            </a:r>
            <a:br>
              <a:rPr lang="en-US" altLang="en-US" dirty="0"/>
            </a:br>
            <a:endParaRPr lang="en-US" altLang="en-US" dirty="0"/>
          </a:p>
          <a:p>
            <a:pPr marL="0" indent="0">
              <a:buNone/>
            </a:pPr>
            <a:r>
              <a:rPr lang="en-US" altLang="en-US" dirty="0" smtClean="0"/>
              <a:t>and many more…</a:t>
            </a:r>
          </a:p>
          <a:p>
            <a:pPr marL="0" indent="0">
              <a:buNone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13363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R-CNN: Regions with CNN features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Trained on </a:t>
            </a:r>
            <a:r>
              <a:rPr lang="en-US" altLang="en-US" dirty="0" err="1" smtClean="0"/>
              <a:t>ImageNet</a:t>
            </a:r>
            <a:r>
              <a:rPr lang="en-US" altLang="en-US" dirty="0" smtClean="0"/>
              <a:t> classification</a:t>
            </a:r>
          </a:p>
          <a:p>
            <a:r>
              <a:rPr lang="en-US" altLang="en-US" dirty="0" err="1" smtClean="0"/>
              <a:t>Finetune</a:t>
            </a:r>
            <a:r>
              <a:rPr lang="en-US" altLang="en-US" dirty="0" smtClean="0"/>
              <a:t> CNN on PASCAL</a:t>
            </a:r>
          </a:p>
          <a:p>
            <a:endParaRPr lang="en-US" altLang="en-US" dirty="0" smtClean="0"/>
          </a:p>
        </p:txBody>
      </p:sp>
      <p:pic>
        <p:nvPicPr>
          <p:cNvPr id="7373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90" y="2819400"/>
            <a:ext cx="8727417" cy="294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95547" y="6424362"/>
            <a:ext cx="41529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RCNN [</a:t>
            </a:r>
            <a:r>
              <a:rPr lang="en-US" sz="2000" dirty="0" smtClean="0">
                <a:hlinkClick r:id="rId3"/>
              </a:rPr>
              <a:t>Girshick et al. CVPR 2014</a:t>
            </a:r>
            <a:r>
              <a:rPr lang="en-US" sz="2000" dirty="0" smtClean="0"/>
              <a:t>]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833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9" y="4075358"/>
            <a:ext cx="4191000" cy="2379230"/>
          </a:xfrm>
          <a:prstGeom prst="rect">
            <a:avLst/>
          </a:prstGeom>
        </p:spPr>
      </p:pic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Labeling Pixels: Semantic </a:t>
            </a:r>
            <a:r>
              <a:rPr lang="en-US" altLang="en-US" dirty="0" smtClean="0"/>
              <a:t>Labels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343" y="914400"/>
            <a:ext cx="5991312" cy="3264966"/>
          </a:xfrm>
        </p:spPr>
      </p:pic>
      <p:sp>
        <p:nvSpPr>
          <p:cNvPr id="3" name="Rectangle 2"/>
          <p:cNvSpPr/>
          <p:nvPr/>
        </p:nvSpPr>
        <p:spPr>
          <a:xfrm>
            <a:off x="685800" y="6477000"/>
            <a:ext cx="8610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Fully Convolutional Networks for Semantic Segmentation [</a:t>
            </a:r>
            <a:r>
              <a:rPr lang="en-US" sz="1600" dirty="0" smtClean="0">
                <a:hlinkClick r:id="rId4"/>
              </a:rPr>
              <a:t>Long et al. CVPR 2015</a:t>
            </a:r>
            <a:r>
              <a:rPr lang="en-US" sz="1600" dirty="0" smtClean="0"/>
              <a:t>]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0463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Labeling Pixels: Edge Detection</a:t>
            </a:r>
          </a:p>
        </p:txBody>
      </p:sp>
      <p:sp>
        <p:nvSpPr>
          <p:cNvPr id="757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pic>
        <p:nvPicPr>
          <p:cNvPr id="7578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54" y="990600"/>
            <a:ext cx="7191689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7048" y="6235314"/>
            <a:ext cx="78299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DeepEdge</a:t>
            </a:r>
            <a:r>
              <a:rPr lang="en-US" sz="1600" dirty="0"/>
              <a:t>: A Multi-Scale Bifurcated Deep Network for Top-Down Contour Detection </a:t>
            </a:r>
            <a:endParaRPr lang="en-US" sz="1600" dirty="0" smtClean="0"/>
          </a:p>
          <a:p>
            <a:pPr algn="ctr"/>
            <a:r>
              <a:rPr lang="en-US" sz="1600" dirty="0" smtClean="0"/>
              <a:t>[</a:t>
            </a:r>
            <a:r>
              <a:rPr lang="en-US" sz="1600" dirty="0">
                <a:hlinkClick r:id="rId3"/>
              </a:rPr>
              <a:t>Bertasius </a:t>
            </a:r>
            <a:r>
              <a:rPr lang="en-US" sz="1600" dirty="0" smtClean="0">
                <a:hlinkClick r:id="rId3"/>
              </a:rPr>
              <a:t>et al. CVPR 2015</a:t>
            </a:r>
            <a:r>
              <a:rPr lang="en-US" sz="1600" dirty="0" smtClean="0"/>
              <a:t>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470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CNN for Regression</a:t>
            </a:r>
          </a:p>
        </p:txBody>
      </p:sp>
      <p:sp>
        <p:nvSpPr>
          <p:cNvPr id="768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680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09" y="990600"/>
            <a:ext cx="766538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00778" y="6400800"/>
            <a:ext cx="494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DeepPose</a:t>
            </a:r>
            <a:r>
              <a:rPr lang="en-US" dirty="0" smtClean="0"/>
              <a:t> [</a:t>
            </a:r>
            <a:r>
              <a:rPr lang="en-US" dirty="0" err="1" smtClean="0">
                <a:hlinkClick r:id="rId3"/>
              </a:rPr>
              <a:t>Toshev</a:t>
            </a:r>
            <a:r>
              <a:rPr lang="en-US" dirty="0" smtClean="0">
                <a:hlinkClick r:id="rId3"/>
              </a:rPr>
              <a:t> </a:t>
            </a:r>
            <a:r>
              <a:rPr lang="en-US" dirty="0">
                <a:hlinkClick r:id="rId3"/>
              </a:rPr>
              <a:t>and </a:t>
            </a:r>
            <a:r>
              <a:rPr lang="en-US" dirty="0" err="1" smtClean="0">
                <a:hlinkClick r:id="rId3"/>
              </a:rPr>
              <a:t>Szegedy</a:t>
            </a:r>
            <a:r>
              <a:rPr lang="en-US" dirty="0" smtClean="0">
                <a:hlinkClick r:id="rId3"/>
              </a:rPr>
              <a:t> CVPR 2014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54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CNN as a Similarity Measure for Matching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664" y="1172445"/>
            <a:ext cx="2625751" cy="2544630"/>
          </a:xfrm>
        </p:spPr>
      </p:pic>
      <p:pic>
        <p:nvPicPr>
          <p:cNvPr id="7782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8" y="1077544"/>
            <a:ext cx="2039432" cy="275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0" y="933411"/>
            <a:ext cx="2825760" cy="302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46" y="4455565"/>
            <a:ext cx="4388053" cy="173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2820" y="3922814"/>
            <a:ext cx="3124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FaceNet</a:t>
            </a:r>
            <a:r>
              <a:rPr lang="en-US" sz="1600" dirty="0" smtClean="0"/>
              <a:t> [</a:t>
            </a:r>
            <a:r>
              <a:rPr lang="en-US" sz="1600" dirty="0" err="1" smtClean="0">
                <a:hlinkClick r:id="rId6"/>
              </a:rPr>
              <a:t>Schroff</a:t>
            </a:r>
            <a:r>
              <a:rPr lang="en-US" sz="1600" dirty="0" smtClean="0">
                <a:hlinkClick r:id="rId6"/>
              </a:rPr>
              <a:t> et al. 2015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228600" y="3773691"/>
            <a:ext cx="4808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Stereo </a:t>
            </a:r>
            <a:r>
              <a:rPr lang="en-US" sz="1600" dirty="0" smtClean="0"/>
              <a:t>matching [</a:t>
            </a:r>
            <a:r>
              <a:rPr lang="en-US" sz="1600" dirty="0" err="1">
                <a:hlinkClick r:id="rId7"/>
              </a:rPr>
              <a:t>Zbontar</a:t>
            </a:r>
            <a:r>
              <a:rPr lang="en-US" sz="1600" dirty="0">
                <a:hlinkClick r:id="rId7"/>
              </a:rPr>
              <a:t> </a:t>
            </a:r>
            <a:r>
              <a:rPr lang="en-US" sz="1600" dirty="0" smtClean="0">
                <a:hlinkClick r:id="rId7"/>
              </a:rPr>
              <a:t>and </a:t>
            </a:r>
            <a:r>
              <a:rPr lang="en-US" sz="1600" dirty="0" err="1" smtClean="0">
                <a:hlinkClick r:id="rId7"/>
              </a:rPr>
              <a:t>LeCun</a:t>
            </a:r>
            <a:r>
              <a:rPr lang="en-US" sz="1600" dirty="0" smtClean="0">
                <a:hlinkClick r:id="rId7"/>
              </a:rPr>
              <a:t> CVPR 2015</a:t>
            </a:r>
            <a:r>
              <a:rPr lang="en-US" sz="1600" dirty="0" smtClean="0"/>
              <a:t>]</a:t>
            </a:r>
          </a:p>
          <a:p>
            <a:pPr algn="ctr"/>
            <a:r>
              <a:rPr lang="en-US" sz="1600" dirty="0" smtClean="0"/>
              <a:t>Compare </a:t>
            </a:r>
            <a:r>
              <a:rPr lang="en-US" sz="1600" dirty="0"/>
              <a:t>patch [</a:t>
            </a:r>
            <a:r>
              <a:rPr lang="en-US" sz="1600" dirty="0" err="1">
                <a:hlinkClick r:id="rId8"/>
              </a:rPr>
              <a:t>Zagoruyko</a:t>
            </a:r>
            <a:r>
              <a:rPr lang="en-US" sz="1600" dirty="0">
                <a:hlinkClick r:id="rId8"/>
              </a:rPr>
              <a:t> and </a:t>
            </a:r>
            <a:r>
              <a:rPr lang="en-US" sz="1600" dirty="0" err="1">
                <a:hlinkClick r:id="rId8"/>
              </a:rPr>
              <a:t>Komodakis</a:t>
            </a:r>
            <a:r>
              <a:rPr lang="en-US" sz="1600" dirty="0">
                <a:hlinkClick r:id="rId8"/>
              </a:rPr>
              <a:t> </a:t>
            </a:r>
            <a:r>
              <a:rPr lang="en-US" sz="1600" dirty="0" smtClean="0">
                <a:hlinkClick r:id="rId8"/>
              </a:rPr>
              <a:t>2015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5265872" y="6233587"/>
            <a:ext cx="320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Match ground and aerial images </a:t>
            </a:r>
          </a:p>
          <a:p>
            <a:pPr algn="ctr"/>
            <a:r>
              <a:rPr lang="en-US" sz="1600" dirty="0" smtClean="0"/>
              <a:t>[</a:t>
            </a:r>
            <a:r>
              <a:rPr lang="en-US" sz="1600" dirty="0" smtClean="0">
                <a:hlinkClick r:id="rId9"/>
              </a:rPr>
              <a:t>Lin et al. CVPR 2015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1" y="4318032"/>
            <a:ext cx="4313145" cy="223716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62000" y="6426020"/>
            <a:ext cx="42148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FlowNet</a:t>
            </a:r>
            <a:r>
              <a:rPr lang="en-US" sz="1600" dirty="0"/>
              <a:t> [</a:t>
            </a:r>
            <a:r>
              <a:rPr lang="en-US" sz="1600" dirty="0" smtClean="0">
                <a:hlinkClick r:id="rId11"/>
              </a:rPr>
              <a:t>Fischer et al 2015</a:t>
            </a:r>
            <a:r>
              <a:rPr lang="en-US" sz="1600" dirty="0" smtClean="0"/>
              <a:t>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7738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CNN for Image Generation</a:t>
            </a:r>
          </a:p>
        </p:txBody>
      </p:sp>
      <p:pic>
        <p:nvPicPr>
          <p:cNvPr id="7885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295400"/>
            <a:ext cx="8566150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690" y="6400800"/>
            <a:ext cx="89146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Learning to Generate Chairs with Convolutional Neural Networks [</a:t>
            </a:r>
            <a:r>
              <a:rPr lang="en-US" sz="1600" dirty="0" err="1" smtClean="0">
                <a:hlinkClick r:id="rId3"/>
              </a:rPr>
              <a:t>Dosovitskiy</a:t>
            </a:r>
            <a:r>
              <a:rPr lang="en-US" sz="1600" dirty="0" smtClean="0">
                <a:hlinkClick r:id="rId3"/>
              </a:rPr>
              <a:t> et al. CVPR 2015</a:t>
            </a:r>
            <a:r>
              <a:rPr lang="en-US" sz="1600" dirty="0" smtClean="0"/>
              <a:t>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6229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Chair Morphing</a:t>
            </a:r>
          </a:p>
        </p:txBody>
      </p:sp>
      <p:pic>
        <p:nvPicPr>
          <p:cNvPr id="2" name="Generate_Chairs_mov_morph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4219" y="990600"/>
            <a:ext cx="5135562" cy="5135563"/>
          </a:xfrm>
        </p:spPr>
      </p:pic>
      <p:sp>
        <p:nvSpPr>
          <p:cNvPr id="4" name="Rectangle 3"/>
          <p:cNvSpPr/>
          <p:nvPr/>
        </p:nvSpPr>
        <p:spPr>
          <a:xfrm>
            <a:off x="114690" y="6400800"/>
            <a:ext cx="89146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Learning to Generate Chairs with Convolutional Neural Networks [</a:t>
            </a:r>
            <a:r>
              <a:rPr lang="en-US" sz="1600" dirty="0" err="1" smtClean="0">
                <a:hlinkClick r:id="rId5"/>
              </a:rPr>
              <a:t>Dosovitskiy</a:t>
            </a:r>
            <a:r>
              <a:rPr lang="en-US" sz="1600" dirty="0" smtClean="0">
                <a:hlinkClick r:id="rId5"/>
              </a:rPr>
              <a:t> et al. CVPR 2015</a:t>
            </a:r>
            <a:r>
              <a:rPr lang="en-US" sz="1600" dirty="0" smtClean="0"/>
              <a:t>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8315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5272088" y="1452563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Training Labels</a:t>
            </a:r>
          </a:p>
        </p:txBody>
      </p:sp>
      <p:grpSp>
        <p:nvGrpSpPr>
          <p:cNvPr id="9220" name="Group 12"/>
          <p:cNvGrpSpPr>
            <a:grpSpLocks/>
          </p:cNvGrpSpPr>
          <p:nvPr/>
        </p:nvGrpSpPr>
        <p:grpSpPr bwMode="auto">
          <a:xfrm>
            <a:off x="76200" y="1452563"/>
            <a:ext cx="2200275" cy="2849562"/>
            <a:chOff x="228600" y="1417320"/>
            <a:chExt cx="2438400" cy="2849880"/>
          </a:xfrm>
        </p:grpSpPr>
        <p:pic>
          <p:nvPicPr>
            <p:cNvPr id="924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4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5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272088" y="2773363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Classifier Training</a:t>
            </a:r>
          </a:p>
        </p:txBody>
      </p:sp>
      <p:sp>
        <p:nvSpPr>
          <p:cNvPr id="9222" name="TextBox 13"/>
          <p:cNvSpPr txBox="1">
            <a:spLocks noChangeArrowheads="1"/>
          </p:cNvSpPr>
          <p:nvPr/>
        </p:nvSpPr>
        <p:spPr bwMode="auto">
          <a:xfrm>
            <a:off x="2986088" y="1550988"/>
            <a:ext cx="16494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Training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933700" y="2773363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346325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713288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5843588" y="2366963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6899275" y="307975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459663" y="2773363"/>
            <a:ext cx="15621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Trained Classifier</a:t>
            </a:r>
          </a:p>
        </p:txBody>
      </p:sp>
      <p:grpSp>
        <p:nvGrpSpPr>
          <p:cNvPr id="9229" name="Group 1"/>
          <p:cNvGrpSpPr>
            <a:grpSpLocks/>
          </p:cNvGrpSpPr>
          <p:nvPr/>
        </p:nvGrpSpPr>
        <p:grpSpPr bwMode="auto">
          <a:xfrm>
            <a:off x="331788" y="4659313"/>
            <a:ext cx="8631237" cy="2178050"/>
            <a:chOff x="331788" y="4659313"/>
            <a:chExt cx="8631237" cy="2178050"/>
          </a:xfrm>
        </p:grpSpPr>
        <p:pic>
          <p:nvPicPr>
            <p:cNvPr id="923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" y="5060950"/>
              <a:ext cx="1779588" cy="133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ounded Rectangle 18"/>
            <p:cNvSpPr/>
            <p:nvPr/>
          </p:nvSpPr>
          <p:spPr>
            <a:xfrm>
              <a:off x="2933700" y="5410200"/>
              <a:ext cx="1752600" cy="9144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Image Features</a:t>
              </a:r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2339975" y="5684838"/>
              <a:ext cx="5334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9233" name="TextBox 20"/>
            <p:cNvSpPr txBox="1">
              <a:spLocks noChangeArrowheads="1"/>
            </p:cNvSpPr>
            <p:nvPr/>
          </p:nvSpPr>
          <p:spPr bwMode="auto">
            <a:xfrm>
              <a:off x="3068638" y="4659313"/>
              <a:ext cx="148272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Testing</a:t>
              </a: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9234" name="TextBox 21"/>
            <p:cNvSpPr txBox="1">
              <a:spLocks noChangeArrowheads="1"/>
            </p:cNvSpPr>
            <p:nvPr/>
          </p:nvSpPr>
          <p:spPr bwMode="auto">
            <a:xfrm>
              <a:off x="331788" y="6375400"/>
              <a:ext cx="16891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Test Image</a:t>
              </a:r>
            </a:p>
          </p:txBody>
        </p:sp>
        <p:sp>
          <p:nvSpPr>
            <p:cNvPr id="26" name="Right Arrow 25"/>
            <p:cNvSpPr/>
            <p:nvPr/>
          </p:nvSpPr>
          <p:spPr>
            <a:xfrm>
              <a:off x="4692650" y="5726113"/>
              <a:ext cx="5334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9236" name="TextBox 27"/>
            <p:cNvSpPr txBox="1">
              <a:spLocks noChangeArrowheads="1"/>
            </p:cNvSpPr>
            <p:nvPr/>
          </p:nvSpPr>
          <p:spPr bwMode="auto">
            <a:xfrm>
              <a:off x="7443788" y="5913438"/>
              <a:ext cx="13970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Outdoor</a:t>
              </a:r>
            </a:p>
          </p:txBody>
        </p:sp>
        <p:sp>
          <p:nvSpPr>
            <p:cNvPr id="9237" name="TextBox 28"/>
            <p:cNvSpPr txBox="1">
              <a:spLocks noChangeArrowheads="1"/>
            </p:cNvSpPr>
            <p:nvPr/>
          </p:nvSpPr>
          <p:spPr bwMode="auto">
            <a:xfrm>
              <a:off x="7407275" y="5389563"/>
              <a:ext cx="155575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Prediction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7459663" y="5243513"/>
              <a:ext cx="1447800" cy="12192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5243513" y="5380038"/>
              <a:ext cx="1562100" cy="9144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Trained Classifier</a:t>
              </a:r>
            </a:p>
          </p:txBody>
        </p:sp>
        <p:sp>
          <p:nvSpPr>
            <p:cNvPr id="32" name="Right Arrow 31"/>
            <p:cNvSpPr/>
            <p:nvPr/>
          </p:nvSpPr>
          <p:spPr>
            <a:xfrm>
              <a:off x="6856413" y="5715000"/>
              <a:ext cx="5334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95027" y="96044"/>
            <a:ext cx="73914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dirty="0" smtClean="0"/>
              <a:t>Traditional Image Categorization: Testing phase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0091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Transfer </a:t>
            </a:r>
            <a:r>
              <a:rPr lang="en-US" altLang="en-US" dirty="0" smtClean="0"/>
              <a:t>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Improvement </a:t>
            </a:r>
            <a:r>
              <a:rPr lang="en-US" sz="2800" dirty="0"/>
              <a:t>of learning in a </a:t>
            </a:r>
            <a:r>
              <a:rPr lang="en-US" sz="2800" b="1" dirty="0"/>
              <a:t>new</a:t>
            </a:r>
            <a:r>
              <a:rPr lang="en-US" sz="2800" dirty="0"/>
              <a:t> task through the </a:t>
            </a:r>
            <a:r>
              <a:rPr lang="en-US" sz="2800" i="1" dirty="0">
                <a:solidFill>
                  <a:srgbClr val="FF0000"/>
                </a:solidFill>
              </a:rPr>
              <a:t>transfer of knowledge</a:t>
            </a:r>
            <a:r>
              <a:rPr lang="en-US" sz="2800" i="1" dirty="0"/>
              <a:t> </a:t>
            </a:r>
            <a:r>
              <a:rPr lang="en-US" sz="2800" dirty="0"/>
              <a:t>from a </a:t>
            </a:r>
            <a:r>
              <a:rPr lang="en-US" sz="2800" b="1" dirty="0"/>
              <a:t>related</a:t>
            </a:r>
            <a:r>
              <a:rPr lang="en-US" sz="2800" dirty="0"/>
              <a:t> task </a:t>
            </a:r>
            <a:r>
              <a:rPr lang="en-US" sz="2800" dirty="0" smtClean="0"/>
              <a:t>that </a:t>
            </a:r>
            <a:r>
              <a:rPr lang="en-US" sz="2800" dirty="0"/>
              <a:t>has already been learned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Weight initialization for CNN</a:t>
            </a:r>
            <a:endParaRPr lang="en-US" sz="2800" dirty="0"/>
          </a:p>
        </p:txBody>
      </p:sp>
      <p:pic>
        <p:nvPicPr>
          <p:cNvPr id="4" name="Content Placeholder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092" y="2819400"/>
            <a:ext cx="7709813" cy="350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14498" y="6273225"/>
            <a:ext cx="5715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Learning and Transferring Mid-Level Image Representations </a:t>
            </a:r>
            <a:r>
              <a:rPr lang="en-US" sz="1600" dirty="0" smtClean="0">
                <a:latin typeface="+mj-lt"/>
              </a:rPr>
              <a:t>using </a:t>
            </a:r>
            <a:br>
              <a:rPr lang="en-US" sz="1600" dirty="0" smtClean="0">
                <a:latin typeface="+mj-lt"/>
              </a:rPr>
            </a:br>
            <a:r>
              <a:rPr lang="en-US" sz="1600" dirty="0" smtClean="0">
                <a:latin typeface="+mj-lt"/>
              </a:rPr>
              <a:t>Convolutional </a:t>
            </a:r>
            <a:r>
              <a:rPr lang="en-US" sz="1600" dirty="0">
                <a:latin typeface="+mj-lt"/>
              </a:rPr>
              <a:t>Neural </a:t>
            </a:r>
            <a:r>
              <a:rPr lang="en-US" sz="1600" dirty="0" smtClean="0">
                <a:latin typeface="+mj-lt"/>
              </a:rPr>
              <a:t>Networks [</a:t>
            </a:r>
            <a:r>
              <a:rPr lang="en-US" sz="1600" dirty="0" smtClean="0">
                <a:hlinkClick r:id="rId3"/>
              </a:rPr>
              <a:t>Oquab et al. CVPR 2014</a:t>
            </a:r>
            <a:r>
              <a:rPr lang="en-US" sz="1600" dirty="0" smtClean="0">
                <a:latin typeface="+mj-lt"/>
              </a:rPr>
              <a:t>]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888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learning libraries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en-US" dirty="0" err="1" smtClean="0">
                <a:hlinkClick r:id="rId2"/>
              </a:rPr>
              <a:t>Tensorflow</a:t>
            </a:r>
            <a:endParaRPr lang="en-US" dirty="0" smtClean="0">
              <a:hlinkClick r:id="rId2"/>
            </a:endParaRPr>
          </a:p>
          <a:p>
            <a:pPr marL="457200" indent="-457200"/>
            <a:r>
              <a:rPr lang="en-US" dirty="0" smtClean="0">
                <a:hlinkClick r:id="rId3"/>
              </a:rPr>
              <a:t>PyTorch</a:t>
            </a:r>
            <a:endParaRPr lang="en-US" dirty="0">
              <a:hlinkClick r:id="rId2"/>
            </a:endParaRPr>
          </a:p>
          <a:p>
            <a:pPr marL="457200" indent="-457200"/>
            <a:r>
              <a:rPr lang="en-US" dirty="0" err="1" smtClean="0">
                <a:hlinkClick r:id="rId2"/>
              </a:rPr>
              <a:t>Caffe</a:t>
            </a:r>
            <a:r>
              <a:rPr lang="en-US" dirty="0" smtClean="0"/>
              <a:t> </a:t>
            </a:r>
          </a:p>
          <a:p>
            <a:pPr marL="457200" indent="-457200"/>
            <a:r>
              <a:rPr lang="en-US" dirty="0" err="1" smtClean="0">
                <a:hlinkClick r:id="rId4"/>
              </a:rPr>
              <a:t>MatConvNet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01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001000" cy="8382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/>
              <a:t>Fooling CNNs</a:t>
            </a:r>
            <a:endParaRPr lang="en-US" altLang="en-US" dirty="0" smtClean="0"/>
          </a:p>
        </p:txBody>
      </p:sp>
      <p:pic>
        <p:nvPicPr>
          <p:cNvPr id="52227" name="Picture 4" descr="Screen Shot 2015-04-28 at 3.44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8392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5"/>
          <p:cNvSpPr>
            <a:spLocks noChangeArrowheads="1"/>
          </p:cNvSpPr>
          <p:nvPr/>
        </p:nvSpPr>
        <p:spPr bwMode="auto">
          <a:xfrm>
            <a:off x="1702464" y="6443246"/>
            <a:ext cx="57390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</a:rPr>
              <a:t>Intriguing properties of neural networks [</a:t>
            </a:r>
            <a:r>
              <a:rPr lang="en-US" altLang="en-US" sz="1600" dirty="0" err="1" smtClean="0">
                <a:latin typeface="Arial" panose="020B0604020202020204" pitchFamily="34" charset="0"/>
                <a:hlinkClick r:id="rId3"/>
              </a:rPr>
              <a:t>Szegedy</a:t>
            </a:r>
            <a:r>
              <a:rPr lang="en-US" altLang="en-US" sz="1600" dirty="0" smtClean="0">
                <a:latin typeface="Arial" panose="020B0604020202020204" pitchFamily="34" charset="0"/>
                <a:hlinkClick r:id="rId3"/>
              </a:rPr>
              <a:t> ICLR 2014</a:t>
            </a:r>
            <a:r>
              <a:rPr lang="en-US" altLang="en-US" sz="1600" dirty="0" smtClean="0">
                <a:latin typeface="Arial" panose="020B0604020202020204" pitchFamily="34" charset="0"/>
              </a:rPr>
              <a:t>]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51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See you Thursday!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42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914400"/>
          </a:xfrm>
        </p:spPr>
        <p:txBody>
          <a:bodyPr>
            <a:normAutofit/>
          </a:bodyPr>
          <a:lstStyle/>
          <a:p>
            <a:r>
              <a:rPr lang="en-US" altLang="en-US" sz="3200" dirty="0" smtClean="0"/>
              <a:t>Features have been key..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5238559"/>
            <a:ext cx="6796821" cy="1280160"/>
          </a:xfrm>
        </p:spPr>
      </p:pic>
      <p:sp>
        <p:nvSpPr>
          <p:cNvPr id="11273" name="TextBox 7"/>
          <p:cNvSpPr txBox="1">
            <a:spLocks noChangeArrowheads="1"/>
          </p:cNvSpPr>
          <p:nvPr/>
        </p:nvSpPr>
        <p:spPr bwMode="auto">
          <a:xfrm>
            <a:off x="1060450" y="2641600"/>
            <a:ext cx="2438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SIFT [</a:t>
            </a:r>
            <a:r>
              <a:rPr lang="en-US" altLang="en-US" sz="1600">
                <a:latin typeface="Arial" panose="020B0604020202020204" pitchFamily="34" charset="0"/>
                <a:hlinkClick r:id="rId4"/>
              </a:rPr>
              <a:t>Loewe IJCV 04</a:t>
            </a:r>
            <a:r>
              <a:rPr lang="en-US" altLang="en-US" sz="1600"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11274" name="TextBox 13"/>
          <p:cNvSpPr txBox="1">
            <a:spLocks noChangeArrowheads="1"/>
          </p:cNvSpPr>
          <p:nvPr/>
        </p:nvSpPr>
        <p:spPr bwMode="auto">
          <a:xfrm>
            <a:off x="5240338" y="2614613"/>
            <a:ext cx="34226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HOG [</a:t>
            </a:r>
            <a:r>
              <a:rPr lang="en-US" altLang="en-US" sz="1600">
                <a:latin typeface="Arial" panose="020B0604020202020204" pitchFamily="34" charset="0"/>
                <a:hlinkClick r:id="rId5"/>
              </a:rPr>
              <a:t>Dalal and Triggs CVPR 05</a:t>
            </a:r>
            <a:r>
              <a:rPr lang="en-US" altLang="en-US" sz="1600"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11275" name="Rectangle 8"/>
          <p:cNvSpPr>
            <a:spLocks noChangeArrowheads="1"/>
          </p:cNvSpPr>
          <p:nvPr/>
        </p:nvSpPr>
        <p:spPr bwMode="auto">
          <a:xfrm>
            <a:off x="760413" y="4851400"/>
            <a:ext cx="3035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SPM [</a:t>
            </a:r>
            <a:r>
              <a:rPr lang="en-US" altLang="en-US" sz="1600">
                <a:latin typeface="Arial" panose="020B0604020202020204" pitchFamily="34" charset="0"/>
                <a:hlinkClick r:id="rId6"/>
              </a:rPr>
              <a:t>Lazebnik et al. CVPR 06</a:t>
            </a:r>
            <a:r>
              <a:rPr lang="en-US" altLang="en-US" sz="1600"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11276" name="Rectangle 15"/>
          <p:cNvSpPr>
            <a:spLocks noChangeArrowheads="1"/>
          </p:cNvSpPr>
          <p:nvPr/>
        </p:nvSpPr>
        <p:spPr bwMode="auto">
          <a:xfrm>
            <a:off x="5258593" y="4851400"/>
            <a:ext cx="33861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</a:rPr>
              <a:t>DPM [</a:t>
            </a:r>
            <a:r>
              <a:rPr lang="en-US" altLang="en-US" sz="1600" dirty="0" err="1">
                <a:latin typeface="Arial" panose="020B0604020202020204" pitchFamily="34" charset="0"/>
                <a:hlinkClick r:id="rId7"/>
              </a:rPr>
              <a:t>Felzenszwalb</a:t>
            </a:r>
            <a:r>
              <a:rPr lang="en-US" altLang="en-US" sz="1600" dirty="0">
                <a:latin typeface="Arial" panose="020B0604020202020204" pitchFamily="34" charset="0"/>
                <a:hlinkClick r:id="rId7"/>
              </a:rPr>
              <a:t> et al. PAMI 10</a:t>
            </a:r>
            <a:r>
              <a:rPr lang="en-US" altLang="en-US" sz="1600" dirty="0"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11277" name="Rectangle 16"/>
          <p:cNvSpPr>
            <a:spLocks noChangeArrowheads="1"/>
          </p:cNvSpPr>
          <p:nvPr/>
        </p:nvSpPr>
        <p:spPr bwMode="auto">
          <a:xfrm>
            <a:off x="1719263" y="6469063"/>
            <a:ext cx="44878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Color Descriptor [</a:t>
            </a:r>
            <a:r>
              <a:rPr lang="en-US" altLang="en-US" sz="1600">
                <a:latin typeface="Arial" panose="020B0604020202020204" pitchFamily="34" charset="0"/>
                <a:hlinkClick r:id="rId8"/>
              </a:rPr>
              <a:t>Van De Sande et al. PAMI 10</a:t>
            </a:r>
            <a:r>
              <a:rPr lang="en-US" altLang="en-US" sz="1600">
                <a:latin typeface="Arial" panose="020B0604020202020204" pitchFamily="34" charset="0"/>
              </a:rPr>
              <a:t>]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076" y="2952750"/>
            <a:ext cx="3055172" cy="19476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922644"/>
            <a:ext cx="3311525" cy="16011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41" y="914400"/>
            <a:ext cx="3801242" cy="1722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85" y="3006365"/>
            <a:ext cx="3286125" cy="18288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524000" y="2743200"/>
            <a:ext cx="6324600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Hand-crafted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25790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>
                <a:latin typeface="+mn-lt"/>
              </a:rPr>
              <a:t>What about 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learning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>
                <a:latin typeface="+mn-lt"/>
              </a:rPr>
              <a:t>the </a:t>
            </a:r>
            <a:r>
              <a:rPr lang="en-US" sz="3600" dirty="0" smtClean="0">
                <a:latin typeface="+mn-lt"/>
              </a:rPr>
              <a:t>features</a:t>
            </a:r>
            <a:r>
              <a:rPr lang="en-US" sz="3600" dirty="0">
                <a:latin typeface="+mn-lt"/>
              </a:rPr>
              <a:t>?</a:t>
            </a:r>
          </a:p>
        </p:txBody>
      </p:sp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8001000" cy="5105400"/>
          </a:xfrm>
        </p:spPr>
        <p:txBody>
          <a:bodyPr>
            <a:normAutofit/>
          </a:bodyPr>
          <a:lstStyle/>
          <a:p>
            <a:pPr marL="342865" lvl="1" indent="-342865" eaLnBrk="1" hangingPunct="1"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Learn a </a:t>
            </a:r>
            <a:r>
              <a:rPr lang="en-US" i="1" dirty="0" smtClean="0"/>
              <a:t>feature hierarchy</a:t>
            </a:r>
            <a:r>
              <a:rPr lang="en-US" dirty="0"/>
              <a:t> </a:t>
            </a:r>
            <a:r>
              <a:rPr lang="en-US" dirty="0" smtClean="0"/>
              <a:t>all </a:t>
            </a:r>
            <a:r>
              <a:rPr lang="en-US" dirty="0"/>
              <a:t>the way from pixels </a:t>
            </a:r>
            <a:r>
              <a:rPr lang="en-US" dirty="0" smtClean="0">
                <a:sym typeface="Wingdings" charset="0"/>
              </a:rPr>
              <a:t>to </a:t>
            </a:r>
            <a:r>
              <a:rPr lang="en-US" dirty="0">
                <a:sym typeface="Wingdings" charset="0"/>
              </a:rPr>
              <a:t>classifier</a:t>
            </a:r>
          </a:p>
          <a:p>
            <a:pPr marL="342865" lvl="1" indent="-342865" eaLnBrk="1" hangingPunct="1"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Each layer extracts features from the output of previous layer</a:t>
            </a:r>
          </a:p>
          <a:p>
            <a:pPr marL="342865" lvl="1" indent="-342865" eaLnBrk="1" hangingPunct="1">
              <a:spcAft>
                <a:spcPts val="1200"/>
              </a:spcAft>
              <a:buFont typeface="Arial"/>
              <a:buChar char="•"/>
            </a:pPr>
            <a:r>
              <a:rPr lang="en-US" dirty="0"/>
              <a:t>Layers have (nearly) the same </a:t>
            </a:r>
            <a:r>
              <a:rPr lang="en-US" dirty="0" smtClean="0"/>
              <a:t>structure</a:t>
            </a:r>
          </a:p>
          <a:p>
            <a:pPr marL="342865" lvl="1" indent="-342865" eaLnBrk="1" hangingPunct="1"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Train all layers jointly (“end-to-end”)</a:t>
            </a:r>
            <a:endParaRPr lang="en-US" dirty="0"/>
          </a:p>
        </p:txBody>
      </p:sp>
      <p:sp>
        <p:nvSpPr>
          <p:cNvPr id="2" name="Rounded Rectangle 1"/>
          <p:cNvSpPr>
            <a:spLocks noChangeArrowheads="1"/>
          </p:cNvSpPr>
          <p:nvPr/>
        </p:nvSpPr>
        <p:spPr bwMode="auto">
          <a:xfrm>
            <a:off x="1676400" y="4851747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b="0" dirty="0">
                <a:latin typeface="+mn-lt"/>
                <a:ea typeface="+mn-ea"/>
                <a:cs typeface="Adobe Caslon Pro"/>
              </a:rPr>
              <a:t>Layer 1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3733800" y="4851747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b="0" dirty="0">
                <a:latin typeface="+mn-lt"/>
                <a:ea typeface="+mn-ea"/>
                <a:cs typeface="Adobe Caslon Pro"/>
              </a:rPr>
              <a:t>Layer 2</a:t>
            </a:r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5791200" y="4851747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b="0" dirty="0">
                <a:latin typeface="+mn-lt"/>
                <a:ea typeface="+mn-ea"/>
                <a:cs typeface="Adobe Caslon Pro"/>
              </a:rPr>
              <a:t>Layer 3</a:t>
            </a: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>
            <a:off x="7315200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10252" name="TextBox 19"/>
          <p:cNvSpPr txBox="1">
            <a:spLocks noChangeArrowheads="1"/>
          </p:cNvSpPr>
          <p:nvPr/>
        </p:nvSpPr>
        <p:spPr bwMode="auto">
          <a:xfrm>
            <a:off x="7912300" y="4967635"/>
            <a:ext cx="1241025" cy="70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0">
                <a:latin typeface="+mn-lt"/>
              </a:rPr>
              <a:t>Simple </a:t>
            </a:r>
            <a:br>
              <a:rPr lang="en-US" sz="2000" b="0">
                <a:latin typeface="+mn-lt"/>
              </a:rPr>
            </a:br>
            <a:r>
              <a:rPr lang="en-US" sz="2000" b="0">
                <a:latin typeface="+mn-lt"/>
              </a:rPr>
              <a:t>Classifier</a:t>
            </a:r>
          </a:p>
        </p:txBody>
      </p:sp>
      <p:sp>
        <p:nvSpPr>
          <p:cNvPr id="10253" name="TextBox 20"/>
          <p:cNvSpPr txBox="1">
            <a:spLocks noChangeArrowheads="1"/>
          </p:cNvSpPr>
          <p:nvPr/>
        </p:nvSpPr>
        <p:spPr bwMode="auto">
          <a:xfrm>
            <a:off x="-54454" y="4775547"/>
            <a:ext cx="1353029" cy="10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0" dirty="0">
                <a:latin typeface="+mn-lt"/>
              </a:rPr>
              <a:t>Image</a:t>
            </a:r>
            <a:r>
              <a:rPr lang="en-US" sz="2000" b="0" dirty="0" smtClean="0">
                <a:latin typeface="+mn-lt"/>
              </a:rPr>
              <a:t>/ Video</a:t>
            </a:r>
            <a:endParaRPr lang="en-US" sz="2000" b="0" dirty="0">
              <a:latin typeface="+mn-lt"/>
            </a:endParaRPr>
          </a:p>
          <a:p>
            <a:pPr algn="ctr" eaLnBrk="1" hangingPunct="1"/>
            <a:r>
              <a:rPr lang="en-US" sz="2000" b="0" dirty="0">
                <a:latin typeface="+mn-lt"/>
              </a:rPr>
              <a:t>Pixels</a:t>
            </a:r>
          </a:p>
        </p:txBody>
      </p:sp>
      <p:sp>
        <p:nvSpPr>
          <p:cNvPr id="15" name="Right Arrow 14"/>
          <p:cNvSpPr>
            <a:spLocks noChangeArrowheads="1"/>
          </p:cNvSpPr>
          <p:nvPr/>
        </p:nvSpPr>
        <p:spPr bwMode="auto">
          <a:xfrm>
            <a:off x="5260975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20" name="Right Arrow 19"/>
          <p:cNvSpPr>
            <a:spLocks noChangeArrowheads="1"/>
          </p:cNvSpPr>
          <p:nvPr/>
        </p:nvSpPr>
        <p:spPr bwMode="auto">
          <a:xfrm>
            <a:off x="3203575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21" name="Right Arrow 20"/>
          <p:cNvSpPr>
            <a:spLocks noChangeArrowheads="1"/>
          </p:cNvSpPr>
          <p:nvPr/>
        </p:nvSpPr>
        <p:spPr bwMode="auto">
          <a:xfrm>
            <a:off x="1146175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27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0687" rIns="0" bIns="0" rtlCol="0">
            <a:spAutoFit/>
          </a:bodyPr>
          <a:lstStyle/>
          <a:p>
            <a:pPr marL="1354455">
              <a:lnSpc>
                <a:spcPct val="100000"/>
              </a:lnSpc>
            </a:pPr>
            <a:r>
              <a:rPr spc="-5" dirty="0">
                <a:latin typeface="Calibri"/>
                <a:cs typeface="Calibri"/>
              </a:rPr>
              <a:t>Learning </a:t>
            </a:r>
            <a:r>
              <a:rPr spc="-20" dirty="0">
                <a:latin typeface="Calibri"/>
                <a:cs typeface="Calibri"/>
              </a:rPr>
              <a:t>Feature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spc="-30" dirty="0">
                <a:latin typeface="Calibri"/>
                <a:cs typeface="Calibri"/>
              </a:rPr>
              <a:t>Hierarchy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310894"/>
            <a:ext cx="8429624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7685" algn="l"/>
              </a:tabLst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Goal: </a:t>
            </a:r>
            <a:r>
              <a:rPr kumimoji="0" sz="3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Learn</a:t>
            </a:r>
            <a:r>
              <a:rPr kumimoji="0" sz="30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sz="3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useful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higher-level </a:t>
            </a:r>
            <a:r>
              <a:rPr kumimoji="0" sz="30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features </a:t>
            </a:r>
            <a:r>
              <a:rPr kumimoji="0" sz="3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from</a:t>
            </a:r>
            <a:r>
              <a:rPr kumimoji="0" sz="30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images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40628" y="3488585"/>
            <a:ext cx="1602579" cy="9951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20182" y="3141129"/>
            <a:ext cx="1647189" cy="406400"/>
          </a:xfrm>
          <a:custGeom>
            <a:avLst/>
            <a:gdLst/>
            <a:ahLst/>
            <a:cxnLst/>
            <a:rect l="l" t="t" r="r" b="b"/>
            <a:pathLst>
              <a:path w="1647190" h="406400">
                <a:moveTo>
                  <a:pt x="0" y="405853"/>
                </a:moveTo>
                <a:lnTo>
                  <a:pt x="1646936" y="405853"/>
                </a:lnTo>
                <a:lnTo>
                  <a:pt x="1646936" y="0"/>
                </a:lnTo>
                <a:lnTo>
                  <a:pt x="0" y="0"/>
                </a:lnTo>
                <a:lnTo>
                  <a:pt x="0" y="4058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908040" y="4725465"/>
            <a:ext cx="869401" cy="5097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41160" y="4464303"/>
            <a:ext cx="205104" cy="260985"/>
          </a:xfrm>
          <a:custGeom>
            <a:avLst/>
            <a:gdLst/>
            <a:ahLst/>
            <a:cxnLst/>
            <a:rect l="l" t="t" r="r" b="b"/>
            <a:pathLst>
              <a:path w="205104" h="260985">
                <a:moveTo>
                  <a:pt x="0" y="102616"/>
                </a:moveTo>
                <a:lnTo>
                  <a:pt x="102488" y="0"/>
                </a:lnTo>
                <a:lnTo>
                  <a:pt x="204977" y="102616"/>
                </a:lnTo>
                <a:lnTo>
                  <a:pt x="153797" y="102616"/>
                </a:lnTo>
                <a:lnTo>
                  <a:pt x="153797" y="158242"/>
                </a:lnTo>
                <a:lnTo>
                  <a:pt x="204977" y="158242"/>
                </a:lnTo>
                <a:lnTo>
                  <a:pt x="102488" y="260858"/>
                </a:lnTo>
                <a:lnTo>
                  <a:pt x="0" y="158242"/>
                </a:lnTo>
                <a:lnTo>
                  <a:pt x="51180" y="158242"/>
                </a:lnTo>
                <a:lnTo>
                  <a:pt x="51180" y="102616"/>
                </a:lnTo>
                <a:lnTo>
                  <a:pt x="0" y="102616"/>
                </a:lnTo>
                <a:close/>
              </a:path>
            </a:pathLst>
          </a:custGeom>
          <a:ln w="22225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41160" y="3273805"/>
            <a:ext cx="205104" cy="260985"/>
          </a:xfrm>
          <a:custGeom>
            <a:avLst/>
            <a:gdLst/>
            <a:ahLst/>
            <a:cxnLst/>
            <a:rect l="l" t="t" r="r" b="b"/>
            <a:pathLst>
              <a:path w="205104" h="260985">
                <a:moveTo>
                  <a:pt x="0" y="102489"/>
                </a:moveTo>
                <a:lnTo>
                  <a:pt x="102488" y="0"/>
                </a:lnTo>
                <a:lnTo>
                  <a:pt x="204977" y="102489"/>
                </a:lnTo>
                <a:lnTo>
                  <a:pt x="153797" y="102489"/>
                </a:lnTo>
                <a:lnTo>
                  <a:pt x="153797" y="158242"/>
                </a:lnTo>
                <a:lnTo>
                  <a:pt x="204977" y="158242"/>
                </a:lnTo>
                <a:lnTo>
                  <a:pt x="102488" y="260731"/>
                </a:lnTo>
                <a:lnTo>
                  <a:pt x="0" y="158242"/>
                </a:lnTo>
                <a:lnTo>
                  <a:pt x="51180" y="158242"/>
                </a:lnTo>
                <a:lnTo>
                  <a:pt x="51180" y="102489"/>
                </a:lnTo>
                <a:lnTo>
                  <a:pt x="0" y="102489"/>
                </a:lnTo>
                <a:close/>
              </a:path>
            </a:pathLst>
          </a:custGeom>
          <a:ln w="22224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540628" y="2230648"/>
            <a:ext cx="1602579" cy="10546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876800" y="1883981"/>
            <a:ext cx="2895600" cy="400685"/>
          </a:xfrm>
          <a:custGeom>
            <a:avLst/>
            <a:gdLst/>
            <a:ahLst/>
            <a:cxnLst/>
            <a:rect l="l" t="t" r="r" b="b"/>
            <a:pathLst>
              <a:path w="2895600" h="400685">
                <a:moveTo>
                  <a:pt x="0" y="400113"/>
                </a:moveTo>
                <a:lnTo>
                  <a:pt x="2895600" y="400113"/>
                </a:lnTo>
                <a:lnTo>
                  <a:pt x="2895600" y="0"/>
                </a:lnTo>
                <a:lnTo>
                  <a:pt x="0" y="0"/>
                </a:lnTo>
                <a:lnTo>
                  <a:pt x="0" y="4001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124703" y="1914016"/>
            <a:ext cx="2401570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Feature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representation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13002" y="3166110"/>
            <a:ext cx="2450846" cy="16200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038600" y="3788664"/>
            <a:ext cx="685165" cy="339725"/>
          </a:xfrm>
          <a:custGeom>
            <a:avLst/>
            <a:gdLst/>
            <a:ahLst/>
            <a:cxnLst/>
            <a:rect l="l" t="t" r="r" b="b"/>
            <a:pathLst>
              <a:path w="685164" h="339725">
                <a:moveTo>
                  <a:pt x="515238" y="0"/>
                </a:moveTo>
                <a:lnTo>
                  <a:pt x="515238" y="84836"/>
                </a:lnTo>
                <a:lnTo>
                  <a:pt x="0" y="84836"/>
                </a:lnTo>
                <a:lnTo>
                  <a:pt x="0" y="254508"/>
                </a:lnTo>
                <a:lnTo>
                  <a:pt x="515238" y="254508"/>
                </a:lnTo>
                <a:lnTo>
                  <a:pt x="515238" y="339217"/>
                </a:lnTo>
                <a:lnTo>
                  <a:pt x="684911" y="169672"/>
                </a:lnTo>
                <a:lnTo>
                  <a:pt x="515238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038600" y="3788664"/>
            <a:ext cx="685165" cy="339725"/>
          </a:xfrm>
          <a:custGeom>
            <a:avLst/>
            <a:gdLst/>
            <a:ahLst/>
            <a:cxnLst/>
            <a:rect l="l" t="t" r="r" b="b"/>
            <a:pathLst>
              <a:path w="685164" h="339725">
                <a:moveTo>
                  <a:pt x="0" y="84836"/>
                </a:moveTo>
                <a:lnTo>
                  <a:pt x="515238" y="84836"/>
                </a:lnTo>
                <a:lnTo>
                  <a:pt x="515238" y="0"/>
                </a:lnTo>
                <a:lnTo>
                  <a:pt x="684911" y="169672"/>
                </a:lnTo>
                <a:lnTo>
                  <a:pt x="515238" y="339217"/>
                </a:lnTo>
                <a:lnTo>
                  <a:pt x="515238" y="254508"/>
                </a:lnTo>
                <a:lnTo>
                  <a:pt x="0" y="254508"/>
                </a:lnTo>
                <a:lnTo>
                  <a:pt x="0" y="84836"/>
                </a:lnTo>
                <a:close/>
              </a:path>
            </a:pathLst>
          </a:custGeom>
          <a:ln w="25399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801748" y="2748279"/>
            <a:ext cx="1155065" cy="315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Input</a:t>
            </a:r>
            <a:r>
              <a:rPr kumimoji="0" sz="20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data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461884" y="4657852"/>
            <a:ext cx="897890" cy="635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1st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layer 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“Edges”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461884" y="3721227"/>
            <a:ext cx="1503680" cy="635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2nd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layer 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“Object</a:t>
            </a:r>
            <a:r>
              <a:rPr kumimoji="0" sz="20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parts”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461884" y="2501646"/>
            <a:ext cx="1018540" cy="635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3rd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layer  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“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O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b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jects”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038850" y="5486400"/>
            <a:ext cx="609600" cy="609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461884" y="5638698"/>
            <a:ext cx="702945" cy="315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Pi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x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els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241160" y="5235828"/>
            <a:ext cx="205104" cy="260985"/>
          </a:xfrm>
          <a:custGeom>
            <a:avLst/>
            <a:gdLst/>
            <a:ahLst/>
            <a:cxnLst/>
            <a:rect l="l" t="t" r="r" b="b"/>
            <a:pathLst>
              <a:path w="205104" h="260985">
                <a:moveTo>
                  <a:pt x="0" y="102489"/>
                </a:moveTo>
                <a:lnTo>
                  <a:pt x="102488" y="0"/>
                </a:lnTo>
                <a:lnTo>
                  <a:pt x="204977" y="102489"/>
                </a:lnTo>
                <a:lnTo>
                  <a:pt x="153797" y="102489"/>
                </a:lnTo>
                <a:lnTo>
                  <a:pt x="153797" y="158242"/>
                </a:lnTo>
                <a:lnTo>
                  <a:pt x="204977" y="158242"/>
                </a:lnTo>
                <a:lnTo>
                  <a:pt x="102488" y="260731"/>
                </a:lnTo>
                <a:lnTo>
                  <a:pt x="0" y="158242"/>
                </a:lnTo>
                <a:lnTo>
                  <a:pt x="51180" y="158242"/>
                </a:lnTo>
                <a:lnTo>
                  <a:pt x="51180" y="102489"/>
                </a:lnTo>
                <a:lnTo>
                  <a:pt x="0" y="102489"/>
                </a:lnTo>
                <a:close/>
              </a:path>
            </a:pathLst>
          </a:custGeom>
          <a:ln w="22225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71752" y="5190363"/>
            <a:ext cx="2513330" cy="619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Lee et al.,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ICML</a:t>
            </a:r>
            <a:r>
              <a:rPr kumimoji="0" sz="2000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2009;  CACM</a:t>
            </a: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2011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91400" y="6571515"/>
            <a:ext cx="2521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Slide: Rob Fergus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01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365D"/>
      </a:hlink>
      <a:folHlink>
        <a:srgbClr val="1736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47672</TotalTime>
  <Words>2039</Words>
  <Application>Microsoft Office PowerPoint</Application>
  <PresentationFormat>On-screen Show (4:3)</PresentationFormat>
  <Paragraphs>460</Paragraphs>
  <Slides>63</Slides>
  <Notes>39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4" baseType="lpstr">
      <vt:lpstr>Lucida Grande</vt:lpstr>
      <vt:lpstr>ＭＳ Ｐゴシック</vt:lpstr>
      <vt:lpstr>ＭＳ Ｐゴシック</vt:lpstr>
      <vt:lpstr>Adobe Caslon Pro</vt:lpstr>
      <vt:lpstr>Arial</vt:lpstr>
      <vt:lpstr>Arial</vt:lpstr>
      <vt:lpstr>Calibri</vt:lpstr>
      <vt:lpstr>Myriad Pro</vt:lpstr>
      <vt:lpstr>Times New Roman</vt:lpstr>
      <vt:lpstr>Wingdings</vt:lpstr>
      <vt:lpstr>Office Theme</vt:lpstr>
      <vt:lpstr>Deep neural networks I  May 28th, 2019</vt:lpstr>
      <vt:lpstr>PowerPoint Presentation</vt:lpstr>
      <vt:lpstr>PowerPoint Presentation</vt:lpstr>
      <vt:lpstr>Outline</vt:lpstr>
      <vt:lpstr>Traditional Image Categorization: Training phase</vt:lpstr>
      <vt:lpstr>Traditional Image Categorization: Testing phase</vt:lpstr>
      <vt:lpstr>Features have been key..</vt:lpstr>
      <vt:lpstr>What about learning the features?</vt:lpstr>
      <vt:lpstr>Learning Feature Hierarchy</vt:lpstr>
      <vt:lpstr>Learning Feature Hierarchy</vt:lpstr>
      <vt:lpstr>“Shallow” vs. “deep” architectures</vt:lpstr>
      <vt:lpstr>Biological neuron and Perceptrons</vt:lpstr>
      <vt:lpstr>Simple, Complex, and Hyper-complex cells </vt:lpstr>
      <vt:lpstr>Hubel/Wiesel Architecture and Multi-layer Neural Network</vt:lpstr>
      <vt:lpstr>Neuron: Linear Perceptron</vt:lpstr>
      <vt:lpstr>Two-layer perceptron network</vt:lpstr>
      <vt:lpstr>Two-layer perceptron network</vt:lpstr>
      <vt:lpstr>Two-layer perceptron network</vt:lpstr>
      <vt:lpstr>Learning w</vt:lpstr>
      <vt:lpstr>Hill climbing</vt:lpstr>
      <vt:lpstr>Two-layer perceptron network</vt:lpstr>
      <vt:lpstr>Two-layer perceptron network</vt:lpstr>
      <vt:lpstr>Two-layer neural network</vt:lpstr>
      <vt:lpstr>Neural network properties</vt:lpstr>
      <vt:lpstr>Multi-layer Neural Network</vt:lpstr>
      <vt:lpstr>Outline</vt:lpstr>
      <vt:lpstr>Convolutional Neural Networks  (CNN, ConvNet, DCN)</vt:lpstr>
      <vt:lpstr>Neocognitron [Fukushima, Biological Cybernetics 1980]</vt:lpstr>
      <vt:lpstr>LeNet [LeCun et al. 1998]</vt:lpstr>
      <vt:lpstr>Convolutional Neural Networks</vt:lpstr>
      <vt:lpstr>What is a Convolution?</vt:lpstr>
      <vt:lpstr>Why Convolution?</vt:lpstr>
      <vt:lpstr>Convolutional Neural Networks</vt:lpstr>
      <vt:lpstr>Convolutional Neural Networks</vt:lpstr>
      <vt:lpstr>Non-Linearity</vt:lpstr>
      <vt:lpstr>Convolutional Neural Networks</vt:lpstr>
      <vt:lpstr>Spatial Pooling</vt:lpstr>
      <vt:lpstr>Engineered vs. learned features</vt:lpstr>
      <vt:lpstr>Compare: SIFT Descriptor</vt:lpstr>
      <vt:lpstr>Compare: Spatial Pyramid Matching</vt:lpstr>
      <vt:lpstr>Earlier convnet successes </vt:lpstr>
      <vt:lpstr>ImageNet Challenge 2012</vt:lpstr>
      <vt:lpstr>AlexNet</vt:lpstr>
      <vt:lpstr>AlexNet for image classification</vt:lpstr>
      <vt:lpstr>ImageNet Classification Challenge</vt:lpstr>
      <vt:lpstr>Industry Deployment</vt:lpstr>
      <vt:lpstr>Visualizing CNNs</vt:lpstr>
      <vt:lpstr>Layer 1</vt:lpstr>
      <vt:lpstr>Layer 2</vt:lpstr>
      <vt:lpstr>Layer 3</vt:lpstr>
      <vt:lpstr>Layer 4 and 5</vt:lpstr>
      <vt:lpstr>Beyond classification</vt:lpstr>
      <vt:lpstr>R-CNN: Regions with CNN features</vt:lpstr>
      <vt:lpstr>Labeling Pixels: Semantic Labels</vt:lpstr>
      <vt:lpstr>Labeling Pixels: Edge Detection</vt:lpstr>
      <vt:lpstr>CNN for Regression</vt:lpstr>
      <vt:lpstr>CNN as a Similarity Measure for Matching</vt:lpstr>
      <vt:lpstr>CNN for Image Generation</vt:lpstr>
      <vt:lpstr>Chair Morphing</vt:lpstr>
      <vt:lpstr>Transfer Learning</vt:lpstr>
      <vt:lpstr>Deep learning libraries</vt:lpstr>
      <vt:lpstr>Fooling CNNs</vt:lpstr>
      <vt:lpstr>Questions?</vt:lpstr>
    </vt:vector>
  </TitlesOfParts>
  <Company> 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Administrator</cp:lastModifiedBy>
  <cp:revision>622</cp:revision>
  <cp:lastPrinted>2019-05-28T23:32:00Z</cp:lastPrinted>
  <dcterms:created xsi:type="dcterms:W3CDTF">2009-12-16T02:55:56Z</dcterms:created>
  <dcterms:modified xsi:type="dcterms:W3CDTF">2019-05-28T23:32:05Z</dcterms:modified>
</cp:coreProperties>
</file>