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4.jpg" ContentType="image/jpg"/>
  <Override PartName="/ppt/media/image5.jpg" ContentType="image/jpg"/>
  <Override PartName="/ppt/tags/tag1.xml" ContentType="application/vnd.openxmlformats-officedocument.presentationml.tags+xml"/>
  <Override PartName="/ppt/media/image6.jpg" ContentType="image/jpg"/>
  <Override PartName="/ppt/media/image7.jpg" ContentType="image/jpg"/>
  <Override PartName="/ppt/media/image9.jpg" ContentType="image/jpg"/>
  <Override PartName="/ppt/theme/themeOverride3.xml" ContentType="application/vnd.openxmlformats-officedocument.themeOverrid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notesSlides/notesSlide4.xml" ContentType="application/vnd.openxmlformats-officedocument.presentationml.notesSlide+xml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1" r:id="rId2"/>
    <p:sldMasterId id="2147483881" r:id="rId3"/>
    <p:sldMasterId id="2147483887" r:id="rId4"/>
  </p:sldMasterIdLst>
  <p:notesMasterIdLst>
    <p:notesMasterId r:id="rId52"/>
  </p:notesMasterIdLst>
  <p:handoutMasterIdLst>
    <p:handoutMasterId r:id="rId53"/>
  </p:handoutMasterIdLst>
  <p:sldIdLst>
    <p:sldId id="855" r:id="rId5"/>
    <p:sldId id="856" r:id="rId6"/>
    <p:sldId id="718" r:id="rId7"/>
    <p:sldId id="719" r:id="rId8"/>
    <p:sldId id="728" r:id="rId9"/>
    <p:sldId id="729" r:id="rId10"/>
    <p:sldId id="730" r:id="rId11"/>
    <p:sldId id="731" r:id="rId12"/>
    <p:sldId id="732" r:id="rId13"/>
    <p:sldId id="733" r:id="rId14"/>
    <p:sldId id="737" r:id="rId15"/>
    <p:sldId id="734" r:id="rId16"/>
    <p:sldId id="735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8" r:id="rId30"/>
    <p:sldId id="759" r:id="rId31"/>
    <p:sldId id="761" r:id="rId32"/>
    <p:sldId id="762" r:id="rId33"/>
    <p:sldId id="763" r:id="rId34"/>
    <p:sldId id="764" r:id="rId35"/>
    <p:sldId id="765" r:id="rId36"/>
    <p:sldId id="766" r:id="rId37"/>
    <p:sldId id="847" r:id="rId38"/>
    <p:sldId id="851" r:id="rId39"/>
    <p:sldId id="767" r:id="rId40"/>
    <p:sldId id="768" r:id="rId41"/>
    <p:sldId id="769" r:id="rId42"/>
    <p:sldId id="857" r:id="rId43"/>
    <p:sldId id="859" r:id="rId44"/>
    <p:sldId id="860" r:id="rId45"/>
    <p:sldId id="862" r:id="rId46"/>
    <p:sldId id="865" r:id="rId47"/>
    <p:sldId id="770" r:id="rId48"/>
    <p:sldId id="849" r:id="rId49"/>
    <p:sldId id="771" r:id="rId50"/>
    <p:sldId id="837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82103" autoAdjust="0"/>
  </p:normalViewPr>
  <p:slideViewPr>
    <p:cSldViewPr snapToGrid="0">
      <p:cViewPr varScale="1">
        <p:scale>
          <a:sx n="95" d="100"/>
          <a:sy n="95" d="100"/>
        </p:scale>
        <p:origin x="1932" y="90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8BB2ED-D0E6-4AC4-8772-824B572FCED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E54564-FC9A-4C1C-8E98-632F0BC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D37736-4DC9-4C05-99A7-856CCC231FA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36275" indent="-398569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94273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31980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869686" indent="-31885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07395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145104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782812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420520" indent="-31885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177-1066-4495-A76E-A324FFFC81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7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Otherwise, gradients will</a:t>
            </a:r>
            <a:r>
              <a:rPr lang="en-US" baseline="0" dirty="0" smtClean="0"/>
              <a:t> always be either positive or negative; i.e., making optimization difficult.</a:t>
            </a:r>
          </a:p>
          <a:p>
            <a:r>
              <a:rPr lang="en-US" baseline="0" dirty="0" smtClean="0"/>
              <a:t>Normalization lets each dimension contribute equally.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Nuerons</a:t>
            </a:r>
            <a:r>
              <a:rPr lang="en-US" dirty="0" smtClean="0"/>
              <a:t> will all behave the</a:t>
            </a:r>
            <a:r>
              <a:rPr lang="en-US" baseline="0" dirty="0" smtClean="0"/>
              <a:t>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762" y="1826713"/>
            <a:ext cx="26943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0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4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34D1-49F0-4546-86A1-AC0501B90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91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DF80-94A4-4D7C-B1A8-7E251E7DB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F0D-5C06-4731-A34C-109BF192A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1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4B6E-7B2C-4DD0-B100-850733DB1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4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35E0-140F-4275-AF4F-B2ED2B4FE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39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9DEC-22BE-4F83-BAA8-9945FF969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17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25E5-224D-42B9-8A24-02AC07E5B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3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DF7-CE87-4276-8B7E-FD4597F8F2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B3C9-DDE7-4283-8861-FA4C83D84A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1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D31-9D7F-4A41-8637-222DAC39B9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8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93A-60E9-48D9-9D9A-C25671955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195" y="1157207"/>
            <a:ext cx="4993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88B6D-6F3B-4364-94DC-2683F02AD0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hyperlink" Target="http://yann.lecun.com/exdb/publis/pdf/lecun-01a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1PGLj-uKT1w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jmlr.org/papers/volume15/srivastava14a/srivastava14a.pdf" TargetMode="Externa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hyperlink" Target="http://arxiv.org/pdf/1501.02876v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Deep neural networks III</a:t>
            </a:r>
            <a:br>
              <a:rPr lang="en-US" sz="5300" dirty="0" smtClean="0"/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June </a:t>
            </a:r>
            <a:r>
              <a:rPr lang="en-US" altLang="en-US" sz="3600" dirty="0">
                <a:ea typeface="ＭＳ Ｐゴシック" panose="020B0600070205080204" pitchFamily="34" charset="-128"/>
              </a:rPr>
              <a:t>4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2019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0722" y="6106190"/>
            <a:ext cx="9445451" cy="30776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b="0" dirty="0" smtClean="0">
                <a:latin typeface="+mn-lt"/>
              </a:rPr>
              <a:t>Many slides </a:t>
            </a:r>
            <a:r>
              <a:rPr lang="en-US" sz="1400" dirty="0">
                <a:latin typeface="+mn-lt"/>
              </a:rPr>
              <a:t>from Rob Fergus, Svetlana </a:t>
            </a:r>
            <a:r>
              <a:rPr lang="en-US" sz="1400" dirty="0" err="1">
                <a:latin typeface="+mn-lt"/>
              </a:rPr>
              <a:t>Lazebnik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b="0" dirty="0" err="1" smtClean="0">
                <a:latin typeface="+mn-lt"/>
              </a:rPr>
              <a:t>Jia</a:t>
            </a:r>
            <a:r>
              <a:rPr lang="en-US" sz="1400" b="0" dirty="0" smtClean="0">
                <a:latin typeface="+mn-lt"/>
              </a:rPr>
              <a:t>-Bin Huang, Derek </a:t>
            </a:r>
            <a:r>
              <a:rPr lang="en-US" sz="1400" b="0" dirty="0" err="1" smtClean="0">
                <a:latin typeface="+mn-lt"/>
              </a:rPr>
              <a:t>Hoiem</a:t>
            </a:r>
            <a:r>
              <a:rPr lang="en-US" sz="1400" b="0" dirty="0" smtClean="0">
                <a:latin typeface="+mn-lt"/>
              </a:rPr>
              <a:t>, Adriana </a:t>
            </a:r>
            <a:r>
              <a:rPr lang="en-US" sz="1400" b="0" dirty="0" err="1" smtClean="0">
                <a:latin typeface="+mn-lt"/>
              </a:rPr>
              <a:t>Kovashka</a:t>
            </a:r>
            <a:r>
              <a:rPr lang="en-US" sz="1400" b="0" dirty="0" smtClean="0">
                <a:latin typeface="+mn-lt"/>
              </a:rPr>
              <a:t>, Andrej </a:t>
            </a:r>
            <a:r>
              <a:rPr lang="en-US" sz="1400" b="0" dirty="0" err="1" smtClean="0">
                <a:latin typeface="+mn-lt"/>
              </a:rPr>
              <a:t>Karpathy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21872" y="2562725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7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872" y="1819499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044" y="2562725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03338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3338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3338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5563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7518" y="41960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911" y="458770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894" y="3201745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7540" y="31860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2713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2713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713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49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8835" y="460955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4412" y="4173096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1819" y="1457505"/>
            <a:ext cx="5594350" cy="212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2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548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/>
            <a:r>
              <a:rPr sz="2000" spc="-5" dirty="0"/>
              <a:t>For example, if we had 6 5x5 filters, we’ll get 6 separate activation</a:t>
            </a:r>
            <a:r>
              <a:rPr sz="2000" spc="170" dirty="0"/>
              <a:t> </a:t>
            </a:r>
            <a:r>
              <a:rPr sz="2000" spc="-5" dirty="0"/>
              <a:t>maps: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0051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51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051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73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575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75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575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497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99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D1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99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99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21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623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623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623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45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673" y="5043567"/>
            <a:ext cx="64020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stack these up to get a “new image” of size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28x28x6!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0050" y="934150"/>
            <a:ext cx="4308841" cy="44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8216" y="1113624"/>
            <a:ext cx="683895" cy="632460"/>
          </a:xfrm>
          <a:custGeom>
            <a:avLst/>
            <a:gdLst/>
            <a:ahLst/>
            <a:cxnLst/>
            <a:rect l="l" t="t" r="r" b="b"/>
            <a:pathLst>
              <a:path w="683894" h="632460">
                <a:moveTo>
                  <a:pt x="0" y="0"/>
                </a:moveTo>
                <a:lnTo>
                  <a:pt x="683698" y="0"/>
                </a:lnTo>
                <a:lnTo>
                  <a:pt x="6836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199" y="857250"/>
            <a:ext cx="957580" cy="256540"/>
          </a:xfrm>
          <a:custGeom>
            <a:avLst/>
            <a:gdLst/>
            <a:ahLst/>
            <a:cxnLst/>
            <a:rect l="l" t="t" r="r" b="b"/>
            <a:pathLst>
              <a:path w="957580" h="256540">
                <a:moveTo>
                  <a:pt x="957298" y="0"/>
                </a:moveTo>
                <a:lnTo>
                  <a:pt x="957298" y="256374"/>
                </a:lnTo>
                <a:lnTo>
                  <a:pt x="0" y="256374"/>
                </a:lnTo>
                <a:lnTo>
                  <a:pt x="0" y="0"/>
                </a:lnTo>
                <a:lnTo>
                  <a:pt x="957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1922" y="1027280"/>
            <a:ext cx="7163135" cy="25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9757" y="1393681"/>
            <a:ext cx="256540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5x5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(32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3164" y="10273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825" y="2171847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4865" y="1285076"/>
            <a:ext cx="792480" cy="1109980"/>
          </a:xfrm>
          <a:custGeom>
            <a:avLst/>
            <a:gdLst/>
            <a:ahLst/>
            <a:cxnLst/>
            <a:rect l="l" t="t" r="r" b="b"/>
            <a:pathLst>
              <a:path w="792480" h="1109980">
                <a:moveTo>
                  <a:pt x="792198" y="0"/>
                </a:moveTo>
                <a:lnTo>
                  <a:pt x="0" y="1109962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4642" y="237675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24609" y="0"/>
                </a:moveTo>
                <a:lnTo>
                  <a:pt x="0" y="88644"/>
                </a:lnTo>
                <a:lnTo>
                  <a:pt x="75832" y="36557"/>
                </a:lnTo>
                <a:lnTo>
                  <a:pt x="2460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1400" y="2724331"/>
            <a:ext cx="3530600" cy="83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call the layer convolutional  because it is related to convolution  of two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1105" y="5082378"/>
            <a:ext cx="301815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lement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wise multiplication and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a filter and the signal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(image)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04799" y="1251791"/>
            <a:ext cx="194373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5" dirty="0">
                <a:solidFill>
                  <a:srgbClr val="FF0000"/>
                </a:solidFill>
              </a:rPr>
              <a:t>one filter</a:t>
            </a:r>
            <a:r>
              <a:rPr sz="1800" spc="-6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=&gt;</a:t>
            </a:r>
            <a:endParaRPr sz="1800"/>
          </a:p>
          <a:p>
            <a:pPr marL="12700"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</a:rPr>
              <a:t>one activation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map</a:t>
            </a:r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4908590" y="10359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3260" y="1293677"/>
            <a:ext cx="3879850" cy="2150745"/>
          </a:xfrm>
          <a:custGeom>
            <a:avLst/>
            <a:gdLst/>
            <a:ahLst/>
            <a:cxnLst/>
            <a:rect l="l" t="t" r="r" b="b"/>
            <a:pathLst>
              <a:path w="3879850" h="2150745">
                <a:moveTo>
                  <a:pt x="3879229" y="0"/>
                </a:moveTo>
                <a:lnTo>
                  <a:pt x="0" y="215019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7647" y="3416344"/>
            <a:ext cx="91440" cy="69850"/>
          </a:xfrm>
          <a:custGeom>
            <a:avLst/>
            <a:gdLst/>
            <a:ahLst/>
            <a:cxnLst/>
            <a:rect l="l" t="t" r="r" b="b"/>
            <a:pathLst>
              <a:path w="91440" h="69850">
                <a:moveTo>
                  <a:pt x="60357" y="0"/>
                </a:moveTo>
                <a:lnTo>
                  <a:pt x="0" y="69424"/>
                </a:lnTo>
                <a:lnTo>
                  <a:pt x="90867" y="55024"/>
                </a:lnTo>
                <a:lnTo>
                  <a:pt x="60357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825" y="3458619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604084"/>
            <a:ext cx="28520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Kristen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763" y="3785062"/>
            <a:ext cx="3855576" cy="5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7555549" y="4296339"/>
            <a:ext cx="0" cy="667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249" y="1087335"/>
            <a:ext cx="7519034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640597"/>
          </a:xfrm>
          <a:prstGeom prst="rect">
            <a:avLst/>
          </a:prstGeom>
        </p:spPr>
        <p:txBody>
          <a:bodyPr vert="horz" wrap="square" lIns="0" tIns="80301" rIns="0" bIns="0" rtlCol="0">
            <a:spAutoFit/>
          </a:bodyPr>
          <a:lstStyle/>
          <a:p>
            <a:pPr marL="165735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Convolutional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5066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5515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15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984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 5x5x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4863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4863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4863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48038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5861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09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46310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8210" y="3351104"/>
            <a:ext cx="749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4809" y="3090924"/>
            <a:ext cx="414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3706" y="475175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0512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481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1267097" y="3312068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7098" y="3161371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7098" y="3161370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8699" y="3312068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3345" y="342717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7"/>
                </a:lnTo>
                <a:lnTo>
                  <a:pt x="27235" y="57790"/>
                </a:lnTo>
                <a:lnTo>
                  <a:pt x="57790" y="27235"/>
                </a:lnTo>
                <a:lnTo>
                  <a:pt x="96537" y="7196"/>
                </a:lnTo>
                <a:lnTo>
                  <a:pt x="141149" y="0"/>
                </a:lnTo>
                <a:lnTo>
                  <a:pt x="195155" y="10746"/>
                </a:lnTo>
                <a:lnTo>
                  <a:pt x="240949" y="41349"/>
                </a:lnTo>
                <a:lnTo>
                  <a:pt x="271552" y="87143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3847" y="3568320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3348" y="3331019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9547" y="3181621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5646" y="3568319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224" y="456594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0526" y="2492775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611" y="49575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0573" y="2932599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0573" y="2189372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0573" y="2189373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3745" y="2932599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2959" y="2008773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5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90895" y="2213393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7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7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9611" y="2492296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79325" y="3000823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0592" y="3571619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09239" y="355589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3636" y="3053546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3636" y="2189372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3636" y="2189373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5861" y="3053546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1446" y="1598779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1159" y="4979424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8660" y="452374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44146" y="3112765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228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R="1379855" algn="ctr">
              <a:spcBef>
                <a:spcPts val="1855"/>
              </a:spcBef>
            </a:pPr>
            <a:r>
              <a:rPr spc="-5" dirty="0"/>
              <a:t>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07112" y="3355451"/>
            <a:ext cx="20053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5x5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195" y="2014457"/>
            <a:ext cx="4993640" cy="1305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7</a:t>
            </a:r>
          </a:p>
          <a:p>
            <a:pPr marL="2356485" marR="5080">
              <a:lnSpc>
                <a:spcPts val="2850"/>
              </a:lnSpc>
              <a:spcBef>
                <a:spcPts val="1525"/>
              </a:spcBef>
            </a:pPr>
            <a:r>
              <a:rPr spc="-5" dirty="0"/>
              <a:t>7x7 input</a:t>
            </a:r>
            <a:r>
              <a:rPr spc="-20" dirty="0"/>
              <a:t> </a:t>
            </a:r>
            <a:r>
              <a:rPr spc="-5" dirty="0"/>
              <a:t>(spatially)  assume 3x3</a:t>
            </a:r>
            <a:r>
              <a:rPr spc="-40" dirty="0"/>
              <a:t> </a:t>
            </a:r>
            <a:r>
              <a:rPr spc="-5" dirty="0"/>
              <a:t>filter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PS3 due </a:t>
            </a:r>
            <a:r>
              <a:rPr lang="en-US" dirty="0" smtClean="0"/>
              <a:t>6/4 (tonight), </a:t>
            </a:r>
            <a:r>
              <a:rPr lang="en-US" dirty="0" smtClean="0"/>
              <a:t>11:59 pm</a:t>
            </a:r>
          </a:p>
          <a:p>
            <a:endParaRPr lang="en-US" dirty="0"/>
          </a:p>
          <a:p>
            <a:r>
              <a:rPr lang="en-US" dirty="0" smtClean="0"/>
              <a:t>Review session during Thurs lecture</a:t>
            </a:r>
          </a:p>
          <a:p>
            <a:pPr lvl="1"/>
            <a:r>
              <a:rPr lang="en-US" dirty="0" smtClean="0"/>
              <a:t>Post questions on </a:t>
            </a:r>
            <a:r>
              <a:rPr lang="en-US" dirty="0" smtClean="0"/>
              <a:t>piazza</a:t>
            </a:r>
          </a:p>
          <a:p>
            <a:pPr lvl="1"/>
            <a:endParaRPr lang="en-US" dirty="0"/>
          </a:p>
          <a:p>
            <a:r>
              <a:rPr lang="en-US" dirty="0" smtClean="0"/>
              <a:t>Final exam 6/7 (Friday), 1-3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4"/>
            <a:ext cx="286956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6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4"/>
            <a:ext cx="286956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2" y="1980045"/>
            <a:ext cx="2869565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3x3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1" y="1980044"/>
            <a:ext cx="305562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5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45311" y="1980044"/>
            <a:ext cx="305562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7x7 input (spatially)  assume 3x3 filter  applied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stride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3?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196" y="1725155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720" y="359474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99" y="1056961"/>
            <a:ext cx="8693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-5" dirty="0"/>
              <a:t>A closer look at spatial</a:t>
            </a:r>
            <a:r>
              <a:rPr sz="2200" spc="35" dirty="0"/>
              <a:t> </a:t>
            </a:r>
            <a:r>
              <a:rPr sz="2200" spc="-5" dirty="0"/>
              <a:t>dimensions:</a:t>
            </a:r>
            <a:endParaRPr sz="2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7762" y="2227285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762668" y="3580079"/>
            <a:ext cx="3411854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doesn’t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cannot apply 3x3 filter on  7x7 input with stride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4474" y="1485673"/>
            <a:ext cx="2696210" cy="0"/>
          </a:xfrm>
          <a:custGeom>
            <a:avLst/>
            <a:gdLst/>
            <a:ahLst/>
            <a:cxnLst/>
            <a:rect l="l" t="t" r="r" b="b"/>
            <a:pathLst>
              <a:path w="2696210">
                <a:moveTo>
                  <a:pt x="0" y="0"/>
                </a:moveTo>
                <a:lnTo>
                  <a:pt x="269579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5921" y="2740757"/>
            <a:ext cx="245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0293" y="1707998"/>
            <a:ext cx="0" cy="2595880"/>
          </a:xfrm>
          <a:custGeom>
            <a:avLst/>
            <a:gdLst/>
            <a:ahLst/>
            <a:cxnLst/>
            <a:rect l="l" t="t" r="r" b="b"/>
            <a:pathLst>
              <a:path h="2595879">
                <a:moveTo>
                  <a:pt x="0" y="0"/>
                </a:moveTo>
                <a:lnTo>
                  <a:pt x="0" y="2595294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162" y="1693886"/>
          <a:ext cx="2679943" cy="274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2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82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430049" y="1021858"/>
            <a:ext cx="5755005" cy="122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639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F) / stride +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1440" y="2581305"/>
            <a:ext cx="432371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N = 7, F =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1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3)/1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2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3)/2 + 1 =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stride 3 =&gt; (7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3)/3 + 1 = 2.33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:\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1101399"/>
            <a:ext cx="9143981" cy="4378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200" y="857250"/>
            <a:ext cx="687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/>
              <a:t>preview:</a:t>
            </a:r>
            <a:endParaRPr sz="1400"/>
          </a:p>
        </p:txBody>
      </p:sp>
      <p:sp>
        <p:nvSpPr>
          <p:cNvPr id="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http://www.mdpi.com/remotesensing/remotesensing-07-14680/article_deploy/html/images/remotesensing-07-14680-g002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6" y="1334992"/>
            <a:ext cx="7810500" cy="322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857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http://www.mdpi.com/2072-4292/7/11/14680/htm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Architecture: </a:t>
            </a:r>
            <a:r>
              <a:rPr lang="en-US" dirty="0" err="1"/>
              <a:t>AlexNet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7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</p:spPr>
        <p:txBody>
          <a:bodyPr/>
          <a:lstStyle/>
          <a:p>
            <a:r>
              <a:rPr lang="en-US" spc="-5" dirty="0"/>
              <a:t>Case Study:</a:t>
            </a:r>
            <a:r>
              <a:rPr lang="en-US" spc="-50" dirty="0"/>
              <a:t> </a:t>
            </a:r>
            <a:r>
              <a:rPr lang="en-US" spc="-5" dirty="0" err="1"/>
              <a:t>VGGNet</a:t>
            </a: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5057640" y="857250"/>
            <a:ext cx="3975241" cy="460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5559" y="857250"/>
            <a:ext cx="692150" cy="3341370"/>
          </a:xfrm>
          <a:custGeom>
            <a:avLst/>
            <a:gdLst/>
            <a:ahLst/>
            <a:cxnLst/>
            <a:rect l="l" t="t" r="r" b="b"/>
            <a:pathLst>
              <a:path w="692150" h="3341370">
                <a:moveTo>
                  <a:pt x="692098" y="0"/>
                </a:moveTo>
                <a:lnTo>
                  <a:pt x="692098" y="3341268"/>
                </a:lnTo>
                <a:lnTo>
                  <a:pt x="0" y="3341268"/>
                </a:ln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8970" y="2535250"/>
            <a:ext cx="4844415" cy="869315"/>
          </a:xfrm>
          <a:custGeom>
            <a:avLst/>
            <a:gdLst/>
            <a:ahLst/>
            <a:cxnLst/>
            <a:rect l="l" t="t" r="r" b="b"/>
            <a:pathLst>
              <a:path w="4844415" h="869314">
                <a:moveTo>
                  <a:pt x="0" y="868720"/>
                </a:moveTo>
                <a:lnTo>
                  <a:pt x="484409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47510" y="2504276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11099" y="61942"/>
                </a:moveTo>
                <a:lnTo>
                  <a:pt x="90649" y="15709"/>
                </a:lnTo>
                <a:lnTo>
                  <a:pt x="0" y="0"/>
                </a:lnTo>
                <a:lnTo>
                  <a:pt x="11099" y="6194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100" y="1930481"/>
            <a:ext cx="31616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3x3 CONV stride 1, pad 1  and  2x2 MAX POOL stride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649" y="3648354"/>
            <a:ext cx="3491865" cy="170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11.2% top 5 error in ILSVRC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7.3% top 5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193" y="1314977"/>
            <a:ext cx="2794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14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Simonyan</a:t>
            </a: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Zisserman,</a:t>
            </a:r>
            <a:r>
              <a:rPr kumimoji="0" lang="en-US" sz="1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1075675"/>
            <a:ext cx="9143981" cy="269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4966" y="1100961"/>
            <a:ext cx="17437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[Szegedy et al.,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619" y="3433394"/>
            <a:ext cx="3720717" cy="191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0869" y="4012847"/>
            <a:ext cx="4297680" cy="12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Inception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97815" marR="0" lvl="0" indent="0" algn="l" defTabSz="914400" rtl="0" eaLnBrk="1" fontAlgn="auto" latinLnBrk="0" hangingPunct="1">
              <a:lnSpc>
                <a:spcPct val="100000"/>
              </a:lnSpc>
              <a:spcBef>
                <a:spcPts val="1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2014 winner (6.7%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itle 22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Case Study: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GoogLeNet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914400"/>
            <a:ext cx="5430065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 with specialized connectivity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Stack multiple stages of feature extractors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Higher stages compute more global, more invariant, </a:t>
            </a:r>
            <a:r>
              <a:rPr lang="en-US" sz="2200" i="1" dirty="0"/>
              <a:t>more abstract</a:t>
            </a:r>
            <a:r>
              <a:rPr lang="en-US" sz="2200" dirty="0"/>
              <a:t>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Classification layer at the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83"/>
          <a:stretch/>
        </p:blipFill>
        <p:spPr>
          <a:xfrm>
            <a:off x="5605070" y="976860"/>
            <a:ext cx="3276600" cy="2637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032" y="6196679"/>
            <a:ext cx="8833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Bengio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Haffner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Gradient-based learning applied to document recognition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Proceedings of the IEEE 86(11):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756" y="3740695"/>
            <a:ext cx="8722844" cy="2507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5141" y="6610662"/>
            <a:ext cx="1738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42523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9499" y="5126349"/>
            <a:ext cx="7437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from Kaiming He’s recent presentation</a:t>
            </a:r>
            <a:r>
              <a:rPr kumimoji="0" sz="14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heavy" strike="noStrike" kern="1200" cap="none" spc="-5" normalizeH="0" baseline="0" noProof="0" dirty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https://www.youtube.com/watch?v=1PGLj-uKT1w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373" y="1787999"/>
            <a:ext cx="5641113" cy="317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9610" y="1783211"/>
            <a:ext cx="5650865" cy="3185795"/>
          </a:xfrm>
          <a:custGeom>
            <a:avLst/>
            <a:gdLst/>
            <a:ahLst/>
            <a:cxnLst/>
            <a:rect l="l" t="t" r="r" b="b"/>
            <a:pathLst>
              <a:path w="5650865" h="3185795">
                <a:moveTo>
                  <a:pt x="0" y="0"/>
                </a:moveTo>
                <a:lnTo>
                  <a:pt x="5650651" y="0"/>
                </a:lnTo>
                <a:lnTo>
                  <a:pt x="5650651" y="3185531"/>
                </a:lnTo>
                <a:lnTo>
                  <a:pt x="0" y="318553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6563" y="1100962"/>
            <a:ext cx="40125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[He et al.,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2015 winner (3.6%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1473" y="1026575"/>
            <a:ext cx="7125060" cy="3999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6711" y="1021812"/>
            <a:ext cx="7134859" cy="4009390"/>
          </a:xfrm>
          <a:custGeom>
            <a:avLst/>
            <a:gdLst/>
            <a:ahLst/>
            <a:cxnLst/>
            <a:rect l="l" t="t" r="r" b="b"/>
            <a:pathLst>
              <a:path w="7134859" h="4009390">
                <a:moveTo>
                  <a:pt x="0" y="0"/>
                </a:moveTo>
                <a:lnTo>
                  <a:pt x="7134573" y="0"/>
                </a:lnTo>
                <a:lnTo>
                  <a:pt x="7134573" y="4008954"/>
                </a:lnTo>
                <a:lnTo>
                  <a:pt x="0" y="400895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849" y="5132702"/>
            <a:ext cx="35807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(slide from Kaiming He’s recent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56563" y="1100962"/>
            <a:ext cx="40125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[He et al.,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ILSVRC 2015 winner (3.6% top 5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error)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099" y="1780674"/>
            <a:ext cx="5873013" cy="329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7335" y="1775911"/>
            <a:ext cx="5882640" cy="3306445"/>
          </a:xfrm>
          <a:custGeom>
            <a:avLst/>
            <a:gdLst/>
            <a:ahLst/>
            <a:cxnLst/>
            <a:rect l="l" t="t" r="r" b="b"/>
            <a:pathLst>
              <a:path w="5882640" h="3306445">
                <a:moveTo>
                  <a:pt x="0" y="0"/>
                </a:moveTo>
                <a:lnTo>
                  <a:pt x="5882550" y="0"/>
                </a:lnTo>
                <a:lnTo>
                  <a:pt x="5882550" y="3306155"/>
                </a:lnTo>
                <a:lnTo>
                  <a:pt x="0" y="330615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849" y="5132702"/>
            <a:ext cx="35807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(slide from Kaiming He’s recent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2831" y="1855334"/>
            <a:ext cx="2133600" cy="113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2-3 weeks of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on 8 GPU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machine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Practical matters</a:t>
            </a:r>
          </a:p>
        </p:txBody>
      </p:sp>
    </p:spTree>
    <p:extLst>
      <p:ext uri="{BB962C8B-B14F-4D97-AF65-F5344CB8AC3E}">
        <p14:creationId xmlns:p14="http://schemas.microsoft.com/office/powerpoint/2010/main" val="21687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To avoid local-minima problems, run several trials starting with different random weights (</a:t>
            </a:r>
            <a:r>
              <a:rPr lang="en-US" altLang="en-US" sz="2200" i="1" dirty="0"/>
              <a:t>random restarts</a:t>
            </a:r>
            <a:r>
              <a:rPr lang="en-US" altLang="en-US" sz="2200" dirty="0"/>
              <a:t>), and take results of trial with lowest training set error.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back with a new name and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Dhruv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16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Over-training prevention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Running too many epochs can result in over-fitting.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hold-out validation set and test accuracy on it after every epoch. Stop training when additional epochs actually increase validation error.</a:t>
            </a:r>
          </a:p>
          <a:p>
            <a:pPr marL="0" indent="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675" y="1450280"/>
            <a:ext cx="6367463" cy="2149475"/>
            <a:chOff x="1590675" y="1450280"/>
            <a:chExt cx="6367463" cy="2149475"/>
          </a:xfrm>
        </p:grpSpPr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1771650" y="3140968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109913" y="3202880"/>
              <a:ext cx="1927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# training epochs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90675" y="1450280"/>
              <a:ext cx="6367463" cy="1690688"/>
              <a:chOff x="1590675" y="1793875"/>
              <a:chExt cx="6367463" cy="1690688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2033588" y="1793875"/>
                <a:ext cx="0" cy="1682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2022475" y="3476625"/>
                <a:ext cx="424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74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452563" y="2135187"/>
                <a:ext cx="6731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</a:t>
                </a:r>
              </a:p>
            </p:txBody>
          </p:sp>
          <p:sp>
            <p:nvSpPr>
              <p:cNvPr id="263177" name="Text Box 9"/>
              <p:cNvSpPr txBox="1">
                <a:spLocks noChangeArrowheads="1"/>
              </p:cNvSpPr>
              <p:nvPr/>
            </p:nvSpPr>
            <p:spPr bwMode="auto">
              <a:xfrm>
                <a:off x="6186488" y="3087688"/>
                <a:ext cx="17716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training data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6156325" y="2449513"/>
                <a:ext cx="13350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test data</a:t>
                </a:r>
              </a:p>
            </p:txBody>
          </p:sp>
          <p:sp>
            <p:nvSpPr>
              <p:cNvPr id="263183" name="Freeform 15"/>
              <p:cNvSpPr>
                <a:spLocks/>
              </p:cNvSpPr>
              <p:nvPr/>
            </p:nvSpPr>
            <p:spPr bwMode="auto">
              <a:xfrm>
                <a:off x="2022475" y="2011363"/>
                <a:ext cx="4133850" cy="1450975"/>
              </a:xfrm>
              <a:custGeom>
                <a:avLst/>
                <a:gdLst>
                  <a:gd name="T0" fmla="*/ 0 w 2604"/>
                  <a:gd name="T1" fmla="*/ 0 h 914"/>
                  <a:gd name="T2" fmla="*/ 70 w 2604"/>
                  <a:gd name="T3" fmla="*/ 262 h 914"/>
                  <a:gd name="T4" fmla="*/ 323 w 2604"/>
                  <a:gd name="T5" fmla="*/ 553 h 914"/>
                  <a:gd name="T6" fmla="*/ 722 w 2604"/>
                  <a:gd name="T7" fmla="*/ 776 h 914"/>
                  <a:gd name="T8" fmla="*/ 1460 w 2604"/>
                  <a:gd name="T9" fmla="*/ 868 h 914"/>
                  <a:gd name="T10" fmla="*/ 2212 w 2604"/>
                  <a:gd name="T11" fmla="*/ 884 h 914"/>
                  <a:gd name="T12" fmla="*/ 2604 w 2604"/>
                  <a:gd name="T13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914">
                    <a:moveTo>
                      <a:pt x="0" y="0"/>
                    </a:moveTo>
                    <a:cubicBezTo>
                      <a:pt x="8" y="85"/>
                      <a:pt x="16" y="170"/>
                      <a:pt x="70" y="262"/>
                    </a:cubicBezTo>
                    <a:cubicBezTo>
                      <a:pt x="124" y="354"/>
                      <a:pt x="214" y="467"/>
                      <a:pt x="323" y="553"/>
                    </a:cubicBezTo>
                    <a:cubicBezTo>
                      <a:pt x="432" y="639"/>
                      <a:pt x="533" y="724"/>
                      <a:pt x="722" y="776"/>
                    </a:cubicBezTo>
                    <a:cubicBezTo>
                      <a:pt x="911" y="828"/>
                      <a:pt x="1212" y="850"/>
                      <a:pt x="1460" y="868"/>
                    </a:cubicBezTo>
                    <a:cubicBezTo>
                      <a:pt x="1708" y="886"/>
                      <a:pt x="2021" y="876"/>
                      <a:pt x="2212" y="884"/>
                    </a:cubicBezTo>
                    <a:cubicBezTo>
                      <a:pt x="2403" y="892"/>
                      <a:pt x="2543" y="914"/>
                      <a:pt x="2604" y="914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184" name="Freeform 16"/>
              <p:cNvSpPr>
                <a:spLocks/>
              </p:cNvSpPr>
              <p:nvPr/>
            </p:nvSpPr>
            <p:spPr bwMode="auto">
              <a:xfrm>
                <a:off x="2022475" y="2011363"/>
                <a:ext cx="4060825" cy="1182687"/>
              </a:xfrm>
              <a:custGeom>
                <a:avLst/>
                <a:gdLst>
                  <a:gd name="T0" fmla="*/ 0 w 2558"/>
                  <a:gd name="T1" fmla="*/ 0 h 745"/>
                  <a:gd name="T2" fmla="*/ 139 w 2558"/>
                  <a:gd name="T3" fmla="*/ 277 h 745"/>
                  <a:gd name="T4" fmla="*/ 438 w 2558"/>
                  <a:gd name="T5" fmla="*/ 469 h 745"/>
                  <a:gd name="T6" fmla="*/ 1037 w 2558"/>
                  <a:gd name="T7" fmla="*/ 699 h 745"/>
                  <a:gd name="T8" fmla="*/ 1444 w 2558"/>
                  <a:gd name="T9" fmla="*/ 730 h 745"/>
                  <a:gd name="T10" fmla="*/ 2051 w 2558"/>
                  <a:gd name="T11" fmla="*/ 607 h 745"/>
                  <a:gd name="T12" fmla="*/ 2335 w 2558"/>
                  <a:gd name="T13" fmla="*/ 484 h 745"/>
                  <a:gd name="T14" fmla="*/ 2558 w 2558"/>
                  <a:gd name="T15" fmla="*/ 41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8" h="745">
                    <a:moveTo>
                      <a:pt x="0" y="0"/>
                    </a:moveTo>
                    <a:cubicBezTo>
                      <a:pt x="33" y="99"/>
                      <a:pt x="66" y="199"/>
                      <a:pt x="139" y="277"/>
                    </a:cubicBezTo>
                    <a:cubicBezTo>
                      <a:pt x="212" y="355"/>
                      <a:pt x="288" y="399"/>
                      <a:pt x="438" y="469"/>
                    </a:cubicBezTo>
                    <a:cubicBezTo>
                      <a:pt x="588" y="539"/>
                      <a:pt x="869" y="655"/>
                      <a:pt x="1037" y="699"/>
                    </a:cubicBezTo>
                    <a:cubicBezTo>
                      <a:pt x="1205" y="743"/>
                      <a:pt x="1275" y="745"/>
                      <a:pt x="1444" y="730"/>
                    </a:cubicBezTo>
                    <a:cubicBezTo>
                      <a:pt x="1613" y="715"/>
                      <a:pt x="1903" y="648"/>
                      <a:pt x="2051" y="607"/>
                    </a:cubicBezTo>
                    <a:cubicBezTo>
                      <a:pt x="2199" y="566"/>
                      <a:pt x="2251" y="516"/>
                      <a:pt x="2335" y="484"/>
                    </a:cubicBezTo>
                    <a:cubicBezTo>
                      <a:pt x="2419" y="452"/>
                      <a:pt x="2525" y="430"/>
                      <a:pt x="2558" y="415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83351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mini-batch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regularization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cross-validation for your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RELU or leaky </a:t>
            </a:r>
            <a:r>
              <a:rPr lang="en-US" dirty="0" smtClean="0"/>
              <a:t>RELU, </a:t>
            </a:r>
            <a:r>
              <a:rPr lang="en-US" dirty="0"/>
              <a:t>don’t use sigmoid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Center (subtract mean from)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Learning </a:t>
            </a:r>
            <a:r>
              <a:rPr lang="en-US" dirty="0"/>
              <a:t>rate: too high? </a:t>
            </a:r>
            <a:r>
              <a:rPr lang="en-US" dirty="0" smtClean="0"/>
              <a:t>too </a:t>
            </a:r>
            <a:r>
              <a:rPr lang="en-US" dirty="0"/>
              <a:t>low?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Batch Normalization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Regularization: Dropout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599"/>
            <a:ext cx="4835966" cy="26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66" y="1024624"/>
            <a:ext cx="3393634" cy="25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592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Dropout: A simple way to prevent neural networks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overfitting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Srivastava JMLR 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826" y="458925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Randomly turn off some neurons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Allows individual neurons to independently be responsible for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214778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Augmentation (Jittering)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i="1" dirty="0"/>
              <a:t>virtual</a:t>
            </a:r>
            <a:r>
              <a:rPr lang="en-US" dirty="0"/>
              <a:t> training samples</a:t>
            </a:r>
          </a:p>
          <a:p>
            <a:pPr lvl="1"/>
            <a:r>
              <a:rPr lang="en-US" dirty="0"/>
              <a:t>Horizontal flip</a:t>
            </a:r>
          </a:p>
          <a:p>
            <a:pPr lvl="1"/>
            <a:r>
              <a:rPr lang="en-US" dirty="0"/>
              <a:t>Random crop</a:t>
            </a:r>
          </a:p>
          <a:p>
            <a:pPr lvl="1"/>
            <a:r>
              <a:rPr lang="en-US" dirty="0"/>
              <a:t>Color casting</a:t>
            </a:r>
          </a:p>
          <a:p>
            <a:pPr lvl="1"/>
            <a:r>
              <a:rPr lang="en-US" dirty="0"/>
              <a:t>Geometric distortion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635663"/>
            <a:ext cx="4800600" cy="5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6200" y="6393325"/>
            <a:ext cx="311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Deep Image 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Wu et al. 2015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359978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0698" y="1689524"/>
            <a:ext cx="7445236" cy="2573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7893" y="4319268"/>
            <a:ext cx="2739045" cy="306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6112" y="4338842"/>
            <a:ext cx="2495310" cy="267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824" y="5055083"/>
            <a:ext cx="3261360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>
                <a:latin typeface="Arial"/>
                <a:cs typeface="Arial"/>
              </a:rPr>
              <a:t>(Assume X </a:t>
            </a:r>
            <a:r>
              <a:rPr spc="-5" dirty="0">
                <a:latin typeface="Arial"/>
                <a:cs typeface="Arial"/>
              </a:rPr>
              <a:t>[NxD] is data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matrix,  </a:t>
            </a:r>
            <a:r>
              <a:rPr spc="-5" dirty="0">
                <a:latin typeface="Arial"/>
                <a:cs typeface="Arial"/>
              </a:rPr>
              <a:t>each example in </a:t>
            </a:r>
            <a:r>
              <a:rPr dirty="0">
                <a:latin typeface="Arial"/>
                <a:cs typeface="Arial"/>
              </a:rPr>
              <a:t>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row)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 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19,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39</a:t>
            </a:fld>
            <a:endParaRPr sz="2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 dirty="0" err="1"/>
              <a:t>Fei-Fei</a:t>
            </a:r>
            <a:r>
              <a:rPr lang="en-US" spc="-5" dirty="0"/>
              <a:t> Li </a:t>
            </a:r>
            <a:r>
              <a:rPr lang="en-US" dirty="0"/>
              <a:t>&amp; Justin Johnson &amp; </a:t>
            </a:r>
            <a:r>
              <a:rPr lang="en-US" spc="-5" dirty="0"/>
              <a:t>Serena</a:t>
            </a:r>
            <a:r>
              <a:rPr lang="en-US" spc="-125" dirty="0"/>
              <a:t> </a:t>
            </a:r>
            <a:r>
              <a:rPr lang="en-US" spc="-5" dirty="0"/>
              <a:t>Yeung</a:t>
            </a:r>
            <a:endParaRPr spc="-5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7DD1C18-5EAC-4088-9DF0-A632959ED37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="" xmlns:a16="http://schemas.microsoft.com/office/drawing/2014/main" id="{ACCA81AF-8362-40C5-A07C-1428F7FB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2" y="-187585"/>
            <a:ext cx="8229600" cy="1143000"/>
          </a:xfrm>
        </p:spPr>
        <p:txBody>
          <a:bodyPr/>
          <a:lstStyle/>
          <a:p>
            <a:r>
              <a:rPr lang="en-US" dirty="0"/>
              <a:t>Preprocessing the Data</a:t>
            </a:r>
          </a:p>
        </p:txBody>
      </p:sp>
    </p:spTree>
    <p:extLst>
      <p:ext uri="{BB962C8B-B14F-4D97-AF65-F5344CB8AC3E}">
        <p14:creationId xmlns:p14="http://schemas.microsoft.com/office/powerpoint/2010/main" val="85622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Feed-forward feature extraction: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Convolve input with learned filters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non-linearity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Spatial pooling (</a:t>
            </a:r>
            <a:r>
              <a:rPr lang="en-US" dirty="0" err="1"/>
              <a:t>downsample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Supervised training of convolutional </a:t>
            </a:r>
            <a:br>
              <a:rPr lang="en-US" sz="2400" dirty="0"/>
            </a:br>
            <a:r>
              <a:rPr lang="en-US" sz="2400" dirty="0"/>
              <a:t>filters by back-propagating </a:t>
            </a:r>
            <a:br>
              <a:rPr lang="en-US" sz="2400" dirty="0"/>
            </a:br>
            <a:r>
              <a:rPr lang="en-US" sz="2400" dirty="0"/>
              <a:t>classification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1911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6206" y="1205498"/>
            <a:ext cx="2648607" cy="5398586"/>
            <a:chOff x="6306206" y="1205498"/>
            <a:chExt cx="2648607" cy="5398586"/>
          </a:xfrm>
        </p:grpSpPr>
        <p:grpSp>
          <p:nvGrpSpPr>
            <p:cNvPr id="8" name="Group 7"/>
            <p:cNvGrpSpPr/>
            <p:nvPr/>
          </p:nvGrpSpPr>
          <p:grpSpPr>
            <a:xfrm>
              <a:off x="6388751" y="2606380"/>
              <a:ext cx="2513164" cy="3997704"/>
              <a:chOff x="6404518" y="2819400"/>
              <a:chExt cx="2513164" cy="399770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04518" y="6324600"/>
                <a:ext cx="2513164" cy="49250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Input Image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404518" y="5124228"/>
                <a:ext cx="2513164" cy="74317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Convolution (Learned)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404518" y="4191000"/>
                <a:ext cx="2513164" cy="4925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Non-linearity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421393" y="3241296"/>
                <a:ext cx="2492926" cy="4925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Spatial pooling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7458428" y="59157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7462196" y="4723244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7465964" y="37821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7469732" y="2819400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Up Arrow 18"/>
            <p:cNvSpPr/>
            <p:nvPr/>
          </p:nvSpPr>
          <p:spPr>
            <a:xfrm>
              <a:off x="7441787" y="1737417"/>
              <a:ext cx="391837" cy="408874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306206" y="1205498"/>
              <a:ext cx="2648607" cy="492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Output (class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probs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891" y="189808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697" y="89191"/>
            <a:ext cx="8229600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  <a:tabLst>
                <a:tab pos="342265" algn="l"/>
              </a:tabLst>
            </a:pPr>
            <a:r>
              <a:rPr lang="en-US" spc="-5" dirty="0">
                <a:latin typeface="Arial"/>
                <a:cs typeface="Arial"/>
              </a:rPr>
              <a:t>Weight Initialization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02D2E08-1A6E-4E3F-82A5-69661545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26569"/>
            <a:ext cx="8229600" cy="799594"/>
          </a:xfrm>
        </p:spPr>
        <p:txBody>
          <a:bodyPr/>
          <a:lstStyle/>
          <a:p>
            <a:r>
              <a:rPr lang="en-US" sz="2800" spc="-5" dirty="0">
                <a:cs typeface="Arial"/>
              </a:rPr>
              <a:t>Q: what happens when W=constant </a:t>
            </a:r>
            <a:r>
              <a:rPr lang="en-US" sz="2800" spc="-5" dirty="0" err="1">
                <a:cs typeface="Arial"/>
              </a:rPr>
              <a:t>init</a:t>
            </a:r>
            <a:r>
              <a:rPr lang="en-US" sz="2800" spc="-5" dirty="0">
                <a:cs typeface="Arial"/>
              </a:rPr>
              <a:t> is</a:t>
            </a:r>
            <a:r>
              <a:rPr lang="en-US" sz="2800" spc="-8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used?</a:t>
            </a:r>
            <a:endParaRPr lang="en-US"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266526" y="2023597"/>
            <a:ext cx="4236761" cy="2901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EB4913-C994-45DA-AEC8-1110AC5C3BD6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  <p:extLst>
      <p:ext uri="{BB962C8B-B14F-4D97-AF65-F5344CB8AC3E}">
        <p14:creationId xmlns:p14="http://schemas.microsoft.com/office/powerpoint/2010/main" val="3449446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774" y="1616195"/>
            <a:ext cx="746061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ts val="2865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-	</a:t>
            </a:r>
            <a:r>
              <a:rPr lang="en-US" sz="2400" spc="-5" dirty="0">
                <a:latin typeface="Arial"/>
                <a:cs typeface="Arial"/>
              </a:rPr>
              <a:t>Another</a:t>
            </a:r>
            <a:r>
              <a:rPr sz="2400" spc="-5" dirty="0">
                <a:latin typeface="Arial"/>
                <a:cs typeface="Arial"/>
              </a:rPr>
              <a:t> idea: </a:t>
            </a:r>
            <a:r>
              <a:rPr sz="2400" b="1" spc="-5" dirty="0">
                <a:latin typeface="Arial"/>
                <a:cs typeface="Arial"/>
              </a:rPr>
              <a:t>Small random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numbers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(gaussian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zero mean </a:t>
            </a:r>
            <a:r>
              <a:rPr sz="2400" spc="-5" dirty="0">
                <a:latin typeface="Arial"/>
                <a:cs typeface="Arial"/>
              </a:rPr>
              <a:t>and 1e-2 </a:t>
            </a:r>
            <a:r>
              <a:rPr sz="2400" dirty="0">
                <a:latin typeface="Arial"/>
                <a:cs typeface="Arial"/>
              </a:rPr>
              <a:t>standard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deviation)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169" y="2492270"/>
            <a:ext cx="5491214" cy="451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0771" y="3735343"/>
            <a:ext cx="688340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Works ~okay for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networks, but problems with  deeper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networks.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 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19,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41</a:t>
            </a:fld>
            <a:endParaRPr sz="2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spc="-5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569E1B-F518-470C-9F4D-E70D8C7ACC5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7B2ADF70-B446-40BE-8FA2-816184AEEB9E}"/>
              </a:ext>
            </a:extLst>
          </p:cNvPr>
          <p:cNvSpPr txBox="1">
            <a:spLocks/>
          </p:cNvSpPr>
          <p:nvPr/>
        </p:nvSpPr>
        <p:spPr>
          <a:xfrm>
            <a:off x="457200" y="48999"/>
            <a:ext cx="8229600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>
              <a:spcBef>
                <a:spcPts val="100"/>
              </a:spcBef>
              <a:tabLst>
                <a:tab pos="342265" algn="l"/>
              </a:tabLst>
            </a:pPr>
            <a:r>
              <a:rPr lang="en-US" kern="0" spc="-5" dirty="0">
                <a:latin typeface="Arial"/>
                <a:cs typeface="Arial"/>
              </a:rPr>
              <a:t>Weight Initialization</a:t>
            </a:r>
          </a:p>
        </p:txBody>
      </p:sp>
      <p:sp>
        <p:nvSpPr>
          <p:cNvPr id="13" name="object 2"/>
          <p:cNvSpPr txBox="1"/>
          <p:nvPr/>
        </p:nvSpPr>
        <p:spPr>
          <a:xfrm>
            <a:off x="728774" y="5034806"/>
            <a:ext cx="8304546" cy="1154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ts val="2865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 smtClean="0">
                <a:latin typeface="Arial"/>
                <a:cs typeface="Arial"/>
              </a:rPr>
              <a:t>Make variance of input and output in each layer similar</a:t>
            </a:r>
          </a:p>
          <a:p>
            <a:pPr marL="139700">
              <a:lnSpc>
                <a:spcPts val="2865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 smtClean="0">
                <a:latin typeface="Arial"/>
                <a:cs typeface="Arial"/>
              </a:rPr>
              <a:t>- 	</a:t>
            </a:r>
            <a:r>
              <a:rPr lang="en-US" sz="2400" spc="-5" dirty="0" smtClean="0">
                <a:latin typeface="Arial"/>
                <a:cs typeface="Arial"/>
              </a:rPr>
              <a:t>Xavier initialization [</a:t>
            </a:r>
            <a:r>
              <a:rPr lang="en-US" sz="2400" spc="-5" dirty="0" err="1" smtClean="0">
                <a:latin typeface="Arial"/>
                <a:cs typeface="Arial"/>
              </a:rPr>
              <a:t>Glorot</a:t>
            </a:r>
            <a:r>
              <a:rPr lang="en-US" sz="2400" spc="-5" dirty="0" smtClean="0">
                <a:latin typeface="Arial"/>
                <a:cs typeface="Arial"/>
              </a:rPr>
              <a:t> et al. 2010]</a:t>
            </a:r>
          </a:p>
          <a:p>
            <a:pPr marL="139700">
              <a:lnSpc>
                <a:spcPts val="2865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- 	He initialization </a:t>
            </a:r>
            <a:r>
              <a:rPr lang="en-US" sz="2400" spc="-5" dirty="0" smtClean="0">
                <a:cs typeface="Arial"/>
              </a:rPr>
              <a:t>[He et </a:t>
            </a:r>
            <a:r>
              <a:rPr lang="en-US" sz="2400" spc="-5" dirty="0">
                <a:cs typeface="Arial"/>
              </a:rPr>
              <a:t>al. </a:t>
            </a:r>
            <a:r>
              <a:rPr lang="en-US" sz="2400" spc="-5" dirty="0" smtClean="0">
                <a:cs typeface="Arial"/>
              </a:rPr>
              <a:t>2015]</a:t>
            </a:r>
            <a:endParaRPr lang="en-US" sz="2400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039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[Ioffe and Szegedy,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25" y="1712463"/>
            <a:ext cx="764730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“you </a:t>
            </a:r>
            <a:r>
              <a:rPr sz="2000" spc="-5" dirty="0">
                <a:latin typeface="Arial"/>
                <a:cs typeface="Arial"/>
              </a:rPr>
              <a:t>want </a:t>
            </a:r>
            <a:r>
              <a:rPr sz="2000" dirty="0">
                <a:latin typeface="Arial"/>
                <a:cs typeface="Arial"/>
              </a:rPr>
              <a:t>zero-mean </a:t>
            </a:r>
            <a:r>
              <a:rPr sz="2000" spc="-5" dirty="0">
                <a:latin typeface="Arial"/>
                <a:cs typeface="Arial"/>
              </a:rPr>
              <a:t>unit-variance activations? just </a:t>
            </a:r>
            <a:r>
              <a:rPr sz="2000" dirty="0">
                <a:latin typeface="Arial"/>
                <a:cs typeface="Arial"/>
              </a:rPr>
              <a:t>make </a:t>
            </a:r>
            <a:r>
              <a:rPr sz="2000" spc="-5" dirty="0">
                <a:latin typeface="Arial"/>
                <a:cs typeface="Arial"/>
              </a:rPr>
              <a:t>them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262255">
              <a:lnSpc>
                <a:spcPts val="2850"/>
              </a:lnSpc>
              <a:spcBef>
                <a:spcPts val="1340"/>
              </a:spcBef>
            </a:pPr>
            <a:r>
              <a:rPr sz="2400" dirty="0">
                <a:latin typeface="Arial"/>
                <a:cs typeface="Arial"/>
              </a:rPr>
              <a:t>consider a </a:t>
            </a:r>
            <a:r>
              <a:rPr sz="2400" spc="-5" dirty="0">
                <a:latin typeface="Arial"/>
                <a:cs typeface="Arial"/>
              </a:rPr>
              <a:t>batch of activations at </a:t>
            </a:r>
            <a:r>
              <a:rPr sz="2400" dirty="0">
                <a:latin typeface="Arial"/>
                <a:cs typeface="Arial"/>
              </a:rPr>
              <a:t>some </a:t>
            </a:r>
            <a:r>
              <a:rPr sz="2400" spc="-5" dirty="0">
                <a:latin typeface="Arial"/>
                <a:cs typeface="Arial"/>
              </a:rPr>
              <a:t>layer. To </a:t>
            </a:r>
            <a:r>
              <a:rPr sz="2400" dirty="0">
                <a:latin typeface="Arial"/>
                <a:cs typeface="Arial"/>
              </a:rPr>
              <a:t>make  </a:t>
            </a:r>
            <a:r>
              <a:rPr sz="2400" spc="-5" dirty="0">
                <a:latin typeface="Arial"/>
                <a:cs typeface="Arial"/>
              </a:rPr>
              <a:t>each dimension </a:t>
            </a:r>
            <a:r>
              <a:rPr sz="2400" dirty="0">
                <a:latin typeface="Arial"/>
                <a:cs typeface="Arial"/>
              </a:rPr>
              <a:t>zero-mean </a:t>
            </a:r>
            <a:r>
              <a:rPr sz="2400" spc="-5" dirty="0">
                <a:latin typeface="Arial"/>
                <a:cs typeface="Arial"/>
              </a:rPr>
              <a:t>unit-variance,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447" y="3795445"/>
            <a:ext cx="2876544" cy="92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 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19,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8C3750-5E24-4485-BE1E-20C8A54F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7551738" y="4705350"/>
            <a:ext cx="1592262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en-US" sz="3000" spc="-7" baseline="1388" dirty="0"/>
              <a:t>Lecture </a:t>
            </a:r>
            <a:r>
              <a:rPr lang="en-US" sz="3000" baseline="1388" dirty="0"/>
              <a:t>6 -</a:t>
            </a:r>
            <a:r>
              <a:rPr lang="en-US" sz="3000" spc="-277" baseline="1388" dirty="0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42</a:t>
            </a:fld>
            <a:endParaRPr sz="200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7553325" y="4705350"/>
            <a:ext cx="1590675" cy="30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0" y="4710113"/>
            <a:ext cx="4514850" cy="280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spc="-5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FE0B0A-0E15-4BE7-9C62-714C6CE6C292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  <p:extLst>
      <p:ext uri="{BB962C8B-B14F-4D97-AF65-F5344CB8AC3E}">
        <p14:creationId xmlns:p14="http://schemas.microsoft.com/office/powerpoint/2010/main" val="2541120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1250" y="1599774"/>
            <a:ext cx="4966291" cy="3569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91667" y="1686154"/>
            <a:ext cx="3632200" cy="166936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6865" marR="175895" indent="-304165">
              <a:lnSpc>
                <a:spcPct val="100699"/>
              </a:lnSpc>
              <a:spcBef>
                <a:spcPts val="85"/>
              </a:spcBef>
              <a:buChar char="-"/>
              <a:tabLst>
                <a:tab pos="316865" algn="l"/>
                <a:tab pos="317500" algn="l"/>
              </a:tabLst>
            </a:pP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Improves gradient flow</a:t>
            </a:r>
            <a:r>
              <a:rPr spc="-8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through  the</a:t>
            </a:r>
            <a:r>
              <a:rPr spc="-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network</a:t>
            </a:r>
            <a:endParaRPr dirty="0">
              <a:latin typeface="Arial"/>
              <a:cs typeface="Arial"/>
            </a:endParaRPr>
          </a:p>
          <a:p>
            <a:pPr marL="316865" indent="-304165">
              <a:spcBef>
                <a:spcPts val="15"/>
              </a:spcBef>
              <a:buChar char="-"/>
              <a:tabLst>
                <a:tab pos="316865" algn="l"/>
                <a:tab pos="317500" algn="l"/>
              </a:tabLst>
            </a:pP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Allows higher learning</a:t>
            </a:r>
            <a:r>
              <a:rPr spc="-3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8751C"/>
                </a:solidFill>
                <a:latin typeface="Arial"/>
                <a:cs typeface="Arial"/>
              </a:rPr>
              <a:t>rates</a:t>
            </a:r>
            <a:endParaRPr dirty="0">
              <a:latin typeface="Arial"/>
              <a:cs typeface="Arial"/>
            </a:endParaRPr>
          </a:p>
          <a:p>
            <a:pPr marL="316865" marR="5080" indent="-304165">
              <a:lnSpc>
                <a:spcPct val="100699"/>
              </a:lnSpc>
              <a:buChar char="-"/>
              <a:tabLst>
                <a:tab pos="316865" algn="l"/>
                <a:tab pos="317500" algn="l"/>
              </a:tabLst>
            </a:pP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Reduces the </a:t>
            </a:r>
            <a:r>
              <a:rPr dirty="0">
                <a:solidFill>
                  <a:srgbClr val="38751C"/>
                </a:solidFill>
                <a:latin typeface="Arial"/>
                <a:cs typeface="Arial"/>
              </a:rPr>
              <a:t>strong</a:t>
            </a:r>
            <a:r>
              <a:rPr spc="-9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dependence  on</a:t>
            </a:r>
            <a:r>
              <a:rPr spc="-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initialization</a:t>
            </a:r>
            <a:endParaRPr dirty="0">
              <a:latin typeface="Arial"/>
              <a:cs typeface="Arial"/>
            </a:endParaRPr>
          </a:p>
          <a:p>
            <a:pPr marL="316865" marR="160020" indent="-304165">
              <a:lnSpc>
                <a:spcPct val="100699"/>
              </a:lnSpc>
              <a:buChar char="-"/>
              <a:tabLst>
                <a:tab pos="316865" algn="l"/>
                <a:tab pos="317500" algn="l"/>
              </a:tabLst>
            </a:pP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Acts as </a:t>
            </a:r>
            <a:r>
              <a:rPr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form of</a:t>
            </a:r>
            <a:r>
              <a:rPr spc="-9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8751C"/>
                </a:solidFill>
                <a:latin typeface="Arial"/>
                <a:cs typeface="Arial"/>
              </a:rPr>
              <a:t>regularization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 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19,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43</a:t>
            </a:fld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spc="-5" dirty="0"/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1BD0D3B8-6A07-45B8-B88A-621E6E3D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99" y="-107197"/>
            <a:ext cx="8229600" cy="1143000"/>
          </a:xfrm>
        </p:spPr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52BA625-5BA7-4C08-8031-0EF6B5A6C7B0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27D6E5EA-DB7E-4501-AEF4-657F1770C59E}"/>
              </a:ext>
            </a:extLst>
          </p:cNvPr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[Ioffe and Szegedy,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020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188" y="1284014"/>
            <a:ext cx="483489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/>
              <a:t>Transfer</a:t>
            </a:r>
            <a:r>
              <a:rPr sz="4800" spc="-45" dirty="0"/>
              <a:t> </a:t>
            </a:r>
            <a:r>
              <a:rPr sz="4800" spc="-5" dirty="0"/>
              <a:t>Learning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259151" y="2940979"/>
            <a:ext cx="654240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8970" marR="5080" lvl="0" indent="-19069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“You need a lot of a data if you want to  train/use</a:t>
            </a:r>
            <a:r>
              <a:rPr kumimoji="0" sz="3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CNNs”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18840000">
            <a:off x="3061872" y="3183782"/>
            <a:ext cx="2941634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t>BUSTED</a:t>
            </a:r>
            <a:endParaRPr kumimoji="0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9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5" dirty="0"/>
              <a:t>Transfer Learning with</a:t>
            </a:r>
            <a:r>
              <a:rPr lang="en-US" sz="3200" dirty="0"/>
              <a:t> </a:t>
            </a:r>
            <a:r>
              <a:rPr lang="en-US" sz="3200" spc="-5" dirty="0"/>
              <a:t>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weights you need to learn, the more data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with a deeper network, you need more data for training than for a shallower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possible solution: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5135" y="3942389"/>
            <a:ext cx="6730047" cy="2571481"/>
            <a:chOff x="1665135" y="4286519"/>
            <a:chExt cx="6730047" cy="2571481"/>
          </a:xfrm>
        </p:grpSpPr>
        <p:pic>
          <p:nvPicPr>
            <p:cNvPr id="4" name="Picture 2" descr="http://neuralnetworksanddeeplearning.com/images/tikz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606" y="4286519"/>
              <a:ext cx="3194787" cy="1591689"/>
            </a:xfrm>
            <a:prstGeom prst="rect">
              <a:avLst/>
            </a:prstGeom>
            <a:noFill/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4052905" y="5144354"/>
              <a:ext cx="171088" cy="1876097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5374460" y="5803758"/>
              <a:ext cx="173776" cy="554602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5135" y="6211669"/>
              <a:ext cx="3518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Set these to the already learned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weights from another network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4047" y="6211669"/>
              <a:ext cx="3211135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 these on your own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0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2899" y="1903807"/>
            <a:ext cx="695648" cy="357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476" y="1749170"/>
            <a:ext cx="87503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Train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Image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08919" y="1753819"/>
            <a:ext cx="2306789" cy="3740611"/>
            <a:chOff x="2608919" y="1493686"/>
            <a:chExt cx="2306789" cy="3740611"/>
          </a:xfrm>
        </p:grpSpPr>
        <p:sp>
          <p:nvSpPr>
            <p:cNvPr id="11" name="object 11"/>
            <p:cNvSpPr/>
            <p:nvPr/>
          </p:nvSpPr>
          <p:spPr>
            <a:xfrm>
              <a:off x="2679319" y="1643649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566968" y="1493686"/>
              <a:ext cx="1348740" cy="213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2. Small</a:t>
              </a:r>
              <a:r>
                <a:rPr kumimoji="0" sz="14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08919" y="4876792"/>
              <a:ext cx="885190" cy="357505"/>
            </a:xfrm>
            <a:custGeom>
              <a:avLst/>
              <a:gdLst/>
              <a:ahLst/>
              <a:cxnLst/>
              <a:rect l="l" t="t" r="r" b="b"/>
              <a:pathLst>
                <a:path w="885189" h="357504">
                  <a:moveTo>
                    <a:pt x="0" y="0"/>
                  </a:moveTo>
                  <a:lnTo>
                    <a:pt x="884998" y="0"/>
                  </a:lnTo>
                  <a:lnTo>
                    <a:pt x="884998" y="356999"/>
                  </a:lnTo>
                  <a:lnTo>
                    <a:pt x="0" y="356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08218" y="505529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21768" y="5023816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64793" y="1958323"/>
              <a:ext cx="224154" cy="2851785"/>
            </a:xfrm>
            <a:custGeom>
              <a:avLst/>
              <a:gdLst/>
              <a:ahLst/>
              <a:cxnLst/>
              <a:rect l="l" t="t" r="r" b="b"/>
              <a:pathLst>
                <a:path w="224154" h="2851785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1171025"/>
                  </a:lnTo>
                  <a:lnTo>
                    <a:pt x="116052" y="1238699"/>
                  </a:lnTo>
                  <a:lnTo>
                    <a:pt x="127349" y="1299511"/>
                  </a:lnTo>
                  <a:lnTo>
                    <a:pt x="144871" y="1351034"/>
                  </a:lnTo>
                  <a:lnTo>
                    <a:pt x="167549" y="1390840"/>
                  </a:lnTo>
                  <a:lnTo>
                    <a:pt x="224099" y="1425597"/>
                  </a:lnTo>
                  <a:lnTo>
                    <a:pt x="167549" y="1460353"/>
                  </a:lnTo>
                  <a:lnTo>
                    <a:pt x="144871" y="1500159"/>
                  </a:lnTo>
                  <a:lnTo>
                    <a:pt x="127349" y="1551682"/>
                  </a:lnTo>
                  <a:lnTo>
                    <a:pt x="116052" y="1612494"/>
                  </a:lnTo>
                  <a:lnTo>
                    <a:pt x="112049" y="1680171"/>
                  </a:lnTo>
                  <a:lnTo>
                    <a:pt x="112049" y="2596619"/>
                  </a:lnTo>
                  <a:lnTo>
                    <a:pt x="108046" y="2664296"/>
                  </a:lnTo>
                  <a:lnTo>
                    <a:pt x="96749" y="2725109"/>
                  </a:lnTo>
                  <a:lnTo>
                    <a:pt x="79227" y="2776631"/>
                  </a:lnTo>
                  <a:lnTo>
                    <a:pt x="56549" y="2816437"/>
                  </a:lnTo>
                  <a:lnTo>
                    <a:pt x="29784" y="2842100"/>
                  </a:lnTo>
                  <a:lnTo>
                    <a:pt x="0" y="285119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800826" y="3239136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9024" y="4940307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9119" y="1727519"/>
            <a:ext cx="3621344" cy="4405896"/>
            <a:chOff x="5399119" y="1467386"/>
            <a:chExt cx="3621344" cy="4405896"/>
          </a:xfrm>
        </p:grpSpPr>
        <p:sp>
          <p:nvSpPr>
            <p:cNvPr id="5" name="object 5"/>
            <p:cNvSpPr/>
            <p:nvPr/>
          </p:nvSpPr>
          <p:spPr>
            <a:xfrm>
              <a:off x="5721088" y="1651624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837333" y="1467386"/>
              <a:ext cx="1536700" cy="4343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3. Medium</a:t>
              </a:r>
              <a:r>
                <a:rPr kumimoji="0" sz="14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finetuning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837333" y="2106196"/>
              <a:ext cx="218313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more data = retrain more of  the network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(or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of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it)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50688" y="4013144"/>
              <a:ext cx="885190" cy="1228725"/>
            </a:xfrm>
            <a:custGeom>
              <a:avLst/>
              <a:gdLst/>
              <a:ahLst/>
              <a:cxnLst/>
              <a:rect l="l" t="t" r="r" b="b"/>
              <a:pathLst>
                <a:path w="885190" h="1228725">
                  <a:moveTo>
                    <a:pt x="0" y="0"/>
                  </a:moveTo>
                  <a:lnTo>
                    <a:pt x="884998" y="0"/>
                  </a:lnTo>
                  <a:lnTo>
                    <a:pt x="884998" y="1228497"/>
                  </a:lnTo>
                  <a:lnTo>
                    <a:pt x="0" y="122849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49987" y="4627392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480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563537" y="4595917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78487" y="1958322"/>
              <a:ext cx="224154" cy="2010410"/>
            </a:xfrm>
            <a:custGeom>
              <a:avLst/>
              <a:gdLst/>
              <a:ahLst/>
              <a:cxnLst/>
              <a:rect l="l" t="t" r="r" b="b"/>
              <a:pathLst>
                <a:path w="224154" h="2010410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750425"/>
                  </a:lnTo>
                  <a:lnTo>
                    <a:pt x="116052" y="818100"/>
                  </a:lnTo>
                  <a:lnTo>
                    <a:pt x="127349" y="878912"/>
                  </a:lnTo>
                  <a:lnTo>
                    <a:pt x="144871" y="930435"/>
                  </a:lnTo>
                  <a:lnTo>
                    <a:pt x="167549" y="970241"/>
                  </a:lnTo>
                  <a:lnTo>
                    <a:pt x="224099" y="1004997"/>
                  </a:lnTo>
                  <a:lnTo>
                    <a:pt x="167549" y="1039754"/>
                  </a:lnTo>
                  <a:lnTo>
                    <a:pt x="144871" y="1079560"/>
                  </a:lnTo>
                  <a:lnTo>
                    <a:pt x="127349" y="1131083"/>
                  </a:lnTo>
                  <a:lnTo>
                    <a:pt x="116052" y="1191895"/>
                  </a:lnTo>
                  <a:lnTo>
                    <a:pt x="112049" y="1259569"/>
                  </a:lnTo>
                  <a:lnTo>
                    <a:pt x="112049" y="1755421"/>
                  </a:lnTo>
                  <a:lnTo>
                    <a:pt x="108046" y="1823098"/>
                  </a:lnTo>
                  <a:lnTo>
                    <a:pt x="96749" y="1883911"/>
                  </a:lnTo>
                  <a:lnTo>
                    <a:pt x="79227" y="1935433"/>
                  </a:lnTo>
                  <a:lnTo>
                    <a:pt x="56549" y="1975239"/>
                  </a:lnTo>
                  <a:lnTo>
                    <a:pt x="29784" y="2000902"/>
                  </a:lnTo>
                  <a:lnTo>
                    <a:pt x="0" y="2009995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837371" y="2863432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99119" y="5586262"/>
              <a:ext cx="1736725" cy="287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1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" b="0" i="0" u="none" strike="noStrike" kern="1200" cap="none" spc="-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Lecture 11 </a:t>
              </a:r>
              <a:r>
                <a:rPr kumimoji="0" sz="3000" b="0" i="0" u="none" strike="noStrike" kern="1200" cap="none" spc="0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</a:t>
              </a:r>
              <a:r>
                <a:rPr kumimoji="0" sz="3000" b="0" i="0" u="none" strike="noStrike" kern="1200" cap="none" spc="-3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203569" y="4527504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5" dirty="0"/>
              <a:t>Transfer Learning with</a:t>
            </a:r>
            <a:r>
              <a:rPr lang="en-US" sz="3600" dirty="0"/>
              <a:t> </a:t>
            </a:r>
            <a:r>
              <a:rPr lang="en-US" sz="3600" spc="-5" dirty="0"/>
              <a:t>CNNs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3288"/>
            <a:ext cx="772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classification on ImageNet 		Target: some other task/data</a:t>
            </a:r>
          </a:p>
        </p:txBody>
      </p:sp>
    </p:spTree>
    <p:extLst>
      <p:ext uri="{BB962C8B-B14F-4D97-AF65-F5344CB8AC3E}">
        <p14:creationId xmlns:p14="http://schemas.microsoft.com/office/powerpoint/2010/main" val="174837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use deep neural networks because of their strong performance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Convolutional neural </a:t>
            </a:r>
            <a:r>
              <a:rPr lang="en-US" dirty="0" smtClean="0"/>
              <a:t>networks </a:t>
            </a:r>
            <a:r>
              <a:rPr lang="en-US" dirty="0"/>
              <a:t>(CNN)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Convolution, nonlinearity, max pooling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stochastic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</a:t>
            </a:r>
            <a:r>
              <a:rPr lang="en-US" dirty="0" smtClean="0"/>
              <a:t>through all </a:t>
            </a:r>
            <a:r>
              <a:rPr lang="en-US" dirty="0"/>
              <a:t>layers and change </a:t>
            </a:r>
            <a:r>
              <a:rPr lang="en-US" dirty="0" smtClean="0"/>
              <a:t>their weights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Practices for preventing overfitting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Dropout; data augmentation; transfer learning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1396" y="4574072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1373" y="3058648"/>
            <a:ext cx="648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height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8424" y="4659583"/>
            <a:ext cx="5975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itle 23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</p:spPr>
        <p:txBody>
          <a:bodyPr/>
          <a:lstStyle/>
          <a:p>
            <a:r>
              <a:rPr lang="en-US" sz="3600" dirty="0"/>
              <a:t>Convolutions: More detail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5899" y="465958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5891" y="3312680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79" h="663575">
                <a:moveTo>
                  <a:pt x="0" y="0"/>
                </a:moveTo>
                <a:lnTo>
                  <a:pt x="131599" y="0"/>
                </a:lnTo>
                <a:lnTo>
                  <a:pt x="131599" y="663213"/>
                </a:lnTo>
                <a:lnTo>
                  <a:pt x="0" y="663213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5892" y="3161983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9" y="0"/>
                </a:lnTo>
                <a:lnTo>
                  <a:pt x="282299" y="0"/>
                </a:lnTo>
                <a:lnTo>
                  <a:pt x="282299" y="663211"/>
                </a:lnTo>
                <a:lnTo>
                  <a:pt x="131599" y="813910"/>
                </a:lnTo>
                <a:lnTo>
                  <a:pt x="0" y="813910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5892" y="3161982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599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77491" y="3312680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1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3116" y="2555867"/>
            <a:ext cx="14986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0817" y="3593272"/>
            <a:ext cx="346646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filter with the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i.e. “slide over the image spatially,  computing dot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Convolutions: More detail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8618" y="374296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354474" y="12657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7918" y="3728145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4">
                <a:moveTo>
                  <a:pt x="45974" y="0"/>
                </a:moveTo>
                <a:lnTo>
                  <a:pt x="0" y="274"/>
                </a:lnTo>
                <a:lnTo>
                  <a:pt x="35399" y="29624"/>
                </a:lnTo>
                <a:lnTo>
                  <a:pt x="4597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3993" y="3683073"/>
            <a:ext cx="479996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08279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result of taking a dot product between the  filter and a small 5x5x3 chunk of the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(i.e. 5*5*3 = 75-dimensional dot product +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12015" y="2135498"/>
            <a:ext cx="370519" cy="28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6692" y="4893067"/>
            <a:ext cx="1225637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2739" y="1457505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245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996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5440" y="2971490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00" y="997684"/>
            <a:ext cx="309562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52910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2910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52910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5134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2910" y="1686104"/>
            <a:ext cx="175196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043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794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15441" y="2971490"/>
            <a:ext cx="4846955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438400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184568" y="874882"/>
            <a:ext cx="41084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/>
              <a:t>consider a second, </a:t>
            </a:r>
            <a:r>
              <a:rPr sz="2400" spc="-5" dirty="0">
                <a:solidFill>
                  <a:srgbClr val="38751C"/>
                </a:solidFill>
              </a:rPr>
              <a:t>green</a:t>
            </a:r>
            <a:r>
              <a:rPr sz="2400" spc="30" dirty="0">
                <a:solidFill>
                  <a:srgbClr val="38751C"/>
                </a:solidFill>
              </a:rPr>
              <a:t> </a:t>
            </a:r>
            <a:r>
              <a:rPr sz="2400" spc="-5" dirty="0"/>
              <a:t>filter</a:t>
            </a:r>
            <a:endParaRPr sz="2400"/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3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154CC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1895</Words>
  <Application>Microsoft Office PowerPoint</Application>
  <PresentationFormat>On-screen Show (4:3)</PresentationFormat>
  <Paragraphs>397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Calibri</vt:lpstr>
      <vt:lpstr>Impact</vt:lpstr>
      <vt:lpstr>Myriad Pro</vt:lpstr>
      <vt:lpstr>Times New Roman</vt:lpstr>
      <vt:lpstr>Blank Presentation</vt:lpstr>
      <vt:lpstr>2_Blank Presentation</vt:lpstr>
      <vt:lpstr>13_Office Theme</vt:lpstr>
      <vt:lpstr>2_Default Design</vt:lpstr>
      <vt:lpstr>Deep neural networks III  June 4th, 2019</vt:lpstr>
      <vt:lpstr>Announcements</vt:lpstr>
      <vt:lpstr>Convolutional Neural Networks (CNN)</vt:lpstr>
      <vt:lpstr>Convolutional Neural Networks (CNN)</vt:lpstr>
      <vt:lpstr>Convolutions: More detail</vt:lpstr>
      <vt:lpstr>Convolutions: More detail</vt:lpstr>
      <vt:lpstr>Convolution Layer</vt:lpstr>
      <vt:lpstr>Convolution Layer</vt:lpstr>
      <vt:lpstr>consider a second, green filter</vt:lpstr>
      <vt:lpstr>For example, if we had 6 5x5 filters, we’ll get 6 separate activation maps:</vt:lpstr>
      <vt:lpstr>one filter =&gt; one activation map</vt:lpstr>
      <vt:lpstr>Preview: ConvNet is a sequence of Convolution Layers, interspersed with  activation functions</vt:lpstr>
      <vt:lpstr>Preview: ConvNet is a sequence of Convolutional Layers, interspersed with  activation functions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A closer look at spatial dimensions:</vt:lpstr>
      <vt:lpstr>PowerPoint Presentation</vt:lpstr>
      <vt:lpstr>preview:</vt:lpstr>
      <vt:lpstr>A Common Architecture: AlexNet</vt:lpstr>
      <vt:lpstr>Case Study: VGGNet</vt:lpstr>
      <vt:lpstr>PowerPoint Presentation</vt:lpstr>
      <vt:lpstr>Case Study: ResNet</vt:lpstr>
      <vt:lpstr>Case Study: ResNet</vt:lpstr>
      <vt:lpstr>Case Study: ResNet</vt:lpstr>
      <vt:lpstr>Practical matters</vt:lpstr>
      <vt:lpstr>Comments on training algorithm</vt:lpstr>
      <vt:lpstr>Over-training prevention</vt:lpstr>
      <vt:lpstr>Training: Best practices</vt:lpstr>
      <vt:lpstr>Regularization: Dropout</vt:lpstr>
      <vt:lpstr>Data Augmentation (Jittering)</vt:lpstr>
      <vt:lpstr>Preprocessing the Data</vt:lpstr>
      <vt:lpstr>Weight Initialization</vt:lpstr>
      <vt:lpstr>PowerPoint Presentation</vt:lpstr>
      <vt:lpstr>Batch Normalization</vt:lpstr>
      <vt:lpstr>Batch Normalization</vt:lpstr>
      <vt:lpstr>Transfer Learning</vt:lpstr>
      <vt:lpstr>Transfer Learning with CNNs</vt:lpstr>
      <vt:lpstr>Transfer Learning with CNNs</vt:lpstr>
      <vt:lpstr>Summary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2770: Computer Vision</dc:title>
  <dc:creator>Adriana I. Kovashka</dc:creator>
  <cp:lastModifiedBy>Administrator</cp:lastModifiedBy>
  <cp:revision>415</cp:revision>
  <cp:lastPrinted>2019-06-04T23:33:04Z</cp:lastPrinted>
  <dcterms:created xsi:type="dcterms:W3CDTF">2015-04-17T19:15:42Z</dcterms:created>
  <dcterms:modified xsi:type="dcterms:W3CDTF">2019-06-04T23:33:13Z</dcterms:modified>
</cp:coreProperties>
</file>