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50" r:id="rId2"/>
    <p:sldId id="349" r:id="rId3"/>
    <p:sldId id="372" r:id="rId4"/>
    <p:sldId id="373" r:id="rId5"/>
    <p:sldId id="352" r:id="rId6"/>
    <p:sldId id="461" r:id="rId7"/>
    <p:sldId id="353" r:id="rId8"/>
    <p:sldId id="460" r:id="rId9"/>
    <p:sldId id="393" r:id="rId10"/>
    <p:sldId id="394" r:id="rId11"/>
    <p:sldId id="395" r:id="rId12"/>
    <p:sldId id="397" r:id="rId13"/>
    <p:sldId id="454" r:id="rId14"/>
    <p:sldId id="396" r:id="rId15"/>
    <p:sldId id="398" r:id="rId16"/>
    <p:sldId id="470" r:id="rId17"/>
    <p:sldId id="471" r:id="rId18"/>
    <p:sldId id="399" r:id="rId19"/>
    <p:sldId id="400" r:id="rId20"/>
    <p:sldId id="401" r:id="rId21"/>
    <p:sldId id="402" r:id="rId22"/>
    <p:sldId id="456" r:id="rId23"/>
    <p:sldId id="415" r:id="rId24"/>
    <p:sldId id="419" r:id="rId25"/>
    <p:sldId id="407" r:id="rId26"/>
    <p:sldId id="409" r:id="rId27"/>
    <p:sldId id="412" r:id="rId28"/>
    <p:sldId id="431" r:id="rId29"/>
    <p:sldId id="469" r:id="rId30"/>
    <p:sldId id="413" r:id="rId31"/>
    <p:sldId id="414" r:id="rId32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333" autoAdjust="0"/>
  </p:normalViewPr>
  <p:slideViewPr>
    <p:cSldViewPr snapToGrid="0" snapToObjects="1">
      <p:cViewPr varScale="1">
        <p:scale>
          <a:sx n="82" d="100"/>
          <a:sy n="82" d="100"/>
        </p:scale>
        <p:origin x="-2264" y="-112"/>
      </p:cViewPr>
      <p:guideLst>
        <p:guide orient="horz" pos="21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FA2ACAC-5EB7-C542-A0BE-3BDC0504EC12}" type="datetimeFigureOut">
              <a:rPr lang="en-US" smtClean="0"/>
              <a:pPr/>
              <a:t>4/2/19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192D062-31BD-6441-9FDA-24C7809C0F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35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5228C2C-7183-8A48-AAE8-729E474ADD8B}" type="datetimeFigureOut">
              <a:rPr lang="en-US" smtClean="0"/>
              <a:pPr/>
              <a:t>4/2/19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6C439FF-8D1D-5C4A-B88E-3E47FCC03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337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6F6E63-F865-CE48-B780-AD6704F7D337}" type="slidenum">
              <a:rPr lang="en-US"/>
              <a:pPr/>
              <a:t>2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3306">
              <a:defRPr/>
            </a:pPr>
            <a:r>
              <a:rPr lang="en-US" sz="1300" dirty="0"/>
              <a:t>Please interrupt at any time with questions or comments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527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C1D8B3-F319-8C49-8DD2-1F01ECEC8B6C}" type="slidenum">
              <a:rPr lang="en-US"/>
              <a:pPr/>
              <a:t>14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067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F99041-AFAF-8040-8E9A-9C2F75AE44C0}" type="slidenum">
              <a:rPr lang="en-US"/>
              <a:pPr/>
              <a:t>15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79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6F6E63-F865-CE48-B780-AD6704F7D337}" type="slidenum">
              <a:rPr lang="en-US"/>
              <a:pPr/>
              <a:t>16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3306">
              <a:defRPr/>
            </a:pPr>
            <a:r>
              <a:rPr lang="en-US" sz="1300" dirty="0"/>
              <a:t>Please interrupt at any time with questions or comments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527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6F6E63-F865-CE48-B780-AD6704F7D337}" type="slidenum">
              <a:rPr lang="en-US"/>
              <a:pPr/>
              <a:t>17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3306">
              <a:defRPr/>
            </a:pPr>
            <a:r>
              <a:rPr lang="en-US" sz="1300" dirty="0"/>
              <a:t>Please interrupt at any time with questions or comments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527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99F667-3B8F-EA48-A7F9-4F7A5F74B17E}" type="slidenum">
              <a:rPr lang="en-US"/>
              <a:pPr/>
              <a:t>18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3306">
              <a:defRPr/>
            </a:pPr>
            <a:r>
              <a:rPr lang="en-US" sz="1300" dirty="0"/>
              <a:t>Lectures will be posted online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673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0D1C2D-FAE7-9140-AFE1-14ED90057388}" type="slidenum">
              <a:rPr lang="en-US"/>
              <a:pPr/>
              <a:t>19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41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2D369-AD22-3A4A-BA5C-A96C92DB9814}" type="slidenum">
              <a:rPr lang="en-US"/>
              <a:pPr/>
              <a:t>20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14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C8DCF2-0E5D-144F-9E2D-FD96E4847BB9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61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2D369-AD22-3A4A-BA5C-A96C92DB9814}" type="slidenum">
              <a:rPr lang="en-US"/>
              <a:pPr/>
              <a:t>23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80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D0317-B386-C140-B962-2DC8FEAF7749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6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4EC273-7943-7041-8E95-943636259F29}" type="slidenum">
              <a:rPr lang="en-US"/>
              <a:pPr/>
              <a:t>5</a:t>
            </a:fld>
            <a:endParaRPr lang="en-US"/>
          </a:p>
        </p:txBody>
      </p:sp>
      <p:sp>
        <p:nvSpPr>
          <p:cNvPr id="261123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6" rIns="96653" bIns="48326" anchor="b">
            <a:prstTxWarp prst="textNoShape">
              <a:avLst/>
            </a:prstTxWarp>
          </a:bodyPr>
          <a:lstStyle/>
          <a:p>
            <a:pPr algn="r" eaLnBrk="1" hangingPunct="1"/>
            <a:fld id="{32E286F0-9CDA-B944-B433-17B630DDE96D}" type="slidenum">
              <a:rPr lang="en-US" sz="1300"/>
              <a:pPr algn="r" eaLnBrk="1" hangingPunct="1"/>
              <a:t>5</a:t>
            </a:fld>
            <a:endParaRPr lang="en-US" sz="1300" dirty="0"/>
          </a:p>
        </p:txBody>
      </p:sp>
      <p:sp>
        <p:nvSpPr>
          <p:cNvPr id="261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3306">
              <a:defRPr/>
            </a:pPr>
            <a:r>
              <a:rPr lang="en-US" dirty="0" smtClean="0">
                <a:ea typeface="+mn-ea"/>
                <a:cs typeface="+mn-cs"/>
              </a:rPr>
              <a:t>Google me </a:t>
            </a:r>
            <a:r>
              <a:rPr lang="en-US" dirty="0" smtClean="0">
                <a:ea typeface="+mn-ea"/>
                <a:cs typeface="+mn-cs"/>
                <a:sym typeface="Wingdings"/>
              </a:rPr>
              <a:t> My homepage  Teaching</a:t>
            </a:r>
            <a:endParaRPr lang="en-US" dirty="0" smtClean="0">
              <a:solidFill>
                <a:schemeClr val="accent6"/>
              </a:solidFill>
              <a:ea typeface="+mn-ea"/>
              <a:cs typeface="+mn-cs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86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8788" name="Slide Number Placehold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38" tIns="47869" rIns="95738" bIns="47869" anchor="b">
            <a:prstTxWarp prst="textNoShape">
              <a:avLst/>
            </a:prstTxWarp>
          </a:bodyPr>
          <a:lstStyle/>
          <a:p>
            <a:pPr algn="r" defTabSz="957178"/>
            <a:fld id="{B8869856-2759-5F44-B1D4-D82B3CBA4073}" type="slidenum">
              <a:rPr lang="en-US" sz="1300"/>
              <a:pPr algn="r" defTabSz="957178"/>
              <a:t>26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92342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31D66-75F3-CB42-99A8-0FA00FCF21A4}" type="slidenum">
              <a:rPr lang="en-US"/>
              <a:pPr/>
              <a:t>27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79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215613-BFC5-B342-ABEF-706BB65A104F}" type="slidenum">
              <a:rPr lang="en-US"/>
              <a:pPr/>
              <a:t>28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758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AB887-130E-8E47-89B8-94684D60D9EF}" type="slidenum">
              <a:rPr lang="en-US"/>
              <a:pPr/>
              <a:t>30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9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08EAF-53C7-CC45-959B-F1A0E2625D57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90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4EC273-7943-7041-8E95-943636259F29}" type="slidenum">
              <a:rPr lang="en-US"/>
              <a:pPr/>
              <a:t>6</a:t>
            </a:fld>
            <a:endParaRPr lang="en-US"/>
          </a:p>
        </p:txBody>
      </p:sp>
      <p:sp>
        <p:nvSpPr>
          <p:cNvPr id="261123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6" rIns="96653" bIns="48326" anchor="b">
            <a:prstTxWarp prst="textNoShape">
              <a:avLst/>
            </a:prstTxWarp>
          </a:bodyPr>
          <a:lstStyle/>
          <a:p>
            <a:pPr algn="r" eaLnBrk="1" hangingPunct="1"/>
            <a:fld id="{32E286F0-9CDA-B944-B433-17B630DDE96D}" type="slidenum">
              <a:rPr lang="en-US" sz="1300"/>
              <a:pPr algn="r" eaLnBrk="1" hangingPunct="1"/>
              <a:t>6</a:t>
            </a:fld>
            <a:endParaRPr lang="en-US" sz="1300" dirty="0"/>
          </a:p>
        </p:txBody>
      </p:sp>
      <p:sp>
        <p:nvSpPr>
          <p:cNvPr id="261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3306">
              <a:defRPr/>
            </a:pPr>
            <a:r>
              <a:rPr lang="en-US" dirty="0" smtClean="0">
                <a:ea typeface="+mn-ea"/>
                <a:cs typeface="+mn-cs"/>
              </a:rPr>
              <a:t>Google me </a:t>
            </a:r>
            <a:r>
              <a:rPr lang="en-US" dirty="0" smtClean="0">
                <a:ea typeface="+mn-ea"/>
                <a:cs typeface="+mn-cs"/>
                <a:sym typeface="Wingdings"/>
              </a:rPr>
              <a:t> My homepage  Teaching</a:t>
            </a:r>
            <a:endParaRPr lang="en-US" dirty="0" smtClean="0">
              <a:solidFill>
                <a:schemeClr val="accent6"/>
              </a:solidFill>
              <a:ea typeface="+mn-ea"/>
              <a:cs typeface="+mn-cs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816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DD7318-AD86-7944-A610-78795DA0C7A6}" type="slidenum">
              <a:rPr lang="en-US"/>
              <a:pPr/>
              <a:t>7</a:t>
            </a:fld>
            <a:endParaRPr lang="en-US"/>
          </a:p>
        </p:txBody>
      </p:sp>
      <p:sp>
        <p:nvSpPr>
          <p:cNvPr id="263171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6" rIns="96653" bIns="48326" anchor="b">
            <a:prstTxWarp prst="textNoShape">
              <a:avLst/>
            </a:prstTxWarp>
          </a:bodyPr>
          <a:lstStyle/>
          <a:p>
            <a:pPr algn="r" eaLnBrk="1" hangingPunct="1"/>
            <a:fld id="{375FAC59-8634-B342-92FB-F3C9929CA123}" type="slidenum">
              <a:rPr lang="en-US" sz="1300"/>
              <a:pPr algn="r" eaLnBrk="1" hangingPunct="1"/>
              <a:t>7</a:t>
            </a:fld>
            <a:endParaRPr lang="en-US" sz="1300" dirty="0"/>
          </a:p>
        </p:txBody>
      </p:sp>
      <p:sp>
        <p:nvSpPr>
          <p:cNvPr id="263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60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0097626" indent="-3961432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6661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44991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93322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B9ADBFF-647E-40BD-88F7-9843C65D6CC2}" type="slidenum">
              <a:rPr lang="en-US" altLang="en-US" sz="1400"/>
              <a:pPr/>
              <a:t>8</a:t>
            </a:fld>
            <a:endParaRPr lang="en-US" altLang="en-US" sz="1400"/>
          </a:p>
        </p:txBody>
      </p:sp>
      <p:sp>
        <p:nvSpPr>
          <p:cNvPr id="232451" name="Rectangle 7"/>
          <p:cNvSpPr txBox="1">
            <a:spLocks noGrp="1" noChangeArrowheads="1"/>
          </p:cNvSpPr>
          <p:nvPr/>
        </p:nvSpPr>
        <p:spPr bwMode="auto">
          <a:xfrm>
            <a:off x="4419600" y="9576198"/>
            <a:ext cx="3381587" cy="50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80" tIns="51091" rIns="102180" bIns="51091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8E38A2AB-228C-42F4-9136-7C24BB3754CF}" type="slidenum">
              <a:rPr lang="en-US" altLang="en-US" sz="1400"/>
              <a:pPr algn="r" eaLnBrk="1" hangingPunct="1"/>
              <a:t>8</a:t>
            </a:fld>
            <a:endParaRPr lang="en-US" altLang="en-US" sz="1400"/>
          </a:p>
        </p:txBody>
      </p:sp>
      <p:sp>
        <p:nvSpPr>
          <p:cNvPr id="232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(ECS 060 or ECS 032B or ECS 036C); (STA 032 or STA 131A or MAT 135A or EEC 161 or ECS 132 recommended); (MAT 022A or MAT 067 recommended)</a:t>
            </a:r>
          </a:p>
        </p:txBody>
      </p:sp>
    </p:spTree>
    <p:extLst>
      <p:ext uri="{BB962C8B-B14F-4D97-AF65-F5344CB8AC3E}">
        <p14:creationId xmlns:p14="http://schemas.microsoft.com/office/powerpoint/2010/main" val="946866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B2B00C-EF94-4644-A334-16361067ED5E}" type="slidenum">
              <a:rPr lang="en-US"/>
              <a:pPr/>
              <a:t>9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43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DBEBE0-7CCD-A241-9BF2-ABF71AEDD595}" type="slidenum">
              <a:rPr lang="en-US"/>
              <a:pPr/>
              <a:t>10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96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0AED2C-C5A7-FF44-B87E-C68460A23021}" type="slidenum">
              <a:rPr lang="en-US"/>
              <a:pPr/>
              <a:t>11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32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30BD4-35F2-DF41-81F0-978DC8BE800B}" type="slidenum">
              <a:rPr lang="en-US"/>
              <a:pPr/>
              <a:t>12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8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7913-4042-4B48-B3B2-F3B1573B8ACB}" type="datetime1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F6F0-3962-F140-B201-AB7DC614513E}" type="datetime1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D52F-D3D6-BF4C-AD93-2C46B359C9F5}" type="datetime1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AE5B-FEFF-EA43-919F-C477A29AF041}" type="datetime1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2315-D7D9-DA4C-9C87-1AED60C96B70}" type="datetime1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B51F3-92D4-0546-A056-1E2829020E5E}" type="datetime1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61B6-7A65-5843-83A1-0245B1DE1F32}" type="datetime1">
              <a:rPr lang="en-US" smtClean="0"/>
              <a:t>4/2/19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ADC9-6CA4-0847-B9EE-4CF05C33226F}" type="datetime1">
              <a:rPr lang="en-US" smtClean="0"/>
              <a:t>4/2/19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FB98-2AD2-4549-BC22-D92DB7199CB5}" type="datetime1">
              <a:rPr lang="en-US" smtClean="0"/>
              <a:t>4/2/19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DD94-ACA1-B14A-B62D-72A8EC1B0461}" type="datetime1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05F6A-D42B-DD4A-96A3-DA35FF2684DB}" type="datetime1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ED588-DC7F-6844-B091-BD7B59FD7A76}" type="datetime1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1D534-EAF5-7340-9EBE-DE4DF8061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wmf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jpeg"/><Relationship Id="rId10" Type="http://schemas.openxmlformats.org/officeDocument/2006/relationships/image" Target="../media/image11.jpeg"/><Relationship Id="rId11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hyperlink" Target="http://szeliski.org/Book/" TargetMode="External"/><Relationship Id="rId6" Type="http://schemas.openxmlformats.org/officeDocument/2006/relationships/hyperlink" Target="http://www.morganclaypool.com/doi/abs/10.2200/S00332ED1V01Y201103AIM011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sja.ucdavis.edu/cac.html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yongjaelee@cs.ucdavis.edu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ferrer@ucdavis.edu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rwu@ucdavis.ed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ucdavis.edu/ecs-174-computer-vision---spring-2019/" TargetMode="External"/><Relationship Id="rId4" Type="http://schemas.openxmlformats.org/officeDocument/2006/relationships/hyperlink" Target="https://canvas.ucdavis.edu/courses/349152" TargetMode="External"/><Relationship Id="rId5" Type="http://schemas.openxmlformats.org/officeDocument/2006/relationships/hyperlink" Target="piazza.com%5Cuc_davis%5Cspring2019%5Cecs174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667517"/>
            <a:ext cx="9144000" cy="1470025"/>
          </a:xfrm>
        </p:spPr>
        <p:txBody>
          <a:bodyPr/>
          <a:lstStyle/>
          <a:p>
            <a:r>
              <a:rPr lang="en-US" dirty="0" smtClean="0"/>
              <a:t>ECS 174: Computer Vision</a:t>
            </a:r>
            <a:br>
              <a:rPr lang="en-US" dirty="0" smtClean="0"/>
            </a:br>
            <a:r>
              <a:rPr lang="en-US" sz="3600" dirty="0" smtClean="0"/>
              <a:t>April 2nd, 2019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570047"/>
            <a:ext cx="6400800" cy="1752600"/>
          </a:xfrm>
        </p:spPr>
        <p:txBody>
          <a:bodyPr/>
          <a:lstStyle/>
          <a:p>
            <a:r>
              <a:rPr lang="en-US" dirty="0" smtClean="0"/>
              <a:t>Yong Jae Lee</a:t>
            </a:r>
          </a:p>
          <a:p>
            <a:r>
              <a:rPr lang="en-US" dirty="0" smtClean="0"/>
              <a:t>Assistant Professor</a:t>
            </a:r>
          </a:p>
          <a:p>
            <a:r>
              <a:rPr lang="en-US" dirty="0" smtClean="0"/>
              <a:t>CS, UC Davis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Features and filters</a:t>
            </a:r>
          </a:p>
        </p:txBody>
      </p:sp>
      <p:pic>
        <p:nvPicPr>
          <p:cNvPr id="47107" name="Picture 4" descr="ed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3141663"/>
            <a:ext cx="194627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 descr="le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1233488"/>
            <a:ext cx="194627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40088" y="1196975"/>
            <a:ext cx="273685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7" descr="fip18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23963" y="263683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8" descr="fip18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23963" y="134143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9" descr="fip18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23963" y="39385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10" descr="texture-0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3575" y="3719513"/>
            <a:ext cx="221615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12" descr="stone_texture_for_tutorial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98875" y="4167188"/>
            <a:ext cx="2176463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11" descr="honeycomb-textur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11650" y="4906963"/>
            <a:ext cx="2176463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6" name="Text Box 13"/>
          <p:cNvSpPr txBox="1">
            <a:spLocks noChangeArrowheads="1"/>
          </p:cNvSpPr>
          <p:nvPr/>
        </p:nvSpPr>
        <p:spPr bwMode="auto">
          <a:xfrm>
            <a:off x="323850" y="5113872"/>
            <a:ext cx="38528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Transforming and describing images; textures</a:t>
            </a:r>
            <a:r>
              <a:rPr lang="en-US" sz="2800" dirty="0" smtClean="0"/>
              <a:t>, </a:t>
            </a:r>
            <a:r>
              <a:rPr lang="en-US" sz="2800" dirty="0"/>
              <a:t>edges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488668"/>
            <a:ext cx="291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credit: Kristen </a:t>
            </a:r>
            <a:r>
              <a:rPr lang="en-US" dirty="0" err="1" smtClean="0"/>
              <a:t>Grauman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8572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Grouping </a:t>
            </a:r>
            <a:r>
              <a:rPr lang="en-US" dirty="0" smtClean="0"/>
              <a:t>and </a:t>
            </a:r>
            <a:r>
              <a:rPr lang="en-US" dirty="0"/>
              <a:t>fitting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9838"/>
            <a:ext cx="8229600" cy="4525962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8132" name="Picture 5" descr="imageResu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7788" y="1052513"/>
            <a:ext cx="4854575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6840538" y="4681538"/>
            <a:ext cx="2160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[fig from Shi et al]</a:t>
            </a:r>
          </a:p>
        </p:txBody>
      </p:sp>
      <p:pic>
        <p:nvPicPr>
          <p:cNvPr id="48134" name="Picture 7"/>
          <p:cNvPicPr>
            <a:picLocks noChangeAspect="1" noChangeArrowheads="1"/>
          </p:cNvPicPr>
          <p:nvPr/>
        </p:nvPicPr>
        <p:blipFill>
          <a:blip r:embed="rId4"/>
          <a:srcRect t="23639" r="64423" b="38239"/>
          <a:stretch>
            <a:fillRect/>
          </a:stretch>
        </p:blipFill>
        <p:spPr bwMode="auto">
          <a:xfrm>
            <a:off x="7127875" y="5049838"/>
            <a:ext cx="147637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9"/>
          <p:cNvPicPr>
            <a:picLocks noChangeAspect="1" noChangeArrowheads="1"/>
          </p:cNvPicPr>
          <p:nvPr/>
        </p:nvPicPr>
        <p:blipFill>
          <a:blip r:embed="rId5"/>
          <a:srcRect l="37680" t="29282" r="33452" b="7729"/>
          <a:stretch>
            <a:fillRect/>
          </a:stretch>
        </p:blipFill>
        <p:spPr bwMode="auto">
          <a:xfrm>
            <a:off x="323850" y="908050"/>
            <a:ext cx="27241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6"/>
          <a:srcRect l="38663" t="32614" r="20302" b="36258"/>
          <a:stretch>
            <a:fillRect/>
          </a:stretch>
        </p:blipFill>
        <p:spPr bwMode="auto">
          <a:xfrm>
            <a:off x="3203575" y="4400550"/>
            <a:ext cx="356393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287338" y="4797425"/>
            <a:ext cx="30607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Clustering, segmentation, fitting; what parts belong together?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488668"/>
            <a:ext cx="291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credit: Kristen </a:t>
            </a:r>
            <a:r>
              <a:rPr lang="en-US" dirty="0" err="1" smtClean="0"/>
              <a:t>Grauman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Recognition and learning</a:t>
            </a:r>
          </a:p>
        </p:txBody>
      </p:sp>
      <p:pic>
        <p:nvPicPr>
          <p:cNvPr id="50179" name="Picture 4" descr="eigenface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5900" y="1173163"/>
            <a:ext cx="2741613" cy="2741612"/>
          </a:xfrm>
          <a:noFill/>
        </p:spPr>
      </p:pic>
      <p:pic>
        <p:nvPicPr>
          <p:cNvPr id="50180" name="Picture 6" descr="sif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338" y="4233863"/>
            <a:ext cx="26670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8" descr="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3117850"/>
            <a:ext cx="21590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10" descr="bo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79863" y="1138238"/>
            <a:ext cx="5164137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12" descr="svm"/>
          <p:cNvPicPr>
            <a:picLocks noChangeAspect="1" noChangeArrowheads="1"/>
          </p:cNvPicPr>
          <p:nvPr/>
        </p:nvPicPr>
        <p:blipFill>
          <a:blip r:embed="rId7"/>
          <a:srcRect l="34012"/>
          <a:stretch>
            <a:fillRect/>
          </a:stretch>
        </p:blipFill>
        <p:spPr bwMode="auto">
          <a:xfrm>
            <a:off x="6516688" y="3209925"/>
            <a:ext cx="2627312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Text Box 14"/>
          <p:cNvSpPr txBox="1">
            <a:spLocks noChangeArrowheads="1"/>
          </p:cNvSpPr>
          <p:nvPr/>
        </p:nvSpPr>
        <p:spPr bwMode="auto">
          <a:xfrm>
            <a:off x="3221038" y="4414838"/>
            <a:ext cx="36734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Recognizing objects and categories, learning techniques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291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credit: Kristen </a:t>
            </a:r>
            <a:r>
              <a:rPr lang="en-US" dirty="0" err="1" smtClean="0"/>
              <a:t>Grauman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astml.com/images/deep-learning-made-easy/deep_learning_lapto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t="6380" r="6483" b="3383"/>
          <a:stretch/>
        </p:blipFill>
        <p:spPr bwMode="auto">
          <a:xfrm>
            <a:off x="5525780" y="2119030"/>
            <a:ext cx="3394912" cy="2489602"/>
          </a:xfrm>
          <a:prstGeom prst="rect">
            <a:avLst/>
          </a:prstGeom>
          <a:noFill/>
          <a:ln w="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4" name="Picture 2" descr="http://www.gsslatino.com.mx/blog/wp-content/uploads/2013/09/DeepNetwork_deep_learn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8" y="1893252"/>
            <a:ext cx="5160059" cy="310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790615" y="5697847"/>
            <a:ext cx="3673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/>
              <a:t>Deep learning</a:t>
            </a:r>
            <a:endParaRPr lang="en-US" sz="280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Recognition and learning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3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75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Not covered: </a:t>
            </a:r>
            <a:r>
              <a:rPr lang="en-US" dirty="0" smtClean="0"/>
              <a:t>Multiple </a:t>
            </a:r>
            <a:r>
              <a:rPr lang="en-US" dirty="0"/>
              <a:t>views and motion</a:t>
            </a:r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3"/>
          <a:srcRect l="23732" t="24101" r="21704" b="13644"/>
          <a:stretch>
            <a:fillRect/>
          </a:stretch>
        </p:blipFill>
        <p:spPr bwMode="auto">
          <a:xfrm>
            <a:off x="153988" y="1255713"/>
            <a:ext cx="40894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153988" y="4213225"/>
            <a:ext cx="18716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Hartley and Zisserman</a:t>
            </a:r>
          </a:p>
        </p:txBody>
      </p:sp>
      <p:sp>
        <p:nvSpPr>
          <p:cNvPr id="49158" name="Text Box 8"/>
          <p:cNvSpPr txBox="1">
            <a:spLocks noChangeArrowheads="1"/>
          </p:cNvSpPr>
          <p:nvPr/>
        </p:nvSpPr>
        <p:spPr bwMode="auto">
          <a:xfrm>
            <a:off x="7356475" y="3068249"/>
            <a:ext cx="18716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Lowe</a:t>
            </a:r>
          </a:p>
        </p:txBody>
      </p:sp>
      <p:sp>
        <p:nvSpPr>
          <p:cNvPr id="49159" name="Text Box 16"/>
          <p:cNvSpPr txBox="1">
            <a:spLocks noChangeArrowheads="1"/>
          </p:cNvSpPr>
          <p:nvPr/>
        </p:nvSpPr>
        <p:spPr bwMode="auto">
          <a:xfrm>
            <a:off x="5065713" y="1740295"/>
            <a:ext cx="41624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Multi-view geometry</a:t>
            </a:r>
            <a:r>
              <a:rPr lang="en-US" sz="2800" dirty="0" smtClean="0"/>
              <a:t>, stereo </a:t>
            </a:r>
            <a:r>
              <a:rPr lang="en-US" sz="2800" dirty="0"/>
              <a:t>vision</a:t>
            </a:r>
          </a:p>
        </p:txBody>
      </p:sp>
      <p:pic>
        <p:nvPicPr>
          <p:cNvPr id="49160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2988" y="3471474"/>
            <a:ext cx="3771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1" name="Text Box 8"/>
          <p:cNvSpPr txBox="1">
            <a:spLocks noChangeArrowheads="1"/>
          </p:cNvSpPr>
          <p:nvPr/>
        </p:nvSpPr>
        <p:spPr bwMode="auto">
          <a:xfrm>
            <a:off x="7775575" y="5643174"/>
            <a:ext cx="18716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Fei-Fei Li</a:t>
            </a:r>
          </a:p>
        </p:txBody>
      </p:sp>
      <p:pic>
        <p:nvPicPr>
          <p:cNvPr id="49162" name="Picture 14" descr="bf_middlebury.jpg"/>
          <p:cNvPicPr>
            <a:picLocks noChangeAspect="1"/>
          </p:cNvPicPr>
          <p:nvPr/>
        </p:nvPicPr>
        <p:blipFill>
          <a:blip r:embed="rId5"/>
          <a:srcRect r="30928" b="49648"/>
          <a:stretch>
            <a:fillRect/>
          </a:stretch>
        </p:blipFill>
        <p:spPr bwMode="auto">
          <a:xfrm>
            <a:off x="890941" y="4852988"/>
            <a:ext cx="32496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6488668"/>
            <a:ext cx="291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credit: Kristen </a:t>
            </a:r>
            <a:r>
              <a:rPr lang="en-US" dirty="0" err="1" smtClean="0"/>
              <a:t>Grauman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Not covered:</a:t>
            </a:r>
            <a:r>
              <a:rPr lang="en-US" dirty="0"/>
              <a:t> Video processing</a:t>
            </a:r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3"/>
          <a:srcRect l="30096" t="32990" r="30270" b="16994"/>
          <a:stretch>
            <a:fillRect/>
          </a:stretch>
        </p:blipFill>
        <p:spPr bwMode="auto">
          <a:xfrm>
            <a:off x="701675" y="2735263"/>
            <a:ext cx="43561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5" descr="walkingCycle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302250" y="3063875"/>
            <a:ext cx="2987675" cy="2616200"/>
          </a:xfrm>
          <a:noFill/>
        </p:spPr>
      </p:pic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7481888" y="5656263"/>
            <a:ext cx="172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Tomas Izo</a:t>
            </a:r>
          </a:p>
        </p:txBody>
      </p:sp>
      <p:pic>
        <p:nvPicPr>
          <p:cNvPr id="51206" name="Picture 8" descr="optflo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1238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Text Box 10"/>
          <p:cNvSpPr txBox="1">
            <a:spLocks noChangeArrowheads="1"/>
          </p:cNvSpPr>
          <p:nvPr/>
        </p:nvSpPr>
        <p:spPr bwMode="auto">
          <a:xfrm>
            <a:off x="884238" y="1274763"/>
            <a:ext cx="41989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Tracking objects, video analysis, low level motion, optical flow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291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credit: Kristen </a:t>
            </a:r>
            <a:r>
              <a:rPr lang="en-US" dirty="0" err="1" smtClean="0"/>
              <a:t>Grauman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Plan for today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4582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Course overview </a:t>
            </a:r>
            <a:endParaRPr lang="en-US" sz="2800" dirty="0"/>
          </a:p>
          <a:p>
            <a:r>
              <a:rPr lang="en-US" sz="2800" b="1" dirty="0" smtClean="0"/>
              <a:t>Introduction to computer vision research</a:t>
            </a:r>
          </a:p>
          <a:p>
            <a:r>
              <a:rPr lang="en-US" sz="2800" dirty="0" smtClean="0"/>
              <a:t>Logistics </a:t>
            </a:r>
            <a:r>
              <a:rPr lang="en-US" sz="2800" dirty="0"/>
              <a:t>and requirements</a:t>
            </a:r>
          </a:p>
          <a:p>
            <a:endParaRPr lang="en-US" sz="2600" dirty="0"/>
          </a:p>
          <a:p>
            <a:pPr eaLnBrk="1" hangingPunct="1">
              <a:buNone/>
            </a:pPr>
            <a:endParaRPr lang="en-US" sz="2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25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Plan for today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4582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Course overview </a:t>
            </a:r>
            <a:endParaRPr lang="en-US" sz="2800" dirty="0"/>
          </a:p>
          <a:p>
            <a:r>
              <a:rPr lang="en-US" sz="2800" dirty="0" smtClean="0"/>
              <a:t>Introduction to computer vision research</a:t>
            </a:r>
          </a:p>
          <a:p>
            <a:r>
              <a:rPr lang="en-US" sz="2800" b="1" dirty="0" smtClean="0"/>
              <a:t>Logistics </a:t>
            </a:r>
            <a:r>
              <a:rPr lang="en-US" sz="2800" b="1" dirty="0"/>
              <a:t>and requirements</a:t>
            </a:r>
          </a:p>
          <a:p>
            <a:endParaRPr lang="en-US" sz="2600" dirty="0"/>
          </a:p>
          <a:p>
            <a:pPr eaLnBrk="1" hangingPunct="1">
              <a:buNone/>
            </a:pPr>
            <a:endParaRPr lang="en-US" sz="2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25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8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Textbooks</a:t>
            </a:r>
            <a:endParaRPr lang="en-US" dirty="0"/>
          </a:p>
        </p:txBody>
      </p:sp>
      <p:pic>
        <p:nvPicPr>
          <p:cNvPr id="52228" name="Picture 4" descr="SzeliskiBookFrontCov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637" y="1535735"/>
            <a:ext cx="2620170" cy="367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295" y="1606481"/>
            <a:ext cx="2847809" cy="35378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722" y="5045222"/>
            <a:ext cx="4572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Aft>
                <a:spcPct val="15000"/>
              </a:spcAft>
            </a:pPr>
            <a:endParaRPr lang="en-US" sz="2400" dirty="0"/>
          </a:p>
          <a:p>
            <a:pPr lvl="1">
              <a:spcAft>
                <a:spcPct val="15000"/>
              </a:spcAft>
            </a:pPr>
            <a:r>
              <a:rPr lang="en-US" sz="2400" dirty="0"/>
              <a:t>By Rick </a:t>
            </a:r>
            <a:r>
              <a:rPr lang="en-US" sz="2400" dirty="0" err="1"/>
              <a:t>Szeliski</a:t>
            </a:r>
            <a:endParaRPr lang="en-US" sz="2400" dirty="0"/>
          </a:p>
          <a:p>
            <a:pPr lvl="1">
              <a:spcAft>
                <a:spcPct val="15000"/>
              </a:spcAft>
            </a:pPr>
            <a:r>
              <a:rPr lang="en-US" sz="2400" dirty="0">
                <a:hlinkClick r:id="rId5"/>
              </a:rPr>
              <a:t>http://szeliski.org/Book/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188178" y="5026029"/>
            <a:ext cx="5240867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ct val="15000"/>
              </a:spcAft>
            </a:pPr>
            <a:endParaRPr lang="en-US" sz="2400" dirty="0"/>
          </a:p>
          <a:p>
            <a:pPr lvl="1">
              <a:spcAft>
                <a:spcPct val="15000"/>
              </a:spcAft>
            </a:pPr>
            <a:r>
              <a:rPr lang="en-US" sz="2400" dirty="0"/>
              <a:t>By </a:t>
            </a:r>
            <a:r>
              <a:rPr lang="en-US" sz="2400" dirty="0" smtClean="0"/>
              <a:t>Kristen </a:t>
            </a:r>
            <a:r>
              <a:rPr lang="en-US" sz="2400" dirty="0" err="1" smtClean="0"/>
              <a:t>Grauman</a:t>
            </a:r>
            <a:r>
              <a:rPr lang="en-US" sz="2400" dirty="0" smtClean="0"/>
              <a:t>, Bastian </a:t>
            </a:r>
            <a:r>
              <a:rPr lang="en-US" sz="2400" dirty="0" err="1" smtClean="0"/>
              <a:t>Leibe</a:t>
            </a:r>
            <a:endParaRPr lang="en-US" sz="2400" dirty="0"/>
          </a:p>
          <a:p>
            <a:pPr lvl="1">
              <a:spcAft>
                <a:spcPct val="15000"/>
              </a:spcAft>
            </a:pPr>
            <a:r>
              <a:rPr lang="en-US" sz="2400" dirty="0" smtClean="0">
                <a:hlinkClick r:id="rId6"/>
              </a:rPr>
              <a:t>Visual Object Recognition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/>
              <a:t>Requirements / Grading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355" y="1510860"/>
            <a:ext cx="7930445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Problem sets </a:t>
            </a:r>
            <a:r>
              <a:rPr lang="en-US" sz="2800" dirty="0" smtClean="0"/>
              <a:t>(60%)</a:t>
            </a:r>
          </a:p>
          <a:p>
            <a:pPr marL="0" indent="0" eaLnBrk="1" hangingPunct="1">
              <a:buNone/>
            </a:pPr>
            <a:r>
              <a:rPr lang="en-US" sz="2800" dirty="0" smtClean="0"/>
              <a:t>  </a:t>
            </a:r>
          </a:p>
          <a:p>
            <a:pPr eaLnBrk="1" hangingPunct="1"/>
            <a:r>
              <a:rPr lang="en-US" sz="2800" dirty="0" smtClean="0"/>
              <a:t>Final </a:t>
            </a:r>
            <a:r>
              <a:rPr lang="en-US" sz="2800" dirty="0"/>
              <a:t>exam </a:t>
            </a:r>
            <a:r>
              <a:rPr lang="en-US" sz="2800" dirty="0" smtClean="0"/>
              <a:t>(37%)</a:t>
            </a:r>
          </a:p>
          <a:p>
            <a:pPr lvl="1"/>
            <a:r>
              <a:rPr lang="en-US" sz="2400" dirty="0" smtClean="0"/>
              <a:t>comprehensive </a:t>
            </a:r>
            <a:r>
              <a:rPr lang="en-US" sz="2400" dirty="0"/>
              <a:t>(cover all topics learned in class</a:t>
            </a:r>
            <a:r>
              <a:rPr lang="en-US" sz="2400" dirty="0" smtClean="0"/>
              <a:t>)</a:t>
            </a:r>
          </a:p>
          <a:p>
            <a:pPr lvl="1"/>
            <a:endParaRPr lang="en-US" sz="2400" dirty="0"/>
          </a:p>
          <a:p>
            <a:pPr eaLnBrk="1" hangingPunct="1"/>
            <a:r>
              <a:rPr lang="en-US" sz="2800" dirty="0" smtClean="0"/>
              <a:t>Class and Piazza participation (3%)</a:t>
            </a:r>
          </a:p>
          <a:p>
            <a:pPr lvl="1"/>
            <a:r>
              <a:rPr lang="en-US" sz="2400" dirty="0" smtClean="0"/>
              <a:t>Piazza: participation points for posting (sensible) questions</a:t>
            </a:r>
            <a:r>
              <a:rPr lang="en-US" sz="2400" dirty="0"/>
              <a:t> </a:t>
            </a:r>
            <a:r>
              <a:rPr lang="en-US" sz="2400" dirty="0" smtClean="0"/>
              <a:t>and answers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Plan for today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4582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Course overview </a:t>
            </a:r>
            <a:endParaRPr lang="en-US" sz="2800" dirty="0"/>
          </a:p>
          <a:p>
            <a:r>
              <a:rPr lang="en-US" sz="2800" dirty="0" smtClean="0"/>
              <a:t>Introduction to computer vision research</a:t>
            </a:r>
          </a:p>
          <a:p>
            <a:r>
              <a:rPr lang="en-US" sz="2800" dirty="0" smtClean="0"/>
              <a:t>Logistics </a:t>
            </a:r>
            <a:r>
              <a:rPr lang="en-US" sz="2800" dirty="0"/>
              <a:t>and requirements</a:t>
            </a:r>
          </a:p>
          <a:p>
            <a:endParaRPr lang="en-US" sz="2600" dirty="0"/>
          </a:p>
          <a:p>
            <a:pPr eaLnBrk="1" hangingPunct="1">
              <a:buNone/>
            </a:pPr>
            <a:endParaRPr lang="en-US" sz="2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Problem sets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9674"/>
            <a:ext cx="8528756" cy="5045075"/>
          </a:xfrm>
        </p:spPr>
        <p:txBody>
          <a:bodyPr>
            <a:noAutofit/>
          </a:bodyPr>
          <a:lstStyle/>
          <a:p>
            <a:pPr eaLnBrk="1" hangingPunct="1"/>
            <a:r>
              <a:rPr lang="en-US" sz="2200" dirty="0"/>
              <a:t>Some short answer concept questions</a:t>
            </a:r>
          </a:p>
          <a:p>
            <a:pPr eaLnBrk="1" hangingPunct="1"/>
            <a:r>
              <a:rPr lang="en-US" sz="2200" dirty="0" err="1" smtClean="0"/>
              <a:t>Matlab</a:t>
            </a:r>
            <a:r>
              <a:rPr lang="en-US" sz="2200" dirty="0" smtClean="0"/>
              <a:t> programming problems</a:t>
            </a:r>
          </a:p>
          <a:p>
            <a:pPr lvl="1" eaLnBrk="1" hangingPunct="1"/>
            <a:r>
              <a:rPr lang="en-US" sz="2200" dirty="0"/>
              <a:t>Implementation</a:t>
            </a:r>
          </a:p>
          <a:p>
            <a:pPr lvl="1" eaLnBrk="1" hangingPunct="1"/>
            <a:r>
              <a:rPr lang="en-US" sz="2200" dirty="0"/>
              <a:t>Explanation, </a:t>
            </a:r>
            <a:r>
              <a:rPr lang="en-US" sz="2200" dirty="0" smtClean="0"/>
              <a:t>results</a:t>
            </a:r>
          </a:p>
          <a:p>
            <a:r>
              <a:rPr lang="en-US" sz="2200" dirty="0" smtClean="0"/>
              <a:t>Follow instructions; points will be deducted if we can’t run your code out of the box</a:t>
            </a:r>
          </a:p>
          <a:p>
            <a:r>
              <a:rPr lang="en-US" sz="2200" dirty="0" smtClean="0"/>
              <a:t>Ask questions on Piazza first</a:t>
            </a:r>
          </a:p>
          <a:p>
            <a:r>
              <a:rPr lang="en-US" sz="2200" dirty="0" smtClean="0"/>
              <a:t>Submit to Canvas</a:t>
            </a:r>
          </a:p>
          <a:p>
            <a:pPr eaLnBrk="1" hangingPunct="1"/>
            <a:r>
              <a:rPr lang="en-US" sz="2200" dirty="0" smtClean="0">
                <a:solidFill>
                  <a:srgbClr val="C00000"/>
                </a:solidFill>
              </a:rPr>
              <a:t>The </a:t>
            </a:r>
            <a:r>
              <a:rPr lang="en-US" sz="2200" dirty="0">
                <a:solidFill>
                  <a:srgbClr val="C00000"/>
                </a:solidFill>
              </a:rPr>
              <a:t>assignments </a:t>
            </a:r>
            <a:r>
              <a:rPr lang="en-US" sz="2200" dirty="0" smtClean="0">
                <a:solidFill>
                  <a:srgbClr val="C00000"/>
                </a:solidFill>
              </a:rPr>
              <a:t>will </a:t>
            </a:r>
            <a:r>
              <a:rPr lang="en-US" sz="2200" dirty="0">
                <a:solidFill>
                  <a:srgbClr val="C00000"/>
                </a:solidFill>
              </a:rPr>
              <a:t>take significant time to </a:t>
            </a:r>
            <a:r>
              <a:rPr lang="en-US" sz="2200" dirty="0" smtClean="0">
                <a:solidFill>
                  <a:srgbClr val="C00000"/>
                </a:solidFill>
              </a:rPr>
              <a:t>do</a:t>
            </a:r>
            <a:endParaRPr lang="en-US" sz="2200" dirty="0">
              <a:solidFill>
                <a:srgbClr val="C00000"/>
              </a:solidFill>
            </a:endParaRPr>
          </a:p>
          <a:p>
            <a:pPr eaLnBrk="1" hangingPunct="1"/>
            <a:r>
              <a:rPr lang="en-US" sz="2200" dirty="0">
                <a:solidFill>
                  <a:srgbClr val="C00000"/>
                </a:solidFill>
              </a:rPr>
              <a:t>Start </a:t>
            </a:r>
            <a:r>
              <a:rPr lang="en-US" sz="2200" dirty="0" smtClean="0">
                <a:solidFill>
                  <a:srgbClr val="C00000"/>
                </a:solidFill>
              </a:rPr>
              <a:t>early </a:t>
            </a:r>
          </a:p>
          <a:p>
            <a:pPr eaLnBrk="1" hangingPunct="1"/>
            <a:endParaRPr lang="en-US" sz="2200" dirty="0">
              <a:solidFill>
                <a:srgbClr val="C00000"/>
              </a:solidFill>
            </a:endParaRPr>
          </a:p>
          <a:p>
            <a:pPr eaLnBrk="1" hangingPunct="1"/>
            <a:r>
              <a:rPr lang="en-US" sz="2200" dirty="0" smtClean="0"/>
              <a:t>TA will go over problem set during discussion sections after release (others will be used as extra office hours)</a:t>
            </a:r>
            <a:endParaRPr lang="en-US" sz="2200" dirty="0"/>
          </a:p>
          <a:p>
            <a:pPr eaLnBrk="1" hangingPunct="1"/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Matlab</a:t>
            </a:r>
            <a:endParaRPr lang="en-US" dirty="0"/>
          </a:p>
        </p:txBody>
      </p:sp>
      <p:pic>
        <p:nvPicPr>
          <p:cNvPr id="55299" name="Content Placeholder 3" descr="matlabdesktop_lg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7338" y="1665288"/>
            <a:ext cx="4268787" cy="3203575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79950" y="1557338"/>
            <a:ext cx="446405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14300" indent="-114300">
              <a:buFont typeface="Arial" charset="0"/>
              <a:buChar char="•"/>
            </a:pPr>
            <a:r>
              <a:rPr lang="en-US" sz="2800" dirty="0"/>
              <a:t> Built-in toolboxes for low-level image processing, visualization</a:t>
            </a:r>
          </a:p>
          <a:p>
            <a:pPr marL="114300" indent="-114300">
              <a:buFont typeface="Arial" charset="0"/>
              <a:buChar char="•"/>
            </a:pPr>
            <a:endParaRPr lang="en-US" sz="2800" dirty="0"/>
          </a:p>
          <a:p>
            <a:pPr marL="114300" indent="-114300">
              <a:buFont typeface="Arial" charset="0"/>
              <a:buChar char="•"/>
            </a:pPr>
            <a:r>
              <a:rPr lang="en-US" sz="2800" dirty="0"/>
              <a:t> Compact programs</a:t>
            </a:r>
          </a:p>
          <a:p>
            <a:pPr marL="114300" indent="-114300">
              <a:buFont typeface="Arial" charset="0"/>
              <a:buChar char="•"/>
            </a:pPr>
            <a:endParaRPr lang="en-US" sz="2800" dirty="0"/>
          </a:p>
          <a:p>
            <a:pPr marL="114300" indent="-114300">
              <a:buFont typeface="Arial" charset="0"/>
              <a:buChar char="•"/>
            </a:pPr>
            <a:r>
              <a:rPr lang="en-US" sz="2800" dirty="0"/>
              <a:t> Intuitive interactive debugging</a:t>
            </a:r>
          </a:p>
          <a:p>
            <a:pPr marL="114300" indent="-114300">
              <a:buFont typeface="Arial" charset="0"/>
              <a:buChar char="•"/>
            </a:pPr>
            <a:endParaRPr lang="en-US" sz="2800" dirty="0"/>
          </a:p>
          <a:p>
            <a:pPr marL="114300" indent="-114300">
              <a:buFont typeface="Arial" charset="0"/>
              <a:buChar char="•"/>
            </a:pPr>
            <a:r>
              <a:rPr lang="en-US" sz="2800" dirty="0"/>
              <a:t> Widely used in engineering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291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credit: Kristen </a:t>
            </a:r>
            <a:r>
              <a:rPr lang="en-US" dirty="0" err="1" smtClean="0"/>
              <a:t>Grauman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CSIF </a:t>
            </a:r>
            <a:r>
              <a:rPr lang="en-US" dirty="0"/>
              <a:t>labs 67, 71, </a:t>
            </a:r>
            <a:r>
              <a:rPr lang="en-US" dirty="0" smtClean="0"/>
              <a:t>75 (pc1-pc60)</a:t>
            </a:r>
          </a:p>
          <a:p>
            <a:r>
              <a:rPr lang="en-US" dirty="0" smtClean="0"/>
              <a:t>Academic </a:t>
            </a:r>
            <a:r>
              <a:rPr lang="en-US" dirty="0"/>
              <a:t>Surge 1044 and </a:t>
            </a:r>
            <a:r>
              <a:rPr lang="en-US" dirty="0" smtClean="0"/>
              <a:t>1116</a:t>
            </a:r>
          </a:p>
          <a:p>
            <a:r>
              <a:rPr lang="en-US" dirty="0" smtClean="0"/>
              <a:t>Lab schedule (reservations) and remote </a:t>
            </a:r>
            <a:r>
              <a:rPr lang="en-US" dirty="0"/>
              <a:t>access info </a:t>
            </a:r>
            <a:r>
              <a:rPr lang="en-US" dirty="0" smtClean="0"/>
              <a:t>found on class website</a:t>
            </a:r>
          </a:p>
          <a:p>
            <a:endParaRPr lang="en-US" dirty="0"/>
          </a:p>
          <a:p>
            <a:r>
              <a:rPr lang="en-US" dirty="0" err="1" smtClean="0"/>
              <a:t>Matlab</a:t>
            </a:r>
            <a:r>
              <a:rPr lang="en-US" dirty="0" smtClean="0"/>
              <a:t> available for free from campus software site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3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Problem Set 0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1275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Matlab</a:t>
            </a:r>
            <a:r>
              <a:rPr lang="en-US" sz="2800" dirty="0" smtClean="0"/>
              <a:t> warmup</a:t>
            </a:r>
            <a:endParaRPr lang="en-US" sz="2800" dirty="0"/>
          </a:p>
          <a:p>
            <a:r>
              <a:rPr lang="en-US" sz="2800" dirty="0"/>
              <a:t>B</a:t>
            </a:r>
            <a:r>
              <a:rPr lang="en-US" sz="2800" dirty="0" smtClean="0"/>
              <a:t>asic image manipulation</a:t>
            </a:r>
          </a:p>
          <a:p>
            <a:r>
              <a:rPr lang="en-US" sz="2800" dirty="0" smtClean="0"/>
              <a:t>Out tonight, due 4/12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492"/>
            <a:ext cx="8229600" cy="1143000"/>
          </a:xfrm>
        </p:spPr>
        <p:txBody>
          <a:bodyPr/>
          <a:lstStyle/>
          <a:p>
            <a:r>
              <a:rPr lang="en-US" dirty="0" smtClean="0"/>
              <a:t>Preview of some problem sets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22" y="2777776"/>
            <a:ext cx="2699336" cy="18288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559732" y="948976"/>
            <a:ext cx="5584268" cy="1828800"/>
            <a:chOff x="3559732" y="1106583"/>
            <a:chExt cx="5584268" cy="1828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9732" y="1106583"/>
              <a:ext cx="1807464" cy="1828800"/>
            </a:xfrm>
            <a:prstGeom prst="rect">
              <a:avLst/>
            </a:prstGeom>
          </p:spPr>
        </p:pic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5531046" y="1752601"/>
              <a:ext cx="3612954" cy="72674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-34290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resize: castle squished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59732" y="2905093"/>
            <a:ext cx="5584268" cy="1828800"/>
            <a:chOff x="3559732" y="3062700"/>
            <a:chExt cx="5584268" cy="18288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9732" y="3062700"/>
              <a:ext cx="1807464" cy="1828800"/>
            </a:xfrm>
            <a:prstGeom prst="rect">
              <a:avLst/>
            </a:prstGeom>
          </p:spPr>
        </p:pic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5683446" y="3606302"/>
              <a:ext cx="3460554" cy="72674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-34290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crop: castle cropped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59732" y="4871593"/>
            <a:ext cx="5584268" cy="1828800"/>
            <a:chOff x="3559732" y="4871593"/>
            <a:chExt cx="5584268" cy="18288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59732" y="4871593"/>
              <a:ext cx="1807464" cy="1828800"/>
            </a:xfrm>
            <a:prstGeom prst="rect">
              <a:avLst/>
            </a:prstGeom>
          </p:spPr>
        </p:pic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5683446" y="5367734"/>
              <a:ext cx="3460554" cy="9886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-34290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2500" dirty="0" smtClean="0">
                  <a:solidFill>
                    <a:srgbClr val="008000"/>
                  </a:solidFill>
                </a:rPr>
                <a:t>content aware resizing:</a:t>
              </a:r>
            </a:p>
            <a:p>
              <a:pPr marL="0" marR="0" lvl="0" indent="-34290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2500" dirty="0" err="1" smtClean="0">
                  <a:solidFill>
                    <a:srgbClr val="008000"/>
                  </a:solidFill>
                </a:rPr>
                <a:t>s</a:t>
              </a:r>
              <a:r>
                <a:rPr kumimoji="0" lang="en-US" sz="25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eam</a:t>
              </a:r>
              <a:r>
                <a:rPr kumimoji="0" lang="en-US" sz="2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carving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31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Preview of some problem sets</a:t>
            </a:r>
          </a:p>
        </p:txBody>
      </p:sp>
      <p:sp>
        <p:nvSpPr>
          <p:cNvPr id="60419" name="Text Box 7"/>
          <p:cNvSpPr txBox="1">
            <a:spLocks noChangeArrowheads="1"/>
          </p:cNvSpPr>
          <p:nvPr/>
        </p:nvSpPr>
        <p:spPr bwMode="auto">
          <a:xfrm>
            <a:off x="935038" y="4421188"/>
            <a:ext cx="6913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Grouping</a:t>
            </a:r>
          </a:p>
        </p:txBody>
      </p:sp>
      <p:pic>
        <p:nvPicPr>
          <p:cNvPr id="60420" name="Picture 2" descr="http://neftriplecrunch.files.wordpress.com/2008/11/leop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238" y="1844675"/>
            <a:ext cx="356235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4" descr="http://www.lankalibrary.com/images/leopard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881188"/>
            <a:ext cx="36512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 idx="4294967295"/>
          </p:nvPr>
        </p:nvSpPr>
        <p:spPr>
          <a:xfrm>
            <a:off x="431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Preview of some problem sets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122488" y="5265738"/>
            <a:ext cx="6913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Object search and recognition</a:t>
            </a:r>
          </a:p>
        </p:txBody>
      </p:sp>
      <p:pic>
        <p:nvPicPr>
          <p:cNvPr id="62468" name="Picture 6" descr="friends_00000083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8588" y="1782763"/>
            <a:ext cx="2522537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7" descr="friends_00000083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9688" y="1752600"/>
            <a:ext cx="252095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9" descr="friends_00000083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171700"/>
            <a:ext cx="29527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10" descr="friends_000000827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65700" y="3546475"/>
            <a:ext cx="2522538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2" name="Line 11"/>
          <p:cNvSpPr>
            <a:spLocks noChangeShapeType="1"/>
          </p:cNvSpPr>
          <p:nvPr/>
        </p:nvSpPr>
        <p:spPr bwMode="auto">
          <a:xfrm>
            <a:off x="3240088" y="3141663"/>
            <a:ext cx="5032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3" name="Oval 12"/>
          <p:cNvSpPr>
            <a:spLocks noChangeArrowheads="1"/>
          </p:cNvSpPr>
          <p:nvPr/>
        </p:nvSpPr>
        <p:spPr bwMode="auto">
          <a:xfrm>
            <a:off x="2232025" y="2852738"/>
            <a:ext cx="576263" cy="720725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Problem set deadlines</a:t>
            </a:r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7555"/>
            <a:ext cx="7823200" cy="474133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Aft>
                <a:spcPts val="600"/>
              </a:spcAft>
            </a:pPr>
            <a:r>
              <a:rPr lang="en-US" sz="2800" dirty="0" smtClean="0"/>
              <a:t>Problem sets due 11:59 PM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Follow submission instructions given in </a:t>
            </a:r>
            <a:r>
              <a:rPr lang="en-US" sz="2400" dirty="0" smtClean="0"/>
              <a:t>assignment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 smtClean="0"/>
              <a:t>Submit to Canvas; no hard copy submissions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Deadlines are firm.  We’ll use</a:t>
            </a:r>
            <a:r>
              <a:rPr lang="en-US" sz="2400" dirty="0" smtClean="0"/>
              <a:t> Canvas timestamp. Even 1 minute late is late.</a:t>
            </a:r>
          </a:p>
          <a:p>
            <a:pPr lvl="1" eaLnBrk="1" hangingPunct="1">
              <a:spcAft>
                <a:spcPts val="600"/>
              </a:spcAft>
            </a:pPr>
            <a:endParaRPr lang="en-US" sz="2400" dirty="0" smtClean="0"/>
          </a:p>
          <a:p>
            <a:pPr eaLnBrk="1" hangingPunct="1">
              <a:spcAft>
                <a:spcPts val="600"/>
              </a:spcAft>
            </a:pPr>
            <a:r>
              <a:rPr lang="en-US" sz="2800" dirty="0" smtClean="0"/>
              <a:t>Late submissions: 1 point deduction for every hour after the deadline up to 72 hours; </a:t>
            </a:r>
            <a:r>
              <a:rPr lang="en-US" sz="2800" dirty="0"/>
              <a:t>after 72 hours, you will receive a 0</a:t>
            </a:r>
          </a:p>
          <a:p>
            <a:pPr eaLnBrk="1" hangingPunct="1">
              <a:spcAft>
                <a:spcPts val="600"/>
              </a:spcAft>
            </a:pPr>
            <a:endParaRPr lang="en-US" sz="12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If your program doesn’t work, clean up the code, comment it well, explain what you have, and still submit</a:t>
            </a:r>
            <a:r>
              <a:rPr lang="en-US" sz="2800" dirty="0" smtClean="0"/>
              <a:t>.  Draw our attention to this in your answer sheet.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Collaboration policy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1213" y="1322388"/>
            <a:ext cx="7923212" cy="4525962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All </a:t>
            </a:r>
            <a:r>
              <a:rPr lang="en-US" sz="2800" b="1" dirty="0">
                <a:solidFill>
                  <a:srgbClr val="FF0000"/>
                </a:solidFill>
              </a:rPr>
              <a:t>responses and code must be written </a:t>
            </a:r>
            <a:r>
              <a:rPr lang="en-US" sz="2800" b="1" dirty="0" smtClean="0">
                <a:solidFill>
                  <a:srgbClr val="FF0000"/>
                </a:solidFill>
              </a:rPr>
              <a:t>individually or in pairs (a group of 2)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en-US" sz="2800" dirty="0" smtClean="0"/>
          </a:p>
          <a:p>
            <a:r>
              <a:rPr lang="en-US" sz="2800" dirty="0" smtClean="0"/>
              <a:t>Students </a:t>
            </a:r>
            <a:r>
              <a:rPr lang="en-US" sz="2800" dirty="0"/>
              <a:t>submitting answers or code found to be identical or substantially similar (due to inappropriate collaboration) risk failing the </a:t>
            </a:r>
            <a:r>
              <a:rPr lang="en-US" sz="2800" dirty="0" smtClean="0"/>
              <a:t>course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sz="2400" dirty="0" smtClean="0"/>
              <a:t>We will be using MOSS to check for cheating!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sz="2400" dirty="0" smtClean="0"/>
              <a:t>Copying online solutions also counts as cheating!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sz="2400" dirty="0" smtClean="0"/>
              <a:t>Please don’t cheat… you are going to get caught!</a:t>
            </a:r>
          </a:p>
          <a:p>
            <a:endParaRPr lang="en-US" sz="2800" dirty="0"/>
          </a:p>
          <a:p>
            <a:r>
              <a:rPr lang="en-US" sz="2800" dirty="0" smtClean="0"/>
              <a:t>Read and follow UC Davis </a:t>
            </a:r>
            <a:r>
              <a:rPr lang="en-US" sz="2800" dirty="0" smtClean="0">
                <a:hlinkClick r:id="rId3"/>
              </a:rPr>
              <a:t>code </a:t>
            </a:r>
            <a:r>
              <a:rPr lang="en-US" sz="2800" dirty="0">
                <a:hlinkClick r:id="rId3"/>
              </a:rPr>
              <a:t>of conduct</a:t>
            </a:r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8962" name="Picture 2" descr="Image result for moss stanf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18" y="1897221"/>
            <a:ext cx="8762564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33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72311" cy="4879622"/>
          </a:xfrm>
        </p:spPr>
        <p:txBody>
          <a:bodyPr>
            <a:normAutofit/>
          </a:bodyPr>
          <a:lstStyle/>
          <a:p>
            <a:r>
              <a:rPr lang="en-US" dirty="0" smtClean="0"/>
              <a:t>Instructor</a:t>
            </a:r>
          </a:p>
          <a:p>
            <a:pPr lvl="1"/>
            <a:r>
              <a:rPr lang="en-US" dirty="0" smtClean="0"/>
              <a:t>Yong Jae Lee</a:t>
            </a:r>
          </a:p>
          <a:p>
            <a:pPr lvl="1"/>
            <a:r>
              <a:rPr lang="en-US" dirty="0" smtClean="0">
                <a:hlinkClick r:id="rId2"/>
              </a:rPr>
              <a:t>yongjaelee@ucdavis.edu</a:t>
            </a:r>
            <a:endParaRPr lang="en-US" dirty="0" smtClean="0"/>
          </a:p>
          <a:p>
            <a:pPr lvl="1"/>
            <a:r>
              <a:rPr lang="en-US" dirty="0" smtClean="0"/>
              <a:t>Assistant Professor in CS, UC Davis since July 2014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Research areas: Computer vision and machine learning</a:t>
            </a:r>
          </a:p>
          <a:p>
            <a:pPr lvl="2"/>
            <a:r>
              <a:rPr lang="en-US" dirty="0" smtClean="0"/>
              <a:t>Visual Recognition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Miscellaneous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2388"/>
            <a:ext cx="8229600" cy="4525962"/>
          </a:xfrm>
        </p:spPr>
        <p:txBody>
          <a:bodyPr/>
          <a:lstStyle/>
          <a:p>
            <a:r>
              <a:rPr lang="en-US" sz="2800" dirty="0"/>
              <a:t>Check class website </a:t>
            </a:r>
            <a:r>
              <a:rPr lang="en-US" sz="2800" dirty="0" smtClean="0"/>
              <a:t>regularly </a:t>
            </a:r>
            <a:r>
              <a:rPr lang="en-US" sz="2800" dirty="0"/>
              <a:t>for assignment files, notes, announcements, </a:t>
            </a:r>
            <a:r>
              <a:rPr lang="en-US" sz="2800" dirty="0" smtClean="0"/>
              <a:t>etc.</a:t>
            </a:r>
          </a:p>
          <a:p>
            <a:pPr eaLnBrk="1" hangingPunct="1"/>
            <a:r>
              <a:rPr lang="en-US" sz="2800" dirty="0" smtClean="0"/>
              <a:t>Come to lecture on time</a:t>
            </a:r>
            <a:endParaRPr lang="en-US" sz="1800" dirty="0" smtClean="0"/>
          </a:p>
          <a:p>
            <a:pPr eaLnBrk="1" hangingPunct="1"/>
            <a:r>
              <a:rPr lang="en-US" sz="2800" dirty="0"/>
              <a:t>No laptops, phones, </a:t>
            </a:r>
            <a:r>
              <a:rPr lang="en-US" sz="2800" dirty="0" smtClean="0"/>
              <a:t>tablets, etc</a:t>
            </a:r>
            <a:r>
              <a:rPr lang="en-US" sz="2800" dirty="0"/>
              <a:t>. </a:t>
            </a:r>
            <a:r>
              <a:rPr lang="en-US" sz="2800" dirty="0" smtClean="0"/>
              <a:t>in </a:t>
            </a:r>
            <a:r>
              <a:rPr lang="en-US" sz="2800" dirty="0"/>
              <a:t>class </a:t>
            </a:r>
            <a:r>
              <a:rPr lang="en-US" sz="2800" dirty="0" smtClean="0"/>
              <a:t>please</a:t>
            </a:r>
            <a:endParaRPr lang="en-US" sz="1200" dirty="0"/>
          </a:p>
          <a:p>
            <a:pPr eaLnBrk="1" hangingPunct="1"/>
            <a:r>
              <a:rPr lang="en-US" sz="2800" dirty="0" smtClean="0"/>
              <a:t>Please interrupt with questions at any time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Coming up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ead the class webpage carefully</a:t>
            </a:r>
          </a:p>
          <a:p>
            <a:r>
              <a:rPr lang="en-US" dirty="0" smtClean="0"/>
              <a:t>Next class (Thurs): </a:t>
            </a:r>
            <a:r>
              <a:rPr lang="en-US" dirty="0" err="1" smtClean="0"/>
              <a:t>Matlab</a:t>
            </a:r>
            <a:r>
              <a:rPr lang="en-US" dirty="0" smtClean="0"/>
              <a:t> tutorial</a:t>
            </a:r>
          </a:p>
          <a:p>
            <a:r>
              <a:rPr lang="en-US" dirty="0"/>
              <a:t>PS0 </a:t>
            </a:r>
            <a:r>
              <a:rPr lang="en-US" dirty="0" smtClean="0"/>
              <a:t>out tonight, due 4/12</a:t>
            </a:r>
          </a:p>
          <a:p>
            <a:r>
              <a:rPr lang="en-US" dirty="0" smtClean="0"/>
              <a:t>No office hours on Friday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TAs:</a:t>
            </a:r>
          </a:p>
          <a:p>
            <a:pPr lvl="1"/>
            <a:r>
              <a:rPr lang="en-US" dirty="0" err="1" smtClean="0"/>
              <a:t>Xueyan</a:t>
            </a:r>
            <a:r>
              <a:rPr lang="en-US" dirty="0" smtClean="0"/>
              <a:t> </a:t>
            </a:r>
            <a:r>
              <a:rPr lang="en-US" dirty="0" err="1" smtClean="0"/>
              <a:t>Zou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zxyzou</a:t>
            </a:r>
            <a:r>
              <a:rPr lang="en-US" dirty="0">
                <a:hlinkClick r:id="rId2"/>
              </a:rPr>
              <a:t>@</a:t>
            </a:r>
            <a:r>
              <a:rPr lang="en-US" dirty="0" smtClean="0">
                <a:hlinkClick r:id="rId2"/>
              </a:rPr>
              <a:t>ucdavis.edu</a:t>
            </a:r>
            <a:endParaRPr lang="en-US" dirty="0" smtClean="0"/>
          </a:p>
          <a:p>
            <a:pPr lvl="1"/>
            <a:r>
              <a:rPr lang="en-US" dirty="0" smtClean="0"/>
              <a:t>PhD student in CS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Yangming</a:t>
            </a:r>
            <a:r>
              <a:rPr lang="en-US" smtClean="0"/>
              <a:t> Wen</a:t>
            </a:r>
            <a:endParaRPr lang="en-US" dirty="0"/>
          </a:p>
          <a:p>
            <a:pPr lvl="1"/>
            <a:r>
              <a:rPr lang="en-US" dirty="0" smtClean="0">
                <a:hlinkClick r:id="rId3"/>
              </a:rPr>
              <a:t>ymnwen@</a:t>
            </a:r>
            <a:r>
              <a:rPr lang="en-US" dirty="0">
                <a:hlinkClick r:id="rId3"/>
              </a:rPr>
              <a:t>ucdavis.edu</a:t>
            </a:r>
            <a:endParaRPr lang="en-US" dirty="0"/>
          </a:p>
          <a:p>
            <a:pPr lvl="1"/>
            <a:r>
              <a:rPr lang="en-US" dirty="0" smtClean="0"/>
              <a:t>MS student </a:t>
            </a:r>
            <a:r>
              <a:rPr lang="en-US" dirty="0"/>
              <a:t>in </a:t>
            </a:r>
            <a:r>
              <a:rPr lang="en-US" dirty="0" smtClean="0"/>
              <a:t>CS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969" y="1781298"/>
            <a:ext cx="1960264" cy="1993421"/>
          </a:xfrm>
          <a:prstGeom prst="rect">
            <a:avLst/>
          </a:prstGeom>
        </p:spPr>
      </p:pic>
      <p:pic>
        <p:nvPicPr>
          <p:cNvPr id="6" name="Picture 5" descr="yangmi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969" y="4039978"/>
            <a:ext cx="2086185" cy="2086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This course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371601"/>
            <a:ext cx="8232422" cy="509693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tabLst>
                <a:tab pos="0" algn="l"/>
              </a:tabLst>
              <a:defRPr/>
            </a:pPr>
            <a:r>
              <a:rPr lang="en-US" sz="2800" dirty="0" smtClean="0"/>
              <a:t>ECS 174 (4-units)</a:t>
            </a:r>
          </a:p>
          <a:p>
            <a:pPr eaLnBrk="1" hangingPunct="1">
              <a:lnSpc>
                <a:spcPct val="90000"/>
              </a:lnSpc>
              <a:tabLst>
                <a:tab pos="0" algn="l"/>
              </a:tabLst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tabLst>
                <a:tab pos="0" algn="l"/>
              </a:tabLst>
              <a:defRPr/>
            </a:pPr>
            <a:r>
              <a:rPr lang="en-US" sz="2800" dirty="0" smtClean="0">
                <a:ea typeface="+mn-ea"/>
                <a:cs typeface="+mn-cs"/>
              </a:rPr>
              <a:t>Lecture: Tues &amp; Thurs </a:t>
            </a:r>
            <a:r>
              <a:rPr lang="en-US" sz="2800" dirty="0"/>
              <a:t>4</a:t>
            </a:r>
            <a:r>
              <a:rPr lang="en-US" sz="2800" dirty="0" smtClean="0">
                <a:ea typeface="+mn-ea"/>
                <a:cs typeface="+mn-cs"/>
              </a:rPr>
              <a:t>:</a:t>
            </a:r>
            <a:r>
              <a:rPr lang="en-US" sz="2800" dirty="0"/>
              <a:t>4</a:t>
            </a:r>
            <a:r>
              <a:rPr lang="en-US" sz="2800" dirty="0" smtClean="0">
                <a:ea typeface="+mn-ea"/>
                <a:cs typeface="+mn-cs"/>
              </a:rPr>
              <a:t>0-6:00 pm, </a:t>
            </a:r>
            <a:r>
              <a:rPr lang="en-US" sz="2800" dirty="0" err="1" smtClean="0">
                <a:ea typeface="+mn-ea"/>
                <a:cs typeface="+mn-cs"/>
              </a:rPr>
              <a:t>Giedt</a:t>
            </a:r>
            <a:r>
              <a:rPr lang="en-US" sz="2800" dirty="0" smtClean="0">
                <a:ea typeface="+mn-ea"/>
                <a:cs typeface="+mn-cs"/>
              </a:rPr>
              <a:t> Hall </a:t>
            </a:r>
            <a:r>
              <a:rPr lang="en-US" sz="2800" dirty="0" smtClean="0"/>
              <a:t>1001</a:t>
            </a:r>
            <a:endParaRPr lang="en-US" sz="2800" dirty="0" smtClean="0">
              <a:ea typeface="+mn-ea"/>
              <a:cs typeface="+mn-cs"/>
            </a:endParaRPr>
          </a:p>
          <a:p>
            <a:pPr>
              <a:lnSpc>
                <a:spcPct val="90000"/>
              </a:lnSpc>
              <a:tabLst>
                <a:tab pos="0" algn="l"/>
              </a:tabLst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>
              <a:lnSpc>
                <a:spcPct val="90000"/>
              </a:lnSpc>
              <a:tabLst>
                <a:tab pos="0" algn="l"/>
              </a:tabLst>
              <a:defRPr/>
            </a:pPr>
            <a:r>
              <a:rPr lang="en-US" sz="2800" dirty="0"/>
              <a:t>Discussion section: Mon </a:t>
            </a:r>
            <a:r>
              <a:rPr lang="en-US" sz="2800" dirty="0" smtClean="0"/>
              <a:t>12:10-1pm</a:t>
            </a:r>
            <a:r>
              <a:rPr lang="en-US" sz="2800" dirty="0"/>
              <a:t>, </a:t>
            </a:r>
            <a:r>
              <a:rPr lang="en-US" sz="2800" dirty="0" smtClean="0"/>
              <a:t>Hunt 100 </a:t>
            </a:r>
          </a:p>
          <a:p>
            <a:pPr>
              <a:lnSpc>
                <a:spcPct val="90000"/>
              </a:lnSpc>
              <a:tabLst>
                <a:tab pos="0" algn="l"/>
              </a:tabLst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>
              <a:lnSpc>
                <a:spcPct val="90000"/>
              </a:lnSpc>
              <a:tabLst>
                <a:tab pos="0" algn="l"/>
              </a:tabLst>
              <a:defRPr/>
            </a:pPr>
            <a:r>
              <a:rPr lang="en-US" sz="2800" dirty="0" smtClean="0"/>
              <a:t>Office hours: Academic </a:t>
            </a:r>
            <a:r>
              <a:rPr lang="en-US" sz="2800" dirty="0"/>
              <a:t>Surge </a:t>
            </a:r>
            <a:r>
              <a:rPr lang="en-US" sz="2800" dirty="0" smtClean="0"/>
              <a:t>1044/2075</a:t>
            </a:r>
          </a:p>
          <a:p>
            <a:pPr lvl="1">
              <a:lnSpc>
                <a:spcPct val="90000"/>
              </a:lnSpc>
              <a:tabLst>
                <a:tab pos="0" algn="l"/>
              </a:tabLst>
              <a:defRPr/>
            </a:pPr>
            <a:r>
              <a:rPr lang="en-US" sz="2400" dirty="0" err="1"/>
              <a:t>Yangming</a:t>
            </a:r>
            <a:r>
              <a:rPr lang="en-US" sz="2400" dirty="0"/>
              <a:t>: Wed 11 am - 1 pm (AS 1044)</a:t>
            </a:r>
          </a:p>
          <a:p>
            <a:pPr lvl="1">
              <a:lnSpc>
                <a:spcPct val="90000"/>
              </a:lnSpc>
              <a:tabLst>
                <a:tab pos="0" algn="l"/>
              </a:tabLst>
              <a:defRPr/>
            </a:pPr>
            <a:r>
              <a:rPr lang="en-US" sz="2400" dirty="0" err="1" smtClean="0"/>
              <a:t>Xueyan</a:t>
            </a:r>
            <a:r>
              <a:rPr lang="en-US" sz="2400" dirty="0" smtClean="0"/>
              <a:t>: Thurs 11 </a:t>
            </a:r>
            <a:r>
              <a:rPr lang="en-US" sz="2400" dirty="0"/>
              <a:t>am</a:t>
            </a:r>
            <a:r>
              <a:rPr lang="en-US" sz="2400" dirty="0" smtClean="0"/>
              <a:t>-</a:t>
            </a:r>
            <a:r>
              <a:rPr lang="en-US" sz="2400" dirty="0"/>
              <a:t> </a:t>
            </a:r>
            <a:r>
              <a:rPr lang="en-US" sz="2400" dirty="0" smtClean="0"/>
              <a:t>1 pm </a:t>
            </a:r>
            <a:r>
              <a:rPr lang="en-US" sz="2400" dirty="0"/>
              <a:t>(AS 1044)</a:t>
            </a:r>
          </a:p>
          <a:p>
            <a:pPr lvl="1">
              <a:lnSpc>
                <a:spcPct val="90000"/>
              </a:lnSpc>
              <a:tabLst>
                <a:tab pos="0" algn="l"/>
              </a:tabLst>
              <a:defRPr/>
            </a:pPr>
            <a:r>
              <a:rPr lang="en-US" sz="2400" dirty="0" smtClean="0"/>
              <a:t>Yong </a:t>
            </a:r>
            <a:r>
              <a:rPr lang="en-US" sz="2400" dirty="0"/>
              <a:t>Jae: Fri 3-5 pm (AS 2075</a:t>
            </a:r>
            <a:r>
              <a:rPr lang="en-US" sz="2400" dirty="0" smtClean="0"/>
              <a:t>)</a:t>
            </a:r>
          </a:p>
          <a:p>
            <a:pPr lvl="1">
              <a:lnSpc>
                <a:spcPct val="90000"/>
              </a:lnSpc>
              <a:tabLst>
                <a:tab pos="0" algn="l"/>
              </a:tabLst>
              <a:defRPr/>
            </a:pPr>
            <a:endParaRPr lang="en-US" sz="2400" dirty="0"/>
          </a:p>
          <a:p>
            <a:pPr marL="0" indent="0" eaLnBrk="1" hangingPunct="1">
              <a:lnSpc>
                <a:spcPct val="90000"/>
              </a:lnSpc>
              <a:buNone/>
              <a:tabLst>
                <a:tab pos="0" algn="l"/>
              </a:tabLst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>
              <a:lnSpc>
                <a:spcPct val="90000"/>
              </a:lnSpc>
              <a:buNone/>
              <a:tabLst>
                <a:tab pos="0" algn="l"/>
              </a:tabLst>
              <a:defRPr/>
            </a:pPr>
            <a:endParaRPr lang="en-US" sz="28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0" algn="l"/>
              </a:tabLst>
              <a:defRPr/>
            </a:pPr>
            <a:endParaRPr lang="en-US" sz="2800" dirty="0" smtClean="0">
              <a:solidFill>
                <a:srgbClr val="000090"/>
              </a:solidFill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tabLst>
                <a:tab pos="0" algn="l"/>
              </a:tabLst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tabLst>
                <a:tab pos="0" algn="l"/>
              </a:tabLst>
              <a:defRPr/>
            </a:pPr>
            <a:endParaRPr lang="en-US" sz="2800" dirty="0"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This course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07418"/>
            <a:ext cx="8229600" cy="479213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tabLst>
                <a:tab pos="0" algn="l"/>
              </a:tabLst>
              <a:defRPr/>
            </a:pPr>
            <a:r>
              <a:rPr lang="en-US" sz="2800" dirty="0" smtClean="0">
                <a:ea typeface="+mn-ea"/>
                <a:cs typeface="+mn-cs"/>
              </a:rPr>
              <a:t>Course webpage</a:t>
            </a:r>
          </a:p>
          <a:p>
            <a:pPr marL="400050" lvl="1" indent="0">
              <a:lnSpc>
                <a:spcPct val="90000"/>
              </a:lnSpc>
              <a:buNone/>
              <a:tabLst>
                <a:tab pos="0" algn="l"/>
              </a:tabLst>
              <a:defRPr/>
            </a:pPr>
            <a:r>
              <a:rPr lang="en-US" dirty="0">
                <a:solidFill>
                  <a:schemeClr val="accent2"/>
                </a:solidFill>
                <a:hlinkClick r:id="rId3"/>
              </a:rPr>
              <a:t>https://sites.google.com/a/ucdavis.edu/ecs-174-computer-vision---spring-</a:t>
            </a:r>
            <a:r>
              <a:rPr lang="en-US" dirty="0" smtClean="0">
                <a:solidFill>
                  <a:schemeClr val="accent2"/>
                </a:solidFill>
                <a:hlinkClick r:id="rId3"/>
              </a:rPr>
              <a:t>2019/</a:t>
            </a:r>
            <a:endParaRPr lang="en-US" dirty="0" smtClean="0">
              <a:solidFill>
                <a:schemeClr val="accent2"/>
              </a:solidFill>
            </a:endParaRPr>
          </a:p>
          <a:p>
            <a:pPr marL="400050" lvl="1" indent="0">
              <a:lnSpc>
                <a:spcPct val="90000"/>
              </a:lnSpc>
              <a:buNone/>
              <a:tabLst>
                <a:tab pos="0" algn="l"/>
              </a:tabLst>
              <a:defRPr/>
            </a:pPr>
            <a:endParaRPr lang="en-US" sz="28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0" algn="l"/>
              </a:tabLst>
              <a:defRPr/>
            </a:pPr>
            <a:r>
              <a:rPr lang="en-US" sz="2800" dirty="0" smtClean="0">
                <a:ea typeface="+mn-ea"/>
                <a:cs typeface="+mn-cs"/>
              </a:rPr>
              <a:t>Canvas (assignment submission, grades)</a:t>
            </a:r>
            <a:r>
              <a:rPr lang="en-US" sz="2400" dirty="0" smtClean="0">
                <a:solidFill>
                  <a:srgbClr val="000090"/>
                </a:solidFill>
                <a:hlinkClick r:id="rId4"/>
              </a:rPr>
              <a:t>https</a:t>
            </a:r>
            <a:r>
              <a:rPr lang="en-US" sz="2400" dirty="0">
                <a:solidFill>
                  <a:srgbClr val="000090"/>
                </a:solidFill>
                <a:hlinkClick r:id="rId4"/>
              </a:rPr>
              <a:t>://canvas.ucdavis.edu/courses/</a:t>
            </a:r>
            <a:r>
              <a:rPr lang="en-US" sz="2400" dirty="0" smtClean="0">
                <a:solidFill>
                  <a:srgbClr val="000090"/>
                </a:solidFill>
                <a:hlinkClick r:id="rId4"/>
              </a:rPr>
              <a:t>349152</a:t>
            </a:r>
            <a:endParaRPr lang="en-US" sz="2400" dirty="0" smtClean="0">
              <a:solidFill>
                <a:srgbClr val="000090"/>
              </a:solidFill>
            </a:endParaRPr>
          </a:p>
          <a:p>
            <a:pPr marL="400050" lvl="1" indent="0">
              <a:lnSpc>
                <a:spcPct val="90000"/>
              </a:lnSpc>
              <a:buNone/>
              <a:tabLst>
                <a:tab pos="0" algn="l"/>
              </a:tabLst>
              <a:defRPr/>
            </a:pPr>
            <a:endParaRPr lang="en-US" sz="2400" dirty="0" smtClean="0">
              <a:solidFill>
                <a:srgbClr val="000090"/>
              </a:solidFill>
            </a:endParaRPr>
          </a:p>
          <a:p>
            <a:pPr>
              <a:lnSpc>
                <a:spcPct val="90000"/>
              </a:lnSpc>
              <a:tabLst>
                <a:tab pos="0" algn="l"/>
              </a:tabLst>
              <a:defRPr/>
            </a:pPr>
            <a:r>
              <a:rPr lang="en-US" sz="2800" dirty="0" smtClean="0"/>
              <a:t>Piazza</a:t>
            </a:r>
          </a:p>
          <a:p>
            <a:pPr marL="400050" lvl="1" indent="0">
              <a:lnSpc>
                <a:spcPct val="90000"/>
              </a:lnSpc>
              <a:buNone/>
              <a:tabLst>
                <a:tab pos="0" algn="l"/>
              </a:tabLst>
              <a:defRPr/>
            </a:pPr>
            <a:r>
              <a:rPr lang="en-US" sz="2400" dirty="0">
                <a:hlinkClick r:id="rId5" action="ppaction://hlinkfile"/>
              </a:rPr>
              <a:t>piazza.com/uc_davis/spring2019/ecs174</a:t>
            </a: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8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Goals of this </a:t>
            </a:r>
            <a:r>
              <a:rPr lang="en-US" dirty="0"/>
              <a:t>course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0" algn="l"/>
              </a:tabLst>
            </a:pPr>
            <a:r>
              <a:rPr lang="en-US" dirty="0" smtClean="0"/>
              <a:t>Introduction to primary topics in Computer Vision</a:t>
            </a:r>
          </a:p>
          <a:p>
            <a:pPr eaLnBrk="1" hangingPunct="1">
              <a:lnSpc>
                <a:spcPct val="90000"/>
              </a:lnSpc>
              <a:tabLst>
                <a:tab pos="0" algn="l"/>
              </a:tabLst>
            </a:pPr>
            <a:r>
              <a:rPr lang="en-US" dirty="0" smtClean="0"/>
              <a:t>Basics and fundamentals</a:t>
            </a:r>
          </a:p>
          <a:p>
            <a:pPr eaLnBrk="1" hangingPunct="1">
              <a:lnSpc>
                <a:spcPct val="90000"/>
              </a:lnSpc>
              <a:tabLst>
                <a:tab pos="0" algn="l"/>
              </a:tabLst>
            </a:pPr>
            <a:r>
              <a:rPr lang="en-US" dirty="0" smtClean="0"/>
              <a:t>Practical experience through assignments</a:t>
            </a:r>
          </a:p>
          <a:p>
            <a:pPr eaLnBrk="1" hangingPunct="1">
              <a:lnSpc>
                <a:spcPct val="90000"/>
              </a:lnSpc>
              <a:tabLst>
                <a:tab pos="0" algn="l"/>
              </a:tabLst>
            </a:pPr>
            <a:r>
              <a:rPr lang="en-US" dirty="0" smtClean="0"/>
              <a:t>Views of computer vision as a research area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tabLst>
                <a:tab pos="571500" algn="l"/>
              </a:tabLst>
            </a:pPr>
            <a:r>
              <a:rPr lang="en-US" altLang="en-US" dirty="0" smtClean="0">
                <a:ea typeface="ＭＳ Ｐゴシック" panose="020B0600070205080204" pitchFamily="34" charset="-128"/>
              </a:rPr>
              <a:t>Prerequisites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24000"/>
            <a:ext cx="7772400" cy="4114800"/>
          </a:xfrm>
        </p:spPr>
        <p:txBody>
          <a:bodyPr>
            <a:normAutofit/>
          </a:bodyPr>
          <a:lstStyle/>
          <a:p>
            <a:r>
              <a:rPr lang="en-US" sz="2800" dirty="0"/>
              <a:t>Upper-division undergrad course</a:t>
            </a:r>
          </a:p>
          <a:p>
            <a:endParaRPr lang="en-US" sz="2800" dirty="0" smtClean="0"/>
          </a:p>
          <a:p>
            <a:r>
              <a:rPr lang="en-US" sz="2800" dirty="0" smtClean="0"/>
              <a:t>Basic </a:t>
            </a:r>
            <a:r>
              <a:rPr lang="en-US" sz="2800" dirty="0"/>
              <a:t>knowledge of probability and linear </a:t>
            </a:r>
            <a:r>
              <a:rPr lang="en-US" sz="2800" dirty="0" smtClean="0"/>
              <a:t>algebra</a:t>
            </a:r>
          </a:p>
          <a:p>
            <a:r>
              <a:rPr lang="en-US" sz="2800" dirty="0"/>
              <a:t>D</a:t>
            </a:r>
            <a:r>
              <a:rPr lang="en-US" sz="2800" dirty="0" smtClean="0"/>
              <a:t>ata </a:t>
            </a:r>
            <a:r>
              <a:rPr lang="en-US" sz="2800" dirty="0"/>
              <a:t>structures, </a:t>
            </a:r>
            <a:r>
              <a:rPr lang="en-US" sz="2800" dirty="0" smtClean="0"/>
              <a:t>algorithms</a:t>
            </a:r>
            <a:endParaRPr lang="en-US" sz="2800" dirty="0">
              <a:ea typeface="ＭＳ Ｐゴシック" panose="020B0600070205080204" pitchFamily="34" charset="-128"/>
            </a:endParaRPr>
          </a:p>
          <a:p>
            <a:r>
              <a:rPr lang="en-US" sz="2800" dirty="0">
                <a:ea typeface="ＭＳ Ｐゴシック" panose="020B0600070205080204" pitchFamily="34" charset="-128"/>
              </a:rPr>
              <a:t>P</a:t>
            </a:r>
            <a:r>
              <a:rPr lang="en-US" sz="2800" dirty="0" smtClean="0"/>
              <a:t>rogramming experience</a:t>
            </a:r>
          </a:p>
          <a:p>
            <a:endParaRPr lang="en-US" altLang="en-US" sz="2800" dirty="0"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Experience with image processing or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Matlab</a:t>
            </a:r>
            <a:r>
              <a:rPr lang="en-US" altLang="en-US" sz="2800" dirty="0">
                <a:ea typeface="ＭＳ Ｐゴシック" panose="020B0600070205080204" pitchFamily="34" charset="-128"/>
              </a:rPr>
              <a:t> will help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but </a:t>
            </a:r>
            <a:r>
              <a:rPr lang="en-US" altLang="en-US" sz="2800" dirty="0">
                <a:ea typeface="ＭＳ Ｐゴシック" panose="020B0600070205080204" pitchFamily="34" charset="-128"/>
              </a:rPr>
              <a:t>is not necessary</a:t>
            </a:r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/>
              <a:t>Topics overview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38488"/>
            <a:ext cx="8229600" cy="4103511"/>
          </a:xfrm>
        </p:spPr>
        <p:txBody>
          <a:bodyPr/>
          <a:lstStyle/>
          <a:p>
            <a:pPr eaLnBrk="1" hangingPunct="1"/>
            <a:r>
              <a:rPr lang="en-US" sz="2800" dirty="0"/>
              <a:t>Features </a:t>
            </a:r>
            <a:r>
              <a:rPr lang="en-US" sz="2800" dirty="0" smtClean="0"/>
              <a:t>and </a:t>
            </a:r>
            <a:r>
              <a:rPr lang="en-US" sz="2800" dirty="0"/>
              <a:t>filters </a:t>
            </a:r>
          </a:p>
          <a:p>
            <a:pPr eaLnBrk="1" hangingPunct="1"/>
            <a:r>
              <a:rPr lang="en-US" sz="2800" dirty="0"/>
              <a:t>Grouping </a:t>
            </a:r>
            <a:r>
              <a:rPr lang="en-US" sz="2800" dirty="0" smtClean="0"/>
              <a:t>and </a:t>
            </a:r>
            <a:r>
              <a:rPr lang="en-US" sz="2800" dirty="0"/>
              <a:t>fitting</a:t>
            </a:r>
          </a:p>
          <a:p>
            <a:pPr eaLnBrk="1" hangingPunct="1"/>
            <a:r>
              <a:rPr lang="en-US" sz="2800" dirty="0" smtClean="0"/>
              <a:t>Recognition and learning</a:t>
            </a:r>
            <a:endParaRPr lang="en-US" sz="2800" dirty="0"/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r>
              <a:rPr lang="en-US" sz="2800" dirty="0"/>
              <a:t>Focus is on algorithms, rather than specific </a:t>
            </a:r>
            <a:r>
              <a:rPr lang="en-US" sz="2800" dirty="0" smtClean="0"/>
              <a:t>systems</a:t>
            </a:r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1056</Words>
  <Application>Microsoft Macintosh PowerPoint</Application>
  <PresentationFormat>On-screen Show (4:3)</PresentationFormat>
  <Paragraphs>252</Paragraphs>
  <Slides>31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ECS 174: Computer Vision April 2nd, 2019</vt:lpstr>
      <vt:lpstr>Plan for today</vt:lpstr>
      <vt:lpstr>Introductions</vt:lpstr>
      <vt:lpstr>Introductions</vt:lpstr>
      <vt:lpstr>This course</vt:lpstr>
      <vt:lpstr>This course</vt:lpstr>
      <vt:lpstr>Goals of this course</vt:lpstr>
      <vt:lpstr>Prerequisites</vt:lpstr>
      <vt:lpstr>Topics overview</vt:lpstr>
      <vt:lpstr>Features and filters</vt:lpstr>
      <vt:lpstr>Grouping and fitting</vt:lpstr>
      <vt:lpstr>Recognition and learning</vt:lpstr>
      <vt:lpstr>Recognition and learning</vt:lpstr>
      <vt:lpstr>Not covered: Multiple views and motion</vt:lpstr>
      <vt:lpstr>Not covered: Video processing</vt:lpstr>
      <vt:lpstr>Plan for today</vt:lpstr>
      <vt:lpstr>Plan for today</vt:lpstr>
      <vt:lpstr>Textbooks</vt:lpstr>
      <vt:lpstr>Requirements / Grading</vt:lpstr>
      <vt:lpstr>Problem sets</vt:lpstr>
      <vt:lpstr>Matlab</vt:lpstr>
      <vt:lpstr>Matlab</vt:lpstr>
      <vt:lpstr>Problem Set 0</vt:lpstr>
      <vt:lpstr>Preview of some problem sets</vt:lpstr>
      <vt:lpstr>Preview of some problem sets</vt:lpstr>
      <vt:lpstr>Preview of some problem sets</vt:lpstr>
      <vt:lpstr>Problem set deadlines</vt:lpstr>
      <vt:lpstr>Collaboration policy</vt:lpstr>
      <vt:lpstr>MOSS</vt:lpstr>
      <vt:lpstr>Miscellaneous</vt:lpstr>
      <vt:lpstr>Coming up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Computers See</dc:title>
  <dc:creator/>
  <cp:lastModifiedBy>Yong Jae Lee</cp:lastModifiedBy>
  <cp:revision>308</cp:revision>
  <cp:lastPrinted>2017-04-05T01:01:45Z</cp:lastPrinted>
  <dcterms:created xsi:type="dcterms:W3CDTF">2013-10-08T21:53:08Z</dcterms:created>
  <dcterms:modified xsi:type="dcterms:W3CDTF">2019-04-03T01:30:11Z</dcterms:modified>
</cp:coreProperties>
</file>