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theme/theme7.xml" ContentType="application/vnd.openxmlformats-officedocument.theme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tags/tag7.xml" ContentType="application/vnd.openxmlformats-officedocument.presentationml.tags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tags/tag8.xml" ContentType="application/vnd.openxmlformats-officedocument.presentationml.tags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tags/tag9.xml" ContentType="application/vnd.openxmlformats-officedocument.presentationml.tags+xml"/>
  <Override PartName="/ppt/notesSlides/notesSlide53.xml" ContentType="application/vnd.openxmlformats-officedocument.presentationml.notesSlide+xml"/>
  <Override PartName="/ppt/tags/tag10.xml" ContentType="application/vnd.openxmlformats-officedocument.presentationml.tags+xml"/>
  <Override PartName="/ppt/notesSlides/notesSlide54.xml" ContentType="application/vnd.openxmlformats-officedocument.presentationml.notesSlide+xml"/>
  <Override PartName="/ppt/tags/tag11.xml" ContentType="application/vnd.openxmlformats-officedocument.presentationml.tags+xml"/>
  <Override PartName="/ppt/notesSlides/notesSlide55.xml" ContentType="application/vnd.openxmlformats-officedocument.presentationml.notesSlide+xml"/>
  <Override PartName="/ppt/tags/tag12.xml" ContentType="application/vnd.openxmlformats-officedocument.presentationml.tags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9" r:id="rId2"/>
    <p:sldMasterId id="2147483956" r:id="rId3"/>
    <p:sldMasterId id="2147483993" r:id="rId4"/>
    <p:sldMasterId id="2147484191" r:id="rId5"/>
    <p:sldMasterId id="2147484451" r:id="rId6"/>
    <p:sldMasterId id="2147484565" r:id="rId7"/>
    <p:sldMasterId id="2147484591" r:id="rId8"/>
  </p:sldMasterIdLst>
  <p:notesMasterIdLst>
    <p:notesMasterId r:id="rId83"/>
  </p:notesMasterIdLst>
  <p:handoutMasterIdLst>
    <p:handoutMasterId r:id="rId84"/>
  </p:handoutMasterIdLst>
  <p:sldIdLst>
    <p:sldId id="808" r:id="rId9"/>
    <p:sldId id="776" r:id="rId10"/>
    <p:sldId id="772" r:id="rId11"/>
    <p:sldId id="783" r:id="rId12"/>
    <p:sldId id="784" r:id="rId13"/>
    <p:sldId id="621" r:id="rId14"/>
    <p:sldId id="785" r:id="rId15"/>
    <p:sldId id="786" r:id="rId16"/>
    <p:sldId id="809" r:id="rId17"/>
    <p:sldId id="801" r:id="rId18"/>
    <p:sldId id="788" r:id="rId19"/>
    <p:sldId id="781" r:id="rId20"/>
    <p:sldId id="624" r:id="rId21"/>
    <p:sldId id="652" r:id="rId22"/>
    <p:sldId id="519" r:id="rId23"/>
    <p:sldId id="651" r:id="rId24"/>
    <p:sldId id="625" r:id="rId25"/>
    <p:sldId id="626" r:id="rId26"/>
    <p:sldId id="627" r:id="rId27"/>
    <p:sldId id="628" r:id="rId28"/>
    <p:sldId id="629" r:id="rId29"/>
    <p:sldId id="803" r:id="rId30"/>
    <p:sldId id="630" r:id="rId31"/>
    <p:sldId id="804" r:id="rId32"/>
    <p:sldId id="631" r:id="rId33"/>
    <p:sldId id="805" r:id="rId34"/>
    <p:sldId id="632" r:id="rId35"/>
    <p:sldId id="806" r:id="rId36"/>
    <p:sldId id="633" r:id="rId37"/>
    <p:sldId id="807" r:id="rId38"/>
    <p:sldId id="634" r:id="rId39"/>
    <p:sldId id="639" r:id="rId40"/>
    <p:sldId id="640" r:id="rId41"/>
    <p:sldId id="641" r:id="rId42"/>
    <p:sldId id="649" r:id="rId43"/>
    <p:sldId id="597" r:id="rId44"/>
    <p:sldId id="598" r:id="rId45"/>
    <p:sldId id="596" r:id="rId46"/>
    <p:sldId id="642" r:id="rId47"/>
    <p:sldId id="534" r:id="rId48"/>
    <p:sldId id="812" r:id="rId49"/>
    <p:sldId id="536" r:id="rId50"/>
    <p:sldId id="658" r:id="rId51"/>
    <p:sldId id="659" r:id="rId52"/>
    <p:sldId id="687" r:id="rId53"/>
    <p:sldId id="774" r:id="rId54"/>
    <p:sldId id="660" r:id="rId55"/>
    <p:sldId id="662" r:id="rId56"/>
    <p:sldId id="661" r:id="rId57"/>
    <p:sldId id="688" r:id="rId58"/>
    <p:sldId id="689" r:id="rId59"/>
    <p:sldId id="690" r:id="rId60"/>
    <p:sldId id="691" r:id="rId61"/>
    <p:sldId id="692" r:id="rId62"/>
    <p:sldId id="693" r:id="rId63"/>
    <p:sldId id="694" r:id="rId64"/>
    <p:sldId id="695" r:id="rId65"/>
    <p:sldId id="696" r:id="rId66"/>
    <p:sldId id="697" r:id="rId67"/>
    <p:sldId id="698" r:id="rId68"/>
    <p:sldId id="699" r:id="rId69"/>
    <p:sldId id="700" r:id="rId70"/>
    <p:sldId id="701" r:id="rId71"/>
    <p:sldId id="702" r:id="rId72"/>
    <p:sldId id="703" r:id="rId73"/>
    <p:sldId id="704" r:id="rId74"/>
    <p:sldId id="705" r:id="rId75"/>
    <p:sldId id="794" r:id="rId76"/>
    <p:sldId id="793" r:id="rId77"/>
    <p:sldId id="795" r:id="rId78"/>
    <p:sldId id="796" r:id="rId79"/>
    <p:sldId id="775" r:id="rId80"/>
    <p:sldId id="768" r:id="rId81"/>
    <p:sldId id="802" r:id="rId82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CC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31" autoAdjust="0"/>
    <p:restoredTop sz="79056" autoAdjust="0"/>
  </p:normalViewPr>
  <p:slideViewPr>
    <p:cSldViewPr>
      <p:cViewPr varScale="1">
        <p:scale>
          <a:sx n="92" d="100"/>
          <a:sy n="92" d="100"/>
        </p:scale>
        <p:origin x="1986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42" d="100"/>
        <a:sy n="42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8.xml"/><Relationship Id="rId21" Type="http://schemas.openxmlformats.org/officeDocument/2006/relationships/slide" Target="slides/slide13.xml"/><Relationship Id="rId42" Type="http://schemas.openxmlformats.org/officeDocument/2006/relationships/slide" Target="slides/slide34.xml"/><Relationship Id="rId47" Type="http://schemas.openxmlformats.org/officeDocument/2006/relationships/slide" Target="slides/slide39.xml"/><Relationship Id="rId63" Type="http://schemas.openxmlformats.org/officeDocument/2006/relationships/slide" Target="slides/slide55.xml"/><Relationship Id="rId68" Type="http://schemas.openxmlformats.org/officeDocument/2006/relationships/slide" Target="slides/slide60.xml"/><Relationship Id="rId84" Type="http://schemas.openxmlformats.org/officeDocument/2006/relationships/handoutMaster" Target="handoutMasters/handoutMaster1.xml"/><Relationship Id="rId16" Type="http://schemas.openxmlformats.org/officeDocument/2006/relationships/slide" Target="slides/slide8.xml"/><Relationship Id="rId11" Type="http://schemas.openxmlformats.org/officeDocument/2006/relationships/slide" Target="slides/slide3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53" Type="http://schemas.openxmlformats.org/officeDocument/2006/relationships/slide" Target="slides/slide45.xml"/><Relationship Id="rId58" Type="http://schemas.openxmlformats.org/officeDocument/2006/relationships/slide" Target="slides/slide50.xml"/><Relationship Id="rId74" Type="http://schemas.openxmlformats.org/officeDocument/2006/relationships/slide" Target="slides/slide66.xml"/><Relationship Id="rId79" Type="http://schemas.openxmlformats.org/officeDocument/2006/relationships/slide" Target="slides/slide71.xml"/><Relationship Id="rId5" Type="http://schemas.openxmlformats.org/officeDocument/2006/relationships/slideMaster" Target="slideMasters/slideMaster5.xml"/><Relationship Id="rId19" Type="http://schemas.openxmlformats.org/officeDocument/2006/relationships/slide" Target="slides/slide1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slide" Target="slides/slide35.xml"/><Relationship Id="rId48" Type="http://schemas.openxmlformats.org/officeDocument/2006/relationships/slide" Target="slides/slide40.xml"/><Relationship Id="rId56" Type="http://schemas.openxmlformats.org/officeDocument/2006/relationships/slide" Target="slides/slide48.xml"/><Relationship Id="rId64" Type="http://schemas.openxmlformats.org/officeDocument/2006/relationships/slide" Target="slides/slide56.xml"/><Relationship Id="rId69" Type="http://schemas.openxmlformats.org/officeDocument/2006/relationships/slide" Target="slides/slide61.xml"/><Relationship Id="rId77" Type="http://schemas.openxmlformats.org/officeDocument/2006/relationships/slide" Target="slides/slide69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3.xml"/><Relationship Id="rId72" Type="http://schemas.openxmlformats.org/officeDocument/2006/relationships/slide" Target="slides/slide64.xml"/><Relationship Id="rId80" Type="http://schemas.openxmlformats.org/officeDocument/2006/relationships/slide" Target="slides/slide72.xml"/><Relationship Id="rId85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46" Type="http://schemas.openxmlformats.org/officeDocument/2006/relationships/slide" Target="slides/slide38.xml"/><Relationship Id="rId59" Type="http://schemas.openxmlformats.org/officeDocument/2006/relationships/slide" Target="slides/slide51.xml"/><Relationship Id="rId67" Type="http://schemas.openxmlformats.org/officeDocument/2006/relationships/slide" Target="slides/slide59.xml"/><Relationship Id="rId20" Type="http://schemas.openxmlformats.org/officeDocument/2006/relationships/slide" Target="slides/slide12.xml"/><Relationship Id="rId41" Type="http://schemas.openxmlformats.org/officeDocument/2006/relationships/slide" Target="slides/slide33.xml"/><Relationship Id="rId54" Type="http://schemas.openxmlformats.org/officeDocument/2006/relationships/slide" Target="slides/slide46.xml"/><Relationship Id="rId62" Type="http://schemas.openxmlformats.org/officeDocument/2006/relationships/slide" Target="slides/slide54.xml"/><Relationship Id="rId70" Type="http://schemas.openxmlformats.org/officeDocument/2006/relationships/slide" Target="slides/slide62.xml"/><Relationship Id="rId75" Type="http://schemas.openxmlformats.org/officeDocument/2006/relationships/slide" Target="slides/slide67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49" Type="http://schemas.openxmlformats.org/officeDocument/2006/relationships/slide" Target="slides/slide41.xml"/><Relationship Id="rId57" Type="http://schemas.openxmlformats.org/officeDocument/2006/relationships/slide" Target="slides/slide49.xml"/><Relationship Id="rId10" Type="http://schemas.openxmlformats.org/officeDocument/2006/relationships/slide" Target="slides/slide2.xml"/><Relationship Id="rId31" Type="http://schemas.openxmlformats.org/officeDocument/2006/relationships/slide" Target="slides/slide23.xml"/><Relationship Id="rId44" Type="http://schemas.openxmlformats.org/officeDocument/2006/relationships/slide" Target="slides/slide36.xml"/><Relationship Id="rId52" Type="http://schemas.openxmlformats.org/officeDocument/2006/relationships/slide" Target="slides/slide44.xml"/><Relationship Id="rId60" Type="http://schemas.openxmlformats.org/officeDocument/2006/relationships/slide" Target="slides/slide52.xml"/><Relationship Id="rId65" Type="http://schemas.openxmlformats.org/officeDocument/2006/relationships/slide" Target="slides/slide57.xml"/><Relationship Id="rId73" Type="http://schemas.openxmlformats.org/officeDocument/2006/relationships/slide" Target="slides/slide65.xml"/><Relationship Id="rId78" Type="http://schemas.openxmlformats.org/officeDocument/2006/relationships/slide" Target="slides/slide70.xml"/><Relationship Id="rId81" Type="http://schemas.openxmlformats.org/officeDocument/2006/relationships/slide" Target="slides/slide73.xml"/><Relationship Id="rId86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39" Type="http://schemas.openxmlformats.org/officeDocument/2006/relationships/slide" Target="slides/slide31.xml"/><Relationship Id="rId34" Type="http://schemas.openxmlformats.org/officeDocument/2006/relationships/slide" Target="slides/slide26.xml"/><Relationship Id="rId50" Type="http://schemas.openxmlformats.org/officeDocument/2006/relationships/slide" Target="slides/slide42.xml"/><Relationship Id="rId55" Type="http://schemas.openxmlformats.org/officeDocument/2006/relationships/slide" Target="slides/slide47.xml"/><Relationship Id="rId76" Type="http://schemas.openxmlformats.org/officeDocument/2006/relationships/slide" Target="slides/slide68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3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1.xml"/><Relationship Id="rId24" Type="http://schemas.openxmlformats.org/officeDocument/2006/relationships/slide" Target="slides/slide16.xml"/><Relationship Id="rId40" Type="http://schemas.openxmlformats.org/officeDocument/2006/relationships/slide" Target="slides/slide32.xml"/><Relationship Id="rId45" Type="http://schemas.openxmlformats.org/officeDocument/2006/relationships/slide" Target="slides/slide37.xml"/><Relationship Id="rId66" Type="http://schemas.openxmlformats.org/officeDocument/2006/relationships/slide" Target="slides/slide58.xml"/><Relationship Id="rId87" Type="http://schemas.openxmlformats.org/officeDocument/2006/relationships/theme" Target="theme/theme1.xml"/><Relationship Id="rId61" Type="http://schemas.openxmlformats.org/officeDocument/2006/relationships/slide" Target="slides/slide53.xml"/><Relationship Id="rId82" Type="http://schemas.openxmlformats.org/officeDocument/2006/relationships/slide" Target="slides/slide74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image" Target="../media/image33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3.wmf"/><Relationship Id="rId1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59.png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3.wmf"/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8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4E94002F-FDE3-4938-A993-4DB8C0950F09}" type="datetimeFigureOut">
              <a:rPr lang="en-US" smtClean="0"/>
              <a:pPr/>
              <a:t>4/9/2019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9CD60F0E-5F40-446A-ACB1-64DA68C2677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61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587" y="0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1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20725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520" y="4560570"/>
            <a:ext cx="5852160" cy="4320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>
              <a:defRPr sz="13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587" y="9119474"/>
            <a:ext cx="3169920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>
              <a:defRPr sz="1300" b="0">
                <a:latin typeface="Arial" charset="0"/>
              </a:defRPr>
            </a:lvl1pPr>
          </a:lstStyle>
          <a:p>
            <a:pPr>
              <a:defRPr/>
            </a:pPr>
            <a:fld id="{0E52F1F6-DC5D-4F1C-B5F7-1014541A2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2459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536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C27B2E3-98E1-492B-98AE-93849E9137D3}" type="slidenum">
              <a:rPr lang="en-US" smtClean="0">
                <a:latin typeface="Arial" pitchFamily="34" charset="0"/>
              </a:rPr>
              <a:pPr/>
              <a:t>2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0060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stage in most CV applications; </a:t>
            </a:r>
            <a:r>
              <a:rPr lang="en-US" dirty="0" err="1" smtClean="0"/>
              <a:t>img</a:t>
            </a:r>
            <a:r>
              <a:rPr lang="en-US" dirty="0" smtClean="0"/>
              <a:t> processing converts </a:t>
            </a:r>
            <a:r>
              <a:rPr lang="en-US" dirty="0" err="1" smtClean="0"/>
              <a:t>img</a:t>
            </a:r>
            <a:r>
              <a:rPr lang="en-US" dirty="0" smtClean="0"/>
              <a:t> into more suitable form for further analysis.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314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59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C2B6A6B-5E17-41EB-B9C7-16C1ED5FFCEF}" type="slidenum">
              <a:rPr lang="en-US" smtClean="0">
                <a:latin typeface="Arial" pitchFamily="34" charset="0"/>
              </a:rPr>
              <a:pPr/>
              <a:t>13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00531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607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B387DA-4282-458B-B09B-527FDF1B9596}" type="slidenum">
              <a:rPr lang="en-US" smtClean="0">
                <a:latin typeface="Arial" pitchFamily="34" charset="0"/>
              </a:rPr>
              <a:pPr/>
              <a:t>14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0602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6226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62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9E018D-B7B6-4E88-9386-B18F50D4F690}" type="slidenum">
              <a:rPr lang="en-US" smtClean="0">
                <a:latin typeface="Arial" pitchFamily="34" charset="0"/>
              </a:rPr>
              <a:pPr/>
              <a:t>16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75452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802B91BD-AE3D-45B2-8D19-778CAC761D4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17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5463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FE9BDF16-C3AA-431E-B382-CED24DFD049F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18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7907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005ABCB-1F76-41F2-A6BA-944EBD40C1AD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19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86741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8AB4EF1-DC94-4663-BFBA-097A847D4A6C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20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6919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37D8D04-FB13-4DD9-BB99-6272BD0FF3B8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21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91235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0764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37D8D04-FB13-4DD9-BB99-6272BD0FF3B8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22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9993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5171A6E4-BC61-4A72-BD27-38810B3A5BD2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23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78663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5171A6E4-BC61-4A72-BD27-38810B3A5BD2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24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3807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AB43C4F-4458-41F0-AD44-772F25BC2867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25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2688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AB43C4F-4458-41F0-AD44-772F25BC2867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26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938561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1029A176-4046-4B7B-956A-F34347B98A9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27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11090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1029A176-4046-4B7B-956A-F34347B98A9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28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1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1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57395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056BFCC4-61B8-4840-A4E3-9CCD00C9EE4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29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34114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056BFCC4-61B8-4840-A4E3-9CCD00C9EE4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30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2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2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5465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9AE17901-43E1-4762-9E76-97D06ED6248A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31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1113" cy="5722937"/>
          </a:xfrm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5797"/>
            <a:ext cx="5620174" cy="2536984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7227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91816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740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DC747F-6BDC-4B7E-8485-75457E9F09C4}" type="slidenum">
              <a:rPr lang="en-US" smtClean="0">
                <a:latin typeface="Arial" pitchFamily="34" charset="0"/>
              </a:rPr>
              <a:pPr/>
              <a:t>32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8127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>
                <a:latin typeface="Arial" pitchFamily="34" charset="0"/>
              </a:rPr>
              <a:t>Linear filtering: weighted combination of pixels in a small neighborhood</a:t>
            </a: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751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BF6080-A959-404A-88AD-B917C2FB6962}" type="slidenum">
              <a:rPr lang="en-US" smtClean="0">
                <a:latin typeface="Arial" pitchFamily="34" charset="0"/>
              </a:rPr>
              <a:pPr/>
              <a:t>33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66772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761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1E0ADFA-DA70-4C10-8F63-CF2AF1E80AAB}" type="slidenum">
              <a:rPr lang="en-US" smtClean="0">
                <a:latin typeface="Arial" pitchFamily="34" charset="0"/>
              </a:rPr>
              <a:pPr/>
              <a:t>34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82618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7A117C65-0AC2-480D-A518-8911252410C8}" type="slidenum">
              <a:rPr lang="en-US" sz="1200" b="1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35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77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7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68068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94136F2D-D980-4131-9081-078D0672D457}" type="slidenum">
              <a:rPr lang="en-US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36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9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9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0897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7C2DB194-1773-4570-B664-E9B53E9D4079}" type="slidenum">
              <a:rPr lang="en-US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37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0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ru-RU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56614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3E5D0321-666E-420E-A160-F5E4AE792CD0}" type="slidenum">
              <a:rPr lang="en-US" sz="120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38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8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8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78661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12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C39FEB0-3C55-4079-8724-8593F8217CBF}" type="slidenum">
              <a:rPr lang="en-US" smtClean="0">
                <a:latin typeface="Arial" pitchFamily="34" charset="0"/>
              </a:rPr>
              <a:pPr/>
              <a:t>39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705246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3795CC44-627F-4466-8DB9-F57F1CDE3086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40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258563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3795CC44-627F-4466-8DB9-F57F1CDE3086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41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2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2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89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54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633E8-E8F7-4B89-870F-D448F351DF78}" type="slidenum">
              <a:rPr lang="en-US" smtClean="0">
                <a:latin typeface="Arial" pitchFamily="34" charset="0"/>
              </a:rPr>
              <a:pPr/>
              <a:t>5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92057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1B024F52-5115-4E90-BC92-4DF6EA162768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42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3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4288" cy="5724525"/>
          </a:xfrm>
          <a:solidFill>
            <a:srgbClr val="FFFFFF"/>
          </a:solidFill>
          <a:ln/>
        </p:spPr>
      </p:sp>
      <p:sp>
        <p:nvSpPr>
          <p:cNvPr id="183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7463"/>
            <a:ext cx="5620174" cy="253531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928412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65226604-9998-44C9-A2D6-C34062C32886}" type="slidenum">
              <a:rPr lang="en-US" sz="1200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43</a:t>
            </a:fld>
            <a:endParaRPr lang="en-US" sz="1200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84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4288" cy="5724525"/>
          </a:xfrm>
          <a:solidFill>
            <a:srgbClr val="FFFFFF"/>
          </a:solidFill>
          <a:ln/>
        </p:spPr>
      </p:sp>
      <p:sp>
        <p:nvSpPr>
          <p:cNvPr id="184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83920" y="6367463"/>
            <a:ext cx="5620174" cy="253531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213562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In </a:t>
            </a:r>
            <a:r>
              <a:rPr lang="en-US" dirty="0" err="1" smtClean="0">
                <a:latin typeface="Arial" pitchFamily="34" charset="0"/>
              </a:rPr>
              <a:t>matlab</a:t>
            </a:r>
            <a:r>
              <a:rPr lang="en-US" dirty="0" smtClean="0">
                <a:latin typeface="Arial" pitchFamily="34" charset="0"/>
              </a:rPr>
              <a:t>, conv2 does convolution, filter2 does correlation.  </a:t>
            </a:r>
            <a:r>
              <a:rPr lang="en-US" dirty="0" err="1" smtClean="0">
                <a:latin typeface="Arial" pitchFamily="34" charset="0"/>
              </a:rPr>
              <a:t>Imfilter</a:t>
            </a:r>
            <a:r>
              <a:rPr lang="en-US" dirty="0" smtClean="0">
                <a:latin typeface="Arial" pitchFamily="34" charset="0"/>
              </a:rPr>
              <a:t> does either if specified, correlation by default (‘</a:t>
            </a:r>
            <a:r>
              <a:rPr lang="en-US" dirty="0" err="1" smtClean="0">
                <a:latin typeface="Arial" pitchFamily="34" charset="0"/>
              </a:rPr>
              <a:t>conv</a:t>
            </a:r>
            <a:r>
              <a:rPr lang="en-US" dirty="0" smtClean="0">
                <a:latin typeface="Arial" pitchFamily="34" charset="0"/>
              </a:rPr>
              <a:t>’, ‘</a:t>
            </a:r>
            <a:r>
              <a:rPr lang="en-US" dirty="0" err="1" smtClean="0">
                <a:latin typeface="Arial" pitchFamily="34" charset="0"/>
              </a:rPr>
              <a:t>corr</a:t>
            </a:r>
            <a:r>
              <a:rPr lang="en-US" dirty="0" smtClean="0">
                <a:latin typeface="Arial" pitchFamily="34" charset="0"/>
              </a:rPr>
              <a:t>’ option)</a:t>
            </a: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53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1DE27A1-F920-4875-884E-F1E0FAD80E70}" type="slidenum">
              <a:rPr lang="en-US" smtClean="0">
                <a:latin typeface="Arial" pitchFamily="34" charset="0"/>
              </a:rPr>
              <a:pPr/>
              <a:t>44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364286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30598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92507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Kernel function h convolved</a:t>
            </a:r>
            <a:r>
              <a:rPr lang="en-US" baseline="0" dirty="0" smtClean="0">
                <a:latin typeface="Arial" pitchFamily="34" charset="0"/>
              </a:rPr>
              <a:t> with an impulse signal delta reproduces itself h*delta = h.  Correlation produces a reflected signal.</a:t>
            </a:r>
            <a:endParaRPr lang="en-US" dirty="0" smtClean="0">
              <a:latin typeface="Arial" pitchFamily="34" charset="0"/>
            </a:endParaRPr>
          </a:p>
        </p:txBody>
      </p:sp>
      <p:sp>
        <p:nvSpPr>
          <p:cNvPr id="187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2897EC3-E87A-4587-8026-7EC76D897D88}" type="slidenum">
              <a:rPr lang="en-US" smtClean="0">
                <a:latin typeface="Arial" pitchFamily="34" charset="0"/>
              </a:rPr>
              <a:pPr/>
              <a:t>47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832457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8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0C0C879-833C-4E31-9D34-3E4FF8128AD5}" type="slidenum">
              <a:rPr lang="en-US" smtClean="0">
                <a:latin typeface="Arial" pitchFamily="34" charset="0"/>
              </a:rPr>
              <a:pPr/>
              <a:t>48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673177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89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E1E7930-BC2B-4868-B227-89E595E5B114}" type="slidenum">
              <a:rPr lang="en-US" smtClean="0">
                <a:latin typeface="Arial" pitchFamily="34" charset="0"/>
              </a:rPr>
              <a:pPr/>
              <a:t>49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50717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904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E369EF6-1ACB-4DBC-BD66-79683FE9885E}" type="slidenum">
              <a:rPr lang="en-US" b="1" smtClean="0">
                <a:solidFill>
                  <a:srgbClr val="000000"/>
                </a:solidFill>
                <a:latin typeface="Arial" pitchFamily="34" charset="0"/>
              </a:rPr>
              <a:pPr/>
              <a:t>50</a:t>
            </a:fld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13647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AC8B376-7100-4653-9D12-1B20E6A1AEC0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51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1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14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2355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56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A2669F-90B7-4383-9A34-06168FD61A3D}" type="slidenum">
              <a:rPr lang="en-US" smtClean="0">
                <a:latin typeface="Arial" pitchFamily="34" charset="0"/>
              </a:rPr>
              <a:pPr/>
              <a:t>6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0314507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36053CF-FD69-45E7-89E6-37DF635C2587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52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2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047392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BD32699-ADD3-4340-B510-B584D706B725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53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3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35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102634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ED584A98-F1CC-4AEC-8E86-DE5057707644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54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04328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DEC64AD1-3AED-46BC-B687-1A6B36608B20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55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8227747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97F1F670-F64E-4E74-ABC2-F3E50DC1E20C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56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6844405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52FD08E2-6016-4314-B294-08902BBE1534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57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7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76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31004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C83D8466-881E-4A74-9CC7-F03813FDE188}" type="slidenum">
              <a:rPr lang="en-US" sz="12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pPr eaLnBrk="0" hangingPunct="0"/>
              <a:t>58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8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5360" y="4560570"/>
            <a:ext cx="5364480" cy="4320540"/>
          </a:xfrm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32783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96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76919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007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690620-D645-416B-AE4A-44A029DCA7B4}" type="slidenum">
              <a:rPr lang="en-US" b="1" smtClean="0">
                <a:solidFill>
                  <a:srgbClr val="000000"/>
                </a:solidFill>
                <a:latin typeface="Arial" pitchFamily="34" charset="0"/>
              </a:rPr>
              <a:pPr/>
              <a:t>60</a:t>
            </a:fld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3832879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BFB9115-D0E6-4727-96A2-085F3747F7E3}" type="slidenum">
              <a:rPr lang="en-US" b="1" smtClean="0">
                <a:solidFill>
                  <a:srgbClr val="000000"/>
                </a:solidFill>
                <a:latin typeface="Arial" pitchFamily="34" charset="0"/>
              </a:rPr>
              <a:pPr/>
              <a:t>61</a:t>
            </a:fld>
            <a:endParaRPr lang="en-US" b="1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93776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Semiconductor</a:t>
            </a:r>
            <a:r>
              <a:rPr lang="en-US" sz="1200" b="0" i="0" u="none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</a:t>
            </a:r>
            <a:r>
              <a:rPr lang="en-US" sz="1200" b="0" i="0" u="none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that records light electronically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u="none" dirty="0" smtClean="0">
                <a:solidFill>
                  <a:schemeClr val="tx1"/>
                </a:solidFill>
              </a:rPr>
              <a:t>Each sensor cell records amount </a:t>
            </a:r>
            <a:r>
              <a:rPr lang="en-US" dirty="0" smtClean="0"/>
              <a:t>of light coming in at a small range of orientations</a:t>
            </a:r>
          </a:p>
          <a:p>
            <a:endParaRPr lang="en-US" dirty="0" smtClean="0">
              <a:latin typeface="Arial" pitchFamily="34" charset="0"/>
            </a:endParaRPr>
          </a:p>
        </p:txBody>
      </p:sp>
      <p:sp>
        <p:nvSpPr>
          <p:cNvPr id="15565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90C131-A990-475A-B85A-87606F893E92}" type="slidenum">
              <a:rPr lang="en-US" smtClean="0">
                <a:latin typeface="Arial" pitchFamily="34" charset="0"/>
              </a:rPr>
              <a:pPr/>
              <a:t>7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408763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137058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37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k^2 vs. 2k</a:t>
            </a:r>
            <a:r>
              <a:rPr lang="en-US" baseline="0" dirty="0" smtClean="0">
                <a:latin typeface="Arial" pitchFamily="34" charset="0"/>
              </a:rPr>
              <a:t> multiply-add per pixel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03651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eaLnBrk="0" hangingPunct="0"/>
            <a:fld id="{BA50CBEE-DE44-4B0B-8B67-70429ED9C0B0}" type="slidenum">
              <a:rPr lang="en-US" sz="1200" b="1" smtClean="0">
                <a:solidFill>
                  <a:srgbClr val="000000"/>
                </a:solidFill>
                <a:latin typeface="Arial" pitchFamily="34" charset="0"/>
              </a:rPr>
              <a:pPr eaLnBrk="0" hangingPunct="0"/>
              <a:t>64</a:t>
            </a:fld>
            <a:endParaRPr lang="en-US" sz="1200" b="1" dirty="0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048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153988" y="401638"/>
            <a:ext cx="7634288" cy="5724525"/>
          </a:xfrm>
          <a:solidFill>
            <a:srgbClr val="FFFFFF"/>
          </a:solidFill>
          <a:ln/>
        </p:spPr>
      </p:sp>
      <p:sp>
        <p:nvSpPr>
          <p:cNvPr id="204804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883920" y="6367463"/>
            <a:ext cx="5620174" cy="2535317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870815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58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Output</a:t>
            </a:r>
            <a:r>
              <a:rPr lang="en-US" baseline="0" dirty="0" smtClean="0">
                <a:latin typeface="Arial" pitchFamily="34" charset="0"/>
              </a:rPr>
              <a:t> no longer a weighted summation of input pixels; non-linear filter</a:t>
            </a:r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2694190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7774616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78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409411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latin typeface="Arial" pitchFamily="34" charset="0"/>
              </a:rPr>
              <a:t>\</a:t>
            </a:r>
          </a:p>
        </p:txBody>
      </p:sp>
      <p:sp>
        <p:nvSpPr>
          <p:cNvPr id="2089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47DD9B-4950-4E5A-940D-6CE923CD0D5E}" type="slidenum">
              <a:rPr lang="en-US" smtClean="0">
                <a:latin typeface="Arial" pitchFamily="34" charset="0"/>
              </a:rPr>
              <a:pPr/>
              <a:t>68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8819065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>
              <a:latin typeface="Arial" pitchFamily="34" charset="0"/>
            </a:endParaRPr>
          </a:p>
        </p:txBody>
      </p:sp>
      <p:sp>
        <p:nvSpPr>
          <p:cNvPr id="2099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7CCBEA3-1841-422A-A5A0-C25C6D4B72FD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69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9105112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595803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210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CC0E27-AFC7-4419-A0E4-0563EA0FB993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71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40744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Unfortunately, each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photosite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 is colorblind. It only keeps track of the total intensity of the light that strikes its surface. 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  <a:p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In order to get a full color image, most sensors use filtering to look at the light in its three primary colors.</a:t>
            </a:r>
          </a:p>
          <a:p>
            <a:endParaRPr lang="en-US" sz="1200" b="0" i="0" kern="120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157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1B833-E712-4CFA-B8E9-7329428D23C9}" type="slidenum">
              <a:rPr lang="en-US" smtClean="0">
                <a:latin typeface="Arial" pitchFamily="34" charset="0"/>
              </a:rPr>
              <a:pPr/>
              <a:t>8</a:t>
            </a:fld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48805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8424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7858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97F73CA-FE3C-4014-AB98-24395AED25DF}" type="slidenum">
              <a:rPr lang="en-US" smtClean="0">
                <a:solidFill>
                  <a:srgbClr val="000000"/>
                </a:solidFill>
                <a:latin typeface="Arial" pitchFamily="34" charset="0"/>
              </a:rPr>
              <a:pPr/>
              <a:t>10</a:t>
            </a:fld>
            <a:endParaRPr lang="en-US" smtClea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158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8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113742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Floating</a:t>
            </a:r>
            <a:r>
              <a:rPr lang="en-US" baseline="0" dirty="0" smtClean="0"/>
              <a:t> point operations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52F1F6-DC5D-4F1C-B5F7-1014541A27E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8082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F1AE19-B518-4420-BCA5-E0DABD0ED2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3BC4E-42D5-4DF3-8316-A228C6834D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DBF0F-FB8F-4585-B49B-29F8AD2160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384DB-4794-41DD-9465-DB22E7D27A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E2EE2F-239D-4326-9CE2-89C2718C6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51A327-65CD-4704-98F5-93C194B5B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39399D-06E1-44A5-BABF-77D3264A34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99D3DB-3343-4605-AC72-01870E1A37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57B108-D1E4-49E0-952E-A079939D69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D66530-0FB0-459D-BE5D-C0F37C373C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0BC6DF-7DB1-42A8-83C6-1EC754DAD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39310C-9AAB-449B-9A2F-6B96E58F8C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00D1D6-6591-49BA-9989-B915E5CC48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42854-4676-4D7B-A0E1-F27A44D08B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689EE0-7AC5-4C87-AE7D-63A8873077B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118D3-1C27-430E-B0AB-C476589001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7361B1-C172-4F59-AFB4-7009F19E8C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D503D9-F674-4448-BEA1-6277CF17E5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429EEB-094D-4492-81D5-06FCA2620B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F8A4B2-DD3D-4C17-A71D-269CE78A11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E60C5-9F59-4F95-A079-29A290DAEB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571BCC-DA27-491B-9E52-F0C7DD52F0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9F0F7-B36B-42E5-B555-8EB0E7C32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9965AF-678E-4170-910C-AE55E9192F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8FE9B5-CEA4-4264-888E-4D34141A4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99B56E-55FE-4F5D-9245-AF6F43BC0C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4D07A6-772A-49B8-B4E7-ED20C15CCA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ED8CFD-4585-4D93-9FEF-66D34243BB3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B45978-0877-4E17-9D40-699D58CDC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D5BF9-1EBF-4901-97E4-05F2395302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DB1832-033C-4716-9D8A-BC9DDAB1D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AFCF4B-93FA-479F-A71E-AD2DE90F09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537D-3AA0-4153-B8A2-E18D6C1C0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E01A34-0823-40E7-9251-75EA4E51F0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F169A-FB62-4D00-A8DD-B8FDE49CE0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E135F2-32B0-46ED-8F9D-9339A8952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381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44805-764F-4980-B50D-EF1AE20073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2304C-9FDE-42F3-9FC5-AB3E088AE4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7FFBB4-4446-486F-A249-EFDAE11260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898D3-3C9B-48AE-B5C1-E5078CE29B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F98CCF-6C71-4742-8ABD-F3FDD2D1B7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6D4A6-5FC6-40C5-BDF6-C0DA918952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746BA-0028-41DF-8957-7EA1291660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7620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7620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59276-7423-42B8-87ED-D05FB46CA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B357B1-2742-487F-8CBA-51551B777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838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914400"/>
            <a:ext cx="7772400" cy="5257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7DFF11-EF67-4A6A-8E8B-46DEBC046C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C689B5-2864-4A21-B176-928D007205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5F1FE0-E4FA-4B6E-A0D7-55B63853D9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BDEEA9-9F0E-4F23-8D6D-2096D65564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DFA22C-6226-4478-9F20-D4D6EF208E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A89687-6DF6-423F-BDF6-DE3A3677C5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6A8DCC-A060-4BB4-944A-C98344395A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0A458E-6A2D-493A-892B-B3ADB04565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84C2A8-2066-47AB-A93A-CBF7D3E081A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FD11B-6FA6-46AE-8941-570FA5A98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3250C-DDB6-4B7D-A092-3E2DA42C37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A01B97-6DAE-49C4-84F2-241ED6BEFF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80CBDB-CF3D-4849-B870-15C6B80810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686330-7D14-4384-B2CE-08FA6DCB7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91A0B1-39DB-4B7A-8F4D-DB3AA14BF2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4141C8-5BCD-44D1-BA4F-D3F35171E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D9D914-C35A-4880-8145-FF496A6C2C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EBC9B-592E-44B9-9162-5BF409692B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8223E-2D3A-4914-B028-203117017C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8E03B7-99D7-4A9A-BF37-AA75212C3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B0BA21-80A1-4A7B-86DE-B9335BB029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E2E03-AB4B-4089-AF14-D1FD373CB6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28AD80-A93B-47A1-997C-1DEF2F92E4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EB3CCF-8405-4D26-B64A-52C8E94E4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34F8E0-DCD2-4EC1-8FAE-2EB2B96E3B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707A3-A282-42C8-862E-D0D193B275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BFBECC-CF8B-47EB-91DC-E890A8CD2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47002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355975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AF9F243-56F0-47D5-B642-C86D5AF578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14400"/>
          </a:xfrm>
        </p:spPr>
        <p:txBody>
          <a:bodyPr>
            <a:normAutofit/>
          </a:bodyPr>
          <a:lstStyle>
            <a:lvl1pPr algn="l">
              <a:defRPr sz="4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135563"/>
          </a:xfrm>
        </p:spPr>
        <p:txBody>
          <a:bodyPr>
            <a:normAutofit/>
          </a:bodyPr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D67BD328-3278-48A8-A58E-4A578C3D7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7257C9-8B07-4EFC-BDC0-206AFEB44C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B081B51-625A-4C01-86B0-AA2F1C078C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963008B-C8A3-4B9F-A5C6-C20A0FBFF7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A64ECF-6399-4125-8817-C5C65B7D36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9EB82B40-C848-4473-87A9-AF439C9D37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D6C56FA-1B68-486B-9C11-D59490C382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53950E1-9DA4-462A-9FA3-CC97D04A60F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6773B0F4-29BD-459B-A8B7-0BFF73E646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019E8A94-6469-46F3-9CA6-DED99AC4FC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B4609392-1722-48D3-8C27-CFDCDFD81E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8F59B306-7881-4D47-BB6D-0F66B0A829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798E039D-B6D7-489C-A214-171FF0392F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B44B947-E382-4131-A1E1-F529D20AE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1E729F-BDAE-4691-A6BB-994206ECE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A8A48-9679-4C24-927F-70A62F94A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7F049D7-94DD-474C-9B99-774C385280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15A25C40-B409-4355-8E93-039FB6A8E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30D3595-98D7-4C4C-B58A-03321E246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CC2C4ACD-3ADE-4A82-B632-D43AE5C56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A04DE0B1-AA4C-49EF-BFE3-BD2076E63D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39A489FE-8C73-4EF4-B554-6BF32D920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CABDF54-16D1-4431-A7E9-EA0BAC53C6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EF3DFAC0-2CF7-4039-910F-42BBA31257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pPr>
              <a:defRPr/>
            </a:pPr>
            <a:fld id="{FD506098-BCDA-49F8-9CA1-9F9E88B19C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50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62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61.xml"/><Relationship Id="rId5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0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5.xml"/><Relationship Id="rId7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73.xml"/><Relationship Id="rId5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72.xml"/><Relationship Id="rId4" Type="http://schemas.openxmlformats.org/officeDocument/2006/relationships/slideLayout" Target="../slideLayouts/slideLayout66.xml"/><Relationship Id="rId9" Type="http://schemas.openxmlformats.org/officeDocument/2006/relationships/slideLayout" Target="../slideLayouts/slideLayout71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7.xml"/><Relationship Id="rId7" Type="http://schemas.openxmlformats.org/officeDocument/2006/relationships/slideLayout" Target="../slideLayouts/slideLayout81.xml"/><Relationship Id="rId12" Type="http://schemas.openxmlformats.org/officeDocument/2006/relationships/slideLayout" Target="../slideLayouts/slideLayout86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6" Type="http://schemas.openxmlformats.org/officeDocument/2006/relationships/slideLayout" Target="../slideLayouts/slideLayout80.xml"/><Relationship Id="rId11" Type="http://schemas.openxmlformats.org/officeDocument/2006/relationships/slideLayout" Target="../slideLayouts/slideLayout85.xml"/><Relationship Id="rId5" Type="http://schemas.openxmlformats.org/officeDocument/2006/relationships/slideLayout" Target="../slideLayouts/slideLayout79.xml"/><Relationship Id="rId10" Type="http://schemas.openxmlformats.org/officeDocument/2006/relationships/slideLayout" Target="../slideLayouts/slideLayout84.xml"/><Relationship Id="rId4" Type="http://schemas.openxmlformats.org/officeDocument/2006/relationships/slideLayout" Target="../slideLayouts/slideLayout78.xml"/><Relationship Id="rId9" Type="http://schemas.openxmlformats.org/officeDocument/2006/relationships/slideLayout" Target="../slideLayouts/slideLayout8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4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89.xml"/><Relationship Id="rId7" Type="http://schemas.openxmlformats.org/officeDocument/2006/relationships/slideLayout" Target="../slideLayouts/slideLayout93.xml"/><Relationship Id="rId12" Type="http://schemas.openxmlformats.org/officeDocument/2006/relationships/slideLayout" Target="../slideLayouts/slideLayout98.xml"/><Relationship Id="rId2" Type="http://schemas.openxmlformats.org/officeDocument/2006/relationships/slideLayout" Target="../slideLayouts/slideLayout88.xml"/><Relationship Id="rId1" Type="http://schemas.openxmlformats.org/officeDocument/2006/relationships/slideLayout" Target="../slideLayouts/slideLayout87.xml"/><Relationship Id="rId6" Type="http://schemas.openxmlformats.org/officeDocument/2006/relationships/slideLayout" Target="../slideLayouts/slideLayout92.xml"/><Relationship Id="rId11" Type="http://schemas.openxmlformats.org/officeDocument/2006/relationships/slideLayout" Target="../slideLayouts/slideLayout97.xml"/><Relationship Id="rId5" Type="http://schemas.openxmlformats.org/officeDocument/2006/relationships/slideLayout" Target="../slideLayouts/slideLayout91.xml"/><Relationship Id="rId10" Type="http://schemas.openxmlformats.org/officeDocument/2006/relationships/slideLayout" Target="../slideLayouts/slideLayout96.xml"/><Relationship Id="rId4" Type="http://schemas.openxmlformats.org/officeDocument/2006/relationships/slideLayout" Target="../slideLayouts/slideLayout90.xml"/><Relationship Id="rId9" Type="http://schemas.openxmlformats.org/officeDocument/2006/relationships/slideLayout" Target="../slideLayouts/slideLayout9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Arial" charset="0"/>
              </a:defRPr>
            </a:lvl1pPr>
          </a:lstStyle>
          <a:p>
            <a:pPr>
              <a:defRPr/>
            </a:pPr>
            <a:fld id="{92C0268C-C029-4760-98E8-5BF4E76A0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52" r:id="rId1"/>
    <p:sldLayoutId id="2147484853" r:id="rId2"/>
    <p:sldLayoutId id="2147484854" r:id="rId3"/>
    <p:sldLayoutId id="2147484855" r:id="rId4"/>
    <p:sldLayoutId id="2147484856" r:id="rId5"/>
    <p:sldLayoutId id="2147484857" r:id="rId6"/>
    <p:sldLayoutId id="2147484858" r:id="rId7"/>
    <p:sldLayoutId id="2147484859" r:id="rId8"/>
    <p:sldLayoutId id="2147484860" r:id="rId9"/>
    <p:sldLayoutId id="2147484861" r:id="rId10"/>
    <p:sldLayoutId id="2147484862" r:id="rId11"/>
    <p:sldLayoutId id="214748486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877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77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877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787379B0-1970-4149-AE51-9E9513AB88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64" r:id="rId1"/>
    <p:sldLayoutId id="2147484865" r:id="rId2"/>
    <p:sldLayoutId id="2147484866" r:id="rId3"/>
    <p:sldLayoutId id="2147484867" r:id="rId4"/>
    <p:sldLayoutId id="2147484868" r:id="rId5"/>
    <p:sldLayoutId id="2147484869" r:id="rId6"/>
    <p:sldLayoutId id="2147484870" r:id="rId7"/>
    <p:sldLayoutId id="2147484871" r:id="rId8"/>
    <p:sldLayoutId id="2147484872" r:id="rId9"/>
    <p:sldLayoutId id="2147484873" r:id="rId10"/>
    <p:sldLayoutId id="2147484874" r:id="rId11"/>
    <p:sldLayoutId id="2147484875" r:id="rId12"/>
    <p:sldLayoutId id="2147484876" r:id="rId13"/>
    <p:sldLayoutId id="2147484877" r:id="rId14"/>
    <p:sldLayoutId id="2147484878" r:id="rId15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B9477581-0E75-46A1-A74E-FDEF13BB76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79" r:id="rId1"/>
    <p:sldLayoutId id="2147484880" r:id="rId2"/>
    <p:sldLayoutId id="2147484881" r:id="rId3"/>
    <p:sldLayoutId id="2147484882" r:id="rId4"/>
    <p:sldLayoutId id="2147484883" r:id="rId5"/>
    <p:sldLayoutId id="2147484884" r:id="rId6"/>
    <p:sldLayoutId id="2147484885" r:id="rId7"/>
    <p:sldLayoutId id="2147484886" r:id="rId8"/>
    <p:sldLayoutId id="2147484887" r:id="rId9"/>
    <p:sldLayoutId id="2147484888" r:id="rId10"/>
    <p:sldLayoutId id="214748488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4770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fld id="{66E8C23B-E94E-46B3-8C96-B7EDB68176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762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914400"/>
            <a:ext cx="7772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00"/>
                </a:solidFill>
                <a:latin typeface="Times New Roman" pitchFamily="18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685800" y="838200"/>
            <a:ext cx="7772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0" hangingPunct="0">
              <a:defRPr/>
            </a:pPr>
            <a:endParaRPr lang="en-US" sz="240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90" r:id="rId1"/>
    <p:sldLayoutId id="2147484891" r:id="rId2"/>
    <p:sldLayoutId id="2147484892" r:id="rId3"/>
    <p:sldLayoutId id="2147484893" r:id="rId4"/>
    <p:sldLayoutId id="2147484894" r:id="rId5"/>
    <p:sldLayoutId id="2147484895" r:id="rId6"/>
    <p:sldLayoutId id="2147484896" r:id="rId7"/>
    <p:sldLayoutId id="2147484897" r:id="rId8"/>
    <p:sldLayoutId id="2147484898" r:id="rId9"/>
    <p:sldLayoutId id="2147484899" r:id="rId10"/>
    <p:sldLayoutId id="2147484900" r:id="rId11"/>
    <p:sldLayoutId id="2147484901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C7517F8-9AFC-43CF-9B9C-4B74D553F2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02" r:id="rId1"/>
    <p:sldLayoutId id="2147484903" r:id="rId2"/>
    <p:sldLayoutId id="2147484904" r:id="rId3"/>
    <p:sldLayoutId id="2147484905" r:id="rId4"/>
    <p:sldLayoutId id="2147484906" r:id="rId5"/>
    <p:sldLayoutId id="2147484907" r:id="rId6"/>
    <p:sldLayoutId id="2147484908" r:id="rId7"/>
    <p:sldLayoutId id="2147484909" r:id="rId8"/>
    <p:sldLayoutId id="2147484910" r:id="rId9"/>
    <p:sldLayoutId id="2147484911" r:id="rId10"/>
    <p:sldLayoutId id="2147484912" r:id="rId11"/>
    <p:sldLayoutId id="2147484913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451EFC1D-3A6B-4FB1-B7A3-CE676B9435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14" r:id="rId1"/>
    <p:sldLayoutId id="2147484915" r:id="rId2"/>
    <p:sldLayoutId id="2147484916" r:id="rId3"/>
    <p:sldLayoutId id="2147484917" r:id="rId4"/>
    <p:sldLayoutId id="2147484918" r:id="rId5"/>
    <p:sldLayoutId id="2147484919" r:id="rId6"/>
    <p:sldLayoutId id="2147484920" r:id="rId7"/>
    <p:sldLayoutId id="2147484921" r:id="rId8"/>
    <p:sldLayoutId id="2147484922" r:id="rId9"/>
    <p:sldLayoutId id="2147484923" r:id="rId10"/>
    <p:sldLayoutId id="2147484924" r:id="rId11"/>
    <p:sldLayoutId id="2147484925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066800"/>
            <a:ext cx="8229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A44237D-5AFD-4315-9C82-3AD81365BC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39" r:id="rId1"/>
    <p:sldLayoutId id="2147484940" r:id="rId2"/>
    <p:sldLayoutId id="2147484941" r:id="rId3"/>
    <p:sldLayoutId id="2147484942" r:id="rId4"/>
    <p:sldLayoutId id="2147484943" r:id="rId5"/>
    <p:sldLayoutId id="2147484944" r:id="rId6"/>
    <p:sldLayoutId id="2147484945" r:id="rId7"/>
    <p:sldLayoutId id="2147484946" r:id="rId8"/>
    <p:sldLayoutId id="2147484947" r:id="rId9"/>
    <p:sldLayoutId id="2147484948" r:id="rId10"/>
    <p:sldLayoutId id="2147484949" r:id="rId11"/>
    <p:sldLayoutId id="2147484950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3415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fld id="{86919049-3F11-4AD4-A14A-D6F482F373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963" r:id="rId1"/>
    <p:sldLayoutId id="2147484964" r:id="rId2"/>
    <p:sldLayoutId id="2147484965" r:id="rId3"/>
    <p:sldLayoutId id="2147484966" r:id="rId4"/>
    <p:sldLayoutId id="2147484967" r:id="rId5"/>
    <p:sldLayoutId id="2147484968" r:id="rId6"/>
    <p:sldLayoutId id="2147484969" r:id="rId7"/>
    <p:sldLayoutId id="2147484970" r:id="rId8"/>
    <p:sldLayoutId id="2147484971" r:id="rId9"/>
    <p:sldLayoutId id="2147484972" r:id="rId10"/>
    <p:sldLayoutId id="2147484973" r:id="rId11"/>
    <p:sldLayoutId id="214748497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8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4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11" Type="http://schemas.openxmlformats.org/officeDocument/2006/relationships/image" Target="../media/image24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10" Type="http://schemas.openxmlformats.org/officeDocument/2006/relationships/image" Target="../media/image23.jpeg"/><Relationship Id="rId4" Type="http://schemas.openxmlformats.org/officeDocument/2006/relationships/image" Target="../media/image17.jpeg"/><Relationship Id="rId9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34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5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7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9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1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3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40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6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5.bin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8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7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0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19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33.wmf"/><Relationship Id="rId2" Type="http://schemas.openxmlformats.org/officeDocument/2006/relationships/slideLayout" Target="../slideLayouts/slideLayout50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2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7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38.gi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4.bin"/><Relationship Id="rId13" Type="http://schemas.openxmlformats.org/officeDocument/2006/relationships/oleObject" Target="../embeddings/oleObject25.bin"/><Relationship Id="rId3" Type="http://schemas.openxmlformats.org/officeDocument/2006/relationships/tags" Target="../tags/tag4.xml"/><Relationship Id="rId7" Type="http://schemas.openxmlformats.org/officeDocument/2006/relationships/image" Target="../media/image39.wmf"/><Relationship Id="rId12" Type="http://schemas.openxmlformats.org/officeDocument/2006/relationships/image" Target="../media/image38.gif"/><Relationship Id="rId2" Type="http://schemas.openxmlformats.org/officeDocument/2006/relationships/tags" Target="../tags/tag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3.bin"/><Relationship Id="rId11" Type="http://schemas.openxmlformats.org/officeDocument/2006/relationships/image" Target="../media/image42.png"/><Relationship Id="rId5" Type="http://schemas.openxmlformats.org/officeDocument/2006/relationships/notesSlide" Target="../notesSlides/notesSlide32.xml"/><Relationship Id="rId10" Type="http://schemas.openxmlformats.org/officeDocument/2006/relationships/image" Target="../media/image41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33.wmf"/><Relationship Id="rId14" Type="http://schemas.openxmlformats.org/officeDocument/2006/relationships/image" Target="../media/image40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13" Type="http://schemas.openxmlformats.org/officeDocument/2006/relationships/image" Target="../media/image56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12" Type="http://schemas.openxmlformats.org/officeDocument/2006/relationships/image" Target="../media/image5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49.jpeg"/><Relationship Id="rId11" Type="http://schemas.openxmlformats.org/officeDocument/2006/relationships/image" Target="../media/image54.jpeg"/><Relationship Id="rId5" Type="http://schemas.openxmlformats.org/officeDocument/2006/relationships/image" Target="../media/image48.jpeg"/><Relationship Id="rId15" Type="http://schemas.openxmlformats.org/officeDocument/2006/relationships/image" Target="../media/image58.jpeg"/><Relationship Id="rId10" Type="http://schemas.openxmlformats.org/officeDocument/2006/relationships/image" Target="../media/image53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Relationship Id="rId14" Type="http://schemas.openxmlformats.org/officeDocument/2006/relationships/image" Target="../media/image57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40.wmf"/><Relationship Id="rId3" Type="http://schemas.openxmlformats.org/officeDocument/2006/relationships/tags" Target="../tags/tag6.xml"/><Relationship Id="rId7" Type="http://schemas.openxmlformats.org/officeDocument/2006/relationships/oleObject" Target="../embeddings/oleObject26.bin"/><Relationship Id="rId12" Type="http://schemas.openxmlformats.org/officeDocument/2006/relationships/oleObject" Target="../embeddings/oleObject28.bin"/><Relationship Id="rId2" Type="http://schemas.openxmlformats.org/officeDocument/2006/relationships/tags" Target="../tags/tag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0.png"/><Relationship Id="rId11" Type="http://schemas.openxmlformats.org/officeDocument/2006/relationships/image" Target="../media/image39.wmf"/><Relationship Id="rId5" Type="http://schemas.openxmlformats.org/officeDocument/2006/relationships/notesSlide" Target="../notesSlides/notesSlide37.xml"/><Relationship Id="rId10" Type="http://schemas.openxmlformats.org/officeDocument/2006/relationships/oleObject" Target="../embeddings/oleObject27.bin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63.png"/><Relationship Id="rId4" Type="http://schemas.openxmlformats.org/officeDocument/2006/relationships/image" Target="../media/image6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1.xml"/><Relationship Id="rId5" Type="http://schemas.openxmlformats.org/officeDocument/2006/relationships/image" Target="../media/image45.png"/><Relationship Id="rId4" Type="http://schemas.openxmlformats.org/officeDocument/2006/relationships/image" Target="../media/image43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68.jpeg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72.jpeg"/><Relationship Id="rId5" Type="http://schemas.openxmlformats.org/officeDocument/2006/relationships/image" Target="../media/image71.jpeg"/><Relationship Id="rId4" Type="http://schemas.openxmlformats.org/officeDocument/2006/relationships/image" Target="../media/image70.jpeg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jpeg"/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52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39.wmf"/><Relationship Id="rId2" Type="http://schemas.openxmlformats.org/officeDocument/2006/relationships/tags" Target="../tags/tag7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40.wmf"/><Relationship Id="rId5" Type="http://schemas.openxmlformats.org/officeDocument/2006/relationships/image" Target="../media/image42.png"/><Relationship Id="rId10" Type="http://schemas.openxmlformats.org/officeDocument/2006/relationships/oleObject" Target="../embeddings/oleObject31.bin"/><Relationship Id="rId4" Type="http://schemas.openxmlformats.org/officeDocument/2006/relationships/notesSlide" Target="../notesSlides/notesSlide45.xml"/><Relationship Id="rId9" Type="http://schemas.openxmlformats.org/officeDocument/2006/relationships/image" Target="../media/image33.wmf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gi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0.gi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gi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gif"/><Relationship Id="rId5" Type="http://schemas.openxmlformats.org/officeDocument/2006/relationships/image" Target="../media/image36.gif"/><Relationship Id="rId4" Type="http://schemas.openxmlformats.org/officeDocument/2006/relationships/image" Target="../media/image79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lectronics.howstuffworks.com/digital-camera.htm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3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2" Type="http://schemas.openxmlformats.org/officeDocument/2006/relationships/slideLayout" Target="../slideLayouts/slideLayout52.xml"/><Relationship Id="rId1" Type="http://schemas.openxmlformats.org/officeDocument/2006/relationships/tags" Target="../tags/tag8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0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0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0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40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3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9.xml"/><Relationship Id="rId5" Type="http://schemas.openxmlformats.org/officeDocument/2006/relationships/image" Target="../media/image41.png"/><Relationship Id="rId4" Type="http://schemas.openxmlformats.org/officeDocument/2006/relationships/image" Target="../media/image81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4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0.xml"/><Relationship Id="rId6" Type="http://schemas.openxmlformats.org/officeDocument/2006/relationships/image" Target="../media/image83.png"/><Relationship Id="rId5" Type="http://schemas.openxmlformats.org/officeDocument/2006/relationships/image" Target="../media/image41.png"/><Relationship Id="rId4" Type="http://schemas.openxmlformats.org/officeDocument/2006/relationships/image" Target="../media/image81.pn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5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1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6.xml"/><Relationship Id="rId7" Type="http://schemas.openxmlformats.org/officeDocument/2006/relationships/image" Target="../media/image85.png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12.xml"/><Relationship Id="rId6" Type="http://schemas.openxmlformats.org/officeDocument/2006/relationships/image" Target="../media/image84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slideLayout" Target="../slideLayouts/slideLayout29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notesSlide" Target="../notesSlides/notesSlide5.xml"/><Relationship Id="rId9" Type="http://schemas.openxmlformats.org/officeDocument/2006/relationships/image" Target="../media/image8.jpe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9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5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9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9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2.xml"/><Relationship Id="rId2" Type="http://schemas.openxmlformats.org/officeDocument/2006/relationships/slideLayout" Target="../slideLayouts/slideLayout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9.wmf"/><Relationship Id="rId5" Type="http://schemas.openxmlformats.org/officeDocument/2006/relationships/image" Target="../media/image88.wmf"/><Relationship Id="rId4" Type="http://schemas.openxmlformats.org/officeDocument/2006/relationships/oleObject" Target="../embeddings/oleObject32.bin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34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9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76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hyperlink" Target="http://cvcl.mit.edu/hybridimage.htm" TargetMode="External"/><Relationship Id="rId3" Type="http://schemas.openxmlformats.org/officeDocument/2006/relationships/tags" Target="../tags/tag14.xml"/><Relationship Id="rId7" Type="http://schemas.openxmlformats.org/officeDocument/2006/relationships/oleObject" Target="../embeddings/oleObject33.bin"/><Relationship Id="rId12" Type="http://schemas.openxmlformats.org/officeDocument/2006/relationships/oleObject" Target="../embeddings/oleObject34.bin"/><Relationship Id="rId2" Type="http://schemas.openxmlformats.org/officeDocument/2006/relationships/tags" Target="../tags/tag13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95.png"/><Relationship Id="rId11" Type="http://schemas.openxmlformats.org/officeDocument/2006/relationships/image" Target="../media/image98.png"/><Relationship Id="rId5" Type="http://schemas.openxmlformats.org/officeDocument/2006/relationships/notesSlide" Target="../notesSlides/notesSlide67.xml"/><Relationship Id="rId10" Type="http://schemas.openxmlformats.org/officeDocument/2006/relationships/image" Target="../media/image97.jpeg"/><Relationship Id="rId4" Type="http://schemas.openxmlformats.org/officeDocument/2006/relationships/slideLayout" Target="../slideLayouts/slideLayout76.xml"/><Relationship Id="rId9" Type="http://schemas.openxmlformats.org/officeDocument/2006/relationships/image" Target="../media/image9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Relationship Id="rId4" Type="http://schemas.openxmlformats.org/officeDocument/2006/relationships/image" Target="../media/image10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7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7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9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9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6.xml"/><Relationship Id="rId4" Type="http://schemas.openxmlformats.org/officeDocument/2006/relationships/hyperlink" Target="http://en.wikipedia.org/wiki/Bayer_filte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2">
              <a:alphaModFix amt="10000"/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667517"/>
            <a:ext cx="9144000" cy="1470025"/>
          </a:xfrm>
        </p:spPr>
        <p:txBody>
          <a:bodyPr/>
          <a:lstStyle/>
          <a:p>
            <a:r>
              <a:rPr lang="en-US" sz="4800" dirty="0" smtClean="0"/>
              <a:t>Linear Filters</a:t>
            </a:r>
            <a:br>
              <a:rPr lang="en-US" sz="4800" dirty="0" smtClean="0"/>
            </a:br>
            <a:r>
              <a:rPr lang="en-US" sz="3600" dirty="0" smtClean="0"/>
              <a:t>April </a:t>
            </a:r>
            <a:r>
              <a:rPr lang="en-US" sz="3600" dirty="0" smtClean="0"/>
              <a:t>9</a:t>
            </a:r>
            <a:r>
              <a:rPr lang="en-US" sz="3600" baseline="30000" dirty="0" smtClean="0"/>
              <a:t>th</a:t>
            </a:r>
            <a:r>
              <a:rPr lang="en-US" sz="3600" dirty="0" smtClean="0"/>
              <a:t>, </a:t>
            </a:r>
            <a:r>
              <a:rPr lang="en-US" sz="3600" dirty="0" smtClean="0"/>
              <a:t>2019</a:t>
            </a:r>
            <a:endParaRPr lang="en-US" sz="3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1371600" y="3570047"/>
            <a:ext cx="6400800" cy="1752600"/>
          </a:xfrm>
        </p:spPr>
        <p:txBody>
          <a:bodyPr/>
          <a:lstStyle/>
          <a:p>
            <a:r>
              <a:rPr lang="en-US" dirty="0" smtClean="0"/>
              <a:t>Yong Jae Lee</a:t>
            </a:r>
          </a:p>
          <a:p>
            <a:r>
              <a:rPr lang="en-US" dirty="0" smtClean="0"/>
              <a:t>UC Davis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791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7" descr="baby-chimpanzee-picture-rgb"/>
          <p:cNvPicPr>
            <a:picLocks noChangeAspect="1" noChangeArrowheads="1"/>
          </p:cNvPicPr>
          <p:nvPr/>
        </p:nvPicPr>
        <p:blipFill>
          <a:blip r:embed="rId3" cstate="print"/>
          <a:srcRect l="12274" t="19887" r="9050" b="22014"/>
          <a:stretch>
            <a:fillRect/>
          </a:stretch>
        </p:blipFill>
        <p:spPr bwMode="auto">
          <a:xfrm>
            <a:off x="215900" y="4321175"/>
            <a:ext cx="8748713" cy="219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3" name="Text Box 8"/>
          <p:cNvSpPr txBox="1">
            <a:spLocks noChangeArrowheads="1"/>
          </p:cNvSpPr>
          <p:nvPr/>
        </p:nvSpPr>
        <p:spPr bwMode="auto">
          <a:xfrm>
            <a:off x="1187450" y="64103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6804" name="Text Box 9"/>
          <p:cNvSpPr txBox="1">
            <a:spLocks noChangeArrowheads="1"/>
          </p:cNvSpPr>
          <p:nvPr/>
        </p:nvSpPr>
        <p:spPr bwMode="auto">
          <a:xfrm>
            <a:off x="4427538" y="6410325"/>
            <a:ext cx="11525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6805" name="Text Box 10"/>
          <p:cNvSpPr txBox="1">
            <a:spLocks noChangeArrowheads="1"/>
          </p:cNvSpPr>
          <p:nvPr/>
        </p:nvSpPr>
        <p:spPr bwMode="auto">
          <a:xfrm>
            <a:off x="7632700" y="6402388"/>
            <a:ext cx="11525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0">
                <a:solidFill>
                  <a:srgbClr val="000000"/>
                </a:solidFill>
              </a:rPr>
              <a:t>B</a:t>
            </a:r>
          </a:p>
        </p:txBody>
      </p:sp>
      <p:pic>
        <p:nvPicPr>
          <p:cNvPr id="76806" name="Picture 11" descr="baby-chimpanzee-pictur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40088" y="1225550"/>
            <a:ext cx="2736850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7" name="Line 13"/>
          <p:cNvSpPr>
            <a:spLocks noChangeShapeType="1"/>
          </p:cNvSpPr>
          <p:nvPr/>
        </p:nvSpPr>
        <p:spPr bwMode="auto">
          <a:xfrm flipH="1">
            <a:off x="1439863" y="3673475"/>
            <a:ext cx="3168650" cy="647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08" name="Line 14"/>
          <p:cNvSpPr>
            <a:spLocks noChangeShapeType="1"/>
          </p:cNvSpPr>
          <p:nvPr/>
        </p:nvSpPr>
        <p:spPr bwMode="auto">
          <a:xfrm>
            <a:off x="4608513" y="3673475"/>
            <a:ext cx="0" cy="5762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09" name="Line 15"/>
          <p:cNvSpPr>
            <a:spLocks noChangeShapeType="1"/>
          </p:cNvSpPr>
          <p:nvPr/>
        </p:nvSpPr>
        <p:spPr bwMode="auto">
          <a:xfrm>
            <a:off x="4608513" y="3673475"/>
            <a:ext cx="3167062" cy="6111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10" name="Text Box 16"/>
          <p:cNvSpPr txBox="1">
            <a:spLocks noChangeArrowheads="1"/>
          </p:cNvSpPr>
          <p:nvPr/>
        </p:nvSpPr>
        <p:spPr bwMode="auto">
          <a:xfrm>
            <a:off x="647700" y="2017713"/>
            <a:ext cx="2844800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0">
                <a:solidFill>
                  <a:srgbClr val="000000"/>
                </a:solidFill>
              </a:rPr>
              <a:t>Color images, RGB color space</a:t>
            </a:r>
          </a:p>
        </p:txBody>
      </p:sp>
      <p:sp>
        <p:nvSpPr>
          <p:cNvPr id="76811" name="Rectangle 28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0">
                <a:solidFill>
                  <a:srgbClr val="000000"/>
                </a:solidFill>
              </a:rPr>
              <a:t>Digital color images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44B947-E382-4131-A1E1-F529D20AE1E6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Images in Matlab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23622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Images represented as a matrix</a:t>
            </a:r>
          </a:p>
          <a:p>
            <a:pPr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Suppose we have an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NxM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RGB image called “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”</a:t>
            </a:r>
          </a:p>
          <a:p>
            <a:pPr lvl="1"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(1,1,1) = top-left pixel value in R-channel</a:t>
            </a:r>
          </a:p>
          <a:p>
            <a:pPr lvl="1"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(y, x, b) = y pixels down, x pixels to right in the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</a:t>
            </a:r>
            <a:r>
              <a:rPr lang="en-US" baseline="30000" dirty="0" err="1" smtClean="0">
                <a:latin typeface="Arial" pitchFamily="34" charset="0"/>
                <a:cs typeface="Arial" pitchFamily="34" charset="0"/>
              </a:rPr>
              <a:t>th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channel</a:t>
            </a:r>
          </a:p>
          <a:p>
            <a:pPr lvl="1"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im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(N, M, 3) = bottom-right pixel in B-channel</a:t>
            </a:r>
          </a:p>
          <a:p>
            <a:pPr>
              <a:defRPr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imread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(filename) returns a uint8 image (values 0 to 255)</a:t>
            </a:r>
          </a:p>
          <a:p>
            <a:pPr lvl="1">
              <a:defRPr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Convert to double format (values 0 to 1) with im2double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505200" y="46101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667000" y="41529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52600" y="3695700"/>
          <a:ext cx="4889500" cy="2095500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0.60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0.51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0.96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0.85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0.37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0.56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0.66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0.42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0.90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0.33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0.69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0.91</a:t>
                      </a:r>
                    </a:p>
                  </a:txBody>
                  <a:tcPr marL="9525" marR="9525" marT="9525" marB="0" anchor="b">
                    <a:lnL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0.94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0.49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0.41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0.78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0.77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0.89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0.99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0.93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8266" name="TextBox 6"/>
          <p:cNvSpPr txBox="1">
            <a:spLocks noChangeArrowheads="1"/>
          </p:cNvSpPr>
          <p:nvPr/>
        </p:nvSpPr>
        <p:spPr bwMode="auto">
          <a:xfrm>
            <a:off x="6705600" y="34671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</a:t>
            </a:r>
          </a:p>
        </p:txBody>
      </p:sp>
      <p:sp>
        <p:nvSpPr>
          <p:cNvPr id="78267" name="TextBox 7"/>
          <p:cNvSpPr txBox="1">
            <a:spLocks noChangeArrowheads="1"/>
          </p:cNvSpPr>
          <p:nvPr/>
        </p:nvSpPr>
        <p:spPr bwMode="auto">
          <a:xfrm>
            <a:off x="7620000" y="3924300"/>
            <a:ext cx="3635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78268" name="TextBox 8"/>
          <p:cNvSpPr txBox="1">
            <a:spLocks noChangeArrowheads="1"/>
          </p:cNvSpPr>
          <p:nvPr/>
        </p:nvSpPr>
        <p:spPr bwMode="auto">
          <a:xfrm>
            <a:off x="8382000" y="4305300"/>
            <a:ext cx="3508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B</a:t>
            </a:r>
          </a:p>
        </p:txBody>
      </p:sp>
      <p:sp>
        <p:nvSpPr>
          <p:cNvPr id="78269" name="TextBox 9"/>
          <p:cNvSpPr txBox="1">
            <a:spLocks noChangeArrowheads="1"/>
          </p:cNvSpPr>
          <p:nvPr/>
        </p:nvSpPr>
        <p:spPr bwMode="auto">
          <a:xfrm>
            <a:off x="1143000" y="3467100"/>
            <a:ext cx="5953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row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rot="5400000">
            <a:off x="457201" y="4838700"/>
            <a:ext cx="1828800" cy="317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271" name="TextBox 12"/>
          <p:cNvSpPr txBox="1">
            <a:spLocks noChangeArrowheads="1"/>
          </p:cNvSpPr>
          <p:nvPr/>
        </p:nvSpPr>
        <p:spPr bwMode="auto">
          <a:xfrm>
            <a:off x="1676400" y="3314700"/>
            <a:ext cx="10048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000000"/>
                </a:solidFill>
              </a:rPr>
              <a:t>column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667000" y="3543300"/>
            <a:ext cx="4038600" cy="158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Derek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Hoiem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80963"/>
            <a:ext cx="8229600" cy="1143000"/>
          </a:xfrm>
        </p:spPr>
        <p:txBody>
          <a:bodyPr/>
          <a:lstStyle/>
          <a:p>
            <a:r>
              <a:rPr lang="en-US" smtClean="0"/>
              <a:t>Image filtering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520825"/>
            <a:ext cx="8964488" cy="4525963"/>
          </a:xfrm>
        </p:spPr>
        <p:txBody>
          <a:bodyPr/>
          <a:lstStyle/>
          <a:p>
            <a:r>
              <a:rPr lang="en-US" sz="2800" dirty="0" smtClean="0"/>
              <a:t>Compute a function of the local neighborhood at each pixel in the image</a:t>
            </a:r>
          </a:p>
          <a:p>
            <a:pPr lvl="1"/>
            <a:r>
              <a:rPr lang="en-US" sz="2400" dirty="0" smtClean="0"/>
              <a:t>Function specified by a “filter” or mask saying how to combine values from neighbors</a:t>
            </a:r>
          </a:p>
          <a:p>
            <a:pPr>
              <a:spcBef>
                <a:spcPts val="1800"/>
              </a:spcBef>
              <a:buFontTx/>
              <a:buNone/>
            </a:pPr>
            <a:endParaRPr lang="en-US" sz="1800" dirty="0" smtClean="0"/>
          </a:p>
          <a:p>
            <a:pPr>
              <a:spcBef>
                <a:spcPts val="1800"/>
              </a:spcBef>
            </a:pPr>
            <a:r>
              <a:rPr lang="en-US" sz="2800" dirty="0" smtClean="0"/>
              <a:t>Uses of filtering:</a:t>
            </a:r>
          </a:p>
          <a:p>
            <a:pPr lvl="1"/>
            <a:r>
              <a:rPr lang="en-US" sz="2400" dirty="0" smtClean="0"/>
              <a:t>Enhance an image (</a:t>
            </a:r>
            <a:r>
              <a:rPr lang="en-US" sz="2400" dirty="0" err="1" smtClean="0"/>
              <a:t>denoise</a:t>
            </a:r>
            <a:r>
              <a:rPr lang="en-US" sz="2400" dirty="0" smtClean="0"/>
              <a:t>, resize, increase contrast,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Extract information (texture, edges, interest points, </a:t>
            </a:r>
            <a:r>
              <a:rPr lang="en-US" sz="2400" dirty="0" err="1" smtClean="0"/>
              <a:t>etc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Detect patterns (template matching)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4141C8-5BCD-44D1-BA4F-D3F35171E2D3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38100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, Adapted from Derek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Hoiem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3" descr="im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539875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5" name="Picture 4" descr="im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" y="1689100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6" name="Picture 5" descr="im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450" y="1838325"/>
            <a:ext cx="1935163" cy="1452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7" name="Picture 6" descr="im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263" y="1989138"/>
            <a:ext cx="1935162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9878" name="Picture 7" descr="im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6488" y="2138363"/>
            <a:ext cx="1935162" cy="1452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9879" name="Title 9"/>
          <p:cNvSpPr>
            <a:spLocks noGrp="1"/>
          </p:cNvSpPr>
          <p:nvPr>
            <p:ph type="title"/>
          </p:nvPr>
        </p:nvSpPr>
        <p:spPr>
          <a:xfrm>
            <a:off x="665163" y="0"/>
            <a:ext cx="7772400" cy="1143000"/>
          </a:xfrm>
        </p:spPr>
        <p:txBody>
          <a:bodyPr/>
          <a:lstStyle/>
          <a:p>
            <a:r>
              <a:rPr lang="en-US" smtClean="0"/>
              <a:t>Motivation: noise reduction</a:t>
            </a:r>
          </a:p>
        </p:txBody>
      </p:sp>
      <p:sp>
        <p:nvSpPr>
          <p:cNvPr id="79880" name="Content Placeholder 12"/>
          <p:cNvSpPr>
            <a:spLocks noGrp="1"/>
          </p:cNvSpPr>
          <p:nvPr>
            <p:ph idx="1"/>
          </p:nvPr>
        </p:nvSpPr>
        <p:spPr>
          <a:xfrm>
            <a:off x="665163" y="4159250"/>
            <a:ext cx="7772400" cy="1754188"/>
          </a:xfrm>
        </p:spPr>
        <p:txBody>
          <a:bodyPr/>
          <a:lstStyle/>
          <a:p>
            <a:r>
              <a:rPr lang="en-US" sz="2400" smtClean="0"/>
              <a:t>Even multiple images of the </a:t>
            </a:r>
            <a:r>
              <a:rPr lang="en-US" sz="2400" b="1" smtClean="0"/>
              <a:t>same static scene </a:t>
            </a:r>
            <a:r>
              <a:rPr lang="en-US" sz="2400" smtClean="0"/>
              <a:t>will not be identical.</a:t>
            </a:r>
          </a:p>
        </p:txBody>
      </p:sp>
      <p:pic>
        <p:nvPicPr>
          <p:cNvPr id="333826" name="Picture 2"/>
          <p:cNvPicPr>
            <a:picLocks noChangeAspect="1" noChangeArrowheads="1"/>
          </p:cNvPicPr>
          <p:nvPr/>
        </p:nvPicPr>
        <p:blipFill>
          <a:blip r:embed="rId8" cstate="print"/>
          <a:srcRect l="5441" r="6235"/>
          <a:stretch>
            <a:fillRect/>
          </a:stretch>
        </p:blipFill>
        <p:spPr bwMode="auto">
          <a:xfrm>
            <a:off x="3732213" y="1566863"/>
            <a:ext cx="5229225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noise2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403600" y="1420813"/>
            <a:ext cx="2628900" cy="2628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79885" name="Picture 8" descr="im6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7300" y="2289175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249363" y="2297113"/>
            <a:ext cx="255587" cy="2555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81775"/>
            <a:ext cx="33528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a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dapted from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1257300" y="3290888"/>
            <a:ext cx="1935163" cy="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4" descr="noise1.jpg"/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6288088" y="1420813"/>
            <a:ext cx="2628900" cy="2628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Title 1"/>
          <p:cNvSpPr>
            <a:spLocks noGrp="1"/>
          </p:cNvSpPr>
          <p:nvPr>
            <p:ph type="title"/>
          </p:nvPr>
        </p:nvSpPr>
        <p:spPr>
          <a:xfrm>
            <a:off x="628650" y="0"/>
            <a:ext cx="7772400" cy="1143000"/>
          </a:xfrm>
        </p:spPr>
        <p:txBody>
          <a:bodyPr/>
          <a:lstStyle/>
          <a:p>
            <a:r>
              <a:rPr lang="en-US" smtClean="0"/>
              <a:t>Common types of noise</a:t>
            </a:r>
          </a:p>
        </p:txBody>
      </p:sp>
      <p:sp>
        <p:nvSpPr>
          <p:cNvPr id="80899" name="Content Placeholder 2"/>
          <p:cNvSpPr>
            <a:spLocks noGrp="1"/>
          </p:cNvSpPr>
          <p:nvPr>
            <p:ph idx="1"/>
          </p:nvPr>
        </p:nvSpPr>
        <p:spPr>
          <a:xfrm>
            <a:off x="592138" y="1384300"/>
            <a:ext cx="3432175" cy="4114800"/>
          </a:xfrm>
        </p:spPr>
        <p:txBody>
          <a:bodyPr/>
          <a:lstStyle/>
          <a:p>
            <a:pPr marL="341313" lvl="1" indent="-341313">
              <a:spcAft>
                <a:spcPts val="1200"/>
              </a:spcAft>
            </a:pPr>
            <a:r>
              <a:rPr lang="en-US" sz="2000" b="1" dirty="0" smtClean="0">
                <a:cs typeface="Arial" pitchFamily="34" charset="0"/>
              </a:rPr>
              <a:t>Salt and pepper noise</a:t>
            </a:r>
            <a:r>
              <a:rPr lang="en-US" sz="2000" dirty="0" smtClean="0">
                <a:cs typeface="Arial" pitchFamily="34" charset="0"/>
              </a:rPr>
              <a:t>: random occurrences of   black and white pixels</a:t>
            </a:r>
          </a:p>
          <a:p>
            <a:pPr marL="341313" lvl="1" indent="-341313">
              <a:spcAft>
                <a:spcPts val="1200"/>
              </a:spcAft>
            </a:pPr>
            <a:r>
              <a:rPr lang="en-US" sz="2000" b="1" dirty="0" smtClean="0">
                <a:cs typeface="Arial" pitchFamily="34" charset="0"/>
              </a:rPr>
              <a:t>Impulse noise: </a:t>
            </a:r>
            <a:r>
              <a:rPr lang="en-US" sz="2000" dirty="0" smtClean="0">
                <a:cs typeface="Arial" pitchFamily="34" charset="0"/>
              </a:rPr>
              <a:t>random occurrences of white pixels</a:t>
            </a:r>
          </a:p>
          <a:p>
            <a:pPr marL="341313" lvl="1" indent="-341313">
              <a:spcAft>
                <a:spcPts val="1200"/>
              </a:spcAft>
            </a:pPr>
            <a:r>
              <a:rPr lang="en-US" sz="2000" b="1" dirty="0" smtClean="0">
                <a:cs typeface="Arial" pitchFamily="34" charset="0"/>
              </a:rPr>
              <a:t>Gaussian noise</a:t>
            </a:r>
            <a:r>
              <a:rPr lang="en-US" sz="2000" dirty="0" smtClean="0">
                <a:cs typeface="Arial" pitchFamily="34" charset="0"/>
              </a:rPr>
              <a:t>: variations in intensity drawn from a Gaussian normal distribution</a:t>
            </a:r>
            <a:endParaRPr lang="en-US" sz="2000" b="1" dirty="0" smtClean="0">
              <a:cs typeface="Arial" pitchFamily="34" charset="0"/>
            </a:endParaRPr>
          </a:p>
          <a:p>
            <a:pPr marL="341313" lvl="1" indent="-341313">
              <a:spcAft>
                <a:spcPts val="1200"/>
              </a:spcAft>
            </a:pPr>
            <a:endParaRPr lang="en-US" sz="2000" dirty="0" smtClean="0">
              <a:cs typeface="Arial" pitchFamily="34" charset="0"/>
            </a:endParaRPr>
          </a:p>
          <a:p>
            <a:pPr marL="341313" indent="-341313">
              <a:spcAft>
                <a:spcPts val="1200"/>
              </a:spcAft>
            </a:pPr>
            <a:endParaRPr lang="en-US" sz="2400" dirty="0" smtClean="0"/>
          </a:p>
        </p:txBody>
      </p:sp>
      <p:pic>
        <p:nvPicPr>
          <p:cNvPr id="80900" name="Picture 5" descr="noi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79900" y="1201738"/>
            <a:ext cx="4243388" cy="529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324600" y="914400"/>
            <a:ext cx="2362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038600" y="3810000"/>
            <a:ext cx="2362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400800" y="3733800"/>
            <a:ext cx="2362200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899" grpId="0" uiExpand="1" build="p" bldLvl="2"/>
      <p:bldP spid="8" grpId="0" animBg="1"/>
      <p:bldP spid="9" grpId="0" animBg="1"/>
      <p:bldP spid="1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/>
          </p:nvPr>
        </p:nvSpPr>
        <p:spPr>
          <a:xfrm>
            <a:off x="409575" y="-39688"/>
            <a:ext cx="8229600" cy="1143001"/>
          </a:xfrm>
        </p:spPr>
        <p:txBody>
          <a:bodyPr/>
          <a:lstStyle/>
          <a:p>
            <a:pPr eaLnBrk="1" hangingPunct="1"/>
            <a:r>
              <a:rPr lang="en-US" smtClean="0"/>
              <a:t>Gaussian noise</a:t>
            </a:r>
          </a:p>
        </p:txBody>
      </p:sp>
      <p:grpSp>
        <p:nvGrpSpPr>
          <p:cNvPr id="81924" name="Group 8"/>
          <p:cNvGrpSpPr>
            <a:grpSpLocks/>
          </p:cNvGrpSpPr>
          <p:nvPr/>
        </p:nvGrpSpPr>
        <p:grpSpPr bwMode="auto">
          <a:xfrm>
            <a:off x="555625" y="800100"/>
            <a:ext cx="6813550" cy="5229225"/>
            <a:chOff x="-101664" y="1201707"/>
            <a:chExt cx="6813550" cy="5229225"/>
          </a:xfrm>
        </p:grpSpPr>
        <p:pic>
          <p:nvPicPr>
            <p:cNvPr id="8192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101664" y="1201707"/>
              <a:ext cx="6813550" cy="5229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1928" name="Rectangle 6"/>
            <p:cNvSpPr>
              <a:spLocks noChangeArrowheads="1"/>
            </p:cNvSpPr>
            <p:nvPr/>
          </p:nvSpPr>
          <p:spPr bwMode="auto">
            <a:xfrm>
              <a:off x="52263" y="1384272"/>
              <a:ext cx="1095390" cy="1131903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</p:grpSp>
      <p:sp>
        <p:nvSpPr>
          <p:cNvPr id="81925" name="TextBox 7"/>
          <p:cNvSpPr txBox="1">
            <a:spLocks noChangeArrowheads="1"/>
          </p:cNvSpPr>
          <p:nvPr/>
        </p:nvSpPr>
        <p:spPr bwMode="auto">
          <a:xfrm>
            <a:off x="2636838" y="5842000"/>
            <a:ext cx="4564062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&gt;&gt; noise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randn(size(im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)).*sigma;</a:t>
            </a:r>
          </a:p>
          <a:p>
            <a:r>
              <a:rPr lang="en-US" sz="1400" dirty="0">
                <a:latin typeface="Courier New" pitchFamily="49" charset="0"/>
                <a:cs typeface="Courier New" pitchFamily="49" charset="0"/>
              </a:rPr>
              <a:t>&gt;&gt; output = </a:t>
            </a:r>
            <a:r>
              <a:rPr lang="en-US" sz="1400" dirty="0" err="1">
                <a:latin typeface="Courier New" pitchFamily="49" charset="0"/>
                <a:cs typeface="Courier New" pitchFamily="49" charset="0"/>
              </a:rPr>
              <a:t>im</a:t>
            </a:r>
            <a:r>
              <a:rPr lang="en-US" sz="1400" dirty="0">
                <a:latin typeface="Courier New" pitchFamily="49" charset="0"/>
                <a:cs typeface="Courier New" pitchFamily="49" charset="0"/>
              </a:rPr>
              <a:t> + noise;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592388" y="6381750"/>
            <a:ext cx="6659562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0" dirty="0"/>
              <a:t>What is impact of the sigma?</a:t>
            </a:r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72381"/>
            <a:ext cx="2057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Figure from Martial Hebert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1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553200"/>
            <a:ext cx="2133600" cy="476250"/>
          </a:xfrm>
        </p:spPr>
        <p:txBody>
          <a:bodyPr/>
          <a:lstStyle/>
          <a:p>
            <a:pPr>
              <a:defRPr/>
            </a:pPr>
            <a:fld id="{BE8FE9B5-CEA4-4264-888E-4D34141A459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25" grpId="0" build="p"/>
      <p:bldP spid="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1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0" y="1539875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Picture 4" descr="im2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7225" y="1689100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Picture 5" descr="im3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6450" y="1838325"/>
            <a:ext cx="1935163" cy="1452563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7" name="Picture 6" descr="im4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57263" y="1989138"/>
            <a:ext cx="1935162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Picture 7" descr="im5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06488" y="2138363"/>
            <a:ext cx="1935162" cy="1452562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2951" name="Title 9"/>
          <p:cNvSpPr>
            <a:spLocks noGrp="1"/>
          </p:cNvSpPr>
          <p:nvPr>
            <p:ph type="title"/>
          </p:nvPr>
        </p:nvSpPr>
        <p:spPr>
          <a:xfrm>
            <a:off x="665163" y="0"/>
            <a:ext cx="7772400" cy="1143000"/>
          </a:xfrm>
        </p:spPr>
        <p:txBody>
          <a:bodyPr/>
          <a:lstStyle/>
          <a:p>
            <a:r>
              <a:rPr lang="en-US" smtClean="0"/>
              <a:t>Motivation: noise reduction</a:t>
            </a:r>
          </a:p>
        </p:txBody>
      </p:sp>
      <p:sp>
        <p:nvSpPr>
          <p:cNvPr id="56328" name="Content Placeholder 12"/>
          <p:cNvSpPr>
            <a:spLocks noGrp="1"/>
          </p:cNvSpPr>
          <p:nvPr>
            <p:ph idx="1"/>
          </p:nvPr>
        </p:nvSpPr>
        <p:spPr>
          <a:xfrm>
            <a:off x="665163" y="4159250"/>
            <a:ext cx="7772400" cy="1754188"/>
          </a:xfrm>
        </p:spPr>
        <p:txBody>
          <a:bodyPr/>
          <a:lstStyle/>
          <a:p>
            <a:r>
              <a:rPr lang="en-US" sz="2400" dirty="0" smtClean="0"/>
              <a:t>Even multiple images of the same static scene will not be identical.</a:t>
            </a:r>
          </a:p>
          <a:p>
            <a:r>
              <a:rPr lang="en-US" sz="2400" dirty="0" smtClean="0"/>
              <a:t>How could we reduce the noise, i.e., give an estimate of the true intensities?</a:t>
            </a:r>
          </a:p>
          <a:p>
            <a:r>
              <a:rPr lang="en-US" sz="2400" b="1" dirty="0" smtClean="0"/>
              <a:t>What if there’s only one image?</a:t>
            </a:r>
          </a:p>
        </p:txBody>
      </p:sp>
      <p:pic>
        <p:nvPicPr>
          <p:cNvPr id="14" name="Picture 13" descr="noise2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03600" y="1420813"/>
            <a:ext cx="2628900" cy="2628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2954" name="Picture 14" descr="noise1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88088" y="1420813"/>
            <a:ext cx="2628900" cy="2628900"/>
          </a:xfrm>
          <a:prstGeom prst="rect">
            <a:avLst/>
          </a:prstGeom>
          <a:noFill/>
          <a:ln w="38100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1103313" y="2151063"/>
            <a:ext cx="255587" cy="2555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9" name="Picture 8" descr="im6.jpg"/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57300" y="2289175"/>
            <a:ext cx="1935163" cy="1450975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1249363" y="2297113"/>
            <a:ext cx="255587" cy="255587"/>
          </a:xfrm>
          <a:prstGeom prst="rect">
            <a:avLst/>
          </a:pr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attempt at a solution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 smtClean="0"/>
              <a:t>Let’s replace each pixel with an average of all the values in its neighborhood</a:t>
            </a:r>
          </a:p>
          <a:p>
            <a:pPr>
              <a:buFontTx/>
              <a:buChar char="•"/>
            </a:pPr>
            <a:r>
              <a:rPr lang="en-US" dirty="0" smtClean="0"/>
              <a:t>Assumptions: </a:t>
            </a:r>
          </a:p>
          <a:p>
            <a:pPr lvl="1"/>
            <a:r>
              <a:rPr lang="en-US" dirty="0" smtClean="0"/>
              <a:t>Expect pixels to be like their neighbors</a:t>
            </a:r>
          </a:p>
          <a:p>
            <a:pPr lvl="1"/>
            <a:r>
              <a:rPr lang="en-US" dirty="0" smtClean="0"/>
              <a:t>Expect noise processes to be independent from pixel to pixel</a:t>
            </a:r>
          </a:p>
          <a:p>
            <a:pPr>
              <a:buFontTx/>
              <a:buChar char="•"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71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First attempt at a solution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smtClean="0"/>
              <a:t>Let’s replace each pixel with an average of all the values in its neighborhood</a:t>
            </a:r>
          </a:p>
          <a:p>
            <a:pPr>
              <a:buFontTx/>
              <a:buChar char="•"/>
            </a:pPr>
            <a:r>
              <a:rPr lang="en-US" smtClean="0"/>
              <a:t>Moving average in 1D:</a:t>
            </a:r>
          </a:p>
        </p:txBody>
      </p:sp>
      <p:pic>
        <p:nvPicPr>
          <p:cNvPr id="84996" name="Picture 4" descr="smoothing-d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3" name="Picture 5" descr="smoothing-d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4" name="Picture 6" descr="smoothing-d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5" name="Picture 7" descr="smoothing-d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8936" name="Picture 8" descr="smoothing-d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14600" y="3124200"/>
            <a:ext cx="3890963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S.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Marschner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89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Weighted Moving Average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Can add weights to our moving average</a:t>
            </a:r>
          </a:p>
          <a:p>
            <a:r>
              <a:rPr lang="en-US" i="1" smtClean="0"/>
              <a:t>Weights </a:t>
            </a:r>
            <a:r>
              <a:rPr lang="en-US" smtClean="0"/>
              <a:t> [1, 1, 1, 1, 1]  / 5 </a:t>
            </a:r>
          </a:p>
        </p:txBody>
      </p:sp>
      <p:pic>
        <p:nvPicPr>
          <p:cNvPr id="86020" name="Picture 4" descr="smoothing-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4600" y="3124200"/>
            <a:ext cx="38893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S.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Marschner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Announcements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PS0 </a:t>
            </a:r>
            <a:r>
              <a:rPr lang="en-US" sz="2800" dirty="0" smtClean="0"/>
              <a:t>due 4/12 Friday </a:t>
            </a:r>
            <a:r>
              <a:rPr lang="en-US" sz="2800" dirty="0" smtClean="0"/>
              <a:t>at 11:59 pm</a:t>
            </a:r>
          </a:p>
          <a:p>
            <a:endParaRPr lang="en-US" sz="2800" dirty="0" smtClean="0"/>
          </a:p>
          <a:p>
            <a:r>
              <a:rPr lang="en-US" sz="2800" dirty="0" smtClean="0"/>
              <a:t>Carefully read course website</a:t>
            </a:r>
          </a:p>
          <a:p>
            <a:endParaRPr lang="en-US" sz="2800" dirty="0" smtClean="0"/>
          </a:p>
          <a:p>
            <a:r>
              <a:rPr lang="en-US" sz="2800" dirty="0" smtClean="0"/>
              <a:t>Sign-up for piazza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9310C-9AAB-449B-9A2F-6B96E58F8CB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Weighted Moving Average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Non-uniform weights [1, 4, 6, 4, 1] / 16</a:t>
            </a:r>
          </a:p>
        </p:txBody>
      </p:sp>
      <p:pic>
        <p:nvPicPr>
          <p:cNvPr id="87044" name="Picture 4" descr="smoothing-box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1425" y="3124200"/>
            <a:ext cx="38893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0709" name="Picture 5" descr="smoothing-be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3124200"/>
            <a:ext cx="3889375" cy="2833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S.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Marschner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07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0380227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6" name="Equation" r:id="rId4" imgW="457200" imgH="203040" progId="Equation.3">
                  <p:embed/>
                </p:oleObj>
              </mc:Choice>
              <mc:Fallback>
                <p:oleObj name="Equation" r:id="rId4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3940858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7" name="Equation" r:id="rId6" imgW="469800" imgH="203040" progId="Equation.3">
                  <p:embed/>
                </p:oleObj>
              </mc:Choice>
              <mc:Fallback>
                <p:oleObj name="Equation" r:id="rId6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42905" name="Group 15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3037" name="Group 285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315" name="Rectangle 147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43038" name="Group 286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8439" name="Rectangle 146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42905" name="Group 15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43037" name="Group 285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8315" name="Rectangle 147"/>
          <p:cNvSpPr>
            <a:spLocks noChangeArrowheads="1"/>
          </p:cNvSpPr>
          <p:nvPr/>
        </p:nvSpPr>
        <p:spPr bwMode="auto">
          <a:xfrm>
            <a:off x="5105400" y="2590800"/>
            <a:ext cx="365125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43038" name="Group 286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8439" name="Rectangle 146"/>
          <p:cNvSpPr>
            <a:spLocks noChangeArrowheads="1"/>
          </p:cNvSpPr>
          <p:nvPr/>
        </p:nvSpPr>
        <p:spPr bwMode="auto">
          <a:xfrm>
            <a:off x="685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0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1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01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0289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339" name="Rectangle 253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0414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9463" name="Rectangle 127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4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5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0163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0289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9339" name="Rectangle 253"/>
          <p:cNvSpPr>
            <a:spLocks noChangeArrowheads="1"/>
          </p:cNvSpPr>
          <p:nvPr/>
        </p:nvSpPr>
        <p:spPr bwMode="auto">
          <a:xfrm>
            <a:off x="5410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0414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89463" name="Rectangle 127"/>
          <p:cNvSpPr>
            <a:spLocks noChangeArrowheads="1"/>
          </p:cNvSpPr>
          <p:nvPr/>
        </p:nvSpPr>
        <p:spPr bwMode="auto">
          <a:xfrm>
            <a:off x="1066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8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19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221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2337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363" name="Rectangle 253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2462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0487" name="Rectangle 127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2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43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2211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2337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0363" name="Rectangle 253"/>
          <p:cNvSpPr>
            <a:spLocks noChangeArrowheads="1"/>
          </p:cNvSpPr>
          <p:nvPr/>
        </p:nvSpPr>
        <p:spPr bwMode="auto">
          <a:xfrm>
            <a:off x="5791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2462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0487" name="Rectangle 127"/>
          <p:cNvSpPr>
            <a:spLocks noChangeArrowheads="1"/>
          </p:cNvSpPr>
          <p:nvPr/>
        </p:nvSpPr>
        <p:spPr bwMode="auto">
          <a:xfrm>
            <a:off x="14478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6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67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425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4385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387" name="Rectangle 253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4510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1511" name="Rectangle 127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0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1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4259" name="Group 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4385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1387" name="Rectangle 253"/>
          <p:cNvSpPr>
            <a:spLocks noChangeArrowheads="1"/>
          </p:cNvSpPr>
          <p:nvPr/>
        </p:nvSpPr>
        <p:spPr bwMode="auto">
          <a:xfrm>
            <a:off x="61722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4510" name="Group 254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1511" name="Rectangle 127"/>
          <p:cNvSpPr>
            <a:spLocks noChangeArrowheads="1"/>
          </p:cNvSpPr>
          <p:nvPr/>
        </p:nvSpPr>
        <p:spPr bwMode="auto">
          <a:xfrm>
            <a:off x="1752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4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5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6433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87" name="Rectangle 253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6807" name="Group 50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2412" name="Rectangle 127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DFF11-EF67-4A6A-8E8B-46DEBC046CEB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8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39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Plan for today</a:t>
            </a:r>
          </a:p>
        </p:txBody>
      </p:sp>
      <p:sp>
        <p:nvSpPr>
          <p:cNvPr id="706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formation</a:t>
            </a:r>
          </a:p>
          <a:p>
            <a:r>
              <a:rPr lang="en-US" dirty="0" smtClean="0"/>
              <a:t>Image noise</a:t>
            </a:r>
          </a:p>
          <a:p>
            <a:r>
              <a:rPr lang="en-US" dirty="0" smtClean="0"/>
              <a:t>Linear filters</a:t>
            </a:r>
          </a:p>
          <a:p>
            <a:pPr lvl="1"/>
            <a:r>
              <a:rPr lang="en-US" dirty="0" smtClean="0"/>
              <a:t>Examples: smoothing filters</a:t>
            </a:r>
          </a:p>
          <a:p>
            <a:r>
              <a:rPr lang="en-US" dirty="0" smtClean="0"/>
              <a:t>Convolution / correlation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39310C-9AAB-449B-9A2F-6B96E58F8CB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59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6433" name="Group 129"/>
          <p:cNvGraphicFramePr>
            <a:graphicFrameLocks noGrp="1"/>
          </p:cNvGraphicFramePr>
          <p:nvPr/>
        </p:nvGraphicFramePr>
        <p:xfrm>
          <a:off x="4724400" y="2286000"/>
          <a:ext cx="3581400" cy="3429002"/>
        </p:xfrm>
        <a:graphic>
          <a:graphicData uri="http://schemas.openxmlformats.org/drawingml/2006/table">
            <a:tbl>
              <a:tblPr/>
              <a:tblGrid>
                <a:gridCol w="358775"/>
                <a:gridCol w="358775"/>
                <a:gridCol w="355600"/>
                <a:gridCol w="358775"/>
                <a:gridCol w="358775"/>
                <a:gridCol w="358775"/>
                <a:gridCol w="358775"/>
                <a:gridCol w="355600"/>
                <a:gridCol w="358775"/>
                <a:gridCol w="358775"/>
              </a:tblGrid>
              <a:tr h="3286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5718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2287" name="Rectangle 253"/>
          <p:cNvSpPr>
            <a:spLocks noChangeArrowheads="1"/>
          </p:cNvSpPr>
          <p:nvPr/>
        </p:nvSpPr>
        <p:spPr bwMode="auto">
          <a:xfrm>
            <a:off x="6477000" y="2590800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866807" name="Group 503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2412" name="Rectangle 127"/>
          <p:cNvSpPr>
            <a:spLocks noChangeArrowheads="1"/>
          </p:cNvSpPr>
          <p:nvPr/>
        </p:nvSpPr>
        <p:spPr bwMode="auto">
          <a:xfrm>
            <a:off x="2133600" y="2286000"/>
            <a:ext cx="1066800" cy="9906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DFF11-EF67-4A6A-8E8B-46DEBC046CEB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2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63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Moving Average In 2D</a:t>
            </a:r>
          </a:p>
        </p:txBody>
      </p:sp>
      <p:graphicFrame>
        <p:nvGraphicFramePr>
          <p:cNvPr id="868770" name="Group 418"/>
          <p:cNvGraphicFramePr>
            <a:graphicFrameLocks noGrp="1"/>
          </p:cNvGraphicFramePr>
          <p:nvPr/>
        </p:nvGraphicFramePr>
        <p:xfrm>
          <a:off x="711200" y="2287588"/>
          <a:ext cx="3556000" cy="3424238"/>
        </p:xfrm>
        <a:graphic>
          <a:graphicData uri="http://schemas.openxmlformats.org/drawingml/2006/table">
            <a:tbl>
              <a:tblPr/>
              <a:tblGrid>
                <a:gridCol w="355600"/>
                <a:gridCol w="355600"/>
                <a:gridCol w="355600"/>
                <a:gridCol w="355600"/>
                <a:gridCol w="355600"/>
                <a:gridCol w="355600"/>
                <a:gridCol w="355600"/>
                <a:gridCol w="369888"/>
                <a:gridCol w="341312"/>
                <a:gridCol w="355600"/>
              </a:tblGrid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13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5877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3397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68766" name="Group 414"/>
          <p:cNvGraphicFramePr>
            <a:graphicFrameLocks noGrp="1"/>
          </p:cNvGraphicFramePr>
          <p:nvPr>
            <p:ph idx="1"/>
          </p:nvPr>
        </p:nvGraphicFramePr>
        <p:xfrm>
          <a:off x="4724400" y="2286000"/>
          <a:ext cx="3581400" cy="3429000"/>
        </p:xfrm>
        <a:graphic>
          <a:graphicData uri="http://schemas.openxmlformats.org/drawingml/2006/table">
            <a:tbl>
              <a:tblPr/>
              <a:tblGrid>
                <a:gridCol w="357188"/>
                <a:gridCol w="360362"/>
                <a:gridCol w="355600"/>
                <a:gridCol w="360363"/>
                <a:gridCol w="357187"/>
                <a:gridCol w="357188"/>
                <a:gridCol w="360362"/>
                <a:gridCol w="355600"/>
                <a:gridCol w="360363"/>
                <a:gridCol w="357187"/>
              </a:tblGrid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AEAEA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2B2B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6969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77777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5F5F5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290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7DFF11-EF67-4A6A-8E8B-46DEBC046CEB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0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9320654"/>
              </p:ext>
            </p:extLst>
          </p:nvPr>
        </p:nvGraphicFramePr>
        <p:xfrm>
          <a:off x="1333500" y="1295400"/>
          <a:ext cx="2147888" cy="936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6" name="Equation" r:id="rId4" imgW="469800" imgH="203040" progId="Equation.3">
                  <p:embed/>
                </p:oleObj>
              </mc:Choice>
              <mc:Fallback>
                <p:oleObj name="Equation" r:id="rId4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3500" y="1295400"/>
                        <a:ext cx="2147888" cy="9366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8360204"/>
              </p:ext>
            </p:extLst>
          </p:nvPr>
        </p:nvGraphicFramePr>
        <p:xfrm>
          <a:off x="5418138" y="1238250"/>
          <a:ext cx="2090737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87" name="Equation" r:id="rId6" imgW="457200" imgH="203040" progId="Equation.3">
                  <p:embed/>
                </p:oleObj>
              </mc:Choice>
              <mc:Fallback>
                <p:oleObj name="Equation" r:id="rId6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8138" y="1238250"/>
                        <a:ext cx="2090737" cy="935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2" name="Picture 12" descr="http://latex.codecogs.com/gif.latex?%5Cdpi%7B300%7D%20g%28i%2Cj%29%20%3D%20%5Csum_%7Bu%3D-k%7D%5E%7Bk%7D%20%5Csum_%7Bv%3D-k%7D%5E%7Bk%7D%20h%28u%2Cv%29%20f%28i&amp;plus;u%2Cj&amp;plus;v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585" y="4809670"/>
            <a:ext cx="6629006" cy="986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://latex.codecogs.com/gif.latex?%5Cdpi%7B300%7D%20g%28i%2Cj%29%20%3D%20%5Cfrac%7B1%7D%7B%282k&amp;plus;1%29%5E2%7D%20%5Csum_%7Bu%3D-k%7D%5E%7Bk%7D%20%5Csum_%7Bv%3D-k%7D%5E%7Bk%7D%20f%28i&amp;plus;u%2Cj&amp;plus;v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510" y="1661005"/>
            <a:ext cx="7037152" cy="974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4210" name="Title 3"/>
          <p:cNvSpPr>
            <a:spLocks noGrp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r>
              <a:rPr lang="en-US" smtClean="0"/>
              <a:t>Correlation filtering</a:t>
            </a:r>
          </a:p>
        </p:txBody>
      </p:sp>
      <p:sp>
        <p:nvSpPr>
          <p:cNvPr id="94212" name="TextBox 6"/>
          <p:cNvSpPr txBox="1">
            <a:spLocks noChangeArrowheads="1"/>
          </p:cNvSpPr>
          <p:nvPr/>
        </p:nvSpPr>
        <p:spPr bwMode="auto">
          <a:xfrm>
            <a:off x="665163" y="1128713"/>
            <a:ext cx="70834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Say the averaging window size is 2k+1 x 2k+1:</a:t>
            </a: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637088" y="2917825"/>
            <a:ext cx="460851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 dirty="0"/>
              <a:t>Loop over all pixels in neighborhood around  image pixel </a:t>
            </a:r>
            <a:r>
              <a:rPr lang="en-US" b="0" i="1" dirty="0" smtClean="0"/>
              <a:t>f[</a:t>
            </a:r>
            <a:r>
              <a:rPr lang="en-US" b="0" i="1" dirty="0" err="1" smtClean="0"/>
              <a:t>i,j</a:t>
            </a:r>
            <a:r>
              <a:rPr lang="en-US" b="0" i="1" dirty="0"/>
              <a:t>]</a:t>
            </a:r>
          </a:p>
        </p:txBody>
      </p:sp>
      <p:sp>
        <p:nvSpPr>
          <p:cNvPr id="12" name="Right Brace 11"/>
          <p:cNvSpPr/>
          <p:nvPr/>
        </p:nvSpPr>
        <p:spPr>
          <a:xfrm rot="5400000">
            <a:off x="6097487" y="844652"/>
            <a:ext cx="255587" cy="3890762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13" name="Right Brace 12"/>
          <p:cNvSpPr/>
          <p:nvPr/>
        </p:nvSpPr>
        <p:spPr>
          <a:xfrm rot="5400000">
            <a:off x="3257550" y="1968500"/>
            <a:ext cx="182563" cy="1643063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2271713" y="2917825"/>
            <a:ext cx="25193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/>
              <a:t>Attribute uniform weight to each pixel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519113" y="3913188"/>
            <a:ext cx="8369300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Now generalize to allow </a:t>
            </a:r>
            <a:r>
              <a:rPr lang="en-US" sz="2400"/>
              <a:t>different weights </a:t>
            </a:r>
            <a:r>
              <a:rPr lang="en-US" sz="2400" b="0"/>
              <a:t>depending on  neighboring pixel’s relative position:</a:t>
            </a:r>
          </a:p>
        </p:txBody>
      </p:sp>
      <p:sp>
        <p:nvSpPr>
          <p:cNvPr id="16" name="Right Brace 15"/>
          <p:cNvSpPr/>
          <p:nvPr/>
        </p:nvSpPr>
        <p:spPr>
          <a:xfrm rot="5400000">
            <a:off x="4875491" y="5097184"/>
            <a:ext cx="255587" cy="1081645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389438" y="5802313"/>
            <a:ext cx="5221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/>
              <a:t>Non-uniform weights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adapted from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  <p:bldP spid="14" grpId="0"/>
      <p:bldP spid="15" grpId="0"/>
      <p:bldP spid="16" grpId="0" animBg="1"/>
      <p:bldP spid="1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Title 1"/>
          <p:cNvSpPr>
            <a:spLocks noGrp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r>
              <a:rPr lang="en-US" smtClean="0"/>
              <a:t>Correlation filtering</a:t>
            </a:r>
          </a:p>
        </p:txBody>
      </p:sp>
      <p:sp>
        <p:nvSpPr>
          <p:cNvPr id="76804" name="TextBox 6"/>
          <p:cNvSpPr txBox="1">
            <a:spLocks noChangeArrowheads="1"/>
          </p:cNvSpPr>
          <p:nvPr/>
        </p:nvSpPr>
        <p:spPr bwMode="auto">
          <a:xfrm>
            <a:off x="584200" y="3538538"/>
            <a:ext cx="83693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/>
              <a:t>Filtering an image: replace each pixel with a linear combination of its neighbors.</a:t>
            </a:r>
          </a:p>
          <a:p>
            <a:endParaRPr lang="en-US" sz="2400" b="0" dirty="0"/>
          </a:p>
          <a:p>
            <a:r>
              <a:rPr lang="en-US" sz="2400" b="0" dirty="0"/>
              <a:t>The filter “</a:t>
            </a:r>
            <a:r>
              <a:rPr lang="en-US" sz="2400" dirty="0"/>
              <a:t>kernel</a:t>
            </a:r>
            <a:r>
              <a:rPr lang="en-US" sz="2400" b="0" dirty="0"/>
              <a:t>” or “</a:t>
            </a:r>
            <a:r>
              <a:rPr lang="en-US" sz="2400" dirty="0"/>
              <a:t>mask</a:t>
            </a:r>
            <a:r>
              <a:rPr lang="en-US" sz="2400" b="0" dirty="0"/>
              <a:t>” </a:t>
            </a:r>
            <a:r>
              <a:rPr lang="en-US" sz="2400" b="0" i="1" dirty="0" smtClean="0"/>
              <a:t>h</a:t>
            </a:r>
            <a:r>
              <a:rPr lang="en-US" sz="2400" b="0" dirty="0" smtClean="0"/>
              <a:t>[</a:t>
            </a:r>
            <a:r>
              <a:rPr lang="en-US" sz="2400" b="0" i="1" dirty="0" err="1" smtClean="0"/>
              <a:t>u,v</a:t>
            </a:r>
            <a:r>
              <a:rPr lang="en-US" sz="2400" b="0" dirty="0"/>
              <a:t>] is the prescription for the weights in the linear combination.</a:t>
            </a:r>
          </a:p>
          <a:p>
            <a:endParaRPr lang="en-US" sz="2400" b="0" dirty="0"/>
          </a:p>
        </p:txBody>
      </p:sp>
      <p:sp>
        <p:nvSpPr>
          <p:cNvPr id="95238" name="TextBox 42"/>
          <p:cNvSpPr txBox="1">
            <a:spLocks noChangeArrowheads="1"/>
          </p:cNvSpPr>
          <p:nvPr/>
        </p:nvSpPr>
        <p:spPr bwMode="auto">
          <a:xfrm>
            <a:off x="555625" y="2735263"/>
            <a:ext cx="6097588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/>
              <a:t>This is called </a:t>
            </a:r>
            <a:r>
              <a:rPr lang="en-US" sz="2400"/>
              <a:t>cross-correlation</a:t>
            </a:r>
            <a:r>
              <a:rPr lang="en-US" sz="2400" b="0"/>
              <a:t>, denoted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9" name="Picture 12" descr="http://latex.codecogs.com/gif.latex?%5Cdpi%7B300%7D%20g%28i%2Cj%29%20%3D%20%5Csum_%7Bu%3D-k%7D%5E%7Bk%7D%20%5Csum_%7Bv%3D-k%7D%5E%7Bk%7D%20h%28u%2Cv%29%20f%28i&amp;plus;u%2Cj&amp;plus;v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3681" y="1377107"/>
            <a:ext cx="6568388" cy="1043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adapted from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7410" name="Picture 2" descr="http://latex.codecogs.com/gif.latex?%5Cdpi%7B300%7D%20g%20%3D%20h%20%5Cotimes%20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2875" y="2759074"/>
            <a:ext cx="19812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2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9219234"/>
              </p:ext>
            </p:extLst>
          </p:nvPr>
        </p:nvGraphicFramePr>
        <p:xfrm>
          <a:off x="1206103" y="1968500"/>
          <a:ext cx="13938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0" name="Equation" r:id="rId6" imgW="469800" imgH="203040" progId="Equation.3">
                  <p:embed/>
                </p:oleObj>
              </mc:Choice>
              <mc:Fallback>
                <p:oleObj name="Equation" r:id="rId6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103" y="1968500"/>
                        <a:ext cx="13938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4684951"/>
              </p:ext>
            </p:extLst>
          </p:nvPr>
        </p:nvGraphicFramePr>
        <p:xfrm>
          <a:off x="6907284" y="2012525"/>
          <a:ext cx="1355966" cy="606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1" name="Equation" r:id="rId8" imgW="457200" imgH="203040" progId="Equation.3">
                  <p:embed/>
                </p:oleObj>
              </mc:Choice>
              <mc:Fallback>
                <p:oleObj name="Equation" r:id="rId8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07284" y="2012525"/>
                        <a:ext cx="1355966" cy="606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6258" name="Title 1"/>
          <p:cNvSpPr>
            <a:spLocks noGrp="1"/>
          </p:cNvSpPr>
          <p:nvPr>
            <p:ph type="title"/>
          </p:nvPr>
        </p:nvSpPr>
        <p:spPr>
          <a:xfrm>
            <a:off x="701675" y="0"/>
            <a:ext cx="7772400" cy="1143000"/>
          </a:xfrm>
        </p:spPr>
        <p:txBody>
          <a:bodyPr/>
          <a:lstStyle/>
          <a:p>
            <a:r>
              <a:rPr lang="en-US" smtClean="0"/>
              <a:t>Averaging filter</a:t>
            </a:r>
          </a:p>
        </p:txBody>
      </p:sp>
      <p:sp>
        <p:nvSpPr>
          <p:cNvPr id="96259" name="Content Placeholder 2"/>
          <p:cNvSpPr>
            <a:spLocks noGrp="1"/>
          </p:cNvSpPr>
          <p:nvPr>
            <p:ph idx="1"/>
          </p:nvPr>
        </p:nvSpPr>
        <p:spPr>
          <a:xfrm>
            <a:off x="738188" y="1128713"/>
            <a:ext cx="7772400" cy="4114800"/>
          </a:xfrm>
        </p:spPr>
        <p:txBody>
          <a:bodyPr/>
          <a:lstStyle/>
          <a:p>
            <a:r>
              <a:rPr lang="en-US" sz="2400" dirty="0" smtClean="0"/>
              <a:t>What values belong in the kernel </a:t>
            </a:r>
            <a:r>
              <a:rPr lang="en-US" sz="2400" i="1" dirty="0" smtClean="0"/>
              <a:t>h</a:t>
            </a:r>
            <a:r>
              <a:rPr lang="en-US" sz="2400" dirty="0" smtClean="0"/>
              <a:t> for the moving average example?</a:t>
            </a:r>
          </a:p>
        </p:txBody>
      </p:sp>
      <p:graphicFrame>
        <p:nvGraphicFramePr>
          <p:cNvPr id="4" name="Group 129"/>
          <p:cNvGraphicFramePr>
            <a:graphicFrameLocks noGrp="1"/>
          </p:cNvGraphicFramePr>
          <p:nvPr/>
        </p:nvGraphicFramePr>
        <p:xfrm>
          <a:off x="6211888" y="2628900"/>
          <a:ext cx="2741600" cy="2518883"/>
        </p:xfrm>
        <a:graphic>
          <a:graphicData uri="http://schemas.openxmlformats.org/drawingml/2006/table">
            <a:tbl>
              <a:tblPr/>
              <a:tblGrid>
                <a:gridCol w="274646"/>
                <a:gridCol w="274646"/>
                <a:gridCol w="272216"/>
                <a:gridCol w="274646"/>
                <a:gridCol w="274646"/>
                <a:gridCol w="274646"/>
                <a:gridCol w="274646"/>
                <a:gridCol w="272216"/>
                <a:gridCol w="274646"/>
                <a:gridCol w="274646"/>
              </a:tblGrid>
              <a:tr h="241134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443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61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210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812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1617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2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6384" name="Rectangle 253"/>
          <p:cNvSpPr>
            <a:spLocks noChangeArrowheads="1"/>
          </p:cNvSpPr>
          <p:nvPr/>
        </p:nvSpPr>
        <p:spPr bwMode="auto">
          <a:xfrm>
            <a:off x="7529513" y="2808288"/>
            <a:ext cx="381000" cy="38100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7" name="Group 503"/>
          <p:cNvGraphicFramePr>
            <a:graphicFrameLocks noGrp="1"/>
          </p:cNvGraphicFramePr>
          <p:nvPr/>
        </p:nvGraphicFramePr>
        <p:xfrm>
          <a:off x="300038" y="2552700"/>
          <a:ext cx="3140011" cy="2551105"/>
        </p:xfrm>
        <a:graphic>
          <a:graphicData uri="http://schemas.openxmlformats.org/drawingml/2006/table">
            <a:tbl>
              <a:tblPr/>
              <a:tblGrid>
                <a:gridCol w="314001"/>
                <a:gridCol w="314001"/>
                <a:gridCol w="314001"/>
                <a:gridCol w="314001"/>
                <a:gridCol w="314001"/>
                <a:gridCol w="314001"/>
                <a:gridCol w="314001"/>
                <a:gridCol w="326618"/>
                <a:gridCol w="301385"/>
                <a:gridCol w="314001"/>
              </a:tblGrid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546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428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67292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5465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  <a:tr h="2531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Arial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D4D4D"/>
                    </a:solidFill>
                  </a:tcPr>
                </a:tc>
              </a:tr>
            </a:tbl>
          </a:graphicData>
        </a:graphic>
      </p:graphicFrame>
      <p:sp>
        <p:nvSpPr>
          <p:cNvPr id="96509" name="Rectangle 127"/>
          <p:cNvSpPr>
            <a:spLocks noChangeArrowheads="1"/>
          </p:cNvSpPr>
          <p:nvPr/>
        </p:nvSpPr>
        <p:spPr bwMode="auto">
          <a:xfrm>
            <a:off x="1569368" y="2528900"/>
            <a:ext cx="914400" cy="803275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987800" y="2735263"/>
            <a:ext cx="1752600" cy="1473200"/>
            <a:chOff x="3799" y="2064"/>
            <a:chExt cx="1433" cy="1136"/>
          </a:xfrm>
        </p:grpSpPr>
        <p:grpSp>
          <p:nvGrpSpPr>
            <p:cNvPr id="96516" name="Group 5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96518" name="Rectangle 6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19" name="Rectangle 7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0" name="Rectangle 8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1" name="Rectangle 9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2" name="Rectangle 10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3" name="Rectangle 11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4" name="Rectangle 12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5" name="Rectangle 13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6" name="Rectangle 14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96527" name="Line 15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28" name="Line 16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29" name="Line 17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0" name="Line 18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1" name="Line 19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2" name="Line 20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3" name="Line 21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96534" name="Line 22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96517" name="Picture 23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52900" y="4333875"/>
            <a:ext cx="1185863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cs typeface="Arial" pitchFamily="34" charset="0"/>
              </a:rPr>
              <a:t>“box filter”</a:t>
            </a:r>
          </a:p>
        </p:txBody>
      </p:sp>
      <p:pic>
        <p:nvPicPr>
          <p:cNvPr id="96514" name="Picture 11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1" cstate="print"/>
          <a:srcRect l="64516" t="10376" r="17741" b="-3758"/>
          <a:stretch>
            <a:fillRect/>
          </a:stretch>
        </p:blipFill>
        <p:spPr bwMode="auto">
          <a:xfrm>
            <a:off x="3440113" y="2187575"/>
            <a:ext cx="4016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4791075" y="3159125"/>
            <a:ext cx="16430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/>
              <a:t>?</a:t>
            </a:r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3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adapted from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38" name="Picture 2" descr="http://latex.codecogs.com/gif.latex?%5Cdpi%7B300%7D%20g%20%3D%20h%20%5Cotimes%20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563" y="5736062"/>
            <a:ext cx="1981200" cy="438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1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0594624"/>
              </p:ext>
            </p:extLst>
          </p:nvPr>
        </p:nvGraphicFramePr>
        <p:xfrm>
          <a:off x="4331471" y="2037557"/>
          <a:ext cx="12430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82" name="Equation" r:id="rId13" imgW="419040" imgH="203040" progId="Equation.3">
                  <p:embed/>
                </p:oleObj>
              </mc:Choice>
              <mc:Fallback>
                <p:oleObj name="Equation" r:id="rId13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1471" y="2037557"/>
                        <a:ext cx="124301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Smoothing by averaging</a:t>
            </a:r>
          </a:p>
        </p:txBody>
      </p:sp>
      <p:pic>
        <p:nvPicPr>
          <p:cNvPr id="9728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188" y="2260600"/>
            <a:ext cx="3395662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46663" y="2260600"/>
            <a:ext cx="3395662" cy="339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8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350963"/>
            <a:ext cx="546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7286" name="TextBox 5"/>
          <p:cNvSpPr txBox="1">
            <a:spLocks noChangeArrowheads="1"/>
          </p:cNvSpPr>
          <p:nvPr/>
        </p:nvSpPr>
        <p:spPr bwMode="auto">
          <a:xfrm>
            <a:off x="5265738" y="1274763"/>
            <a:ext cx="3687762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400" b="0" dirty="0"/>
              <a:t>depicts box filter: </a:t>
            </a:r>
          </a:p>
          <a:p>
            <a:r>
              <a:rPr lang="en-US" sz="1400" b="0" dirty="0"/>
              <a:t>white = high value, black = low value</a:t>
            </a:r>
          </a:p>
        </p:txBody>
      </p:sp>
      <p:cxnSp>
        <p:nvCxnSpPr>
          <p:cNvPr id="97287" name="Straight Arrow Connector 7"/>
          <p:cNvCxnSpPr>
            <a:cxnSpLocks noChangeShapeType="1"/>
            <a:stCxn id="97286" idx="1"/>
          </p:cNvCxnSpPr>
          <p:nvPr/>
        </p:nvCxnSpPr>
        <p:spPr bwMode="auto">
          <a:xfrm rot="10800000" flipV="1">
            <a:off x="4813300" y="1536700"/>
            <a:ext cx="452438" cy="87313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97288" name="TextBox 9"/>
          <p:cNvSpPr txBox="1">
            <a:spLocks noChangeArrowheads="1"/>
          </p:cNvSpPr>
          <p:nvPr/>
        </p:nvSpPr>
        <p:spPr bwMode="auto">
          <a:xfrm>
            <a:off x="1760538" y="5729288"/>
            <a:ext cx="11318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original</a:t>
            </a:r>
          </a:p>
        </p:txBody>
      </p:sp>
      <p:sp>
        <p:nvSpPr>
          <p:cNvPr id="97289" name="TextBox 10"/>
          <p:cNvSpPr txBox="1">
            <a:spLocks noChangeArrowheads="1"/>
          </p:cNvSpPr>
          <p:nvPr/>
        </p:nvSpPr>
        <p:spPr bwMode="auto">
          <a:xfrm>
            <a:off x="6288088" y="5692775"/>
            <a:ext cx="11318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filtered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511300" y="6273800"/>
            <a:ext cx="14257338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b="0"/>
              <a:t>What if the filter size was 5 x 5 instead of 3 x 3?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E9B5-CEA4-4264-888E-4D34141A4590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Boundary issues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about near the edge?</a:t>
            </a:r>
          </a:p>
          <a:p>
            <a:pPr lvl="1"/>
            <a:r>
              <a:rPr lang="en-US" dirty="0" smtClean="0"/>
              <a:t>the filter window falls off the edge of the image</a:t>
            </a:r>
          </a:p>
          <a:p>
            <a:pPr lvl="1"/>
            <a:r>
              <a:rPr lang="en-US" dirty="0" smtClean="0"/>
              <a:t>need to extrapolate</a:t>
            </a:r>
          </a:p>
          <a:p>
            <a:pPr lvl="1"/>
            <a:r>
              <a:rPr lang="en-US" dirty="0" smtClean="0"/>
              <a:t>methods:</a:t>
            </a:r>
          </a:p>
          <a:p>
            <a:pPr lvl="2"/>
            <a:r>
              <a:rPr lang="en-US" dirty="0" smtClean="0"/>
              <a:t>clip filter (black)</a:t>
            </a:r>
          </a:p>
          <a:p>
            <a:pPr lvl="2"/>
            <a:r>
              <a:rPr lang="en-US" dirty="0" smtClean="0"/>
              <a:t>wrap around</a:t>
            </a:r>
          </a:p>
          <a:p>
            <a:pPr lvl="2"/>
            <a:r>
              <a:rPr lang="en-US" dirty="0" smtClean="0"/>
              <a:t>copy edge</a:t>
            </a:r>
          </a:p>
          <a:p>
            <a:pPr lvl="2"/>
            <a:r>
              <a:rPr lang="en-US" dirty="0" smtClean="0"/>
              <a:t>reflect across edge</a:t>
            </a:r>
          </a:p>
        </p:txBody>
      </p:sp>
      <p:pic>
        <p:nvPicPr>
          <p:cNvPr id="9933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3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4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6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7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8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49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0" name="Picture 14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1" name="Picture 15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40752" name="Picture 16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4495800" y="2362200"/>
            <a:ext cx="4033838" cy="403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S.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Marschner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20" name="Rectangle 127"/>
          <p:cNvSpPr>
            <a:spLocks noChangeArrowheads="1"/>
          </p:cNvSpPr>
          <p:nvPr/>
        </p:nvSpPr>
        <p:spPr bwMode="auto">
          <a:xfrm>
            <a:off x="4495800" y="2362200"/>
            <a:ext cx="365760" cy="36576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331" grpId="0" uiExpand="1" build="p" bldLvl="3"/>
      <p:bldP spid="20" grpId="0" animBg="1"/>
      <p:bldP spid="20" grpId="1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Boundary issues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What about near the edge?</a:t>
            </a:r>
          </a:p>
          <a:p>
            <a:pPr lvl="1"/>
            <a:r>
              <a:rPr lang="en-US" smtClean="0"/>
              <a:t>the filter window falls off the edge of the image</a:t>
            </a:r>
          </a:p>
          <a:p>
            <a:pPr lvl="1"/>
            <a:r>
              <a:rPr lang="en-US" smtClean="0"/>
              <a:t>need to extrapolate</a:t>
            </a:r>
          </a:p>
          <a:p>
            <a:pPr lvl="1"/>
            <a:r>
              <a:rPr lang="en-US" smtClean="0"/>
              <a:t>methods (MATLAB):</a:t>
            </a:r>
          </a:p>
          <a:p>
            <a:pPr lvl="2"/>
            <a:r>
              <a:rPr lang="en-US" smtClean="0"/>
              <a:t>clip filter (black): 	imfilter(f, g, 0)</a:t>
            </a:r>
          </a:p>
          <a:p>
            <a:pPr lvl="2"/>
            <a:r>
              <a:rPr lang="en-US" smtClean="0"/>
              <a:t>wrap around:		imfilter(f, g, ‘circular’)</a:t>
            </a:r>
          </a:p>
          <a:p>
            <a:pPr lvl="2"/>
            <a:r>
              <a:rPr lang="en-US" smtClean="0"/>
              <a:t>copy edge: 		imfilter(f, g, ‘replicate’)</a:t>
            </a:r>
          </a:p>
          <a:p>
            <a:pPr lvl="2"/>
            <a:r>
              <a:rPr lang="en-US" smtClean="0"/>
              <a:t>reflect across edge: 	imfilter(f, g, ‘symmetric’)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S.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Marschner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Boundary issues</a:t>
            </a:r>
          </a:p>
        </p:txBody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is the size of the output?</a:t>
            </a:r>
          </a:p>
          <a:p>
            <a:pPr>
              <a:buFontTx/>
              <a:buChar char="•"/>
            </a:pPr>
            <a:r>
              <a:rPr lang="en-US" dirty="0" smtClean="0"/>
              <a:t>MATLAB: output size / “shape” options</a:t>
            </a:r>
          </a:p>
          <a:p>
            <a:pPr lvl="1"/>
            <a:r>
              <a:rPr lang="en-US" i="1" dirty="0" smtClean="0"/>
              <a:t>shape</a:t>
            </a:r>
            <a:r>
              <a:rPr lang="en-US" dirty="0" smtClean="0"/>
              <a:t> = ‘full’: output size is sum of sizes of </a:t>
            </a:r>
            <a:r>
              <a:rPr lang="en-US" dirty="0" err="1" smtClean="0"/>
              <a:t>f</a:t>
            </a:r>
            <a:r>
              <a:rPr lang="en-US" dirty="0" smtClean="0"/>
              <a:t> and </a:t>
            </a:r>
            <a:r>
              <a:rPr lang="en-US" dirty="0" err="1" smtClean="0"/>
              <a:t>g</a:t>
            </a:r>
            <a:endParaRPr lang="en-US" dirty="0" smtClean="0"/>
          </a:p>
          <a:p>
            <a:pPr lvl="1"/>
            <a:r>
              <a:rPr lang="en-US" i="1" dirty="0" smtClean="0"/>
              <a:t>shape</a:t>
            </a:r>
            <a:r>
              <a:rPr lang="en-US" dirty="0" smtClean="0"/>
              <a:t> = ‘same’: output size is same as </a:t>
            </a:r>
            <a:r>
              <a:rPr lang="en-US" dirty="0" err="1" smtClean="0"/>
              <a:t>f</a:t>
            </a:r>
            <a:endParaRPr lang="en-US" dirty="0" smtClean="0"/>
          </a:p>
          <a:p>
            <a:pPr lvl="1"/>
            <a:r>
              <a:rPr lang="en-US" i="1" dirty="0" smtClean="0"/>
              <a:t>shape</a:t>
            </a:r>
            <a:r>
              <a:rPr lang="en-US" dirty="0" smtClean="0"/>
              <a:t> = ‘valid’: output size is difference of sizes of </a:t>
            </a:r>
            <a:r>
              <a:rPr lang="en-US" dirty="0" err="1" smtClean="0"/>
              <a:t>f</a:t>
            </a:r>
            <a:r>
              <a:rPr lang="en-US" dirty="0" smtClean="0"/>
              <a:t> and </a:t>
            </a:r>
            <a:r>
              <a:rPr lang="en-US" dirty="0" err="1" smtClean="0"/>
              <a:t>g</a:t>
            </a:r>
            <a:r>
              <a:rPr lang="en-US" dirty="0" smtClean="0"/>
              <a:t> </a:t>
            </a:r>
          </a:p>
        </p:txBody>
      </p:sp>
      <p:grpSp>
        <p:nvGrpSpPr>
          <p:cNvPr id="27" name="Group 26"/>
          <p:cNvGrpSpPr/>
          <p:nvPr/>
        </p:nvGrpSpPr>
        <p:grpSpPr>
          <a:xfrm>
            <a:off x="228600" y="3316288"/>
            <a:ext cx="2819400" cy="3084512"/>
            <a:chOff x="228600" y="3316288"/>
            <a:chExt cx="2819400" cy="3084512"/>
          </a:xfrm>
        </p:grpSpPr>
        <p:sp>
          <p:nvSpPr>
            <p:cNvPr id="98306" name="Rectangle 11"/>
            <p:cNvSpPr>
              <a:spLocks noChangeArrowheads="1"/>
            </p:cNvSpPr>
            <p:nvPr/>
          </p:nvSpPr>
          <p:spPr bwMode="auto">
            <a:xfrm>
              <a:off x="381000" y="3810000"/>
              <a:ext cx="2514600" cy="24384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309" name="Rectangle 4"/>
            <p:cNvSpPr>
              <a:spLocks noChangeArrowheads="1"/>
            </p:cNvSpPr>
            <p:nvPr/>
          </p:nvSpPr>
          <p:spPr bwMode="auto">
            <a:xfrm>
              <a:off x="609600" y="4038600"/>
              <a:ext cx="2057400" cy="1981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f</a:t>
              </a:r>
            </a:p>
          </p:txBody>
        </p:sp>
        <p:sp>
          <p:nvSpPr>
            <p:cNvPr id="98310" name="Rectangle 5"/>
            <p:cNvSpPr>
              <a:spLocks noChangeArrowheads="1"/>
            </p:cNvSpPr>
            <p:nvPr/>
          </p:nvSpPr>
          <p:spPr bwMode="auto">
            <a:xfrm>
              <a:off x="2590800" y="3657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1" name="Rectangle 8"/>
            <p:cNvSpPr>
              <a:spLocks noChangeArrowheads="1"/>
            </p:cNvSpPr>
            <p:nvPr/>
          </p:nvSpPr>
          <p:spPr bwMode="auto">
            <a:xfrm>
              <a:off x="228600" y="3657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2" name="Rectangle 9"/>
            <p:cNvSpPr>
              <a:spLocks noChangeArrowheads="1"/>
            </p:cNvSpPr>
            <p:nvPr/>
          </p:nvSpPr>
          <p:spPr bwMode="auto">
            <a:xfrm>
              <a:off x="2590800" y="5943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3" name="Rectangle 10"/>
            <p:cNvSpPr>
              <a:spLocks noChangeArrowheads="1"/>
            </p:cNvSpPr>
            <p:nvPr/>
          </p:nvSpPr>
          <p:spPr bwMode="auto">
            <a:xfrm>
              <a:off x="228600" y="5943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5" name="Text Box 24"/>
            <p:cNvSpPr txBox="1">
              <a:spLocks noChangeArrowheads="1"/>
            </p:cNvSpPr>
            <p:nvPr/>
          </p:nvSpPr>
          <p:spPr bwMode="auto">
            <a:xfrm>
              <a:off x="1330325" y="3316288"/>
              <a:ext cx="5746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full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3657600" y="3352800"/>
            <a:ext cx="2514600" cy="2895600"/>
            <a:chOff x="3657600" y="3352800"/>
            <a:chExt cx="2514600" cy="2895600"/>
          </a:xfrm>
        </p:grpSpPr>
        <p:sp>
          <p:nvSpPr>
            <p:cNvPr id="98314" name="Rectangle 13"/>
            <p:cNvSpPr>
              <a:spLocks noChangeArrowheads="1"/>
            </p:cNvSpPr>
            <p:nvPr/>
          </p:nvSpPr>
          <p:spPr bwMode="auto">
            <a:xfrm>
              <a:off x="3886200" y="4038600"/>
              <a:ext cx="2057400" cy="1981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f</a:t>
              </a:r>
            </a:p>
          </p:txBody>
        </p:sp>
        <p:sp>
          <p:nvSpPr>
            <p:cNvPr id="98315" name="Rectangle 14"/>
            <p:cNvSpPr>
              <a:spLocks noChangeArrowheads="1"/>
            </p:cNvSpPr>
            <p:nvPr/>
          </p:nvSpPr>
          <p:spPr bwMode="auto">
            <a:xfrm>
              <a:off x="5715000" y="38100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6" name="Rectangle 15"/>
            <p:cNvSpPr>
              <a:spLocks noChangeArrowheads="1"/>
            </p:cNvSpPr>
            <p:nvPr/>
          </p:nvSpPr>
          <p:spPr bwMode="auto">
            <a:xfrm>
              <a:off x="3657600" y="38100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7" name="Rectangle 16"/>
            <p:cNvSpPr>
              <a:spLocks noChangeArrowheads="1"/>
            </p:cNvSpPr>
            <p:nvPr/>
          </p:nvSpPr>
          <p:spPr bwMode="auto">
            <a:xfrm>
              <a:off x="5715000" y="57912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18" name="Rectangle 17"/>
            <p:cNvSpPr>
              <a:spLocks noChangeArrowheads="1"/>
            </p:cNvSpPr>
            <p:nvPr/>
          </p:nvSpPr>
          <p:spPr bwMode="auto">
            <a:xfrm>
              <a:off x="3657600" y="57150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6" name="Text Box 25"/>
            <p:cNvSpPr txBox="1">
              <a:spLocks noChangeArrowheads="1"/>
            </p:cNvSpPr>
            <p:nvPr/>
          </p:nvSpPr>
          <p:spPr bwMode="auto">
            <a:xfrm>
              <a:off x="4495800" y="3352800"/>
              <a:ext cx="930275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same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858000" y="3352800"/>
            <a:ext cx="2057400" cy="2667000"/>
            <a:chOff x="6858000" y="3352800"/>
            <a:chExt cx="2057400" cy="2667000"/>
          </a:xfrm>
        </p:grpSpPr>
        <p:sp>
          <p:nvSpPr>
            <p:cNvPr id="98319" name="Rectangle 19"/>
            <p:cNvSpPr>
              <a:spLocks noChangeArrowheads="1"/>
            </p:cNvSpPr>
            <p:nvPr/>
          </p:nvSpPr>
          <p:spPr bwMode="auto">
            <a:xfrm>
              <a:off x="6858000" y="4038600"/>
              <a:ext cx="2057400" cy="1981200"/>
            </a:xfrm>
            <a:prstGeom prst="rect">
              <a:avLst/>
            </a:prstGeom>
            <a:solidFill>
              <a:srgbClr val="FFCC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f</a:t>
              </a:r>
            </a:p>
          </p:txBody>
        </p:sp>
        <p:sp>
          <p:nvSpPr>
            <p:cNvPr id="98320" name="Rectangle 18"/>
            <p:cNvSpPr>
              <a:spLocks noChangeArrowheads="1"/>
            </p:cNvSpPr>
            <p:nvPr/>
          </p:nvSpPr>
          <p:spPr bwMode="auto">
            <a:xfrm>
              <a:off x="7086600" y="4191000"/>
              <a:ext cx="1600200" cy="1600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pPr eaLnBrk="0" hangingPunct="0"/>
              <a:endParaRPr lang="en-US" sz="2400">
                <a:solidFill>
                  <a:srgbClr val="000000"/>
                </a:solidFill>
                <a:cs typeface="Arial" pitchFamily="34" charset="0"/>
              </a:endParaRPr>
            </a:p>
          </p:txBody>
        </p:sp>
        <p:sp>
          <p:nvSpPr>
            <p:cNvPr id="98321" name="Rectangle 20"/>
            <p:cNvSpPr>
              <a:spLocks noChangeArrowheads="1"/>
            </p:cNvSpPr>
            <p:nvPr/>
          </p:nvSpPr>
          <p:spPr bwMode="auto">
            <a:xfrm>
              <a:off x="8458200" y="4038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2" name="Rectangle 21"/>
            <p:cNvSpPr>
              <a:spLocks noChangeArrowheads="1"/>
            </p:cNvSpPr>
            <p:nvPr/>
          </p:nvSpPr>
          <p:spPr bwMode="auto">
            <a:xfrm>
              <a:off x="6858000" y="4038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3" name="Rectangle 22"/>
            <p:cNvSpPr>
              <a:spLocks noChangeArrowheads="1"/>
            </p:cNvSpPr>
            <p:nvPr/>
          </p:nvSpPr>
          <p:spPr bwMode="auto">
            <a:xfrm>
              <a:off x="8458200" y="5562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4" name="Rectangle 23"/>
            <p:cNvSpPr>
              <a:spLocks noChangeArrowheads="1"/>
            </p:cNvSpPr>
            <p:nvPr/>
          </p:nvSpPr>
          <p:spPr bwMode="auto">
            <a:xfrm>
              <a:off x="6858000" y="5562600"/>
              <a:ext cx="457200" cy="457200"/>
            </a:xfrm>
            <a:prstGeom prst="rect">
              <a:avLst/>
            </a:prstGeom>
            <a:solidFill>
              <a:srgbClr val="99CC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0" hangingPunct="0"/>
              <a:r>
                <a:rPr lang="en-US" sz="2400" i="1">
                  <a:solidFill>
                    <a:srgbClr val="000000"/>
                  </a:solidFill>
                  <a:cs typeface="Arial" pitchFamily="34" charset="0"/>
                </a:rPr>
                <a:t>g</a:t>
              </a:r>
            </a:p>
          </p:txBody>
        </p:sp>
        <p:sp>
          <p:nvSpPr>
            <p:cNvPr id="98327" name="Text Box 26"/>
            <p:cNvSpPr txBox="1">
              <a:spLocks noChangeArrowheads="1"/>
            </p:cNvSpPr>
            <p:nvPr/>
          </p:nvSpPr>
          <p:spPr bwMode="auto">
            <a:xfrm>
              <a:off x="7391400" y="3352800"/>
              <a:ext cx="8128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>
                  <a:solidFill>
                    <a:srgbClr val="000000"/>
                  </a:solidFill>
                  <a:cs typeface="Arial" pitchFamily="34" charset="0"/>
                </a:rPr>
                <a:t>valid</a:t>
              </a:r>
            </a:p>
          </p:txBody>
        </p:sp>
      </p:grp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Svetlana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Lazebnik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 build="p" bldLvl="2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9" name="Content Placeholder 2"/>
          <p:cNvSpPr>
            <a:spLocks noGrp="1"/>
          </p:cNvSpPr>
          <p:nvPr>
            <p:ph idx="1"/>
          </p:nvPr>
        </p:nvSpPr>
        <p:spPr>
          <a:xfrm>
            <a:off x="628650" y="890588"/>
            <a:ext cx="7772400" cy="938212"/>
          </a:xfrm>
        </p:spPr>
        <p:txBody>
          <a:bodyPr/>
          <a:lstStyle/>
          <a:p>
            <a:r>
              <a:rPr lang="en-US" sz="2400" dirty="0" smtClean="0"/>
              <a:t>What if we want nearest neighboring pixels to have the most influence on the output?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1100" dirty="0" smtClean="0"/>
          </a:p>
          <a:p>
            <a:r>
              <a:rPr lang="en-US" sz="2400" dirty="0" smtClean="0"/>
              <a:t>Removes high-frequency components from the image (“low-pass filter”).</a:t>
            </a:r>
          </a:p>
          <a:p>
            <a:endParaRPr lang="en-US" sz="2400" dirty="0" smtClean="0"/>
          </a:p>
        </p:txBody>
      </p:sp>
      <p:sp>
        <p:nvSpPr>
          <p:cNvPr id="24" name="Rectangle 23"/>
          <p:cNvSpPr/>
          <p:nvPr/>
        </p:nvSpPr>
        <p:spPr>
          <a:xfrm>
            <a:off x="5727700" y="1676400"/>
            <a:ext cx="3200400" cy="38004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28" name="Title 1"/>
          <p:cNvSpPr>
            <a:spLocks noGrp="1"/>
          </p:cNvSpPr>
          <p:nvPr>
            <p:ph type="title"/>
          </p:nvPr>
        </p:nvSpPr>
        <p:spPr>
          <a:xfrm>
            <a:off x="665163" y="0"/>
            <a:ext cx="7772400" cy="1143000"/>
          </a:xfrm>
        </p:spPr>
        <p:txBody>
          <a:bodyPr/>
          <a:lstStyle/>
          <a:p>
            <a:r>
              <a:rPr lang="en-US" smtClean="0"/>
              <a:t>Gaussian filter</a:t>
            </a:r>
          </a:p>
        </p:txBody>
      </p:sp>
      <p:graphicFrame>
        <p:nvGraphicFramePr>
          <p:cNvPr id="11" name="Group 4"/>
          <p:cNvGraphicFramePr>
            <a:graphicFrameLocks noGrp="1"/>
          </p:cNvGraphicFramePr>
          <p:nvPr/>
        </p:nvGraphicFramePr>
        <p:xfrm>
          <a:off x="347663" y="2012950"/>
          <a:ext cx="3213140" cy="3048000"/>
        </p:xfrm>
        <a:graphic>
          <a:graphicData uri="http://schemas.openxmlformats.org/drawingml/2006/table">
            <a:tbl>
              <a:tblPr/>
              <a:tblGrid>
                <a:gridCol w="321577"/>
                <a:gridCol w="321576"/>
                <a:gridCol w="320264"/>
                <a:gridCol w="321577"/>
                <a:gridCol w="321576"/>
                <a:gridCol w="321577"/>
                <a:gridCol w="321576"/>
                <a:gridCol w="320264"/>
                <a:gridCol w="321577"/>
                <a:gridCol w="321576"/>
              </a:tblGrid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90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250188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2" name="Group 127"/>
          <p:cNvGraphicFramePr>
            <a:graphicFrameLocks noGrp="1"/>
          </p:cNvGraphicFramePr>
          <p:nvPr/>
        </p:nvGraphicFramePr>
        <p:xfrm>
          <a:off x="4329113" y="2997200"/>
          <a:ext cx="1143000" cy="1050926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4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2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Rectangle 147"/>
          <p:cNvSpPr>
            <a:spLocks noChangeArrowheads="1"/>
          </p:cNvSpPr>
          <p:nvPr/>
        </p:nvSpPr>
        <p:spPr bwMode="auto">
          <a:xfrm>
            <a:off x="4332288" y="2990850"/>
            <a:ext cx="1139825" cy="10429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pic>
        <p:nvPicPr>
          <p:cNvPr id="16" name="Picture 148" descr="txp_fig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41750" y="3195637"/>
            <a:ext cx="3397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2"/>
          <p:cNvGrpSpPr>
            <a:grpSpLocks/>
          </p:cNvGrpSpPr>
          <p:nvPr/>
        </p:nvGrpSpPr>
        <p:grpSpPr bwMode="auto">
          <a:xfrm>
            <a:off x="5816600" y="1785937"/>
            <a:ext cx="3184525" cy="3617913"/>
            <a:chOff x="6215084" y="2187558"/>
            <a:chExt cx="3184567" cy="3617943"/>
          </a:xfrm>
        </p:grpSpPr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6470676" y="4414851"/>
            <a:ext cx="2095500" cy="139065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268" name="Photo Editor Photo" r:id="rId7" imgW="2095793" imgH="1390844" progId="">
                    <p:embed/>
                  </p:oleObj>
                </mc:Choice>
                <mc:Fallback>
                  <p:oleObj name="Photo Editor Photo" r:id="rId7" imgW="2095793" imgH="1390844" progId="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470676" y="4414851"/>
                          <a:ext cx="2095500" cy="139065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pic>
          <p:nvPicPr>
            <p:cNvPr id="1178" name="Picture 151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6324624" y="3429000"/>
              <a:ext cx="2627313" cy="600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Rectangle 20"/>
            <p:cNvSpPr/>
            <p:nvPr/>
          </p:nvSpPr>
          <p:spPr>
            <a:xfrm>
              <a:off x="6215084" y="2187558"/>
              <a:ext cx="3184567" cy="1089034"/>
            </a:xfrm>
            <a:prstGeom prst="rect">
              <a:avLst/>
            </a:prstGeom>
            <a:ln>
              <a:noFill/>
            </a:ln>
          </p:spPr>
          <p:txBody>
            <a:bodyPr>
              <a:spAutoFit/>
            </a:bodyPr>
            <a:lstStyle/>
            <a:p>
              <a:pPr eaLnBrk="0" hangingPunct="0">
                <a:lnSpc>
                  <a:spcPct val="90000"/>
                </a:lnSpc>
                <a:spcBef>
                  <a:spcPct val="50000"/>
                </a:spcBef>
                <a:spcAft>
                  <a:spcPct val="50000"/>
                </a:spcAft>
                <a:tabLst>
                  <a:tab pos="573088" algn="l"/>
                </a:tabLst>
                <a:defRPr/>
              </a:pPr>
              <a:r>
                <a:rPr lang="en-US" sz="2400" b="0" kern="0" dirty="0">
                  <a:solidFill>
                    <a:srgbClr val="000000"/>
                  </a:solidFill>
                  <a:latin typeface="Myriad Roman"/>
                </a:rPr>
                <a:t>This kernel is an approximation of a 2d Gaussian function:</a:t>
              </a:r>
            </a:p>
          </p:txBody>
        </p:sp>
      </p:grp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51A327-65CD-4704-98F5-93C194B5B67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sp>
        <p:nvSpPr>
          <p:cNvPr id="1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23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494938"/>
              </p:ext>
            </p:extLst>
          </p:nvPr>
        </p:nvGraphicFramePr>
        <p:xfrm>
          <a:off x="1331640" y="5100637"/>
          <a:ext cx="13938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" name="Equation" r:id="rId10" imgW="469800" imgH="203040" progId="Equation.3">
                  <p:embed/>
                </p:oleObj>
              </mc:Choice>
              <mc:Fallback>
                <p:oleObj name="Equation" r:id="rId10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640" y="5100637"/>
                        <a:ext cx="13938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432357"/>
              </p:ext>
            </p:extLst>
          </p:nvPr>
        </p:nvGraphicFramePr>
        <p:xfrm>
          <a:off x="4280693" y="4053904"/>
          <a:ext cx="12430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" name="Equation" r:id="rId12" imgW="419040" imgH="203040" progId="Equation.3">
                  <p:embed/>
                </p:oleObj>
              </mc:Choice>
              <mc:Fallback>
                <p:oleObj name="Equation" r:id="rId12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0693" y="4053904"/>
                        <a:ext cx="124301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 r="34503" b="17790"/>
          <a:stretch>
            <a:fillRect/>
          </a:stretch>
        </p:blipFill>
        <p:spPr bwMode="auto">
          <a:xfrm>
            <a:off x="1371600" y="990600"/>
            <a:ext cx="6248400" cy="546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Formation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82B40-C848-4473-87A9-AF439C9D373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Derek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Hoiem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Smoothing with a Gaussian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675" y="240665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83175" y="2370138"/>
            <a:ext cx="3513138" cy="3513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138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91000" y="1447800"/>
            <a:ext cx="698500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E9B5-CEA4-4264-888E-4D34141A4590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3176" y="2370138"/>
            <a:ext cx="3513138" cy="35131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Smoothing with a box-filter</a:t>
            </a:r>
          </a:p>
        </p:txBody>
      </p:sp>
      <p:pic>
        <p:nvPicPr>
          <p:cNvPr id="1013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675" y="2406650"/>
            <a:ext cx="3429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E8FE9B5-CEA4-4264-888E-4D34141A4590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1350963"/>
            <a:ext cx="5461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67037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Gaussian filters</a:t>
            </a:r>
          </a:p>
        </p:txBody>
      </p:sp>
      <p:sp>
        <p:nvSpPr>
          <p:cNvPr id="6149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46088" y="1019175"/>
            <a:ext cx="8836025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What parameters matter here?</a:t>
            </a:r>
          </a:p>
          <a:p>
            <a:pPr eaLnBrk="1" hangingPunct="1"/>
            <a:r>
              <a:rPr lang="en-US" sz="2800" b="1" smtClean="0"/>
              <a:t>Size</a:t>
            </a:r>
            <a:r>
              <a:rPr lang="en-US" sz="2800" smtClean="0"/>
              <a:t> of kernel or mask</a:t>
            </a:r>
          </a:p>
          <a:p>
            <a:pPr lvl="1" eaLnBrk="1" hangingPunct="1"/>
            <a:r>
              <a:rPr lang="en-US" sz="2400" smtClean="0"/>
              <a:t>Note, Gaussian function has infinite support, but discrete filters use finite kernels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sp>
        <p:nvSpPr>
          <p:cNvPr id="102404" name="Text Box 3349"/>
          <p:cNvSpPr txBox="1">
            <a:spLocks noChangeArrowheads="1"/>
          </p:cNvSpPr>
          <p:nvPr/>
        </p:nvSpPr>
        <p:spPr bwMode="auto">
          <a:xfrm>
            <a:off x="3008313" y="4967288"/>
            <a:ext cx="34258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000">
              <a:solidFill>
                <a:srgbClr val="000000"/>
              </a:solidFill>
              <a:latin typeface="Tahoma" pitchFamily="34" charset="0"/>
            </a:endParaRPr>
          </a:p>
        </p:txBody>
      </p:sp>
      <p:pic>
        <p:nvPicPr>
          <p:cNvPr id="102405" name="Picture 6"/>
          <p:cNvPicPr>
            <a:picLocks noChangeAspect="1" noChangeArrowheads="1"/>
          </p:cNvPicPr>
          <p:nvPr/>
        </p:nvPicPr>
        <p:blipFill>
          <a:blip r:embed="rId3" cstate="print"/>
          <a:srcRect t="44176" b="9006"/>
          <a:stretch>
            <a:fillRect/>
          </a:stretch>
        </p:blipFill>
        <p:spPr bwMode="auto">
          <a:xfrm>
            <a:off x="1103313" y="2844800"/>
            <a:ext cx="6705600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06" name="Text Box 3349"/>
          <p:cNvSpPr txBox="1">
            <a:spLocks noChangeArrowheads="1"/>
          </p:cNvSpPr>
          <p:nvPr/>
        </p:nvSpPr>
        <p:spPr bwMode="auto">
          <a:xfrm>
            <a:off x="5126038" y="5402263"/>
            <a:ext cx="3425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89150" y="5145088"/>
            <a:ext cx="21542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0"/>
              <a:t>σ</a:t>
            </a:r>
            <a:r>
              <a:rPr lang="en-US" sz="2800" b="0"/>
              <a:t> = 5 with 10 x 10 kernel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937125" y="5145088"/>
            <a:ext cx="2117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0"/>
              <a:t>σ</a:t>
            </a:r>
            <a:r>
              <a:rPr lang="en-US" sz="2800" b="0"/>
              <a:t> = 5 with 30 x 30 kernel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10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11" descr="gauss_sigma2_h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4238" y="2768600"/>
            <a:ext cx="3843337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427" name="Rectangle 3074"/>
          <p:cNvSpPr>
            <a:spLocks noGrp="1" noChangeArrowheads="1"/>
          </p:cNvSpPr>
          <p:nvPr>
            <p:ph type="title"/>
          </p:nvPr>
        </p:nvSpPr>
        <p:spPr>
          <a:xfrm>
            <a:off x="59213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Gaussian filters</a:t>
            </a:r>
          </a:p>
        </p:txBody>
      </p:sp>
      <p:sp>
        <p:nvSpPr>
          <p:cNvPr id="103428" name="Rectangle 3075"/>
          <p:cNvSpPr>
            <a:spLocks noGrp="1" noChangeArrowheads="1"/>
          </p:cNvSpPr>
          <p:nvPr>
            <p:ph type="body" idx="1"/>
          </p:nvPr>
        </p:nvSpPr>
        <p:spPr>
          <a:xfrm>
            <a:off x="446088" y="1019175"/>
            <a:ext cx="8229600" cy="4525963"/>
          </a:xfrm>
        </p:spPr>
        <p:txBody>
          <a:bodyPr/>
          <a:lstStyle/>
          <a:p>
            <a:pPr eaLnBrk="1" hangingPunct="1"/>
            <a:r>
              <a:rPr lang="en-US" sz="2800" smtClean="0"/>
              <a:t>What parameters matter here?</a:t>
            </a:r>
          </a:p>
          <a:p>
            <a:pPr eaLnBrk="1" hangingPunct="1"/>
            <a:r>
              <a:rPr lang="en-US" sz="2800" b="1" smtClean="0"/>
              <a:t>Variance</a:t>
            </a:r>
            <a:r>
              <a:rPr lang="en-US" sz="2800" smtClean="0"/>
              <a:t> of Gaussian: determines extent of smoothing</a:t>
            </a:r>
          </a:p>
          <a:p>
            <a:pPr eaLnBrk="1" hangingPunct="1">
              <a:buFontTx/>
              <a:buNone/>
            </a:pPr>
            <a:endParaRPr lang="en-US" sz="2800" smtClean="0"/>
          </a:p>
        </p:txBody>
      </p:sp>
      <p:sp>
        <p:nvSpPr>
          <p:cNvPr id="103429" name="Text Box 3349"/>
          <p:cNvSpPr txBox="1">
            <a:spLocks noChangeArrowheads="1"/>
          </p:cNvSpPr>
          <p:nvPr/>
        </p:nvSpPr>
        <p:spPr bwMode="auto">
          <a:xfrm>
            <a:off x="2095500" y="5113338"/>
            <a:ext cx="342582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20000"/>
              </a:spcBef>
              <a:buClr>
                <a:srgbClr val="333399"/>
              </a:buClr>
              <a:buSzPct val="75000"/>
              <a:buFont typeface="Monotype Sorts"/>
              <a:buNone/>
            </a:pPr>
            <a:endParaRPr lang="en-US" sz="2800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1870075" y="4999038"/>
            <a:ext cx="2154238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0"/>
              <a:t>σ</a:t>
            </a:r>
            <a:r>
              <a:rPr lang="en-US" sz="2800" b="0"/>
              <a:t> = 2 with 30 x 30 kernel</a:t>
            </a:r>
          </a:p>
        </p:txBody>
      </p:sp>
      <p:pic>
        <p:nvPicPr>
          <p:cNvPr id="103431" name="Picture 14" descr="gauss_sigma5_hsize30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8975" y="2805113"/>
            <a:ext cx="3843338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2" name="Picture 15" descr="gauss_sigma5_hsize30_2d.jpg"/>
          <p:cNvPicPr>
            <a:picLocks noChangeAspect="1"/>
          </p:cNvPicPr>
          <p:nvPr/>
        </p:nvPicPr>
        <p:blipFill>
          <a:blip r:embed="rId5" cstate="print"/>
          <a:srcRect l="26300" t="5916" r="22746" b="10709"/>
          <a:stretch>
            <a:fillRect/>
          </a:stretch>
        </p:blipFill>
        <p:spPr bwMode="auto">
          <a:xfrm>
            <a:off x="7237413" y="2760663"/>
            <a:ext cx="912812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33" name="Picture 16" descr="gauss_sigma2_hsize30_2d.jpg"/>
          <p:cNvPicPr>
            <a:picLocks noChangeAspect="1"/>
          </p:cNvPicPr>
          <p:nvPr/>
        </p:nvPicPr>
        <p:blipFill>
          <a:blip r:embed="rId6" cstate="print"/>
          <a:srcRect l="26237" t="6770" r="22217" b="9853"/>
          <a:stretch>
            <a:fillRect/>
          </a:stretch>
        </p:blipFill>
        <p:spPr bwMode="auto">
          <a:xfrm>
            <a:off x="811213" y="2771775"/>
            <a:ext cx="912812" cy="912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5338763" y="5002213"/>
            <a:ext cx="21177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l-GR" sz="2800" b="0"/>
              <a:t>σ</a:t>
            </a:r>
            <a:r>
              <a:rPr lang="en-US" sz="2800" b="0"/>
              <a:t> = 5 with 30 x 30 kernel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r>
              <a:rPr lang="en-US" smtClean="0"/>
              <a:t>Matlab</a:t>
            </a:r>
          </a:p>
        </p:txBody>
      </p:sp>
      <p:sp>
        <p:nvSpPr>
          <p:cNvPr id="104451" name="TextBox 3"/>
          <p:cNvSpPr txBox="1">
            <a:spLocks noChangeArrowheads="1"/>
          </p:cNvSpPr>
          <p:nvPr/>
        </p:nvSpPr>
        <p:spPr bwMode="auto">
          <a:xfrm>
            <a:off x="227013" y="982663"/>
            <a:ext cx="11209337" cy="4154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hsize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30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;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sigma = 5;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fspecial(‘gaussian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’,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hsize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sigma);</a:t>
            </a:r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mesh(h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imagesc(h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);</a:t>
            </a:r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outim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 =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imfilter(im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h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); % correlation </a:t>
            </a:r>
          </a:p>
          <a:p>
            <a:r>
              <a:rPr lang="en-US" sz="2400" dirty="0">
                <a:latin typeface="Courier New" pitchFamily="49" charset="0"/>
                <a:cs typeface="Courier New" pitchFamily="49" charset="0"/>
              </a:rPr>
              <a:t>&gt;&gt; </a:t>
            </a:r>
            <a:r>
              <a:rPr lang="en-US" sz="2400" dirty="0" err="1">
                <a:latin typeface="Courier New" pitchFamily="49" charset="0"/>
                <a:cs typeface="Courier New" pitchFamily="49" charset="0"/>
              </a:rPr>
              <a:t>imshow(outim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);</a:t>
            </a:r>
          </a:p>
        </p:txBody>
      </p:sp>
      <p:pic>
        <p:nvPicPr>
          <p:cNvPr id="104452" name="Picture 4" descr="gauss_sigma5_hsize30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08225" y="2443163"/>
            <a:ext cx="1476375" cy="912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3" name="Picture 5" descr="gauss_sigma5_hsize30_2d.jpg"/>
          <p:cNvPicPr>
            <a:picLocks noChangeAspect="1"/>
          </p:cNvPicPr>
          <p:nvPr/>
        </p:nvPicPr>
        <p:blipFill>
          <a:blip r:embed="rId4" cstate="print"/>
          <a:srcRect l="26300" t="5916" r="22746" b="10709"/>
          <a:stretch>
            <a:fillRect/>
          </a:stretch>
        </p:blipFill>
        <p:spPr bwMode="auto">
          <a:xfrm>
            <a:off x="3036888" y="3532188"/>
            <a:ext cx="403225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54" name="Picture 6" descr="graypanda.jpg"/>
          <p:cNvPicPr>
            <a:picLocks noChangeAspect="1"/>
          </p:cNvPicPr>
          <p:nvPr/>
        </p:nvPicPr>
        <p:blipFill>
          <a:blip r:embed="rId5" cstate="print"/>
          <a:srcRect l="13716" t="5885" r="13982" b="11971"/>
          <a:stretch>
            <a:fillRect/>
          </a:stretch>
        </p:blipFill>
        <p:spPr bwMode="auto">
          <a:xfrm>
            <a:off x="4024313" y="4889500"/>
            <a:ext cx="197485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4456" name="Straight Arrow Connector 9"/>
          <p:cNvCxnSpPr>
            <a:cxnSpLocks noChangeShapeType="1"/>
          </p:cNvCxnSpPr>
          <p:nvPr/>
        </p:nvCxnSpPr>
        <p:spPr bwMode="auto">
          <a:xfrm>
            <a:off x="6178550" y="5619750"/>
            <a:ext cx="47466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grpSp>
        <p:nvGrpSpPr>
          <p:cNvPr id="12" name="Group 11"/>
          <p:cNvGrpSpPr/>
          <p:nvPr/>
        </p:nvGrpSpPr>
        <p:grpSpPr>
          <a:xfrm>
            <a:off x="6835775" y="4889500"/>
            <a:ext cx="2011363" cy="1793875"/>
            <a:chOff x="6835775" y="4889500"/>
            <a:chExt cx="2011363" cy="1793875"/>
          </a:xfrm>
        </p:grpSpPr>
        <p:pic>
          <p:nvPicPr>
            <p:cNvPr id="104455" name="Picture 7" descr="blurpanda.jpg"/>
            <p:cNvPicPr>
              <a:picLocks noChangeAspect="1"/>
            </p:cNvPicPr>
            <p:nvPr/>
          </p:nvPicPr>
          <p:blipFill>
            <a:blip r:embed="rId6" cstate="print"/>
            <a:srcRect l="12959" t="5775" r="13374" b="12080"/>
            <a:stretch>
              <a:fillRect/>
            </a:stretch>
          </p:blipFill>
          <p:spPr bwMode="auto">
            <a:xfrm>
              <a:off x="6835775" y="4889500"/>
              <a:ext cx="2011363" cy="1508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4457" name="TextBox 12"/>
            <p:cNvSpPr txBox="1">
              <a:spLocks noChangeArrowheads="1"/>
            </p:cNvSpPr>
            <p:nvPr/>
          </p:nvSpPr>
          <p:spPr bwMode="auto">
            <a:xfrm>
              <a:off x="7529513" y="6313488"/>
              <a:ext cx="1168400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outim</a:t>
              </a:r>
            </a:p>
          </p:txBody>
        </p:sp>
      </p:grp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38"/>
            <a:ext cx="8229600" cy="1143000"/>
          </a:xfrm>
        </p:spPr>
        <p:txBody>
          <a:bodyPr/>
          <a:lstStyle/>
          <a:p>
            <a:r>
              <a:rPr lang="en-US" sz="4000" smtClean="0"/>
              <a:t>Smoothing with a Gaussian</a:t>
            </a:r>
          </a:p>
        </p:txBody>
      </p:sp>
      <p:sp>
        <p:nvSpPr>
          <p:cNvPr id="10547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16125" y="4999038"/>
            <a:ext cx="8229600" cy="2232025"/>
          </a:xfrm>
        </p:spPr>
        <p:txBody>
          <a:bodyPr/>
          <a:lstStyle/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for sigma=1:3:10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	</a:t>
            </a:r>
            <a:r>
              <a:rPr lang="en-US" sz="1800" b="1" dirty="0" err="1" smtClean="0">
                <a:latin typeface="Courier New" pitchFamily="49" charset="0"/>
              </a:rPr>
              <a:t>h</a:t>
            </a:r>
            <a:r>
              <a:rPr lang="en-US" sz="1800" b="1" dirty="0" smtClean="0">
                <a:latin typeface="Courier New" pitchFamily="49" charset="0"/>
              </a:rPr>
              <a:t> = </a:t>
            </a:r>
            <a:r>
              <a:rPr lang="en-US" sz="1800" b="1" dirty="0" err="1" smtClean="0">
                <a:latin typeface="Courier New" pitchFamily="49" charset="0"/>
              </a:rPr>
              <a:t>fspecial('gaussian</a:t>
            </a:r>
            <a:r>
              <a:rPr lang="en-US" sz="1800" b="1" dirty="0" smtClean="0">
                <a:latin typeface="Courier New" pitchFamily="49" charset="0"/>
              </a:rPr>
              <a:t>‘, </a:t>
            </a:r>
            <a:r>
              <a:rPr lang="en-US" sz="1800" b="1" dirty="0" err="1" smtClean="0">
                <a:latin typeface="Courier New" pitchFamily="49" charset="0"/>
              </a:rPr>
              <a:t>hsize</a:t>
            </a:r>
            <a:r>
              <a:rPr lang="en-US" sz="1800" b="1" dirty="0" smtClean="0">
                <a:latin typeface="Courier New" pitchFamily="49" charset="0"/>
              </a:rPr>
              <a:t>, sigma);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	out = </a:t>
            </a:r>
            <a:r>
              <a:rPr lang="en-US" sz="1800" b="1" dirty="0" err="1" smtClean="0">
                <a:latin typeface="Courier New" pitchFamily="49" charset="0"/>
              </a:rPr>
              <a:t>imfilter(im</a:t>
            </a:r>
            <a:r>
              <a:rPr lang="en-US" sz="1800" b="1" dirty="0" smtClean="0">
                <a:latin typeface="Courier New" pitchFamily="49" charset="0"/>
              </a:rPr>
              <a:t>, </a:t>
            </a:r>
            <a:r>
              <a:rPr lang="en-US" sz="1800" b="1" dirty="0" err="1" smtClean="0">
                <a:latin typeface="Courier New" pitchFamily="49" charset="0"/>
              </a:rPr>
              <a:t>h</a:t>
            </a:r>
            <a:r>
              <a:rPr lang="en-US" sz="1800" b="1" dirty="0" smtClean="0">
                <a:latin typeface="Courier New" pitchFamily="49" charset="0"/>
              </a:rPr>
              <a:t>);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	</a:t>
            </a:r>
            <a:r>
              <a:rPr lang="en-US" sz="1800" b="1" dirty="0" err="1" smtClean="0">
                <a:latin typeface="Courier New" pitchFamily="49" charset="0"/>
              </a:rPr>
              <a:t>imshow(out</a:t>
            </a:r>
            <a:r>
              <a:rPr lang="en-US" sz="1800" b="1" dirty="0" smtClean="0">
                <a:latin typeface="Courier New" pitchFamily="49" charset="0"/>
              </a:rPr>
              <a:t>);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	pause;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sz="1800" b="1" dirty="0" smtClean="0">
                <a:latin typeface="Courier New" pitchFamily="49" charset="0"/>
              </a:rPr>
              <a:t>end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09538" y="2005013"/>
            <a:ext cx="2527300" cy="2825750"/>
            <a:chOff x="109538" y="2005013"/>
            <a:chExt cx="2527300" cy="2825750"/>
          </a:xfrm>
        </p:grpSpPr>
        <p:pic>
          <p:nvPicPr>
            <p:cNvPr id="105474" name="Picture 26" descr="filter_sigma1_size30.jpg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01675" y="3794125"/>
              <a:ext cx="1449388" cy="103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5479" name="Picture 22" descr="blurred_sigma1.jpg"/>
            <p:cNvPicPr>
              <a:picLocks noChangeAspect="1"/>
            </p:cNvPicPr>
            <p:nvPr/>
          </p:nvPicPr>
          <p:blipFill>
            <a:blip r:embed="rId4" cstate="print"/>
            <a:srcRect l="12660" t="6389" r="12981" b="12152"/>
            <a:stretch>
              <a:fillRect/>
            </a:stretch>
          </p:blipFill>
          <p:spPr bwMode="auto">
            <a:xfrm>
              <a:off x="109538" y="2005013"/>
              <a:ext cx="2527300" cy="1862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5" name="Group 14"/>
          <p:cNvGrpSpPr/>
          <p:nvPr/>
        </p:nvGrpSpPr>
        <p:grpSpPr>
          <a:xfrm>
            <a:off x="3148013" y="1968500"/>
            <a:ext cx="2555875" cy="2898775"/>
            <a:chOff x="3148013" y="1968500"/>
            <a:chExt cx="2555875" cy="2898775"/>
          </a:xfrm>
        </p:grpSpPr>
        <p:pic>
          <p:nvPicPr>
            <p:cNvPr id="83971" name="Picture 27" descr="filter_sigma4_size30.jpg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732213" y="3830638"/>
              <a:ext cx="1449387" cy="1036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6" name="Picture 23" descr="blurred_sigma4.jpg"/>
            <p:cNvPicPr>
              <a:picLocks noChangeAspect="1"/>
            </p:cNvPicPr>
            <p:nvPr/>
          </p:nvPicPr>
          <p:blipFill>
            <a:blip r:embed="rId6" cstate="print"/>
            <a:srcRect l="12892" t="4791" r="11906" b="12152"/>
            <a:stretch>
              <a:fillRect/>
            </a:stretch>
          </p:blipFill>
          <p:spPr bwMode="auto">
            <a:xfrm>
              <a:off x="3148013" y="1968500"/>
              <a:ext cx="2555875" cy="189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6397625" y="1968500"/>
            <a:ext cx="2555875" cy="2862263"/>
            <a:chOff x="6397625" y="1968500"/>
            <a:chExt cx="2555875" cy="2862263"/>
          </a:xfrm>
        </p:grpSpPr>
        <p:pic>
          <p:nvPicPr>
            <p:cNvPr id="83974" name="Picture 21" descr="filter_sigma10_size30.jp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29450" y="3794125"/>
              <a:ext cx="1449388" cy="10366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3977" name="Picture 25" descr="blurred_sigma10.jpg"/>
            <p:cNvPicPr>
              <a:picLocks noChangeAspect="1"/>
            </p:cNvPicPr>
            <p:nvPr/>
          </p:nvPicPr>
          <p:blipFill>
            <a:blip r:embed="rId8" cstate="print"/>
            <a:srcRect l="11816" t="4791" r="12981" b="12152"/>
            <a:stretch>
              <a:fillRect/>
            </a:stretch>
          </p:blipFill>
          <p:spPr bwMode="auto">
            <a:xfrm>
              <a:off x="6397625" y="1968500"/>
              <a:ext cx="2555875" cy="1898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3978" name="Text Box 10"/>
          <p:cNvSpPr txBox="1">
            <a:spLocks noChangeArrowheads="1"/>
          </p:cNvSpPr>
          <p:nvPr/>
        </p:nvSpPr>
        <p:spPr bwMode="auto">
          <a:xfrm>
            <a:off x="5711825" y="2625725"/>
            <a:ext cx="19081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>
                <a:solidFill>
                  <a:srgbClr val="000000"/>
                </a:solidFill>
              </a:rPr>
              <a:t>…</a:t>
            </a:r>
          </a:p>
        </p:txBody>
      </p:sp>
      <p:sp>
        <p:nvSpPr>
          <p:cNvPr id="105483" name="Text Box 11"/>
          <p:cNvSpPr txBox="1">
            <a:spLocks noChangeArrowheads="1"/>
          </p:cNvSpPr>
          <p:nvPr/>
        </p:nvSpPr>
        <p:spPr bwMode="auto">
          <a:xfrm>
            <a:off x="482600" y="1092200"/>
            <a:ext cx="86407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en-US" sz="2400" b="0">
                <a:solidFill>
                  <a:srgbClr val="000000"/>
                </a:solidFill>
              </a:rPr>
              <a:t>Parameter </a:t>
            </a:r>
            <a:r>
              <a:rPr lang="el-GR" sz="2400" b="0">
                <a:solidFill>
                  <a:srgbClr val="000000"/>
                </a:solidFill>
              </a:rPr>
              <a:t>σ</a:t>
            </a:r>
            <a:r>
              <a:rPr lang="en-US" sz="2400" b="0">
                <a:solidFill>
                  <a:srgbClr val="000000"/>
                </a:solidFill>
              </a:rPr>
              <a:t> is the “scale” / “width” / “spread” of the Gaussian kernel, and controls the amount of smoothing.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F1FE0-E4FA-4B6E-A0D7-55B63853D9B1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13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7" grpId="0" uiExpand="1" build="p"/>
      <p:bldP spid="8397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Properties of smoothing filters</a:t>
            </a:r>
          </a:p>
        </p:txBody>
      </p:sp>
      <p:sp>
        <p:nvSpPr>
          <p:cNvPr id="1064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u="sng" dirty="0" smtClean="0"/>
              <a:t>Smoothing</a:t>
            </a:r>
          </a:p>
          <a:p>
            <a:pPr lvl="1" eaLnBrk="1" hangingPunct="1"/>
            <a:r>
              <a:rPr lang="en-US" sz="2000" dirty="0" smtClean="0"/>
              <a:t>Values positive </a:t>
            </a:r>
          </a:p>
          <a:p>
            <a:pPr lvl="1" eaLnBrk="1" hangingPunct="1"/>
            <a:r>
              <a:rPr lang="en-US" sz="2000" dirty="0" smtClean="0"/>
              <a:t>Sum to 1 </a:t>
            </a:r>
            <a:r>
              <a:rPr lang="en-US" sz="2000" dirty="0" err="1" smtClean="0">
                <a:sym typeface="Wingdings" pitchFamily="2" charset="2"/>
              </a:rPr>
              <a:t></a:t>
            </a:r>
            <a:r>
              <a:rPr lang="en-US" sz="2000" dirty="0" smtClean="0">
                <a:sym typeface="Wingdings" pitchFamily="2" charset="2"/>
              </a:rPr>
              <a:t> </a:t>
            </a:r>
            <a:r>
              <a:rPr lang="en-US" sz="2000" dirty="0" smtClean="0"/>
              <a:t>constant regions same as input</a:t>
            </a:r>
          </a:p>
          <a:p>
            <a:pPr lvl="1" eaLnBrk="1" hangingPunct="1"/>
            <a:r>
              <a:rPr lang="en-US" sz="2000" dirty="0" smtClean="0"/>
              <a:t>Amount of smoothing proportional to mask size</a:t>
            </a:r>
          </a:p>
          <a:p>
            <a:pPr lvl="1" eaLnBrk="1" hangingPunct="1"/>
            <a:r>
              <a:rPr lang="en-US" sz="2000" dirty="0" smtClean="0"/>
              <a:t>Remove “high-frequency” components; “low-pass” filter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 bldLvl="2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Filtering an impulse signal</a:t>
            </a:r>
          </a:p>
        </p:txBody>
      </p:sp>
      <p:graphicFrame>
        <p:nvGraphicFramePr>
          <p:cNvPr id="4" name="Group 3"/>
          <p:cNvGraphicFramePr>
            <a:graphicFrameLocks noGrp="1"/>
          </p:cNvGraphicFramePr>
          <p:nvPr/>
        </p:nvGraphicFramePr>
        <p:xfrm>
          <a:off x="373063" y="2401888"/>
          <a:ext cx="2743200" cy="2344741"/>
        </p:xfrm>
        <a:graphic>
          <a:graphicData uri="http://schemas.openxmlformats.org/drawingml/2006/table">
            <a:tbl>
              <a:tblPr/>
              <a:tblGrid>
                <a:gridCol w="388938"/>
                <a:gridCol w="388937"/>
                <a:gridCol w="387350"/>
                <a:gridCol w="388938"/>
                <a:gridCol w="388937"/>
                <a:gridCol w="388938"/>
                <a:gridCol w="411162"/>
              </a:tblGrid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1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0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80808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69"/>
          <p:cNvGraphicFramePr>
            <a:graphicFrameLocks noGrp="1"/>
          </p:cNvGraphicFramePr>
          <p:nvPr/>
        </p:nvGraphicFramePr>
        <p:xfrm>
          <a:off x="3732213" y="2913063"/>
          <a:ext cx="1143000" cy="1050926"/>
        </p:xfrm>
        <a:graphic>
          <a:graphicData uri="http://schemas.openxmlformats.org/drawingml/2006/table">
            <a:tbl>
              <a:tblPr/>
              <a:tblGrid>
                <a:gridCol w="381000"/>
                <a:gridCol w="381000"/>
                <a:gridCol w="381000"/>
              </a:tblGrid>
              <a:tr h="381000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a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b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c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d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e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f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g</a:t>
                      </a: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h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Myriad Roman" pitchFamily="34" charset="0"/>
                        </a:rPr>
                        <a:t>i</a:t>
                      </a: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Group 90"/>
          <p:cNvGraphicFramePr>
            <a:graphicFrameLocks noGrp="1"/>
          </p:cNvGraphicFramePr>
          <p:nvPr/>
        </p:nvGraphicFramePr>
        <p:xfrm>
          <a:off x="5813425" y="2413000"/>
          <a:ext cx="2743200" cy="2344741"/>
        </p:xfrm>
        <a:graphic>
          <a:graphicData uri="http://schemas.openxmlformats.org/drawingml/2006/table">
            <a:tbl>
              <a:tblPr/>
              <a:tblGrid>
                <a:gridCol w="388938"/>
                <a:gridCol w="388937"/>
                <a:gridCol w="387350"/>
                <a:gridCol w="388938"/>
                <a:gridCol w="388937"/>
                <a:gridCol w="388938"/>
                <a:gridCol w="411162"/>
              </a:tblGrid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34963"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defPPr>
                        <a:defRPr lang="en-US"/>
                      </a:defPPr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Myriad Roman"/>
                        </a:defRPr>
                      </a:lvl9pPr>
                    </a:lstStyle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50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Myriad Roman" pitchFamily="34" charset="0"/>
                      </a:endParaRPr>
                    </a:p>
                  </a:txBody>
                  <a:tcPr marL="0" marR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7676" name="Rectangle 160"/>
          <p:cNvSpPr>
            <a:spLocks noChangeArrowheads="1"/>
          </p:cNvSpPr>
          <p:nvPr/>
        </p:nvSpPr>
        <p:spPr bwMode="auto">
          <a:xfrm>
            <a:off x="3735388" y="2906713"/>
            <a:ext cx="1139825" cy="1042987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107677" name="TextBox 10"/>
          <p:cNvSpPr txBox="1">
            <a:spLocks noChangeArrowheads="1"/>
          </p:cNvSpPr>
          <p:nvPr/>
        </p:nvSpPr>
        <p:spPr bwMode="auto">
          <a:xfrm>
            <a:off x="774700" y="1311275"/>
            <a:ext cx="73025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/>
              <a:t>What is the result of filtering the impulse signal (image) </a:t>
            </a:r>
            <a:r>
              <a:rPr lang="en-US" sz="2400" b="0" i="1" dirty="0" smtClean="0"/>
              <a:t>f </a:t>
            </a:r>
            <a:r>
              <a:rPr lang="en-US" sz="2400" b="0" dirty="0"/>
              <a:t>with the arbitrary kernel </a:t>
            </a:r>
            <a:r>
              <a:rPr lang="en-US" sz="2400" b="0" i="1" dirty="0" smtClean="0"/>
              <a:t>h</a:t>
            </a:r>
            <a:r>
              <a:rPr lang="en-US" sz="2400" b="0" dirty="0" smtClean="0"/>
              <a:t>?</a:t>
            </a:r>
            <a:endParaRPr lang="en-US" sz="2400" b="0" dirty="0"/>
          </a:p>
        </p:txBody>
      </p:sp>
      <p:sp>
        <p:nvSpPr>
          <p:cNvPr id="107678" name="TextBox 10"/>
          <p:cNvSpPr txBox="1">
            <a:spLocks noChangeArrowheads="1"/>
          </p:cNvSpPr>
          <p:nvPr/>
        </p:nvSpPr>
        <p:spPr bwMode="auto">
          <a:xfrm>
            <a:off x="7018338" y="2917825"/>
            <a:ext cx="1716087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000" b="0"/>
              <a:t>?</a:t>
            </a:r>
          </a:p>
        </p:txBody>
      </p:sp>
      <p:pic>
        <p:nvPicPr>
          <p:cNvPr id="107679" name="Picture 11" descr="Edittex"/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 cstate="print"/>
          <a:srcRect l="64516" t="10376" r="17741" b="-3758"/>
          <a:stretch>
            <a:fillRect/>
          </a:stretch>
        </p:blipFill>
        <p:spPr bwMode="auto">
          <a:xfrm>
            <a:off x="3221038" y="3355975"/>
            <a:ext cx="401637" cy="32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adapted from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aphicFrame>
        <p:nvGraphicFramePr>
          <p:cNvPr id="15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3101095"/>
              </p:ext>
            </p:extLst>
          </p:nvPr>
        </p:nvGraphicFramePr>
        <p:xfrm>
          <a:off x="1120775" y="4791072"/>
          <a:ext cx="1393825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0" name="Equation" r:id="rId6" imgW="469800" imgH="203040" progId="Equation.3">
                  <p:embed/>
                </p:oleObj>
              </mc:Choice>
              <mc:Fallback>
                <p:oleObj name="Equation" r:id="rId6" imgW="4698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0775" y="4791072"/>
                        <a:ext cx="1393825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9615882"/>
              </p:ext>
            </p:extLst>
          </p:nvPr>
        </p:nvGraphicFramePr>
        <p:xfrm>
          <a:off x="6522186" y="4791072"/>
          <a:ext cx="1355966" cy="60642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1" name="Equation" r:id="rId8" imgW="457200" imgH="203040" progId="Equation.3">
                  <p:embed/>
                </p:oleObj>
              </mc:Choice>
              <mc:Fallback>
                <p:oleObj name="Equation" r:id="rId8" imgW="4572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2186" y="4791072"/>
                        <a:ext cx="1355966" cy="60642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3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7271375"/>
              </p:ext>
            </p:extLst>
          </p:nvPr>
        </p:nvGraphicFramePr>
        <p:xfrm>
          <a:off x="3683793" y="3949700"/>
          <a:ext cx="1243013" cy="606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22" name="Equation" r:id="rId10" imgW="419040" imgH="203040" progId="Equation.3">
                  <p:embed/>
                </p:oleObj>
              </mc:Choice>
              <mc:Fallback>
                <p:oleObj name="Equation" r:id="rId10" imgW="4190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3793" y="3949700"/>
                        <a:ext cx="1243013" cy="606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6215063" y="4195763"/>
            <a:ext cx="1971675" cy="2044700"/>
            <a:chOff x="6470676" y="4195773"/>
            <a:chExt cx="1971702" cy="2044728"/>
          </a:xfrm>
        </p:grpSpPr>
        <p:sp>
          <p:nvSpPr>
            <p:cNvPr id="108555" name="Rectangle 10"/>
            <p:cNvSpPr>
              <a:spLocks noChangeArrowheads="1"/>
            </p:cNvSpPr>
            <p:nvPr/>
          </p:nvSpPr>
          <p:spPr bwMode="auto">
            <a:xfrm>
              <a:off x="6470676" y="4195773"/>
              <a:ext cx="1971702" cy="2044728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108556" name="TextBox 13"/>
            <p:cNvSpPr txBox="1">
              <a:spLocks noChangeArrowheads="1"/>
            </p:cNvSpPr>
            <p:nvPr/>
          </p:nvSpPr>
          <p:spPr bwMode="auto">
            <a:xfrm>
              <a:off x="7329190" y="4999059"/>
              <a:ext cx="765856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000" b="0" dirty="0" smtClean="0"/>
                <a:t>f</a:t>
              </a:r>
              <a:endParaRPr lang="en-US" sz="3000" b="0" dirty="0"/>
            </a:p>
          </p:txBody>
        </p:sp>
      </p:grpSp>
      <p:grpSp>
        <p:nvGrpSpPr>
          <p:cNvPr id="19" name="Group 14"/>
          <p:cNvGrpSpPr>
            <a:grpSpLocks/>
          </p:cNvGrpSpPr>
          <p:nvPr/>
        </p:nvGrpSpPr>
        <p:grpSpPr bwMode="auto">
          <a:xfrm>
            <a:off x="5156348" y="4210870"/>
            <a:ext cx="796927" cy="760412"/>
            <a:chOff x="5192721" y="4195773"/>
            <a:chExt cx="796938" cy="760425"/>
          </a:xfrm>
        </p:grpSpPr>
        <p:sp>
          <p:nvSpPr>
            <p:cNvPr id="21" name="Rectangle 11"/>
            <p:cNvSpPr>
              <a:spLocks noChangeArrowheads="1"/>
            </p:cNvSpPr>
            <p:nvPr/>
          </p:nvSpPr>
          <p:spPr bwMode="auto">
            <a:xfrm>
              <a:off x="5192721" y="4195773"/>
              <a:ext cx="796938" cy="76042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22" name="TextBox 12"/>
            <p:cNvSpPr txBox="1">
              <a:spLocks noChangeArrowheads="1"/>
            </p:cNvSpPr>
            <p:nvPr/>
          </p:nvSpPr>
          <p:spPr bwMode="auto">
            <a:xfrm>
              <a:off x="5418618" y="4305312"/>
              <a:ext cx="46806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000" b="0" dirty="0"/>
                <a:t>h</a:t>
              </a:r>
            </a:p>
          </p:txBody>
        </p:sp>
      </p:grpSp>
      <p:grpSp>
        <p:nvGrpSpPr>
          <p:cNvPr id="2" name="Group 14"/>
          <p:cNvGrpSpPr>
            <a:grpSpLocks/>
          </p:cNvGrpSpPr>
          <p:nvPr/>
        </p:nvGrpSpPr>
        <p:grpSpPr bwMode="auto">
          <a:xfrm rot="10800000">
            <a:off x="5156348" y="4212459"/>
            <a:ext cx="796927" cy="760412"/>
            <a:chOff x="5192721" y="4195773"/>
            <a:chExt cx="796938" cy="760425"/>
          </a:xfrm>
        </p:grpSpPr>
        <p:sp>
          <p:nvSpPr>
            <p:cNvPr id="108557" name="Rectangle 11"/>
            <p:cNvSpPr>
              <a:spLocks noChangeArrowheads="1"/>
            </p:cNvSpPr>
            <p:nvPr/>
          </p:nvSpPr>
          <p:spPr bwMode="auto">
            <a:xfrm>
              <a:off x="5192721" y="4195773"/>
              <a:ext cx="796938" cy="760425"/>
            </a:xfrm>
            <a:prstGeom prst="rect">
              <a:avLst/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108558" name="TextBox 12"/>
            <p:cNvSpPr txBox="1">
              <a:spLocks noChangeArrowheads="1"/>
            </p:cNvSpPr>
            <p:nvPr/>
          </p:nvSpPr>
          <p:spPr bwMode="auto">
            <a:xfrm>
              <a:off x="5418618" y="4305312"/>
              <a:ext cx="468060" cy="5539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3000" b="0" dirty="0"/>
                <a:t>h</a:t>
              </a:r>
            </a:p>
          </p:txBody>
        </p:sp>
      </p:grpSp>
      <p:pic>
        <p:nvPicPr>
          <p:cNvPr id="19458" name="Picture 2" descr="http://latex.codecogs.com/gif.latex?%5Cdpi%7B300%7D%20g%20%3D%20h%20%5Cast%20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4343153"/>
            <a:ext cx="1716037" cy="406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8546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Convolution</a:t>
            </a:r>
          </a:p>
        </p:txBody>
      </p:sp>
      <p:sp>
        <p:nvSpPr>
          <p:cNvPr id="108547" name="Content Placeholder 2"/>
          <p:cNvSpPr>
            <a:spLocks noGrp="1"/>
          </p:cNvSpPr>
          <p:nvPr>
            <p:ph idx="1"/>
          </p:nvPr>
        </p:nvSpPr>
        <p:spPr>
          <a:xfrm>
            <a:off x="519113" y="1384300"/>
            <a:ext cx="8229600" cy="4525963"/>
          </a:xfrm>
        </p:spPr>
        <p:txBody>
          <a:bodyPr/>
          <a:lstStyle/>
          <a:p>
            <a:r>
              <a:rPr lang="en-US" sz="2400" dirty="0" smtClean="0"/>
              <a:t>Convolution: </a:t>
            </a:r>
          </a:p>
          <a:p>
            <a:pPr lvl="1"/>
            <a:r>
              <a:rPr lang="en-US" sz="2000" dirty="0" smtClean="0"/>
              <a:t>Flip the filter in both dimensions (bottom to top, right to left)</a:t>
            </a:r>
          </a:p>
          <a:p>
            <a:pPr lvl="1"/>
            <a:r>
              <a:rPr lang="en-US" sz="2000" dirty="0" smtClean="0"/>
              <a:t>Then apply cross-correlation</a:t>
            </a: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2636838" y="5218113"/>
            <a:ext cx="18256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0" i="1" dirty="0"/>
              <a:t>Notation for convolution operator</a:t>
            </a:r>
          </a:p>
        </p:txBody>
      </p:sp>
      <p:cxnSp>
        <p:nvCxnSpPr>
          <p:cNvPr id="9" name="Straight Arrow Connector 8"/>
          <p:cNvCxnSpPr>
            <a:cxnSpLocks noChangeShapeType="1"/>
          </p:cNvCxnSpPr>
          <p:nvPr/>
        </p:nvCxnSpPr>
        <p:spPr bwMode="auto">
          <a:xfrm rot="5400000" flipH="1" flipV="1">
            <a:off x="2982913" y="4943475"/>
            <a:ext cx="474662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1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adapted from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9460" name="Picture 4" descr="http://latex.codecogs.com/gif.latex?%5Cdpi%7B300%7D%20g%28i%2Cj%29%20%26%3D%20%5Csum_%7Bu%3D-k%7D%5E%7Bk%7D%20%5Csum_%7Bv%3D-k%7D%5E%7Bk%7D%20h%28u%2Cv%29%20f%28i-u%2Cj-v%29%20%25%26%3D%20%5Csum_%7Bu%3D-k%7D%5E%7Bk%7D%20%5Csum_%7Bv%3D-k%7D%5E%7Bk%7D%20h%28u-u%2Cv%29%20f%28i-u%2Cj-v%2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98" y="2801566"/>
            <a:ext cx="5562502" cy="96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7.77778E-6 3.7037E-7 L 0.08281 -0.03311 L 0.27031 -0.03311 L 0.27152 -0.00903 L 0.09201 -0.00903 L 0.09201 0.02129 L 0.27256 0.01527 L 0.27152 0.0456 L 0.09426 0.04699 L 0.10103 0.09398 L 0.27152 0.08333 L 0.27378 0.11828 L 0.09426 0.11666 L 0.08853 0.15463 L 0.27829 0.14861 L 0.28176 0.17268 L 0.09756 0.18194 L 0.09079 0.20925 L 0.28055 0.20763 L 0.28055 0.20763 " pathEditMode="relative" ptsTypes="AAAAAAAAAAAAAAAAAA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47" grpId="0" build="p" bldLvl="2"/>
      <p:bldP spid="7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ttp://latex.codecogs.com/gif.latex?%5Cdpi%7B300%7D%20g%28i%2Cj%29%20%26%3D%20%5Csum_%7Bu%3D-k%7D%5E%7Bk%7D%20%5Csum_%7Bv%3D-k%7D%5E%7Bk%7D%20h%28u%2Cv%29%20f%28i-u%2Cj-v%29%20%25%26%3D%20%5Csum_%7Bu%3D-k%7D%5E%7Bk%7D%20%5Csum_%7Bv%3D-k%7D%5E%7Bk%7D%20h%28u-u%2Cv%29%20f%28i-u%2Cj-v%2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37" y="1493094"/>
            <a:ext cx="5562502" cy="965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9570" name="Title 1"/>
          <p:cNvSpPr>
            <a:spLocks noGrp="1"/>
          </p:cNvSpPr>
          <p:nvPr>
            <p:ph type="title"/>
          </p:nvPr>
        </p:nvSpPr>
        <p:spPr>
          <a:xfrm>
            <a:off x="446088" y="-39688"/>
            <a:ext cx="8229600" cy="1143001"/>
          </a:xfrm>
        </p:spPr>
        <p:txBody>
          <a:bodyPr/>
          <a:lstStyle/>
          <a:p>
            <a:r>
              <a:rPr lang="en-US" smtClean="0"/>
              <a:t>Convolution vs. correlation</a:t>
            </a:r>
          </a:p>
        </p:txBody>
      </p:sp>
      <p:sp>
        <p:nvSpPr>
          <p:cNvPr id="109575" name="TextBox 7"/>
          <p:cNvSpPr txBox="1">
            <a:spLocks noChangeArrowheads="1"/>
          </p:cNvSpPr>
          <p:nvPr/>
        </p:nvSpPr>
        <p:spPr bwMode="auto">
          <a:xfrm>
            <a:off x="190500" y="1092200"/>
            <a:ext cx="24828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Convolution</a:t>
            </a:r>
          </a:p>
        </p:txBody>
      </p:sp>
      <p:sp>
        <p:nvSpPr>
          <p:cNvPr id="109576" name="TextBox 8"/>
          <p:cNvSpPr txBox="1">
            <a:spLocks noChangeArrowheads="1"/>
          </p:cNvSpPr>
          <p:nvPr/>
        </p:nvSpPr>
        <p:spPr bwMode="auto">
          <a:xfrm>
            <a:off x="190500" y="3462338"/>
            <a:ext cx="24828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Cross-correlation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417513" y="5729288"/>
            <a:ext cx="8726487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0"/>
              <a:t>For a Gaussian or box filter, how will the outputs differ?</a:t>
            </a:r>
          </a:p>
          <a:p>
            <a:pPr>
              <a:spcAft>
                <a:spcPts val="600"/>
              </a:spcAft>
            </a:pPr>
            <a:r>
              <a:rPr lang="en-US" sz="2400" b="0"/>
              <a:t>If the input is an impulse signal, how will the outputs differ?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1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adapted from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13" name="Picture 2" descr="http://latex.codecogs.com/gif.latex?%5Cdpi%7B300%7D%20g%20%3D%20h%20%5Cast%20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1" y="2738541"/>
            <a:ext cx="1577922" cy="374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2" descr="http://latex.codecogs.com/gif.latex?%5Cdpi%7B300%7D%20g%28i%2Cj%29%20%3D%20%5Csum_%7Bu%3D-k%7D%5E%7Bk%7D%20%5Csum_%7Bv%3D-k%7D%5E%7Bk%7D%20h%28u%2Cv%29%20f%28i&amp;plus;u%2Cj&amp;plus;v%2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837" y="3923645"/>
            <a:ext cx="5562502" cy="9325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latex.codecogs.com/gif.latex?%5Cdpi%7B300%7D%20g%20%3D%20h%20%5Cotimes%20f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974" y="5147027"/>
            <a:ext cx="1719606" cy="380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Digital camera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3238" y="4267200"/>
            <a:ext cx="8458200" cy="1905000"/>
          </a:xfrm>
        </p:spPr>
        <p:txBody>
          <a:bodyPr/>
          <a:lstStyle/>
          <a:p>
            <a:pPr>
              <a:lnSpc>
                <a:spcPct val="90000"/>
              </a:lnSpc>
              <a:buFont typeface="Arial" pitchFamily="34" charset="0"/>
              <a:buNone/>
            </a:pPr>
            <a:r>
              <a:rPr lang="en-US" dirty="0" smtClean="0"/>
              <a:t>A digital camera replaces film with a sensor array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Each cell in the array is light-sensitive diode that converts photons to electrons</a:t>
            </a:r>
          </a:p>
          <a:p>
            <a:pPr>
              <a:lnSpc>
                <a:spcPct val="90000"/>
              </a:lnSpc>
            </a:pPr>
            <a:r>
              <a:rPr lang="en-US" sz="2000" dirty="0" smtClean="0">
                <a:hlinkClick r:id="rId3"/>
              </a:rPr>
              <a:t>http://electronics.howstuffworks.com/digital-camera.htm</a:t>
            </a:r>
            <a:r>
              <a:rPr lang="en-US" sz="2000" dirty="0" smtClean="0"/>
              <a:t> </a:t>
            </a:r>
          </a:p>
          <a:p>
            <a:pPr lvl="2">
              <a:lnSpc>
                <a:spcPct val="90000"/>
              </a:lnSpc>
            </a:pPr>
            <a:endParaRPr lang="en-US" sz="1600" dirty="0" smtClean="0"/>
          </a:p>
        </p:txBody>
      </p:sp>
      <p:pic>
        <p:nvPicPr>
          <p:cNvPr id="72708" name="Picture 4" descr="PowerShot SD2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4738" y="1390650"/>
            <a:ext cx="669766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14"/>
          <p:cNvSpPr>
            <a:spLocks noChangeArrowheads="1"/>
          </p:cNvSpPr>
          <p:nvPr/>
        </p:nvSpPr>
        <p:spPr bwMode="auto">
          <a:xfrm>
            <a:off x="1530350" y="4225925"/>
            <a:ext cx="6061075" cy="2227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5" name="Rectangle 113"/>
          <p:cNvSpPr>
            <a:spLocks noChangeArrowheads="1"/>
          </p:cNvSpPr>
          <p:nvPr/>
        </p:nvSpPr>
        <p:spPr bwMode="auto">
          <a:xfrm>
            <a:off x="4852988" y="1524000"/>
            <a:ext cx="4198937" cy="2227263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6" name="Rectangle 112"/>
          <p:cNvSpPr>
            <a:spLocks noChangeArrowheads="1"/>
          </p:cNvSpPr>
          <p:nvPr/>
        </p:nvSpPr>
        <p:spPr bwMode="auto">
          <a:xfrm>
            <a:off x="142875" y="1487488"/>
            <a:ext cx="4198938" cy="2227262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10597" name="Title 1"/>
          <p:cNvSpPr>
            <a:spLocks noGrp="1"/>
          </p:cNvSpPr>
          <p:nvPr>
            <p:ph type="title"/>
          </p:nvPr>
        </p:nvSpPr>
        <p:spPr>
          <a:xfrm>
            <a:off x="482600" y="90488"/>
            <a:ext cx="8229600" cy="1143000"/>
          </a:xfrm>
        </p:spPr>
        <p:txBody>
          <a:bodyPr/>
          <a:lstStyle/>
          <a:p>
            <a:r>
              <a:rPr lang="en-US" dirty="0" smtClean="0"/>
              <a:t>Predict the outputs using </a:t>
            </a:r>
            <a:r>
              <a:rPr lang="en-US" i="1" dirty="0" smtClean="0"/>
              <a:t>correlation</a:t>
            </a:r>
            <a:r>
              <a:rPr lang="en-US" dirty="0" smtClean="0"/>
              <a:t> filtering</a:t>
            </a:r>
          </a:p>
        </p:txBody>
      </p:sp>
      <p:grpSp>
        <p:nvGrpSpPr>
          <p:cNvPr id="110598" name="Group 3"/>
          <p:cNvGrpSpPr>
            <a:grpSpLocks/>
          </p:cNvGrpSpPr>
          <p:nvPr/>
        </p:nvGrpSpPr>
        <p:grpSpPr bwMode="auto">
          <a:xfrm>
            <a:off x="2260600" y="1993900"/>
            <a:ext cx="1225550" cy="1295400"/>
            <a:chOff x="144" y="144"/>
            <a:chExt cx="1152" cy="1136"/>
          </a:xfrm>
        </p:grpSpPr>
        <p:sp>
          <p:nvSpPr>
            <p:cNvPr id="110665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66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67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68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69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0670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71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72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73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74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5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6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7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8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79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80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81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0599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2413" y="1779588"/>
            <a:ext cx="1679575" cy="1662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0600" name="TextBox 23"/>
          <p:cNvSpPr txBox="1">
            <a:spLocks noChangeArrowheads="1"/>
          </p:cNvSpPr>
          <p:nvPr/>
        </p:nvSpPr>
        <p:spPr bwMode="auto">
          <a:xfrm>
            <a:off x="1931988" y="2400300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10601" name="TextBox 24"/>
          <p:cNvSpPr txBox="1">
            <a:spLocks noChangeArrowheads="1"/>
          </p:cNvSpPr>
          <p:nvPr/>
        </p:nvSpPr>
        <p:spPr bwMode="auto">
          <a:xfrm>
            <a:off x="3538538" y="2327275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= ?</a:t>
            </a:r>
          </a:p>
        </p:txBody>
      </p:sp>
      <p:grpSp>
        <p:nvGrpSpPr>
          <p:cNvPr id="110602" name="Group 3"/>
          <p:cNvGrpSpPr>
            <a:grpSpLocks/>
          </p:cNvGrpSpPr>
          <p:nvPr/>
        </p:nvGrpSpPr>
        <p:grpSpPr bwMode="auto">
          <a:xfrm>
            <a:off x="7108825" y="2108200"/>
            <a:ext cx="1225550" cy="1295400"/>
            <a:chOff x="144" y="144"/>
            <a:chExt cx="1152" cy="1136"/>
          </a:xfrm>
        </p:grpSpPr>
        <p:sp>
          <p:nvSpPr>
            <p:cNvPr id="110648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49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0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1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0652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3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4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5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6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57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58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59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0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1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2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3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64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0603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0638" y="1779588"/>
            <a:ext cx="1679575" cy="16621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0604" name="TextBox 44"/>
          <p:cNvSpPr txBox="1">
            <a:spLocks noChangeArrowheads="1"/>
          </p:cNvSpPr>
          <p:nvPr/>
        </p:nvSpPr>
        <p:spPr bwMode="auto">
          <a:xfrm>
            <a:off x="6780213" y="2400300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10605" name="TextBox 45"/>
          <p:cNvSpPr txBox="1">
            <a:spLocks noChangeArrowheads="1"/>
          </p:cNvSpPr>
          <p:nvPr/>
        </p:nvSpPr>
        <p:spPr bwMode="auto">
          <a:xfrm>
            <a:off x="8386763" y="2357438"/>
            <a:ext cx="1168400" cy="554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= ?</a:t>
            </a:r>
          </a:p>
        </p:txBody>
      </p:sp>
      <p:grpSp>
        <p:nvGrpSpPr>
          <p:cNvPr id="110606" name="Group 5"/>
          <p:cNvGrpSpPr>
            <a:grpSpLocks/>
          </p:cNvGrpSpPr>
          <p:nvPr/>
        </p:nvGrpSpPr>
        <p:grpSpPr bwMode="auto">
          <a:xfrm>
            <a:off x="5364163" y="4776788"/>
            <a:ext cx="1371600" cy="1066800"/>
            <a:chOff x="3799" y="2064"/>
            <a:chExt cx="1433" cy="1136"/>
          </a:xfrm>
        </p:grpSpPr>
        <p:grpSp>
          <p:nvGrpSpPr>
            <p:cNvPr id="110629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0631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2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3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4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5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6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7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8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39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0640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1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2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3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4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5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6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0647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0630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0607" name="Group 25"/>
          <p:cNvGrpSpPr>
            <a:grpSpLocks/>
          </p:cNvGrpSpPr>
          <p:nvPr/>
        </p:nvGrpSpPr>
        <p:grpSpPr bwMode="auto">
          <a:xfrm>
            <a:off x="3794125" y="4776788"/>
            <a:ext cx="1149350" cy="1066800"/>
            <a:chOff x="144" y="144"/>
            <a:chExt cx="1152" cy="1136"/>
          </a:xfrm>
        </p:grpSpPr>
        <p:sp>
          <p:nvSpPr>
            <p:cNvPr id="110612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3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4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5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6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10617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8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19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20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0621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2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3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4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5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6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7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0628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10608" name="Text Box 43"/>
          <p:cNvSpPr txBox="1">
            <a:spLocks noChangeArrowheads="1"/>
          </p:cNvSpPr>
          <p:nvPr/>
        </p:nvSpPr>
        <p:spPr bwMode="auto">
          <a:xfrm>
            <a:off x="4946650" y="4700588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-</a:t>
            </a:r>
          </a:p>
        </p:txBody>
      </p:sp>
      <p:pic>
        <p:nvPicPr>
          <p:cNvPr id="110609" name="Picture 2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49425" y="4445000"/>
            <a:ext cx="1679575" cy="1662113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0610" name="TextBox 110"/>
          <p:cNvSpPr txBox="1">
            <a:spLocks noChangeArrowheads="1"/>
          </p:cNvSpPr>
          <p:nvPr/>
        </p:nvSpPr>
        <p:spPr bwMode="auto">
          <a:xfrm>
            <a:off x="3429000" y="5102225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*</a:t>
            </a:r>
          </a:p>
        </p:txBody>
      </p:sp>
      <p:sp>
        <p:nvSpPr>
          <p:cNvPr id="110611" name="TextBox 111"/>
          <p:cNvSpPr txBox="1">
            <a:spLocks noChangeArrowheads="1"/>
          </p:cNvSpPr>
          <p:nvPr/>
        </p:nvSpPr>
        <p:spPr bwMode="auto">
          <a:xfrm>
            <a:off x="6751638" y="5022850"/>
            <a:ext cx="1168400" cy="55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000">
                <a:solidFill>
                  <a:srgbClr val="000000"/>
                </a:solidFill>
              </a:rPr>
              <a:t>= ?</a:t>
            </a:r>
          </a:p>
        </p:txBody>
      </p:sp>
      <p:sp>
        <p:nvSpPr>
          <p:cNvPr id="90" name="Slide Number Placeholder 8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F1FE0-E4FA-4B6E-A0D7-55B63853D9B1}" type="slidenum">
              <a:rPr lang="en-US" smtClean="0"/>
              <a:pPr>
                <a:defRPr/>
              </a:pPr>
              <a:t>50</a:t>
            </a:fld>
            <a:endParaRPr lang="en-US"/>
          </a:p>
        </p:txBody>
      </p:sp>
      <p:sp>
        <p:nvSpPr>
          <p:cNvPr id="91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111619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1624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5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6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7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28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1629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0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1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2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1633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4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5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6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7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8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39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1640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11620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1621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pic>
        <p:nvPicPr>
          <p:cNvPr id="111622" name="Picture 2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112643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2649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0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1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2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3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2654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5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6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7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2658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59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0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1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2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3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4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2665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2644" name="Picture 2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8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2645" name="Text Box 23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2646" name="Text Box 24"/>
          <p:cNvSpPr txBox="1">
            <a:spLocks noChangeArrowheads="1"/>
          </p:cNvSpPr>
          <p:nvPr/>
        </p:nvSpPr>
        <p:spPr bwMode="auto">
          <a:xfrm>
            <a:off x="6324600" y="4724400"/>
            <a:ext cx="2133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Filtered 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(no change)</a:t>
            </a:r>
          </a:p>
        </p:txBody>
      </p:sp>
      <p:pic>
        <p:nvPicPr>
          <p:cNvPr id="112647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  <p:sp>
        <p:nvSpPr>
          <p:cNvPr id="2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113667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3672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3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4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5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3676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7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8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79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80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3681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2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3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4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5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6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7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3688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3668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3669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3670" name="Text Box 23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  <p:sp>
        <p:nvSpPr>
          <p:cNvPr id="2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grpSp>
        <p:nvGrpSpPr>
          <p:cNvPr id="114691" name="Group 3"/>
          <p:cNvGrpSpPr>
            <a:grpSpLocks/>
          </p:cNvGrpSpPr>
          <p:nvPr/>
        </p:nvGrpSpPr>
        <p:grpSpPr bwMode="auto">
          <a:xfrm>
            <a:off x="3886200" y="2971800"/>
            <a:ext cx="1225550" cy="1295400"/>
            <a:chOff x="144" y="144"/>
            <a:chExt cx="1152" cy="1136"/>
          </a:xfrm>
        </p:grpSpPr>
        <p:sp>
          <p:nvSpPr>
            <p:cNvPr id="114698" name="Rectangle 4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699" name="Rectangle 5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0" name="Rectangle 6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1" name="Rectangle 7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1</a:t>
              </a:r>
            </a:p>
          </p:txBody>
        </p:sp>
        <p:sp>
          <p:nvSpPr>
            <p:cNvPr id="114702" name="Rectangle 8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3" name="Rectangle 9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4" name="Rectangle 10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5" name="Rectangle 11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6" name="Rectangle 12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4707" name="Line 13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08" name="Line 14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09" name="Line 15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0" name="Line 16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1" name="Line 17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2" name="Line 18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3" name="Line 19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4714" name="Line 20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pic>
        <p:nvPicPr>
          <p:cNvPr id="114692" name="Picture 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4693" name="Text Box 22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pic>
        <p:nvPicPr>
          <p:cNvPr id="114694" name="Picture 23"/>
          <p:cNvPicPr>
            <a:picLocks noChangeAspect="1" noChangeArrowheads="1"/>
          </p:cNvPicPr>
          <p:nvPr/>
        </p:nvPicPr>
        <p:blipFill>
          <a:blip r:embed="rId3" cstate="print"/>
          <a:srcRect l="8000"/>
          <a:stretch>
            <a:fillRect/>
          </a:stretch>
        </p:blipFill>
        <p:spPr bwMode="auto">
          <a:xfrm>
            <a:off x="6477000" y="2667000"/>
            <a:ext cx="1828800" cy="1857375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14695" name="Rectangle 24"/>
          <p:cNvSpPr>
            <a:spLocks noChangeArrowheads="1"/>
          </p:cNvSpPr>
          <p:nvPr/>
        </p:nvSpPr>
        <p:spPr bwMode="auto">
          <a:xfrm>
            <a:off x="6477000" y="2667000"/>
            <a:ext cx="1905000" cy="1828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4696" name="Text Box 25"/>
          <p:cNvSpPr txBox="1">
            <a:spLocks noChangeArrowheads="1"/>
          </p:cNvSpPr>
          <p:nvPr/>
        </p:nvSpPr>
        <p:spPr bwMode="auto">
          <a:xfrm>
            <a:off x="6434138" y="4743450"/>
            <a:ext cx="20081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Shifted left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by 1 pixel with correlation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57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5716" name="Text Box 4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sp>
        <p:nvSpPr>
          <p:cNvPr id="115717" name="Text Box 5"/>
          <p:cNvSpPr txBox="1">
            <a:spLocks noChangeArrowheads="1"/>
          </p:cNvSpPr>
          <p:nvPr/>
        </p:nvSpPr>
        <p:spPr bwMode="auto">
          <a:xfrm>
            <a:off x="6858000" y="29718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grpSp>
        <p:nvGrpSpPr>
          <p:cNvPr id="115718" name="Group 6"/>
          <p:cNvGrpSpPr>
            <a:grpSpLocks/>
          </p:cNvGrpSpPr>
          <p:nvPr/>
        </p:nvGrpSpPr>
        <p:grpSpPr bwMode="auto">
          <a:xfrm>
            <a:off x="3733800" y="3048000"/>
            <a:ext cx="1676400" cy="1295400"/>
            <a:chOff x="3799" y="2064"/>
            <a:chExt cx="1433" cy="1136"/>
          </a:xfrm>
        </p:grpSpPr>
        <p:grpSp>
          <p:nvGrpSpPr>
            <p:cNvPr id="115720" name="Group 7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5722" name="Rectangle 8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3" name="Rectangle 9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4" name="Rectangle 10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5" name="Rectangle 11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6" name="Rectangle 12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7" name="Rectangle 13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8" name="Rectangle 14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29" name="Rectangle 15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30" name="Rectangle 16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5731" name="Line 17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2" name="Line 18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3" name="Line 19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4" name="Line 20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5" name="Line 21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6" name="Line 22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7" name="Line 23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5738" name="Line 24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5721" name="Picture 25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2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673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26670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1127125" y="46894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grpSp>
        <p:nvGrpSpPr>
          <p:cNvPr id="116741" name="Group 5"/>
          <p:cNvGrpSpPr>
            <a:grpSpLocks/>
          </p:cNvGrpSpPr>
          <p:nvPr/>
        </p:nvGrpSpPr>
        <p:grpSpPr bwMode="auto">
          <a:xfrm>
            <a:off x="3733800" y="3048000"/>
            <a:ext cx="1676400" cy="1295400"/>
            <a:chOff x="3799" y="2064"/>
            <a:chExt cx="1433" cy="1136"/>
          </a:xfrm>
        </p:grpSpPr>
        <p:grpSp>
          <p:nvGrpSpPr>
            <p:cNvPr id="116745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6747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48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49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0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1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2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3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4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5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6756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57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58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59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60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61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62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6763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6746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16742" name="Picture 2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77000" y="2667000"/>
            <a:ext cx="1857375" cy="18669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6743" name="Text Box 26"/>
          <p:cNvSpPr txBox="1">
            <a:spLocks noChangeArrowheads="1"/>
          </p:cNvSpPr>
          <p:nvPr/>
        </p:nvSpPr>
        <p:spPr bwMode="auto">
          <a:xfrm>
            <a:off x="6477000" y="4800600"/>
            <a:ext cx="16557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Blur (with a</a:t>
            </a:r>
          </a:p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box filter)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776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7764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grpSp>
        <p:nvGrpSpPr>
          <p:cNvPr id="117765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117787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7789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0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1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2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3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4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5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6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7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7798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799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0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1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2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3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4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7805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7788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7766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117770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1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2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3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4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17775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6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7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8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7779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0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1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2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3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4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5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7786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17767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-</a:t>
            </a:r>
          </a:p>
        </p:txBody>
      </p:sp>
      <p:sp>
        <p:nvSpPr>
          <p:cNvPr id="117768" name="Text Box 44"/>
          <p:cNvSpPr txBox="1">
            <a:spLocks noChangeArrowheads="1"/>
          </p:cNvSpPr>
          <p:nvPr/>
        </p:nvSpPr>
        <p:spPr bwMode="auto">
          <a:xfrm>
            <a:off x="7467600" y="2895600"/>
            <a:ext cx="565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?</a:t>
            </a:r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4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Practice with linear filters</a:t>
            </a:r>
          </a:p>
        </p:txBody>
      </p:sp>
      <p:pic>
        <p:nvPicPr>
          <p:cNvPr id="11878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2590800"/>
            <a:ext cx="1876425" cy="1857375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18788" name="Text Box 4"/>
          <p:cNvSpPr txBox="1">
            <a:spLocks noChangeArrowheads="1"/>
          </p:cNvSpPr>
          <p:nvPr/>
        </p:nvSpPr>
        <p:spPr bwMode="auto">
          <a:xfrm>
            <a:off x="669925" y="4613275"/>
            <a:ext cx="11985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Original</a:t>
            </a:r>
          </a:p>
        </p:txBody>
      </p:sp>
      <p:grpSp>
        <p:nvGrpSpPr>
          <p:cNvPr id="118789" name="Group 5"/>
          <p:cNvGrpSpPr>
            <a:grpSpLocks/>
          </p:cNvGrpSpPr>
          <p:nvPr/>
        </p:nvGrpSpPr>
        <p:grpSpPr bwMode="auto">
          <a:xfrm>
            <a:off x="4953000" y="2895600"/>
            <a:ext cx="1371600" cy="1066800"/>
            <a:chOff x="3799" y="2064"/>
            <a:chExt cx="1433" cy="1136"/>
          </a:xfrm>
        </p:grpSpPr>
        <p:grpSp>
          <p:nvGrpSpPr>
            <p:cNvPr id="118813" name="Group 6"/>
            <p:cNvGrpSpPr>
              <a:grpSpLocks/>
            </p:cNvGrpSpPr>
            <p:nvPr/>
          </p:nvGrpSpPr>
          <p:grpSpPr bwMode="auto">
            <a:xfrm>
              <a:off x="4080" y="2064"/>
              <a:ext cx="1152" cy="1136"/>
              <a:chOff x="144" y="144"/>
              <a:chExt cx="1152" cy="1136"/>
            </a:xfrm>
          </p:grpSpPr>
          <p:sp>
            <p:nvSpPr>
              <p:cNvPr id="118815" name="Rectangle 7"/>
              <p:cNvSpPr>
                <a:spLocks noChangeArrowheads="1"/>
              </p:cNvSpPr>
              <p:nvPr/>
            </p:nvSpPr>
            <p:spPr bwMode="auto">
              <a:xfrm>
                <a:off x="912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6" name="Rectangle 8"/>
              <p:cNvSpPr>
                <a:spLocks noChangeArrowheads="1"/>
              </p:cNvSpPr>
              <p:nvPr/>
            </p:nvSpPr>
            <p:spPr bwMode="auto">
              <a:xfrm>
                <a:off x="528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7" name="Rectangle 9"/>
              <p:cNvSpPr>
                <a:spLocks noChangeArrowheads="1"/>
              </p:cNvSpPr>
              <p:nvPr/>
            </p:nvSpPr>
            <p:spPr bwMode="auto">
              <a:xfrm>
                <a:off x="144" y="901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8" name="Rectangle 10"/>
              <p:cNvSpPr>
                <a:spLocks noChangeArrowheads="1"/>
              </p:cNvSpPr>
              <p:nvPr/>
            </p:nvSpPr>
            <p:spPr bwMode="auto">
              <a:xfrm>
                <a:off x="912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19" name="Rectangle 11"/>
              <p:cNvSpPr>
                <a:spLocks noChangeArrowheads="1"/>
              </p:cNvSpPr>
              <p:nvPr/>
            </p:nvSpPr>
            <p:spPr bwMode="auto">
              <a:xfrm>
                <a:off x="528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0" name="Rectangle 12"/>
              <p:cNvSpPr>
                <a:spLocks noChangeArrowheads="1"/>
              </p:cNvSpPr>
              <p:nvPr/>
            </p:nvSpPr>
            <p:spPr bwMode="auto">
              <a:xfrm>
                <a:off x="144" y="523"/>
                <a:ext cx="384" cy="378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1" name="Rectangle 13"/>
              <p:cNvSpPr>
                <a:spLocks noChangeArrowheads="1"/>
              </p:cNvSpPr>
              <p:nvPr/>
            </p:nvSpPr>
            <p:spPr bwMode="auto">
              <a:xfrm>
                <a:off x="912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2" name="Rectangle 14"/>
              <p:cNvSpPr>
                <a:spLocks noChangeArrowheads="1"/>
              </p:cNvSpPr>
              <p:nvPr/>
            </p:nvSpPr>
            <p:spPr bwMode="auto">
              <a:xfrm>
                <a:off x="528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3" name="Rectangle 15"/>
              <p:cNvSpPr>
                <a:spLocks noChangeArrowheads="1"/>
              </p:cNvSpPr>
              <p:nvPr/>
            </p:nvSpPr>
            <p:spPr bwMode="auto">
              <a:xfrm>
                <a:off x="144" y="144"/>
                <a:ext cx="384" cy="379"/>
              </a:xfrm>
              <a:prstGeom prst="rect">
                <a:avLst/>
              </a:prstGeom>
              <a:solidFill>
                <a:srgbClr val="FFCC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pPr eaLnBrk="0" hangingPunct="0">
                  <a:spcBef>
                    <a:spcPct val="20000"/>
                  </a:spcBef>
                </a:pPr>
                <a:r>
                  <a:rPr lang="en-US" sz="2400">
                    <a:solidFill>
                      <a:srgbClr val="000000"/>
                    </a:solidFill>
                    <a:cs typeface="Arial" pitchFamily="34" charset="0"/>
                  </a:rPr>
                  <a:t>1</a:t>
                </a:r>
              </a:p>
            </p:txBody>
          </p:sp>
          <p:sp>
            <p:nvSpPr>
              <p:cNvPr id="118824" name="Line 16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5" name="Line 17"/>
              <p:cNvSpPr>
                <a:spLocks noChangeShapeType="1"/>
              </p:cNvSpPr>
              <p:nvPr/>
            </p:nvSpPr>
            <p:spPr bwMode="auto">
              <a:xfrm>
                <a:off x="144" y="523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6" name="Line 18"/>
              <p:cNvSpPr>
                <a:spLocks noChangeShapeType="1"/>
              </p:cNvSpPr>
              <p:nvPr/>
            </p:nvSpPr>
            <p:spPr bwMode="auto">
              <a:xfrm>
                <a:off x="144" y="901"/>
                <a:ext cx="115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7" name="Line 19"/>
              <p:cNvSpPr>
                <a:spLocks noChangeShapeType="1"/>
              </p:cNvSpPr>
              <p:nvPr/>
            </p:nvSpPr>
            <p:spPr bwMode="auto">
              <a:xfrm>
                <a:off x="144" y="1280"/>
                <a:ext cx="1152" cy="0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8" name="Line 20"/>
              <p:cNvSpPr>
                <a:spLocks noChangeShapeType="1"/>
              </p:cNvSpPr>
              <p:nvPr/>
            </p:nvSpPr>
            <p:spPr bwMode="auto">
              <a:xfrm>
                <a:off x="144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29" name="Line 21"/>
              <p:cNvSpPr>
                <a:spLocks noChangeShapeType="1"/>
              </p:cNvSpPr>
              <p:nvPr/>
            </p:nvSpPr>
            <p:spPr bwMode="auto">
              <a:xfrm>
                <a:off x="528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30" name="Line 22"/>
              <p:cNvSpPr>
                <a:spLocks noChangeShapeType="1"/>
              </p:cNvSpPr>
              <p:nvPr/>
            </p:nvSpPr>
            <p:spPr bwMode="auto">
              <a:xfrm>
                <a:off x="912" y="144"/>
                <a:ext cx="0" cy="113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  <p:sp>
            <p:nvSpPr>
              <p:cNvPr id="118831" name="Line 23"/>
              <p:cNvSpPr>
                <a:spLocks noChangeShapeType="1"/>
              </p:cNvSpPr>
              <p:nvPr/>
            </p:nvSpPr>
            <p:spPr bwMode="auto">
              <a:xfrm>
                <a:off x="1296" y="144"/>
                <a:ext cx="0" cy="1136"/>
              </a:xfrm>
              <a:prstGeom prst="line">
                <a:avLst/>
              </a:prstGeom>
              <a:noFill/>
              <a:ln w="28575" cap="sq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0" tIns="0" rIns="0" bIns="0" anchor="ctr" anchorCtr="1"/>
              <a:lstStyle/>
              <a:p>
                <a:endParaRPr lang="en-US"/>
              </a:p>
            </p:txBody>
          </p:sp>
        </p:grpSp>
        <p:pic>
          <p:nvPicPr>
            <p:cNvPr id="118814" name="Picture 24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799" y="2352"/>
              <a:ext cx="192" cy="5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18790" name="Group 25"/>
          <p:cNvGrpSpPr>
            <a:grpSpLocks/>
          </p:cNvGrpSpPr>
          <p:nvPr/>
        </p:nvGrpSpPr>
        <p:grpSpPr bwMode="auto">
          <a:xfrm>
            <a:off x="2971800" y="2895600"/>
            <a:ext cx="1149350" cy="1066800"/>
            <a:chOff x="144" y="144"/>
            <a:chExt cx="1152" cy="1136"/>
          </a:xfrm>
        </p:grpSpPr>
        <p:sp>
          <p:nvSpPr>
            <p:cNvPr id="118796" name="Rectangle 26"/>
            <p:cNvSpPr>
              <a:spLocks noChangeArrowheads="1"/>
            </p:cNvSpPr>
            <p:nvPr/>
          </p:nvSpPr>
          <p:spPr bwMode="auto">
            <a:xfrm>
              <a:off x="912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797" name="Rectangle 27"/>
            <p:cNvSpPr>
              <a:spLocks noChangeArrowheads="1"/>
            </p:cNvSpPr>
            <p:nvPr/>
          </p:nvSpPr>
          <p:spPr bwMode="auto">
            <a:xfrm>
              <a:off x="528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798" name="Rectangle 28"/>
            <p:cNvSpPr>
              <a:spLocks noChangeArrowheads="1"/>
            </p:cNvSpPr>
            <p:nvPr/>
          </p:nvSpPr>
          <p:spPr bwMode="auto">
            <a:xfrm>
              <a:off x="144" y="901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799" name="Rectangle 29"/>
            <p:cNvSpPr>
              <a:spLocks noChangeArrowheads="1"/>
            </p:cNvSpPr>
            <p:nvPr/>
          </p:nvSpPr>
          <p:spPr bwMode="auto">
            <a:xfrm>
              <a:off x="912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0" name="Rectangle 30"/>
            <p:cNvSpPr>
              <a:spLocks noChangeArrowheads="1"/>
            </p:cNvSpPr>
            <p:nvPr/>
          </p:nvSpPr>
          <p:spPr bwMode="auto">
            <a:xfrm>
              <a:off x="528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2</a:t>
              </a:r>
            </a:p>
          </p:txBody>
        </p:sp>
        <p:sp>
          <p:nvSpPr>
            <p:cNvPr id="118801" name="Rectangle 31"/>
            <p:cNvSpPr>
              <a:spLocks noChangeArrowheads="1"/>
            </p:cNvSpPr>
            <p:nvPr/>
          </p:nvSpPr>
          <p:spPr bwMode="auto">
            <a:xfrm>
              <a:off x="144" y="523"/>
              <a:ext cx="384" cy="378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2" name="Rectangle 32"/>
            <p:cNvSpPr>
              <a:spLocks noChangeArrowheads="1"/>
            </p:cNvSpPr>
            <p:nvPr/>
          </p:nvSpPr>
          <p:spPr bwMode="auto">
            <a:xfrm>
              <a:off x="912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3" name="Rectangle 33"/>
            <p:cNvSpPr>
              <a:spLocks noChangeArrowheads="1"/>
            </p:cNvSpPr>
            <p:nvPr/>
          </p:nvSpPr>
          <p:spPr bwMode="auto">
            <a:xfrm>
              <a:off x="528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4" name="Rectangle 34"/>
            <p:cNvSpPr>
              <a:spLocks noChangeArrowheads="1"/>
            </p:cNvSpPr>
            <p:nvPr/>
          </p:nvSpPr>
          <p:spPr bwMode="auto">
            <a:xfrm>
              <a:off x="144" y="144"/>
              <a:ext cx="384" cy="37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 anchor="ctr" anchorCtr="1"/>
            <a:lstStyle/>
            <a:p>
              <a:pPr eaLnBrk="0" hangingPunct="0">
                <a:spcBef>
                  <a:spcPct val="20000"/>
                </a:spcBef>
              </a:pPr>
              <a:r>
                <a:rPr lang="en-US" sz="2400">
                  <a:solidFill>
                    <a:srgbClr val="000000"/>
                  </a:solidFill>
                  <a:cs typeface="Arial" pitchFamily="34" charset="0"/>
                </a:rPr>
                <a:t>0</a:t>
              </a:r>
            </a:p>
          </p:txBody>
        </p:sp>
        <p:sp>
          <p:nvSpPr>
            <p:cNvPr id="118805" name="Line 35"/>
            <p:cNvSpPr>
              <a:spLocks noChangeShapeType="1"/>
            </p:cNvSpPr>
            <p:nvPr/>
          </p:nvSpPr>
          <p:spPr bwMode="auto">
            <a:xfrm>
              <a:off x="144" y="144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6" name="Line 36"/>
            <p:cNvSpPr>
              <a:spLocks noChangeShapeType="1"/>
            </p:cNvSpPr>
            <p:nvPr/>
          </p:nvSpPr>
          <p:spPr bwMode="auto">
            <a:xfrm>
              <a:off x="144" y="523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7" name="Line 37"/>
            <p:cNvSpPr>
              <a:spLocks noChangeShapeType="1"/>
            </p:cNvSpPr>
            <p:nvPr/>
          </p:nvSpPr>
          <p:spPr bwMode="auto">
            <a:xfrm>
              <a:off x="144" y="901"/>
              <a:ext cx="115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8" name="Line 38"/>
            <p:cNvSpPr>
              <a:spLocks noChangeShapeType="1"/>
            </p:cNvSpPr>
            <p:nvPr/>
          </p:nvSpPr>
          <p:spPr bwMode="auto">
            <a:xfrm>
              <a:off x="144" y="1280"/>
              <a:ext cx="1152" cy="0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09" name="Line 39"/>
            <p:cNvSpPr>
              <a:spLocks noChangeShapeType="1"/>
            </p:cNvSpPr>
            <p:nvPr/>
          </p:nvSpPr>
          <p:spPr bwMode="auto">
            <a:xfrm>
              <a:off x="144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10" name="Line 40"/>
            <p:cNvSpPr>
              <a:spLocks noChangeShapeType="1"/>
            </p:cNvSpPr>
            <p:nvPr/>
          </p:nvSpPr>
          <p:spPr bwMode="auto">
            <a:xfrm>
              <a:off x="528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11" name="Line 41"/>
            <p:cNvSpPr>
              <a:spLocks noChangeShapeType="1"/>
            </p:cNvSpPr>
            <p:nvPr/>
          </p:nvSpPr>
          <p:spPr bwMode="auto">
            <a:xfrm>
              <a:off x="912" y="144"/>
              <a:ext cx="0" cy="11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  <p:sp>
          <p:nvSpPr>
            <p:cNvPr id="118812" name="Line 42"/>
            <p:cNvSpPr>
              <a:spLocks noChangeShapeType="1"/>
            </p:cNvSpPr>
            <p:nvPr/>
          </p:nvSpPr>
          <p:spPr bwMode="auto">
            <a:xfrm>
              <a:off x="1296" y="144"/>
              <a:ext cx="0" cy="1136"/>
            </a:xfrm>
            <a:prstGeom prst="line">
              <a:avLst/>
            </a:prstGeom>
            <a:noFill/>
            <a:ln w="28575" cap="sq">
              <a:solidFill>
                <a:schemeClr val="tx1"/>
              </a:solidFill>
              <a:round/>
              <a:headEnd/>
              <a:tailEnd/>
            </a:ln>
          </p:spPr>
          <p:txBody>
            <a:bodyPr lIns="0" tIns="0" rIns="0" bIns="0" anchor="ctr" anchorCtr="1"/>
            <a:lstStyle/>
            <a:p>
              <a:endParaRPr lang="en-US"/>
            </a:p>
          </p:txBody>
        </p:sp>
      </p:grpSp>
      <p:sp>
        <p:nvSpPr>
          <p:cNvPr id="118791" name="Text Box 43"/>
          <p:cNvSpPr txBox="1">
            <a:spLocks noChangeArrowheads="1"/>
          </p:cNvSpPr>
          <p:nvPr/>
        </p:nvSpPr>
        <p:spPr bwMode="auto">
          <a:xfrm>
            <a:off x="4343400" y="2819400"/>
            <a:ext cx="4381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6000">
                <a:solidFill>
                  <a:srgbClr val="000000"/>
                </a:solidFill>
                <a:latin typeface="Times" pitchFamily="18" charset="0"/>
                <a:cs typeface="Arial" pitchFamily="34" charset="0"/>
              </a:rPr>
              <a:t>-</a:t>
            </a:r>
          </a:p>
        </p:txBody>
      </p:sp>
      <p:sp>
        <p:nvSpPr>
          <p:cNvPr id="118792" name="Text Box 44"/>
          <p:cNvSpPr txBox="1">
            <a:spLocks noChangeArrowheads="1"/>
          </p:cNvSpPr>
          <p:nvPr/>
        </p:nvSpPr>
        <p:spPr bwMode="auto">
          <a:xfrm>
            <a:off x="4419600" y="4724400"/>
            <a:ext cx="4419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2400" b="0">
                <a:solidFill>
                  <a:srgbClr val="000000"/>
                </a:solidFill>
                <a:cs typeface="Arial" pitchFamily="34" charset="0"/>
              </a:rPr>
              <a:t>Sharpening filter:</a:t>
            </a:r>
          </a:p>
          <a:p>
            <a:pPr lvl="1" eaLnBrk="0" hangingPunct="0"/>
            <a:r>
              <a:rPr lang="en-US" sz="2400" b="0">
                <a:solidFill>
                  <a:srgbClr val="000000"/>
                </a:solidFill>
                <a:cs typeface="Arial" pitchFamily="34" charset="0"/>
              </a:rPr>
              <a:t>accentuates differences with local average</a:t>
            </a:r>
          </a:p>
        </p:txBody>
      </p:sp>
      <p:pic>
        <p:nvPicPr>
          <p:cNvPr id="118793" name="Picture 4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81800" y="2514600"/>
            <a:ext cx="1876425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Picture 3"/>
          <p:cNvPicPr>
            <a:picLocks noChangeAspect="1" noChangeArrowheads="1"/>
          </p:cNvPicPr>
          <p:nvPr/>
        </p:nvPicPr>
        <p:blipFill rotWithShape="1">
          <a:blip r:embed="rId7" cstate="print"/>
          <a:srcRect l="43004" t="19810" r="37450" b="37711"/>
          <a:stretch/>
        </p:blipFill>
        <p:spPr bwMode="auto">
          <a:xfrm>
            <a:off x="3111500" y="4743450"/>
            <a:ext cx="1357313" cy="1565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CF169A-FB62-4D00-A8DD-B8FDE49CE07D}" type="slidenum">
              <a:rPr lang="en-US" smtClean="0"/>
              <a:pPr>
                <a:defRPr/>
              </a:pPr>
              <a:t>58</a:t>
            </a:fld>
            <a:endParaRPr lang="en-US"/>
          </a:p>
        </p:txBody>
      </p:sp>
      <p:sp>
        <p:nvSpPr>
          <p:cNvPr id="4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David Lowe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Filtering examples: sharpening</a:t>
            </a:r>
          </a:p>
        </p:txBody>
      </p:sp>
      <p:pic>
        <p:nvPicPr>
          <p:cNvPr id="11981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0175" y="1657350"/>
            <a:ext cx="634365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4D07A6-772A-49B8-B4E7-ED20C15CCA17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Title 1"/>
          <p:cNvSpPr>
            <a:spLocks noGrp="1"/>
          </p:cNvSpPr>
          <p:nvPr>
            <p:ph type="title"/>
          </p:nvPr>
        </p:nvSpPr>
        <p:spPr>
          <a:xfrm>
            <a:off x="457200" y="22225"/>
            <a:ext cx="8229600" cy="1143000"/>
          </a:xfrm>
        </p:spPr>
        <p:txBody>
          <a:bodyPr/>
          <a:lstStyle/>
          <a:p>
            <a:r>
              <a:rPr lang="en-US" dirty="0" smtClean="0"/>
              <a:t>Digital images</a:t>
            </a:r>
          </a:p>
        </p:txBody>
      </p:sp>
      <p:sp>
        <p:nvSpPr>
          <p:cNvPr id="74755" name="Content Placeholder 2"/>
          <p:cNvSpPr>
            <a:spLocks noGrp="1"/>
          </p:cNvSpPr>
          <p:nvPr>
            <p:ph idx="1"/>
          </p:nvPr>
        </p:nvSpPr>
        <p:spPr>
          <a:xfrm>
            <a:off x="263525" y="1093788"/>
            <a:ext cx="8686800" cy="4525962"/>
          </a:xfrm>
        </p:spPr>
        <p:txBody>
          <a:bodyPr/>
          <a:lstStyle/>
          <a:p>
            <a:r>
              <a:rPr lang="en-US" sz="2400" b="1" dirty="0" smtClean="0">
                <a:solidFill>
                  <a:srgbClr val="000000"/>
                </a:solidFill>
              </a:rPr>
              <a:t>Sample</a:t>
            </a:r>
            <a:r>
              <a:rPr lang="en-US" sz="2400" dirty="0" smtClean="0">
                <a:solidFill>
                  <a:srgbClr val="000000"/>
                </a:solidFill>
              </a:rPr>
              <a:t> the 2D space on a regular grid</a:t>
            </a:r>
          </a:p>
          <a:p>
            <a:r>
              <a:rPr lang="en-US" sz="2400" b="1" dirty="0" smtClean="0">
                <a:solidFill>
                  <a:srgbClr val="000000"/>
                </a:solidFill>
              </a:rPr>
              <a:t>Quantize</a:t>
            </a:r>
            <a:r>
              <a:rPr lang="en-US" sz="2400" dirty="0" smtClean="0">
                <a:solidFill>
                  <a:srgbClr val="000000"/>
                </a:solidFill>
              </a:rPr>
              <a:t> each sample (round to nearest integer)</a:t>
            </a:r>
          </a:p>
          <a:p>
            <a:endParaRPr lang="en-US" sz="800" dirty="0" smtClean="0">
              <a:solidFill>
                <a:srgbClr val="000000"/>
              </a:solidFill>
            </a:endParaRPr>
          </a:p>
          <a:p>
            <a:r>
              <a:rPr lang="en-US" sz="2400" dirty="0" smtClean="0">
                <a:solidFill>
                  <a:srgbClr val="000000"/>
                </a:solidFill>
              </a:rPr>
              <a:t>Image thus represented as a matrix of integer values.</a:t>
            </a:r>
          </a:p>
          <a:p>
            <a:endParaRPr lang="en-US" dirty="0" smtClean="0"/>
          </a:p>
        </p:txBody>
      </p:sp>
      <p:pic>
        <p:nvPicPr>
          <p:cNvPr id="74770" name="Picture 10" descr="image_func"/>
          <p:cNvPicPr>
            <a:picLocks noChangeAspect="1" noChangeArrowheads="1"/>
          </p:cNvPicPr>
          <p:nvPr/>
        </p:nvPicPr>
        <p:blipFill>
          <a:blip r:embed="rId5" cstate="print"/>
          <a:srcRect l="53148" t="52576"/>
          <a:stretch>
            <a:fillRect/>
          </a:stretch>
        </p:blipFill>
        <p:spPr bwMode="auto">
          <a:xfrm>
            <a:off x="960438" y="3140084"/>
            <a:ext cx="1987829" cy="153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4" name="Group 23"/>
          <p:cNvGrpSpPr/>
          <p:nvPr/>
        </p:nvGrpSpPr>
        <p:grpSpPr>
          <a:xfrm>
            <a:off x="2965600" y="2735263"/>
            <a:ext cx="6535588" cy="2011362"/>
            <a:chOff x="2965600" y="2735263"/>
            <a:chExt cx="6535588" cy="2011362"/>
          </a:xfrm>
        </p:grpSpPr>
        <p:pic>
          <p:nvPicPr>
            <p:cNvPr id="74765" name="Picture 5" descr="conv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941957" y="3213111"/>
              <a:ext cx="3989229" cy="153351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6" name="Line 6"/>
            <p:cNvSpPr>
              <a:spLocks noChangeShapeType="1"/>
            </p:cNvSpPr>
            <p:nvPr/>
          </p:nvSpPr>
          <p:spPr bwMode="auto">
            <a:xfrm flipH="1">
              <a:off x="3738765" y="3109921"/>
              <a:ext cx="12700" cy="873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4767" name="Picture 7" descr="txp_fig"/>
            <p:cNvPicPr>
              <a:picLocks noChangeAspect="1" noChangeArrowheads="1"/>
            </p:cNvPicPr>
            <p:nvPr>
              <p:custDataLst>
                <p:tags r:id="rId1"/>
              </p:custDataLst>
            </p:nvPr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510173" y="3332176"/>
              <a:ext cx="126995" cy="187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68" name="Line 8"/>
            <p:cNvSpPr>
              <a:spLocks noChangeShapeType="1"/>
            </p:cNvSpPr>
            <p:nvPr/>
          </p:nvSpPr>
          <p:spPr bwMode="auto">
            <a:xfrm rot="16200000" flipH="1">
              <a:off x="4361042" y="2614634"/>
              <a:ext cx="0" cy="81277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74769" name="Picture 9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4018154" y="2735263"/>
              <a:ext cx="188906" cy="244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4771" name="Right Arrow 13"/>
            <p:cNvSpPr>
              <a:spLocks noChangeArrowheads="1"/>
            </p:cNvSpPr>
            <p:nvPr/>
          </p:nvSpPr>
          <p:spPr bwMode="auto">
            <a:xfrm>
              <a:off x="2965600" y="3794163"/>
              <a:ext cx="620698" cy="255597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  <p:sp>
          <p:nvSpPr>
            <p:cNvPr id="74772" name="TextBox 15"/>
            <p:cNvSpPr txBox="1">
              <a:spLocks noChangeArrowheads="1"/>
            </p:cNvSpPr>
            <p:nvPr/>
          </p:nvSpPr>
          <p:spPr bwMode="auto">
            <a:xfrm>
              <a:off x="8259791" y="3611594"/>
              <a:ext cx="1241397" cy="3693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2D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90500" y="5143500"/>
            <a:ext cx="9201150" cy="1352550"/>
            <a:chOff x="190500" y="5143500"/>
            <a:chExt cx="9201150" cy="1352550"/>
          </a:xfrm>
        </p:grpSpPr>
        <p:pic>
          <p:nvPicPr>
            <p:cNvPr id="15" name="Picture 8" descr="smoothing-d5"/>
            <p:cNvPicPr>
              <a:picLocks noChangeAspect="1" noChangeArrowheads="1"/>
            </p:cNvPicPr>
            <p:nvPr/>
          </p:nvPicPr>
          <p:blipFill>
            <a:blip r:embed="rId9" cstate="print"/>
            <a:srcRect b="48459"/>
            <a:stretch>
              <a:fillRect/>
            </a:stretch>
          </p:blipFill>
          <p:spPr bwMode="auto">
            <a:xfrm>
              <a:off x="4316413" y="5218113"/>
              <a:ext cx="3322637" cy="12477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8150225" y="5583238"/>
              <a:ext cx="1241425" cy="369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/>
                <a:t>1D</a:t>
              </a:r>
            </a:p>
          </p:txBody>
        </p:sp>
        <p:grpSp>
          <p:nvGrpSpPr>
            <p:cNvPr id="3" name="Group 21"/>
            <p:cNvGrpSpPr>
              <a:grpSpLocks noChangeAspect="1"/>
            </p:cNvGrpSpPr>
            <p:nvPr/>
          </p:nvGrpSpPr>
          <p:grpSpPr bwMode="auto">
            <a:xfrm>
              <a:off x="190500" y="5143500"/>
              <a:ext cx="3395663" cy="1352550"/>
              <a:chOff x="-2840139" y="3502026"/>
              <a:chExt cx="3943404" cy="1570059"/>
            </a:xfrm>
          </p:grpSpPr>
          <p:pic>
            <p:nvPicPr>
              <p:cNvPr id="74762" name="Picture 8" descr="smoothing-d5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 b="48459"/>
              <a:stretch>
                <a:fillRect/>
              </a:stretch>
            </p:blipFill>
            <p:spPr bwMode="auto">
              <a:xfrm>
                <a:off x="-2840139" y="3611565"/>
                <a:ext cx="3890963" cy="14605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763" name="Rectangle 20"/>
              <p:cNvSpPr>
                <a:spLocks noChangeArrowheads="1"/>
              </p:cNvSpPr>
              <p:nvPr/>
            </p:nvSpPr>
            <p:spPr bwMode="auto">
              <a:xfrm>
                <a:off x="-2657574" y="3502026"/>
                <a:ext cx="3760839" cy="1168416"/>
              </a:xfrm>
              <a:prstGeom prst="rect">
                <a:avLst/>
              </a:prstGeom>
              <a:solidFill>
                <a:schemeClr val="bg1"/>
              </a:solidFill>
              <a:ln w="9525" algn="ctr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hangingPunct="0"/>
                <a:endParaRPr lang="en-US" b="0"/>
              </a:p>
            </p:txBody>
          </p:sp>
          <p:sp>
            <p:nvSpPr>
              <p:cNvPr id="74764" name="Freeform 19"/>
              <p:cNvSpPr>
                <a:spLocks noChangeArrowheads="1"/>
              </p:cNvSpPr>
              <p:nvPr/>
            </p:nvSpPr>
            <p:spPr bwMode="auto">
              <a:xfrm>
                <a:off x="-2621061" y="3830643"/>
                <a:ext cx="3645074" cy="843419"/>
              </a:xfrm>
              <a:custGeom>
                <a:avLst/>
                <a:gdLst>
                  <a:gd name="T0" fmla="*/ 0 w 3645074"/>
                  <a:gd name="T1" fmla="*/ 179539 h 843419"/>
                  <a:gd name="T2" fmla="*/ 50104 w 3645074"/>
                  <a:gd name="T3" fmla="*/ 179539 h 843419"/>
                  <a:gd name="T4" fmla="*/ 237994 w 3645074"/>
                  <a:gd name="T5" fmla="*/ 705632 h 843419"/>
                  <a:gd name="T6" fmla="*/ 388307 w 3645074"/>
                  <a:gd name="T7" fmla="*/ 304800 h 843419"/>
                  <a:gd name="T8" fmla="*/ 501041 w 3645074"/>
                  <a:gd name="T9" fmla="*/ 304800 h 843419"/>
                  <a:gd name="T10" fmla="*/ 526093 w 3645074"/>
                  <a:gd name="T11" fmla="*/ 480164 h 843419"/>
                  <a:gd name="T12" fmla="*/ 601249 w 3645074"/>
                  <a:gd name="T13" fmla="*/ 329852 h 843419"/>
                  <a:gd name="T14" fmla="*/ 713983 w 3645074"/>
                  <a:gd name="T15" fmla="*/ 405008 h 843419"/>
                  <a:gd name="T16" fmla="*/ 751561 w 3645074"/>
                  <a:gd name="T17" fmla="*/ 655528 h 843419"/>
                  <a:gd name="T18" fmla="*/ 814192 w 3645074"/>
                  <a:gd name="T19" fmla="*/ 480164 h 843419"/>
                  <a:gd name="T20" fmla="*/ 989556 w 3645074"/>
                  <a:gd name="T21" fmla="*/ 567846 h 843419"/>
                  <a:gd name="T22" fmla="*/ 1077238 w 3645074"/>
                  <a:gd name="T23" fmla="*/ 843419 h 843419"/>
                  <a:gd name="T24" fmla="*/ 1164920 w 3645074"/>
                  <a:gd name="T25" fmla="*/ 567846 h 843419"/>
                  <a:gd name="T26" fmla="*/ 1365337 w 3645074"/>
                  <a:gd name="T27" fmla="*/ 480164 h 843419"/>
                  <a:gd name="T28" fmla="*/ 1453019 w 3645074"/>
                  <a:gd name="T29" fmla="*/ 29227 h 843419"/>
                  <a:gd name="T30" fmla="*/ 1553227 w 3645074"/>
                  <a:gd name="T31" fmla="*/ 655528 h 843419"/>
                  <a:gd name="T32" fmla="*/ 1640909 w 3645074"/>
                  <a:gd name="T33" fmla="*/ 780789 h 843419"/>
                  <a:gd name="T34" fmla="*/ 1678487 w 3645074"/>
                  <a:gd name="T35" fmla="*/ 617950 h 843419"/>
                  <a:gd name="T36" fmla="*/ 1778696 w 3645074"/>
                  <a:gd name="T37" fmla="*/ 830893 h 843419"/>
                  <a:gd name="T38" fmla="*/ 1828800 w 3645074"/>
                  <a:gd name="T39" fmla="*/ 655528 h 843419"/>
                  <a:gd name="T40" fmla="*/ 1991638 w 3645074"/>
                  <a:gd name="T41" fmla="*/ 668054 h 843419"/>
                  <a:gd name="T42" fmla="*/ 2116898 w 3645074"/>
                  <a:gd name="T43" fmla="*/ 505216 h 843419"/>
                  <a:gd name="T44" fmla="*/ 2179528 w 3645074"/>
                  <a:gd name="T45" fmla="*/ 505216 h 843419"/>
                  <a:gd name="T46" fmla="*/ 2254684 w 3645074"/>
                  <a:gd name="T47" fmla="*/ 617950 h 843419"/>
                  <a:gd name="T48" fmla="*/ 2304788 w 3645074"/>
                  <a:gd name="T49" fmla="*/ 192065 h 843419"/>
                  <a:gd name="T50" fmla="*/ 2417522 w 3645074"/>
                  <a:gd name="T51" fmla="*/ 405008 h 843419"/>
                  <a:gd name="T52" fmla="*/ 2442574 w 3645074"/>
                  <a:gd name="T53" fmla="*/ 254695 h 843419"/>
                  <a:gd name="T54" fmla="*/ 2567834 w 3645074"/>
                  <a:gd name="T55" fmla="*/ 505216 h 843419"/>
                  <a:gd name="T56" fmla="*/ 2605412 w 3645074"/>
                  <a:gd name="T57" fmla="*/ 279747 h 843419"/>
                  <a:gd name="T58" fmla="*/ 2680570 w 3645074"/>
                  <a:gd name="T59" fmla="*/ 367430 h 843419"/>
                  <a:gd name="T60" fmla="*/ 2805830 w 3645074"/>
                  <a:gd name="T61" fmla="*/ 217117 h 843419"/>
                  <a:gd name="T62" fmla="*/ 3018772 w 3645074"/>
                  <a:gd name="T63" fmla="*/ 317326 h 843419"/>
                  <a:gd name="T64" fmla="*/ 3106454 w 3645074"/>
                  <a:gd name="T65" fmla="*/ 655528 h 843419"/>
                  <a:gd name="T66" fmla="*/ 3181610 w 3645074"/>
                  <a:gd name="T67" fmla="*/ 455112 h 843419"/>
                  <a:gd name="T68" fmla="*/ 3244240 w 3645074"/>
                  <a:gd name="T69" fmla="*/ 405008 h 843419"/>
                  <a:gd name="T70" fmla="*/ 3331922 w 3645074"/>
                  <a:gd name="T71" fmla="*/ 467638 h 843419"/>
                  <a:gd name="T72" fmla="*/ 3382026 w 3645074"/>
                  <a:gd name="T73" fmla="*/ 54279 h 843419"/>
                  <a:gd name="T74" fmla="*/ 3494760 w 3645074"/>
                  <a:gd name="T75" fmla="*/ 655528 h 843419"/>
                  <a:gd name="T76" fmla="*/ 3519812 w 3645074"/>
                  <a:gd name="T77" fmla="*/ 379956 h 843419"/>
                  <a:gd name="T78" fmla="*/ 3620022 w 3645074"/>
                  <a:gd name="T79" fmla="*/ 530268 h 843419"/>
                  <a:gd name="T80" fmla="*/ 3645074 w 3645074"/>
                  <a:gd name="T81" fmla="*/ 530268 h 843419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3645074"/>
                  <a:gd name="T124" fmla="*/ 0 h 843419"/>
                  <a:gd name="T125" fmla="*/ 3645074 w 3645074"/>
                  <a:gd name="T126" fmla="*/ 843419 h 843419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3645074" h="843419">
                    <a:moveTo>
                      <a:pt x="0" y="179539"/>
                    </a:moveTo>
                    <a:cubicBezTo>
                      <a:pt x="5219" y="135698"/>
                      <a:pt x="10438" y="91857"/>
                      <a:pt x="50104" y="179539"/>
                    </a:cubicBezTo>
                    <a:cubicBezTo>
                      <a:pt x="89770" y="267221"/>
                      <a:pt x="181627" y="684755"/>
                      <a:pt x="237994" y="705632"/>
                    </a:cubicBezTo>
                    <a:cubicBezTo>
                      <a:pt x="294361" y="726509"/>
                      <a:pt x="344466" y="371605"/>
                      <a:pt x="388307" y="304800"/>
                    </a:cubicBezTo>
                    <a:cubicBezTo>
                      <a:pt x="432148" y="237995"/>
                      <a:pt x="478077" y="275573"/>
                      <a:pt x="501041" y="304800"/>
                    </a:cubicBezTo>
                    <a:cubicBezTo>
                      <a:pt x="524005" y="334027"/>
                      <a:pt x="509392" y="475989"/>
                      <a:pt x="526093" y="480164"/>
                    </a:cubicBezTo>
                    <a:cubicBezTo>
                      <a:pt x="542794" y="484339"/>
                      <a:pt x="569934" y="342378"/>
                      <a:pt x="601249" y="329852"/>
                    </a:cubicBezTo>
                    <a:cubicBezTo>
                      <a:pt x="632564" y="317326"/>
                      <a:pt x="688931" y="350729"/>
                      <a:pt x="713983" y="405008"/>
                    </a:cubicBezTo>
                    <a:cubicBezTo>
                      <a:pt x="739035" y="459287"/>
                      <a:pt x="734860" y="643002"/>
                      <a:pt x="751561" y="655528"/>
                    </a:cubicBezTo>
                    <a:cubicBezTo>
                      <a:pt x="768262" y="668054"/>
                      <a:pt x="774526" y="494778"/>
                      <a:pt x="814192" y="480164"/>
                    </a:cubicBezTo>
                    <a:cubicBezTo>
                      <a:pt x="853858" y="465550"/>
                      <a:pt x="945715" y="507304"/>
                      <a:pt x="989556" y="567846"/>
                    </a:cubicBezTo>
                    <a:cubicBezTo>
                      <a:pt x="1033397" y="628389"/>
                      <a:pt x="1048011" y="843419"/>
                      <a:pt x="1077238" y="843419"/>
                    </a:cubicBezTo>
                    <a:cubicBezTo>
                      <a:pt x="1106465" y="843419"/>
                      <a:pt x="1116904" y="628389"/>
                      <a:pt x="1164920" y="567846"/>
                    </a:cubicBezTo>
                    <a:cubicBezTo>
                      <a:pt x="1212937" y="507304"/>
                      <a:pt x="1317321" y="569934"/>
                      <a:pt x="1365337" y="480164"/>
                    </a:cubicBezTo>
                    <a:cubicBezTo>
                      <a:pt x="1413354" y="390394"/>
                      <a:pt x="1421704" y="0"/>
                      <a:pt x="1453019" y="29227"/>
                    </a:cubicBezTo>
                    <a:cubicBezTo>
                      <a:pt x="1484334" y="58454"/>
                      <a:pt x="1521912" y="530268"/>
                      <a:pt x="1553227" y="655528"/>
                    </a:cubicBezTo>
                    <a:cubicBezTo>
                      <a:pt x="1584542" y="780788"/>
                      <a:pt x="1620032" y="787052"/>
                      <a:pt x="1640909" y="780789"/>
                    </a:cubicBezTo>
                    <a:cubicBezTo>
                      <a:pt x="1661786" y="774526"/>
                      <a:pt x="1655522" y="609599"/>
                      <a:pt x="1678487" y="617950"/>
                    </a:cubicBezTo>
                    <a:cubicBezTo>
                      <a:pt x="1701452" y="626301"/>
                      <a:pt x="1753644" y="824630"/>
                      <a:pt x="1778696" y="830893"/>
                    </a:cubicBezTo>
                    <a:cubicBezTo>
                      <a:pt x="1803748" y="837156"/>
                      <a:pt x="1793310" y="682668"/>
                      <a:pt x="1828800" y="655528"/>
                    </a:cubicBezTo>
                    <a:cubicBezTo>
                      <a:pt x="1864290" y="628388"/>
                      <a:pt x="1943622" y="693106"/>
                      <a:pt x="1991638" y="668054"/>
                    </a:cubicBezTo>
                    <a:cubicBezTo>
                      <a:pt x="2039654" y="643002"/>
                      <a:pt x="2085583" y="532356"/>
                      <a:pt x="2116898" y="505216"/>
                    </a:cubicBezTo>
                    <a:cubicBezTo>
                      <a:pt x="2148213" y="478076"/>
                      <a:pt x="2156565" y="486427"/>
                      <a:pt x="2179529" y="505216"/>
                    </a:cubicBezTo>
                    <a:cubicBezTo>
                      <a:pt x="2202493" y="524005"/>
                      <a:pt x="2233808" y="670142"/>
                      <a:pt x="2254685" y="617950"/>
                    </a:cubicBezTo>
                    <a:cubicBezTo>
                      <a:pt x="2275562" y="565758"/>
                      <a:pt x="2277649" y="227555"/>
                      <a:pt x="2304789" y="192065"/>
                    </a:cubicBezTo>
                    <a:cubicBezTo>
                      <a:pt x="2331929" y="156575"/>
                      <a:pt x="2394559" y="394570"/>
                      <a:pt x="2417523" y="405008"/>
                    </a:cubicBezTo>
                    <a:cubicBezTo>
                      <a:pt x="2440487" y="415446"/>
                      <a:pt x="2417523" y="237994"/>
                      <a:pt x="2442575" y="254695"/>
                    </a:cubicBezTo>
                    <a:cubicBezTo>
                      <a:pt x="2467627" y="271396"/>
                      <a:pt x="2540695" y="501041"/>
                      <a:pt x="2567835" y="505216"/>
                    </a:cubicBezTo>
                    <a:cubicBezTo>
                      <a:pt x="2594975" y="509391"/>
                      <a:pt x="2586624" y="302711"/>
                      <a:pt x="2605413" y="279747"/>
                    </a:cubicBezTo>
                    <a:cubicBezTo>
                      <a:pt x="2624202" y="256783"/>
                      <a:pt x="2647167" y="377868"/>
                      <a:pt x="2680570" y="367430"/>
                    </a:cubicBezTo>
                    <a:cubicBezTo>
                      <a:pt x="2713973" y="356992"/>
                      <a:pt x="2749463" y="225468"/>
                      <a:pt x="2805830" y="217117"/>
                    </a:cubicBezTo>
                    <a:cubicBezTo>
                      <a:pt x="2862197" y="208766"/>
                      <a:pt x="2968668" y="244258"/>
                      <a:pt x="3018772" y="317326"/>
                    </a:cubicBezTo>
                    <a:cubicBezTo>
                      <a:pt x="3068876" y="390395"/>
                      <a:pt x="3079315" y="632564"/>
                      <a:pt x="3106455" y="655528"/>
                    </a:cubicBezTo>
                    <a:cubicBezTo>
                      <a:pt x="3133595" y="678492"/>
                      <a:pt x="3158647" y="496865"/>
                      <a:pt x="3181611" y="455112"/>
                    </a:cubicBezTo>
                    <a:cubicBezTo>
                      <a:pt x="3204575" y="413359"/>
                      <a:pt x="3219189" y="402920"/>
                      <a:pt x="3244241" y="405008"/>
                    </a:cubicBezTo>
                    <a:cubicBezTo>
                      <a:pt x="3269293" y="407096"/>
                      <a:pt x="3308959" y="526093"/>
                      <a:pt x="3331923" y="467638"/>
                    </a:cubicBezTo>
                    <a:cubicBezTo>
                      <a:pt x="3354887" y="409183"/>
                      <a:pt x="3354887" y="22964"/>
                      <a:pt x="3382027" y="54279"/>
                    </a:cubicBezTo>
                    <a:cubicBezTo>
                      <a:pt x="3409167" y="85594"/>
                      <a:pt x="3471797" y="601249"/>
                      <a:pt x="3494761" y="655528"/>
                    </a:cubicBezTo>
                    <a:cubicBezTo>
                      <a:pt x="3517725" y="709807"/>
                      <a:pt x="3498936" y="400833"/>
                      <a:pt x="3519813" y="379956"/>
                    </a:cubicBezTo>
                    <a:cubicBezTo>
                      <a:pt x="3540690" y="359079"/>
                      <a:pt x="3599145" y="505216"/>
                      <a:pt x="3620022" y="530268"/>
                    </a:cubicBezTo>
                    <a:cubicBezTo>
                      <a:pt x="3640899" y="555320"/>
                      <a:pt x="3642986" y="542794"/>
                      <a:pt x="3645074" y="530268"/>
                    </a:cubicBezTo>
                  </a:path>
                </a:pathLst>
              </a:custGeom>
              <a:noFill/>
              <a:ln w="28575" algn="ctr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Right Arrow 18"/>
            <p:cNvSpPr>
              <a:spLocks noChangeArrowheads="1"/>
            </p:cNvSpPr>
            <p:nvPr/>
          </p:nvSpPr>
          <p:spPr bwMode="auto">
            <a:xfrm>
              <a:off x="3549650" y="5692775"/>
              <a:ext cx="620713" cy="255588"/>
            </a:xfrm>
            <a:prstGeom prst="rightArrow">
              <a:avLst>
                <a:gd name="adj1" fmla="val 50000"/>
                <a:gd name="adj2" fmla="val 49999"/>
              </a:avLst>
            </a:prstGeom>
            <a:solidFill>
              <a:schemeClr val="accent1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eaLnBrk="0" hangingPunct="0"/>
              <a:endParaRPr lang="en-US" b="0"/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22" name="TextBox 3"/>
          <p:cNvSpPr txBox="1">
            <a:spLocks noChangeArrowheads="1"/>
          </p:cNvSpPr>
          <p:nvPr/>
        </p:nvSpPr>
        <p:spPr bwMode="auto">
          <a:xfrm>
            <a:off x="0" y="6581775"/>
            <a:ext cx="40386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, Adapted from Steve Seitz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5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Properties of convolution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>
          <a:xfrm>
            <a:off x="482600" y="1238250"/>
            <a:ext cx="8229600" cy="4525963"/>
          </a:xfrm>
        </p:spPr>
        <p:txBody>
          <a:bodyPr/>
          <a:lstStyle/>
          <a:p>
            <a:r>
              <a:rPr lang="en-US" sz="2800" dirty="0" smtClean="0"/>
              <a:t>Shift invariant: </a:t>
            </a:r>
          </a:p>
          <a:p>
            <a:pPr lvl="1"/>
            <a:r>
              <a:rPr lang="en-US" sz="2400" dirty="0" smtClean="0"/>
              <a:t>Operator behaves the same everywhere, i.e. the value of the output depends on the pattern in the image neighborhood, not the position of the neighborhood.</a:t>
            </a:r>
          </a:p>
          <a:p>
            <a:r>
              <a:rPr lang="en-US" sz="2800" dirty="0" smtClean="0"/>
              <a:t>Superposition: </a:t>
            </a:r>
          </a:p>
          <a:p>
            <a:pPr lvl="1"/>
            <a:r>
              <a:rPr lang="en-US" sz="2400" dirty="0" err="1" smtClean="0"/>
              <a:t>h</a:t>
            </a:r>
            <a:r>
              <a:rPr lang="en-US" sz="2400" dirty="0" smtClean="0"/>
              <a:t> * (f1 + f2) = (</a:t>
            </a:r>
            <a:r>
              <a:rPr lang="en-US" sz="2400" dirty="0" err="1" smtClean="0"/>
              <a:t>h</a:t>
            </a:r>
            <a:r>
              <a:rPr lang="en-US" sz="2400" dirty="0" smtClean="0"/>
              <a:t> * f1) +  (</a:t>
            </a:r>
            <a:r>
              <a:rPr lang="en-US" sz="2400" dirty="0" err="1" smtClean="0"/>
              <a:t>h</a:t>
            </a:r>
            <a:r>
              <a:rPr lang="en-US" sz="2400" dirty="0" smtClean="0"/>
              <a:t> * f2) </a:t>
            </a:r>
          </a:p>
          <a:p>
            <a:pPr lvl="2">
              <a:buFontTx/>
              <a:buNone/>
            </a:pPr>
            <a:endParaRPr lang="en-US" sz="28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60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r>
              <a:rPr lang="en-US" smtClean="0"/>
              <a:t>Properties of convolution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6088" y="1055688"/>
            <a:ext cx="8945562" cy="4525962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sz="2400" smtClean="0"/>
              <a:t>Commutative:</a:t>
            </a:r>
          </a:p>
          <a:p>
            <a:pPr lvl="1">
              <a:spcAft>
                <a:spcPts val="600"/>
              </a:spcAft>
              <a:buFontTx/>
              <a:buNone/>
            </a:pPr>
            <a:r>
              <a:rPr lang="en-US" sz="2400" smtClean="0"/>
              <a:t>f * g = g * f</a:t>
            </a:r>
          </a:p>
          <a:p>
            <a:pPr>
              <a:spcAft>
                <a:spcPts val="600"/>
              </a:spcAft>
            </a:pPr>
            <a:r>
              <a:rPr lang="en-US" sz="2400" smtClean="0"/>
              <a:t>Associative</a:t>
            </a:r>
          </a:p>
          <a:p>
            <a:pPr lvl="1">
              <a:spcAft>
                <a:spcPts val="600"/>
              </a:spcAft>
              <a:buFontTx/>
              <a:buNone/>
            </a:pPr>
            <a:r>
              <a:rPr lang="en-US" sz="2400" smtClean="0"/>
              <a:t>(f * g) * h = f * (g * h)</a:t>
            </a:r>
          </a:p>
          <a:p>
            <a:pPr>
              <a:spcAft>
                <a:spcPts val="600"/>
              </a:spcAft>
            </a:pPr>
            <a:r>
              <a:rPr lang="en-US" sz="2400" smtClean="0"/>
              <a:t>Distributes over addition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sz="2400" smtClean="0"/>
              <a:t>	f * (g + h) = (f * g) + (f * h)</a:t>
            </a:r>
          </a:p>
          <a:p>
            <a:pPr>
              <a:spcAft>
                <a:spcPts val="600"/>
              </a:spcAft>
            </a:pPr>
            <a:r>
              <a:rPr lang="en-US" sz="2400" smtClean="0"/>
              <a:t>Scalars factor out</a:t>
            </a:r>
          </a:p>
          <a:p>
            <a:pPr>
              <a:spcAft>
                <a:spcPts val="600"/>
              </a:spcAft>
              <a:buFontTx/>
              <a:buNone/>
            </a:pPr>
            <a:r>
              <a:rPr lang="en-US" sz="2400" smtClean="0"/>
              <a:t>	kf * g = f * kg = k(f * g)</a:t>
            </a:r>
            <a:endParaRPr lang="en-US" sz="2800" smtClean="0"/>
          </a:p>
          <a:p>
            <a:pPr>
              <a:spcAft>
                <a:spcPts val="600"/>
              </a:spcAft>
            </a:pPr>
            <a:r>
              <a:rPr lang="en-US" sz="2400" smtClean="0"/>
              <a:t>Identity:</a:t>
            </a:r>
          </a:p>
          <a:p>
            <a:pPr lvl="1">
              <a:spcAft>
                <a:spcPts val="600"/>
              </a:spcAft>
              <a:buFontTx/>
              <a:buNone/>
            </a:pPr>
            <a:r>
              <a:rPr lang="en-US" sz="2400" smtClean="0"/>
              <a:t>unit impulse e = […, 0, 0, 1, 0, 0, …].  f * e = 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5F1FE0-E4FA-4B6E-A0D7-55B63853D9B1}" type="slidenum">
              <a:rPr lang="en-US" smtClean="0"/>
              <a:pPr>
                <a:defRPr/>
              </a:pPr>
              <a:t>61</a:t>
            </a:fld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Separability</a:t>
            </a:r>
          </a:p>
        </p:txBody>
      </p:sp>
      <p:sp>
        <p:nvSpPr>
          <p:cNvPr id="122883" name="Content Placeholder 2"/>
          <p:cNvSpPr>
            <a:spLocks noGrp="1"/>
          </p:cNvSpPr>
          <p:nvPr>
            <p:ph idx="1"/>
          </p:nvPr>
        </p:nvSpPr>
        <p:spPr>
          <a:xfrm>
            <a:off x="482600" y="1128713"/>
            <a:ext cx="8229600" cy="4525962"/>
          </a:xfrm>
        </p:spPr>
        <p:txBody>
          <a:bodyPr/>
          <a:lstStyle/>
          <a:p>
            <a:pPr eaLnBrk="1" hangingPunct="1"/>
            <a:r>
              <a:rPr lang="en-US" sz="2400" smtClean="0"/>
              <a:t>In some cases, filter is separable, and we can factor into two steps:</a:t>
            </a:r>
          </a:p>
          <a:p>
            <a:pPr lvl="1" eaLnBrk="1" hangingPunct="1"/>
            <a:r>
              <a:rPr lang="en-US" sz="2400" smtClean="0"/>
              <a:t>Convolve all rows</a:t>
            </a:r>
          </a:p>
          <a:p>
            <a:pPr lvl="1" eaLnBrk="1" hangingPunct="1"/>
            <a:r>
              <a:rPr lang="en-US" sz="2400" smtClean="0"/>
              <a:t>Convolve all columns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62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Title 1"/>
          <p:cNvSpPr>
            <a:spLocks noGrp="1"/>
          </p:cNvSpPr>
          <p:nvPr>
            <p:ph type="title"/>
          </p:nvPr>
        </p:nvSpPr>
        <p:spPr>
          <a:xfrm>
            <a:off x="482600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Separability</a:t>
            </a:r>
          </a:p>
        </p:txBody>
      </p:sp>
      <p:sp>
        <p:nvSpPr>
          <p:cNvPr id="123907" name="Content Placeholder 2"/>
          <p:cNvSpPr>
            <a:spLocks noGrp="1"/>
          </p:cNvSpPr>
          <p:nvPr>
            <p:ph idx="1"/>
          </p:nvPr>
        </p:nvSpPr>
        <p:spPr>
          <a:xfrm>
            <a:off x="482600" y="1128713"/>
            <a:ext cx="8229600" cy="4525962"/>
          </a:xfrm>
        </p:spPr>
        <p:txBody>
          <a:bodyPr/>
          <a:lstStyle/>
          <a:p>
            <a:pPr eaLnBrk="1" hangingPunct="1"/>
            <a:r>
              <a:rPr lang="en-US" sz="2400" smtClean="0"/>
              <a:t>In some cases, filter is separable, and we can factor into two steps: e.g.,</a:t>
            </a:r>
          </a:p>
          <a:p>
            <a:pPr lvl="1" eaLnBrk="1" hangingPunct="1"/>
            <a:endParaRPr lang="en-US" sz="2000" smtClean="0"/>
          </a:p>
        </p:txBody>
      </p:sp>
      <p:pic>
        <p:nvPicPr>
          <p:cNvPr id="123908" name="Picture 2"/>
          <p:cNvPicPr>
            <a:picLocks noChangeAspect="1" noChangeArrowheads="1"/>
          </p:cNvPicPr>
          <p:nvPr/>
        </p:nvPicPr>
        <p:blipFill>
          <a:blip r:embed="rId3" cstate="print"/>
          <a:srcRect l="21667" t="34872" r="21249" b="11194"/>
          <a:stretch>
            <a:fillRect/>
          </a:stretch>
        </p:blipFill>
        <p:spPr bwMode="auto">
          <a:xfrm>
            <a:off x="685800" y="2043113"/>
            <a:ext cx="75438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914400" y="3338513"/>
            <a:ext cx="4953000" cy="13716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914400" y="4786313"/>
            <a:ext cx="7467600" cy="152400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5667375" y="2078038"/>
            <a:ext cx="3476625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0">
                <a:solidFill>
                  <a:srgbClr val="000000"/>
                </a:solidFill>
              </a:rPr>
              <a:t>What is the computational complexity advantage for a separable filter of size k x k, in terms of number of operations per output pixel?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04950" y="6248400"/>
            <a:ext cx="24733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 </a:t>
            </a:r>
            <a:r>
              <a:rPr lang="en-US" dirty="0" err="1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* (</a:t>
            </a:r>
            <a:r>
              <a:rPr lang="en-US" dirty="0" err="1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 * </a:t>
            </a:r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) = (</a:t>
            </a:r>
            <a:r>
              <a:rPr lang="en-US" dirty="0" err="1">
                <a:solidFill>
                  <a:srgbClr val="000000"/>
                </a:solidFill>
              </a:rPr>
              <a:t>f</a:t>
            </a:r>
            <a:r>
              <a:rPr lang="en-US" dirty="0">
                <a:solidFill>
                  <a:srgbClr val="000000"/>
                </a:solidFill>
              </a:rPr>
              <a:t> * </a:t>
            </a:r>
            <a:r>
              <a:rPr lang="en-US" dirty="0" err="1">
                <a:solidFill>
                  <a:srgbClr val="000000"/>
                </a:solidFill>
              </a:rPr>
              <a:t>g</a:t>
            </a:r>
            <a:r>
              <a:rPr lang="en-US" dirty="0">
                <a:solidFill>
                  <a:srgbClr val="000000"/>
                </a:solidFill>
              </a:rPr>
              <a:t>) * </a:t>
            </a:r>
            <a:r>
              <a:rPr lang="en-US" dirty="0" err="1">
                <a:solidFill>
                  <a:srgbClr val="000000"/>
                </a:solidFill>
              </a:rPr>
              <a:t>h</a:t>
            </a:r>
            <a:r>
              <a:rPr lang="en-US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123913" name="TextBox 9"/>
          <p:cNvSpPr txBox="1">
            <a:spLocks noChangeArrowheads="1"/>
          </p:cNvSpPr>
          <p:nvPr/>
        </p:nvSpPr>
        <p:spPr bwMode="auto">
          <a:xfrm>
            <a:off x="701675" y="2516188"/>
            <a:ext cx="15700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g</a:t>
            </a:r>
          </a:p>
        </p:txBody>
      </p:sp>
      <p:sp>
        <p:nvSpPr>
          <p:cNvPr id="123914" name="TextBox 10"/>
          <p:cNvSpPr txBox="1">
            <a:spLocks noChangeArrowheads="1"/>
          </p:cNvSpPr>
          <p:nvPr/>
        </p:nvSpPr>
        <p:spPr bwMode="auto">
          <a:xfrm>
            <a:off x="3148013" y="1822450"/>
            <a:ext cx="15700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h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1431925" y="3648075"/>
            <a:ext cx="15700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f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63</a:t>
            </a:fld>
            <a:endParaRPr lang="en-US"/>
          </a:p>
        </p:txBody>
      </p:sp>
      <p:sp>
        <p:nvSpPr>
          <p:cNvPr id="14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4114800" y="1981200"/>
            <a:ext cx="12954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114800" y="3352800"/>
            <a:ext cx="1295400" cy="13716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096000" y="4800600"/>
            <a:ext cx="3048000" cy="1676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/>
      <p:bldP spid="8" grpId="0"/>
      <p:bldP spid="12" grpId="0"/>
      <p:bldP spid="15" grpId="0" animBg="1"/>
      <p:bldP spid="16" grpId="1" animBg="1"/>
      <p:bldP spid="17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738188" y="0"/>
            <a:ext cx="7808912" cy="1104900"/>
          </a:xfrm>
        </p:spPr>
        <p:txBody>
          <a:bodyPr/>
          <a:lstStyle/>
          <a:p>
            <a:pPr eaLnBrk="1" hangingPunct="1"/>
            <a:r>
              <a:rPr lang="en-US" smtClean="0"/>
              <a:t>Effect of smoothing filters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/>
        </p:nvGraphicFramePr>
        <p:xfrm>
          <a:off x="266700" y="0"/>
          <a:ext cx="687388" cy="14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6" name="Equation" r:id="rId4" imgW="914400" imgH="198720" progId="">
                  <p:embed/>
                </p:oleObj>
              </mc:Choice>
              <mc:Fallback>
                <p:oleObj name="Equation" r:id="rId4" imgW="914400" imgH="19872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" y="0"/>
                        <a:ext cx="687388" cy="14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2" name="Picture 4" descr="mean_filt"/>
          <p:cNvPicPr>
            <a:picLocks noChangeAspect="1" noChangeArrowheads="1"/>
          </p:cNvPicPr>
          <p:nvPr/>
        </p:nvPicPr>
        <p:blipFill>
          <a:blip r:embed="rId6" cstate="print"/>
          <a:srcRect t="38373" b="30167"/>
          <a:stretch>
            <a:fillRect/>
          </a:stretch>
        </p:blipFill>
        <p:spPr bwMode="auto">
          <a:xfrm>
            <a:off x="300038" y="1676400"/>
            <a:ext cx="777557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3" name="TextBox 5"/>
          <p:cNvSpPr txBox="1">
            <a:spLocks noChangeArrowheads="1"/>
          </p:cNvSpPr>
          <p:nvPr/>
        </p:nvSpPr>
        <p:spPr bwMode="auto">
          <a:xfrm>
            <a:off x="1431925" y="4816475"/>
            <a:ext cx="434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Additive Gaussian noise</a:t>
            </a:r>
          </a:p>
        </p:txBody>
      </p:sp>
      <p:sp>
        <p:nvSpPr>
          <p:cNvPr id="2054" name="TextBox 6"/>
          <p:cNvSpPr txBox="1">
            <a:spLocks noChangeArrowheads="1"/>
          </p:cNvSpPr>
          <p:nvPr/>
        </p:nvSpPr>
        <p:spPr bwMode="auto">
          <a:xfrm>
            <a:off x="5229225" y="4816475"/>
            <a:ext cx="43449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0000"/>
                </a:solidFill>
              </a:rPr>
              <a:t>Salt and pepper noise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itle 1"/>
          <p:cNvSpPr>
            <a:spLocks noGrp="1"/>
          </p:cNvSpPr>
          <p:nvPr>
            <p:ph type="title" idx="4294967295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Median filter</a:t>
            </a:r>
          </a:p>
        </p:txBody>
      </p:sp>
      <p:pic>
        <p:nvPicPr>
          <p:cNvPr id="124931" name="Picture 5"/>
          <p:cNvPicPr>
            <a:picLocks noChangeAspect="1" noChangeArrowheads="1"/>
          </p:cNvPicPr>
          <p:nvPr/>
        </p:nvPicPr>
        <p:blipFill>
          <a:blip r:embed="rId3" cstate="print"/>
          <a:srcRect l="37692" t="44589" r="17421" b="25266"/>
          <a:stretch>
            <a:fillRect/>
          </a:stretch>
        </p:blipFill>
        <p:spPr bwMode="auto">
          <a:xfrm>
            <a:off x="381000" y="1808163"/>
            <a:ext cx="4724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4932" name="Rectangle 6"/>
          <p:cNvSpPr>
            <a:spLocks noChangeArrowheads="1"/>
          </p:cNvSpPr>
          <p:nvPr/>
        </p:nvSpPr>
        <p:spPr bwMode="auto">
          <a:xfrm>
            <a:off x="381000" y="1579563"/>
            <a:ext cx="17526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n-US">
              <a:solidFill>
                <a:srgbClr val="000000"/>
              </a:solidFill>
            </a:endParaRPr>
          </a:p>
        </p:txBody>
      </p:sp>
      <p:sp>
        <p:nvSpPr>
          <p:cNvPr id="189447" name="Text Box 7"/>
          <p:cNvSpPr txBox="1">
            <a:spLocks noChangeArrowheads="1"/>
          </p:cNvSpPr>
          <p:nvPr/>
        </p:nvSpPr>
        <p:spPr bwMode="auto">
          <a:xfrm>
            <a:off x="5265738" y="1785938"/>
            <a:ext cx="3878262" cy="267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90513" indent="-290513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400" b="0" dirty="0">
                <a:solidFill>
                  <a:srgbClr val="000000"/>
                </a:solidFill>
                <a:latin typeface="Arial" charset="0"/>
              </a:rPr>
              <a:t>No new pixel values introduced</a:t>
            </a:r>
          </a:p>
          <a:p>
            <a:pPr marL="290513" indent="-290513"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400" b="0" dirty="0">
                <a:solidFill>
                  <a:srgbClr val="000000"/>
                </a:solidFill>
                <a:latin typeface="Arial" charset="0"/>
              </a:rPr>
              <a:t>Removes spikes: good for impulse, salt &amp; pepper noise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en-US" sz="2400" b="0" dirty="0">
                <a:solidFill>
                  <a:srgbClr val="000000"/>
                </a:solidFill>
                <a:latin typeface="Arial" charset="0"/>
              </a:rPr>
              <a:t>  Non-linear filter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ED8CFD-4585-4D93-9FEF-66D34243BB3B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9447" grpId="0" build="p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Title 1"/>
          <p:cNvSpPr>
            <a:spLocks noGrp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pPr eaLnBrk="1" hangingPunct="1"/>
            <a:r>
              <a:rPr lang="en-US" smtClean="0"/>
              <a:t>Median filter</a:t>
            </a:r>
          </a:p>
        </p:txBody>
      </p:sp>
      <p:pic>
        <p:nvPicPr>
          <p:cNvPr id="125955" name="Picture 2"/>
          <p:cNvPicPr>
            <a:picLocks noChangeAspect="1" noChangeArrowheads="1"/>
          </p:cNvPicPr>
          <p:nvPr/>
        </p:nvPicPr>
        <p:blipFill>
          <a:blip r:embed="rId3" cstate="print"/>
          <a:srcRect t="8824"/>
          <a:stretch>
            <a:fillRect/>
          </a:stretch>
        </p:blipFill>
        <p:spPr bwMode="auto">
          <a:xfrm>
            <a:off x="1055688" y="1238250"/>
            <a:ext cx="66675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5956" name="Text Box 7"/>
          <p:cNvSpPr txBox="1">
            <a:spLocks noChangeArrowheads="1"/>
          </p:cNvSpPr>
          <p:nvPr/>
        </p:nvSpPr>
        <p:spPr bwMode="auto">
          <a:xfrm>
            <a:off x="446088" y="1543050"/>
            <a:ext cx="1447800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Salt and pepper noise</a:t>
            </a:r>
          </a:p>
        </p:txBody>
      </p:sp>
      <p:sp>
        <p:nvSpPr>
          <p:cNvPr id="125957" name="Line 8"/>
          <p:cNvSpPr>
            <a:spLocks noChangeShapeType="1"/>
          </p:cNvSpPr>
          <p:nvPr/>
        </p:nvSpPr>
        <p:spPr bwMode="auto">
          <a:xfrm>
            <a:off x="1436688" y="20764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958" name="Text Box 9"/>
          <p:cNvSpPr txBox="1">
            <a:spLocks noChangeArrowheads="1"/>
          </p:cNvSpPr>
          <p:nvPr/>
        </p:nvSpPr>
        <p:spPr bwMode="auto">
          <a:xfrm>
            <a:off x="7685088" y="1695450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</a:rPr>
              <a:t>Median filtered</a:t>
            </a:r>
          </a:p>
        </p:txBody>
      </p:sp>
      <p:sp>
        <p:nvSpPr>
          <p:cNvPr id="125959" name="Line 10"/>
          <p:cNvSpPr>
            <a:spLocks noChangeShapeType="1"/>
          </p:cNvSpPr>
          <p:nvPr/>
        </p:nvSpPr>
        <p:spPr bwMode="auto">
          <a:xfrm flipH="1">
            <a:off x="7227888" y="2076450"/>
            <a:ext cx="381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5961" name="TextBox 9"/>
          <p:cNvSpPr txBox="1">
            <a:spLocks noChangeArrowheads="1"/>
          </p:cNvSpPr>
          <p:nvPr/>
        </p:nvSpPr>
        <p:spPr bwMode="auto">
          <a:xfrm>
            <a:off x="3038475" y="5842000"/>
            <a:ext cx="34321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Plots of a </a:t>
            </a:r>
            <a:r>
              <a:rPr lang="en-US" dirty="0" smtClean="0">
                <a:solidFill>
                  <a:srgbClr val="000000"/>
                </a:solidFill>
              </a:rPr>
              <a:t>col </a:t>
            </a:r>
            <a:r>
              <a:rPr lang="en-US" dirty="0">
                <a:solidFill>
                  <a:srgbClr val="000000"/>
                </a:solidFill>
              </a:rPr>
              <a:t>of the image</a:t>
            </a:r>
          </a:p>
        </p:txBody>
      </p:sp>
      <p:sp>
        <p:nvSpPr>
          <p:cNvPr id="125962" name="TextBox 9"/>
          <p:cNvSpPr txBox="1">
            <a:spLocks noChangeArrowheads="1"/>
          </p:cNvSpPr>
          <p:nvPr/>
        </p:nvSpPr>
        <p:spPr bwMode="auto">
          <a:xfrm>
            <a:off x="2051050" y="6273800"/>
            <a:ext cx="61579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0" dirty="0" err="1">
                <a:solidFill>
                  <a:srgbClr val="000000"/>
                </a:solidFill>
              </a:rPr>
              <a:t>Matlab</a:t>
            </a:r>
            <a:r>
              <a:rPr lang="en-US" sz="2400" b="0" dirty="0">
                <a:solidFill>
                  <a:srgbClr val="000000"/>
                </a:solidFill>
              </a:rPr>
              <a:t>: output </a:t>
            </a:r>
            <a:r>
              <a:rPr lang="en-US" sz="2400" b="0" dirty="0" err="1">
                <a:solidFill>
                  <a:srgbClr val="000000"/>
                </a:solidFill>
              </a:rPr>
              <a:t>im</a:t>
            </a:r>
            <a:r>
              <a:rPr lang="en-US" sz="2400" b="0" dirty="0">
                <a:solidFill>
                  <a:srgbClr val="000000"/>
                </a:solidFill>
              </a:rPr>
              <a:t> = medfilt2(im, [</a:t>
            </a:r>
            <a:r>
              <a:rPr lang="en-US" sz="2400" b="0" dirty="0" err="1">
                <a:solidFill>
                  <a:srgbClr val="000000"/>
                </a:solidFill>
              </a:rPr>
              <a:t>h</a:t>
            </a:r>
            <a:r>
              <a:rPr lang="en-US" sz="2400" b="0" dirty="0">
                <a:solidFill>
                  <a:srgbClr val="000000"/>
                </a:solidFill>
              </a:rPr>
              <a:t> </a:t>
            </a:r>
            <a:r>
              <a:rPr lang="en-US" sz="2400" b="0" dirty="0" err="1">
                <a:solidFill>
                  <a:srgbClr val="000000"/>
                </a:solidFill>
              </a:rPr>
              <a:t>w</a:t>
            </a:r>
            <a:r>
              <a:rPr lang="en-US" sz="2400" b="0" dirty="0">
                <a:solidFill>
                  <a:srgbClr val="000000"/>
                </a:solidFill>
              </a:rPr>
              <a:t>]);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sp>
        <p:nvSpPr>
          <p:cNvPr id="12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credit: Martial Hebert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85800" y="3873748"/>
            <a:ext cx="7162800" cy="245085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cxnSp>
        <p:nvCxnSpPr>
          <p:cNvPr id="3" name="Straight Connector 2"/>
          <p:cNvCxnSpPr/>
          <p:nvPr/>
        </p:nvCxnSpPr>
        <p:spPr bwMode="auto">
          <a:xfrm>
            <a:off x="3131840" y="1238250"/>
            <a:ext cx="0" cy="2622798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962" grpId="0"/>
      <p:bldP spid="1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2"/>
          <p:cNvSpPr>
            <a:spLocks noGrp="1" noChangeArrowheads="1"/>
          </p:cNvSpPr>
          <p:nvPr>
            <p:ph type="title"/>
          </p:nvPr>
        </p:nvSpPr>
        <p:spPr>
          <a:xfrm>
            <a:off x="446088" y="0"/>
            <a:ext cx="8229600" cy="1143000"/>
          </a:xfrm>
        </p:spPr>
        <p:txBody>
          <a:bodyPr/>
          <a:lstStyle/>
          <a:p>
            <a:r>
              <a:rPr lang="en-US" smtClean="0"/>
              <a:t>Median filter</a:t>
            </a:r>
          </a:p>
        </p:txBody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46088" y="1128713"/>
            <a:ext cx="8229600" cy="4525962"/>
          </a:xfrm>
        </p:spPr>
        <p:txBody>
          <a:bodyPr/>
          <a:lstStyle/>
          <a:p>
            <a:r>
              <a:rPr lang="en-US" sz="2400" smtClean="0"/>
              <a:t>Median filter is edge preserving</a:t>
            </a:r>
          </a:p>
        </p:txBody>
      </p:sp>
      <p:pic>
        <p:nvPicPr>
          <p:cNvPr id="126980" name="Picture 4"/>
          <p:cNvPicPr>
            <a:picLocks noChangeAspect="1" noChangeArrowheads="1"/>
          </p:cNvPicPr>
          <p:nvPr/>
        </p:nvPicPr>
        <p:blipFill>
          <a:blip r:embed="rId3" cstate="print"/>
          <a:srcRect l="18385" t="39160" r="20447" b="10757"/>
          <a:stretch>
            <a:fillRect/>
          </a:stretch>
        </p:blipFill>
        <p:spPr bwMode="auto">
          <a:xfrm>
            <a:off x="1614488" y="1639888"/>
            <a:ext cx="5715000" cy="4672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6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80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8004" name="Picture 2"/>
          <p:cNvPicPr>
            <a:picLocks noChangeAspect="1" noChangeArrowheads="1"/>
          </p:cNvPicPr>
          <p:nvPr/>
        </p:nvPicPr>
        <p:blipFill>
          <a:blip r:embed="rId3" cstate="print"/>
          <a:srcRect l="17436" t="35606" r="15897" b="5316"/>
          <a:stretch>
            <a:fillRect/>
          </a:stretch>
        </p:blipFill>
        <p:spPr bwMode="auto">
          <a:xfrm>
            <a:off x="228600" y="1304925"/>
            <a:ext cx="8686800" cy="4919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005" name="TextBox 4"/>
          <p:cNvSpPr txBox="1">
            <a:spLocks noChangeArrowheads="1"/>
          </p:cNvSpPr>
          <p:nvPr/>
        </p:nvSpPr>
        <p:spPr bwMode="auto">
          <a:xfrm>
            <a:off x="3200400" y="6519863"/>
            <a:ext cx="7620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Aude Oliva &amp; Antonio Torralba &amp; Philippe G Schyns, SIGGRAPH 2006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152400"/>
            <a:ext cx="822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normAutofit/>
          </a:bodyPr>
          <a:lstStyle/>
          <a:p>
            <a:pPr algn="ctr" eaLnBrk="0" hangingPunct="0">
              <a:defRPr/>
            </a:pPr>
            <a:r>
              <a:rPr lang="en-US" sz="4000" b="0" dirty="0">
                <a:ea typeface="+mj-ea"/>
                <a:cs typeface="Arial" pitchFamily="34" charset="0"/>
              </a:rPr>
              <a:t>Filtering application: Hybrid Images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8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228600" y="1143000"/>
            <a:ext cx="8686800" cy="5410200"/>
            <a:chOff x="228600" y="1143000"/>
            <a:chExt cx="8686800" cy="5410200"/>
          </a:xfrm>
        </p:grpSpPr>
        <p:grpSp>
          <p:nvGrpSpPr>
            <p:cNvPr id="11" name="Group 10"/>
            <p:cNvGrpSpPr/>
            <p:nvPr/>
          </p:nvGrpSpPr>
          <p:grpSpPr>
            <a:xfrm>
              <a:off x="228600" y="1143000"/>
              <a:ext cx="8686800" cy="5257800"/>
              <a:chOff x="228600" y="1143000"/>
              <a:chExt cx="8686800" cy="5257800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228600" y="1143000"/>
                <a:ext cx="4495800" cy="52578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Rectangle 9"/>
              <p:cNvSpPr/>
              <p:nvPr/>
            </p:nvSpPr>
            <p:spPr>
              <a:xfrm>
                <a:off x="1676400" y="1219200"/>
                <a:ext cx="7239000" cy="5334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381000" y="2819400"/>
              <a:ext cx="5410200" cy="3733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/>
          <p:cNvSpPr/>
          <p:nvPr/>
        </p:nvSpPr>
        <p:spPr>
          <a:xfrm>
            <a:off x="4267200" y="1676400"/>
            <a:ext cx="1524000" cy="3733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pitchFamily="34" charset="0"/>
                <a:cs typeface="Arial" pitchFamily="34" charset="0"/>
              </a:rPr>
              <a:t>Application: Hybrid Images</a:t>
            </a:r>
          </a:p>
        </p:txBody>
      </p:sp>
      <p:pic>
        <p:nvPicPr>
          <p:cNvPr id="3077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" y="1957388"/>
            <a:ext cx="8991600" cy="294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Box 6"/>
          <p:cNvSpPr txBox="1">
            <a:spLocks noChangeArrowheads="1"/>
          </p:cNvSpPr>
          <p:nvPr/>
        </p:nvSpPr>
        <p:spPr bwMode="auto">
          <a:xfrm>
            <a:off x="1295400" y="990600"/>
            <a:ext cx="197961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00"/>
                </a:solidFill>
              </a:rPr>
              <a:t>Gaussian Filter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rot="5400000">
            <a:off x="1905001" y="1752600"/>
            <a:ext cx="762000" cy="317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rot="5400000" flipH="1" flipV="1">
            <a:off x="1943894" y="5066506"/>
            <a:ext cx="685800" cy="1588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664" name="TextBox 11"/>
          <p:cNvSpPr txBox="1">
            <a:spLocks noChangeArrowheads="1"/>
          </p:cNvSpPr>
          <p:nvPr/>
        </p:nvSpPr>
        <p:spPr bwMode="auto">
          <a:xfrm>
            <a:off x="1295400" y="5410200"/>
            <a:ext cx="19954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0">
                <a:solidFill>
                  <a:srgbClr val="000000"/>
                </a:solidFill>
              </a:rPr>
              <a:t>Laplacian Filter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3200400" y="4876800"/>
            <a:ext cx="4371975" cy="1349375"/>
            <a:chOff x="144" y="1161"/>
            <a:chExt cx="6144" cy="2806"/>
          </a:xfrm>
        </p:grpSpPr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2166" y="2447"/>
            <a:ext cx="1722" cy="121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03" name="Photo Editor Photo" r:id="rId7" imgW="4133333" imgH="2905531" progId="">
                    <p:embed/>
                  </p:oleObj>
                </mc:Choice>
                <mc:Fallback>
                  <p:oleObj name="Photo Editor Photo" r:id="rId7" imgW="4133333" imgH="2905531" progId="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66" y="2447"/>
                          <a:ext cx="1722" cy="121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 xmlns="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xmlns="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 xmlns="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086" name="Text Box 6"/>
            <p:cNvSpPr txBox="1">
              <a:spLocks noChangeArrowheads="1"/>
            </p:cNvSpPr>
            <p:nvPr/>
          </p:nvSpPr>
          <p:spPr bwMode="auto">
            <a:xfrm>
              <a:off x="2646" y="3714"/>
              <a:ext cx="7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>
                  <a:solidFill>
                    <a:srgbClr val="000000"/>
                  </a:solidFill>
                </a:rPr>
                <a:t>Gaussian</a:t>
              </a:r>
            </a:p>
          </p:txBody>
        </p:sp>
        <p:grpSp>
          <p:nvGrpSpPr>
            <p:cNvPr id="3087" name="Group 17"/>
            <p:cNvGrpSpPr>
              <a:grpSpLocks/>
            </p:cNvGrpSpPr>
            <p:nvPr/>
          </p:nvGrpSpPr>
          <p:grpSpPr bwMode="auto">
            <a:xfrm>
              <a:off x="144" y="1161"/>
              <a:ext cx="1824" cy="2679"/>
              <a:chOff x="2064" y="576"/>
              <a:chExt cx="1824" cy="2679"/>
            </a:xfrm>
          </p:grpSpPr>
          <p:sp>
            <p:nvSpPr>
              <p:cNvPr id="3092" name="Freeform 7"/>
              <p:cNvSpPr>
                <a:spLocks/>
              </p:cNvSpPr>
              <p:nvPr/>
            </p:nvSpPr>
            <p:spPr bwMode="auto">
              <a:xfrm>
                <a:off x="2064" y="2304"/>
                <a:ext cx="1824" cy="672"/>
              </a:xfrm>
              <a:custGeom>
                <a:avLst/>
                <a:gdLst>
                  <a:gd name="T0" fmla="*/ 0 w 1824"/>
                  <a:gd name="T1" fmla="*/ 288 h 672"/>
                  <a:gd name="T2" fmla="*/ 816 w 1824"/>
                  <a:gd name="T3" fmla="*/ 672 h 672"/>
                  <a:gd name="T4" fmla="*/ 1824 w 1824"/>
                  <a:gd name="T5" fmla="*/ 384 h 672"/>
                  <a:gd name="T6" fmla="*/ 1008 w 1824"/>
                  <a:gd name="T7" fmla="*/ 0 h 672"/>
                  <a:gd name="T8" fmla="*/ 0 w 1824"/>
                  <a:gd name="T9" fmla="*/ 288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3" name="Freeform 8"/>
              <p:cNvSpPr>
                <a:spLocks/>
              </p:cNvSpPr>
              <p:nvPr/>
            </p:nvSpPr>
            <p:spPr bwMode="auto">
              <a:xfrm>
                <a:off x="2880" y="576"/>
                <a:ext cx="144" cy="53"/>
              </a:xfrm>
              <a:custGeom>
                <a:avLst/>
                <a:gdLst>
                  <a:gd name="T0" fmla="*/ 0 w 1824"/>
                  <a:gd name="T1" fmla="*/ 0 h 672"/>
                  <a:gd name="T2" fmla="*/ 0 w 1824"/>
                  <a:gd name="T3" fmla="*/ 0 h 672"/>
                  <a:gd name="T4" fmla="*/ 0 w 1824"/>
                  <a:gd name="T5" fmla="*/ 0 h 672"/>
                  <a:gd name="T6" fmla="*/ 0 w 1824"/>
                  <a:gd name="T7" fmla="*/ 0 h 672"/>
                  <a:gd name="T8" fmla="*/ 0 w 1824"/>
                  <a:gd name="T9" fmla="*/ 0 h 67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824"/>
                  <a:gd name="T16" fmla="*/ 0 h 672"/>
                  <a:gd name="T17" fmla="*/ 1824 w 1824"/>
                  <a:gd name="T18" fmla="*/ 672 h 672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824" h="672">
                    <a:moveTo>
                      <a:pt x="0" y="288"/>
                    </a:moveTo>
                    <a:lnTo>
                      <a:pt x="816" y="672"/>
                    </a:lnTo>
                    <a:lnTo>
                      <a:pt x="1824" y="384"/>
                    </a:lnTo>
                    <a:lnTo>
                      <a:pt x="1008" y="0"/>
                    </a:lnTo>
                    <a:lnTo>
                      <a:pt x="0" y="288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4" name="Line 9"/>
              <p:cNvSpPr>
                <a:spLocks noChangeShapeType="1"/>
              </p:cNvSpPr>
              <p:nvPr/>
            </p:nvSpPr>
            <p:spPr bwMode="auto">
              <a:xfrm>
                <a:off x="2880" y="606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5" name="Line 10"/>
              <p:cNvSpPr>
                <a:spLocks noChangeShapeType="1"/>
              </p:cNvSpPr>
              <p:nvPr/>
            </p:nvSpPr>
            <p:spPr bwMode="auto">
              <a:xfrm>
                <a:off x="3024" y="609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6" name="Line 11"/>
              <p:cNvSpPr>
                <a:spLocks noChangeShapeType="1"/>
              </p:cNvSpPr>
              <p:nvPr/>
            </p:nvSpPr>
            <p:spPr bwMode="auto">
              <a:xfrm>
                <a:off x="2952" y="630"/>
                <a:ext cx="0" cy="20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7" name="Freeform 12"/>
              <p:cNvSpPr>
                <a:spLocks/>
              </p:cNvSpPr>
              <p:nvPr/>
            </p:nvSpPr>
            <p:spPr bwMode="auto">
              <a:xfrm>
                <a:off x="2880" y="596"/>
                <a:ext cx="72" cy="2060"/>
              </a:xfrm>
              <a:custGeom>
                <a:avLst/>
                <a:gdLst>
                  <a:gd name="T0" fmla="*/ 0 w 72"/>
                  <a:gd name="T1" fmla="*/ 2036 h 2060"/>
                  <a:gd name="T2" fmla="*/ 0 w 72"/>
                  <a:gd name="T3" fmla="*/ 0 h 2060"/>
                  <a:gd name="T4" fmla="*/ 72 w 72"/>
                  <a:gd name="T5" fmla="*/ 36 h 2060"/>
                  <a:gd name="T6" fmla="*/ 72 w 72"/>
                  <a:gd name="T7" fmla="*/ 2060 h 2060"/>
                  <a:gd name="T8" fmla="*/ 0 w 72"/>
                  <a:gd name="T9" fmla="*/ 2036 h 206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60"/>
                  <a:gd name="T17" fmla="*/ 72 w 72"/>
                  <a:gd name="T18" fmla="*/ 2060 h 2060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60">
                    <a:moveTo>
                      <a:pt x="0" y="2036"/>
                    </a:moveTo>
                    <a:lnTo>
                      <a:pt x="0" y="0"/>
                    </a:lnTo>
                    <a:lnTo>
                      <a:pt x="72" y="36"/>
                    </a:lnTo>
                    <a:lnTo>
                      <a:pt x="72" y="2060"/>
                    </a:lnTo>
                    <a:lnTo>
                      <a:pt x="0" y="203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8" name="Freeform 13"/>
              <p:cNvSpPr>
                <a:spLocks/>
              </p:cNvSpPr>
              <p:nvPr/>
            </p:nvSpPr>
            <p:spPr bwMode="auto">
              <a:xfrm>
                <a:off x="2952" y="608"/>
                <a:ext cx="72" cy="2044"/>
              </a:xfrm>
              <a:custGeom>
                <a:avLst/>
                <a:gdLst>
                  <a:gd name="T0" fmla="*/ 0 w 72"/>
                  <a:gd name="T1" fmla="*/ 16 h 2044"/>
                  <a:gd name="T2" fmla="*/ 0 w 72"/>
                  <a:gd name="T3" fmla="*/ 2044 h 2044"/>
                  <a:gd name="T4" fmla="*/ 72 w 72"/>
                  <a:gd name="T5" fmla="*/ 2016 h 2044"/>
                  <a:gd name="T6" fmla="*/ 72 w 72"/>
                  <a:gd name="T7" fmla="*/ 0 h 2044"/>
                  <a:gd name="T8" fmla="*/ 0 w 72"/>
                  <a:gd name="T9" fmla="*/ 16 h 20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2"/>
                  <a:gd name="T16" fmla="*/ 0 h 2044"/>
                  <a:gd name="T17" fmla="*/ 72 w 72"/>
                  <a:gd name="T18" fmla="*/ 2044 h 204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2" h="2044">
                    <a:moveTo>
                      <a:pt x="0" y="16"/>
                    </a:moveTo>
                    <a:lnTo>
                      <a:pt x="0" y="2044"/>
                    </a:lnTo>
                    <a:lnTo>
                      <a:pt x="72" y="2016"/>
                    </a:lnTo>
                    <a:lnTo>
                      <a:pt x="72" y="0"/>
                    </a:lnTo>
                    <a:lnTo>
                      <a:pt x="0" y="16"/>
                    </a:lnTo>
                    <a:close/>
                  </a:path>
                </a:pathLst>
              </a:custGeom>
              <a:solidFill>
                <a:srgbClr val="EAEAEA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99" name="Text Box 14"/>
              <p:cNvSpPr txBox="1">
                <a:spLocks noChangeArrowheads="1"/>
              </p:cNvSpPr>
              <p:nvPr/>
            </p:nvSpPr>
            <p:spPr bwMode="auto">
              <a:xfrm>
                <a:off x="2508" y="3024"/>
                <a:ext cx="884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b="0">
                    <a:solidFill>
                      <a:srgbClr val="000000"/>
                    </a:solidFill>
                  </a:rPr>
                  <a:t>unit impulse</a:t>
                </a:r>
              </a:p>
            </p:txBody>
          </p:sp>
        </p:grpSp>
        <p:pic>
          <p:nvPicPr>
            <p:cNvPr id="3088" name="Picture 15" descr="Edittex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968" y="2807"/>
              <a:ext cx="288" cy="4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89" name="Picture 20" descr="log"/>
            <p:cNvPicPr>
              <a:picLocks noChangeAspect="1" noChangeArrowheads="1"/>
            </p:cNvPicPr>
            <p:nvPr/>
          </p:nvPicPr>
          <p:blipFill>
            <a:blip r:embed="rId10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4032" y="2361"/>
              <a:ext cx="1680" cy="16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90" name="Picture 16" descr="Edittex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3823" y="2731"/>
              <a:ext cx="338" cy="2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91" name="Text Box 5"/>
            <p:cNvSpPr txBox="1">
              <a:spLocks noChangeArrowheads="1"/>
            </p:cNvSpPr>
            <p:nvPr/>
          </p:nvSpPr>
          <p:spPr bwMode="auto">
            <a:xfrm>
              <a:off x="4748" y="3697"/>
              <a:ext cx="154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b="0">
                  <a:solidFill>
                    <a:srgbClr val="000000"/>
                  </a:solidFill>
                </a:rPr>
                <a:t>Laplacian of Gaussian</a:t>
              </a: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871663" y="2133600"/>
            <a:ext cx="863600" cy="25193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aphicFrame>
        <p:nvGraphicFramePr>
          <p:cNvPr id="3074" name="Object 3"/>
          <p:cNvGraphicFramePr>
            <a:graphicFrameLocks noChangeAspect="1"/>
          </p:cNvGraphicFramePr>
          <p:nvPr/>
        </p:nvGraphicFramePr>
        <p:xfrm>
          <a:off x="1908175" y="2528888"/>
          <a:ext cx="833438" cy="395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04" name="Photo Editor Photo" r:id="rId12" imgW="4133333" imgH="2905531" progId="">
                  <p:embed/>
                </p:oleObj>
              </mc:Choice>
              <mc:Fallback>
                <p:oleObj name="Photo Editor Photo" r:id="rId12" imgW="4133333" imgH="2905531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528888"/>
                        <a:ext cx="833438" cy="395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85" name="Picture 20" descr="log"/>
          <p:cNvPicPr>
            <a:picLocks noChangeAspect="1" noChangeArrowheads="1"/>
          </p:cNvPicPr>
          <p:nvPr/>
        </p:nvPicPr>
        <p:blipFill>
          <a:blip r:embed="rId10" cstate="print">
            <a:lum contrast="20000"/>
          </a:blip>
          <a:srcRect/>
          <a:stretch>
            <a:fillRect/>
          </a:stretch>
        </p:blipFill>
        <p:spPr bwMode="auto">
          <a:xfrm>
            <a:off x="1871663" y="3860800"/>
            <a:ext cx="836612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29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0" y="990600"/>
            <a:ext cx="8534400" cy="5410200"/>
            <a:chOff x="0" y="990600"/>
            <a:chExt cx="8534400" cy="5410200"/>
          </a:xfrm>
        </p:grpSpPr>
        <p:sp>
          <p:nvSpPr>
            <p:cNvPr id="30" name="Rectangle 29"/>
            <p:cNvSpPr/>
            <p:nvPr/>
          </p:nvSpPr>
          <p:spPr>
            <a:xfrm>
              <a:off x="0" y="990600"/>
              <a:ext cx="4800600" cy="24384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3657600" y="4800600"/>
              <a:ext cx="4876800" cy="1600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82" name="Content Placeholder 2"/>
          <p:cNvSpPr>
            <a:spLocks noGrp="1"/>
          </p:cNvSpPr>
          <p:nvPr>
            <p:ph idx="1"/>
          </p:nvPr>
        </p:nvSpPr>
        <p:spPr>
          <a:xfrm>
            <a:off x="3352800" y="838200"/>
            <a:ext cx="5791200" cy="914400"/>
          </a:xfrm>
        </p:spPr>
        <p:txBody>
          <a:bodyPr/>
          <a:lstStyle/>
          <a:p>
            <a:pPr algn="ctr">
              <a:buFont typeface="Arial" pitchFamily="34" charset="0"/>
              <a:buNone/>
            </a:pPr>
            <a:r>
              <a:rPr lang="en-US" sz="2400" dirty="0" smtClean="0"/>
              <a:t>	A. </a:t>
            </a:r>
            <a:r>
              <a:rPr lang="en-US" sz="2400" dirty="0" err="1" smtClean="0"/>
              <a:t>Oliva</a:t>
            </a:r>
            <a:r>
              <a:rPr lang="en-US" sz="2400" dirty="0" smtClean="0"/>
              <a:t>, A. </a:t>
            </a:r>
            <a:r>
              <a:rPr lang="en-US" sz="2400" dirty="0" err="1" smtClean="0"/>
              <a:t>Torralba</a:t>
            </a:r>
            <a:r>
              <a:rPr lang="en-US" sz="2400" dirty="0" smtClean="0"/>
              <a:t>, P.G. </a:t>
            </a:r>
            <a:r>
              <a:rPr lang="en-US" sz="2400" dirty="0" err="1" smtClean="0"/>
              <a:t>Schyns</a:t>
            </a:r>
            <a:r>
              <a:rPr lang="en-US" sz="2400" dirty="0" smtClean="0"/>
              <a:t>, </a:t>
            </a:r>
            <a:br>
              <a:rPr lang="en-US" sz="2400" dirty="0" smtClean="0"/>
            </a:br>
            <a:r>
              <a:rPr lang="en-US" sz="2400" dirty="0" smtClean="0">
                <a:hlinkClick r:id="rId13"/>
              </a:rPr>
              <a:t>“Hybrid Images,”</a:t>
            </a:r>
            <a:r>
              <a:rPr lang="en-US" sz="2400" dirty="0" smtClean="0"/>
              <a:t> SIGGRAPH 2006</a:t>
            </a:r>
          </a:p>
        </p:txBody>
      </p:sp>
      <p:sp>
        <p:nvSpPr>
          <p:cNvPr id="33" name="Rectangle 32"/>
          <p:cNvSpPr/>
          <p:nvPr/>
        </p:nvSpPr>
        <p:spPr>
          <a:xfrm>
            <a:off x="0" y="3429000"/>
            <a:ext cx="4800600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4432051" y="2362200"/>
            <a:ext cx="429768" cy="2362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2"/>
          <p:cNvPicPr>
            <a:picLocks noChangeAspect="1" noChangeArrowheads="1"/>
          </p:cNvPicPr>
          <p:nvPr/>
        </p:nvPicPr>
        <p:blipFill rotWithShape="1">
          <a:blip r:embed="rId6" cstate="print"/>
          <a:srcRect l="53244"/>
          <a:stretch/>
        </p:blipFill>
        <p:spPr bwMode="auto">
          <a:xfrm>
            <a:off x="8153400" y="5080934"/>
            <a:ext cx="796847" cy="557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1" grpId="0"/>
      <p:bldP spid="70664" grpId="0"/>
      <p:bldP spid="33" grpId="0" animBg="1"/>
      <p:bldP spid="3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828800"/>
            <a:ext cx="5197475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1800" y="1066800"/>
            <a:ext cx="19097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Rectangle 28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0">
                <a:solidFill>
                  <a:srgbClr val="000000"/>
                </a:solidFill>
              </a:rPr>
              <a:t>Digital images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EB82B40-C848-4473-87A9-AF439C9D373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7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Derek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Hoiem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912260" y="2993434"/>
            <a:ext cx="20986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US"/>
              <a:t>CMOS sensor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90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29028" name="Picture 2"/>
          <p:cNvPicPr>
            <a:picLocks noChangeAspect="1" noChangeArrowheads="1"/>
          </p:cNvPicPr>
          <p:nvPr/>
        </p:nvPicPr>
        <p:blipFill>
          <a:blip r:embed="rId3" cstate="print"/>
          <a:srcRect l="17436" t="34441" r="16409" b="6117"/>
          <a:stretch>
            <a:fillRect/>
          </a:stretch>
        </p:blipFill>
        <p:spPr bwMode="auto">
          <a:xfrm>
            <a:off x="215900" y="836613"/>
            <a:ext cx="8686800" cy="498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9029" name="TextBox 5"/>
          <p:cNvSpPr txBox="1">
            <a:spLocks noChangeArrowheads="1"/>
          </p:cNvSpPr>
          <p:nvPr/>
        </p:nvSpPr>
        <p:spPr bwMode="auto">
          <a:xfrm>
            <a:off x="3200400" y="6519863"/>
            <a:ext cx="7620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Aude Oliva &amp; Antonio Torralba &amp; Philippe G Schyns, SIGGRAPH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300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30052" name="Picture 2"/>
          <p:cNvPicPr>
            <a:picLocks noChangeAspect="1" noChangeArrowheads="1"/>
          </p:cNvPicPr>
          <p:nvPr/>
        </p:nvPicPr>
        <p:blipFill>
          <a:blip r:embed="rId3" cstate="print"/>
          <a:srcRect l="17436" t="16850" r="16409" b="5316"/>
          <a:stretch>
            <a:fillRect/>
          </a:stretch>
        </p:blipFill>
        <p:spPr bwMode="auto">
          <a:xfrm>
            <a:off x="228600" y="228600"/>
            <a:ext cx="8534400" cy="641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0053" name="TextBox 4"/>
          <p:cNvSpPr txBox="1">
            <a:spLocks noChangeArrowheads="1"/>
          </p:cNvSpPr>
          <p:nvPr/>
        </p:nvSpPr>
        <p:spPr bwMode="auto">
          <a:xfrm>
            <a:off x="3200400" y="6519863"/>
            <a:ext cx="76200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 b="0">
                <a:solidFill>
                  <a:srgbClr val="000000"/>
                </a:solidFill>
                <a:latin typeface="Calibri" pitchFamily="34" charset="0"/>
              </a:rPr>
              <a:t>Aude Oliva &amp; Antonio Torralba &amp; Philippe G Schyns, SIGGRAPH 2006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Image formation</a:t>
            </a:r>
          </a:p>
          <a:p>
            <a:r>
              <a:rPr lang="en-US" sz="2800" dirty="0" smtClean="0"/>
              <a:t>Image “noise”</a:t>
            </a:r>
          </a:p>
          <a:p>
            <a:r>
              <a:rPr lang="en-US" sz="2800" dirty="0" smtClean="0"/>
              <a:t>Linear filters and convolution useful for</a:t>
            </a:r>
          </a:p>
          <a:p>
            <a:pPr lvl="1"/>
            <a:r>
              <a:rPr lang="en-US" sz="2400" dirty="0" smtClean="0"/>
              <a:t>Enhancing images (smoothing, removing noise)</a:t>
            </a:r>
          </a:p>
          <a:p>
            <a:pPr lvl="2"/>
            <a:r>
              <a:rPr lang="en-US" sz="2000" dirty="0" smtClean="0"/>
              <a:t>Box filter</a:t>
            </a:r>
          </a:p>
          <a:p>
            <a:pPr lvl="2"/>
            <a:r>
              <a:rPr lang="en-US" sz="2000" dirty="0" smtClean="0"/>
              <a:t>Gaussian filter</a:t>
            </a:r>
          </a:p>
          <a:p>
            <a:pPr lvl="2"/>
            <a:r>
              <a:rPr lang="en-US" sz="2000" dirty="0" smtClean="0"/>
              <a:t>Impact of scale / width of smoothing filter</a:t>
            </a:r>
          </a:p>
          <a:p>
            <a:pPr lvl="1"/>
            <a:r>
              <a:rPr lang="en-US" sz="2400" dirty="0" smtClean="0"/>
              <a:t>Detecting features (next time)</a:t>
            </a:r>
          </a:p>
          <a:p>
            <a:r>
              <a:rPr lang="en-US" sz="2800" dirty="0" smtClean="0"/>
              <a:t>Separable filters more efficient </a:t>
            </a:r>
          </a:p>
          <a:p>
            <a:r>
              <a:rPr lang="en-US" sz="2800" dirty="0" smtClean="0"/>
              <a:t>Median filter: a non-linear filter, edge-preserving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itle 1"/>
          <p:cNvSpPr>
            <a:spLocks noGrp="1"/>
          </p:cNvSpPr>
          <p:nvPr>
            <p:ph type="title"/>
          </p:nvPr>
        </p:nvSpPr>
        <p:spPr>
          <a:xfrm>
            <a:off x="446088" y="-149225"/>
            <a:ext cx="8229600" cy="1143000"/>
          </a:xfrm>
        </p:spPr>
        <p:txBody>
          <a:bodyPr/>
          <a:lstStyle/>
          <a:p>
            <a:r>
              <a:rPr lang="en-US" smtClean="0"/>
              <a:t>Coming up</a:t>
            </a:r>
          </a:p>
        </p:txBody>
      </p:sp>
      <p:sp>
        <p:nvSpPr>
          <p:cNvPr id="132099" name="Content Placeholder 2"/>
          <p:cNvSpPr>
            <a:spLocks noGrp="1"/>
          </p:cNvSpPr>
          <p:nvPr>
            <p:ph idx="1"/>
          </p:nvPr>
        </p:nvSpPr>
        <p:spPr>
          <a:xfrm>
            <a:off x="215900" y="1412875"/>
            <a:ext cx="8734425" cy="4525963"/>
          </a:xfrm>
        </p:spPr>
        <p:txBody>
          <a:bodyPr/>
          <a:lstStyle/>
          <a:p>
            <a:r>
              <a:rPr lang="en-US" dirty="0" smtClean="0"/>
              <a:t>Thursday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Filtering part 2: filtering for features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571BCC-DA27-491B-9E52-F0C7DD52F0C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Questions?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See you </a:t>
            </a:r>
            <a:r>
              <a:rPr lang="en-US" dirty="0" smtClean="0"/>
              <a:t>Thursday</a:t>
            </a:r>
            <a:r>
              <a:rPr lang="en-US" dirty="0" smtClean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http://static.howstuffworks.com/gif/digital-camera-bay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0200" y="1219200"/>
            <a:ext cx="5994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Rectangle 28"/>
          <p:cNvSpPr>
            <a:spLocks noChangeArrowheads="1"/>
          </p:cNvSpPr>
          <p:nvPr/>
        </p:nvSpPr>
        <p:spPr bwMode="auto">
          <a:xfrm>
            <a:off x="457200" y="444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en-US" sz="4400" b="0">
                <a:solidFill>
                  <a:srgbClr val="000000"/>
                </a:solidFill>
              </a:rPr>
              <a:t>Digital color images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67BD328-3278-48A8-A58E-4A578C3D756B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5" name="TextBox 3"/>
          <p:cNvSpPr txBox="1">
            <a:spLocks noChangeArrowheads="1"/>
          </p:cNvSpPr>
          <p:nvPr/>
        </p:nvSpPr>
        <p:spPr bwMode="auto">
          <a:xfrm>
            <a:off x="0" y="6581775"/>
            <a:ext cx="251460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b="0" dirty="0">
                <a:solidFill>
                  <a:srgbClr val="000000"/>
                </a:solidFill>
                <a:latin typeface="Calibri" pitchFamily="34" charset="0"/>
              </a:rPr>
              <a:t>Slide credit:</a:t>
            </a:r>
            <a:r>
              <a:rPr lang="en-US" sz="1200" b="0" dirty="0" smtClean="0">
                <a:solidFill>
                  <a:srgbClr val="000000"/>
                </a:solidFill>
                <a:latin typeface="Calibri" pitchFamily="34" charset="0"/>
              </a:rPr>
              <a:t> Kristen </a:t>
            </a:r>
            <a:r>
              <a:rPr lang="en-US" sz="1200" b="0" dirty="0" err="1" smtClean="0">
                <a:solidFill>
                  <a:srgbClr val="000000"/>
                </a:solidFill>
                <a:latin typeface="Calibri" pitchFamily="34" charset="0"/>
              </a:rPr>
              <a:t>Grauman</a:t>
            </a:r>
            <a:endParaRPr lang="en-US" sz="1200" b="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1" name="Picture 5" descr="BayerPatternFiltr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088828"/>
            <a:ext cx="5638800" cy="562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Color Sensing: Bayer Grid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0871" y="4219600"/>
            <a:ext cx="3078612" cy="757484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Estimate RGB at each cell from neighboring values</a:t>
            </a:r>
          </a:p>
        </p:txBody>
      </p:sp>
      <p:pic>
        <p:nvPicPr>
          <p:cNvPr id="29700" name="Picture 4" descr="ccd_interpo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70" y="1628800"/>
            <a:ext cx="21272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0" y="6519446"/>
            <a:ext cx="3672800" cy="338554"/>
          </a:xfrm>
          <a:prstGeom prst="rect">
            <a:avLst/>
          </a:prstGeom>
          <a:noFill/>
          <a:ln w="3175">
            <a:noFill/>
            <a:miter lim="800000"/>
            <a:headEnd/>
            <a:tailEnd type="none" w="lg" len="lg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r>
              <a:rPr lang="en-US" sz="1600" dirty="0">
                <a:hlinkClick r:id="rId4"/>
              </a:rPr>
              <a:t>http://en.wikipedia.org/wiki/Bayer_filter</a:t>
            </a:r>
            <a:endParaRPr lang="en-US" sz="1600" dirty="0">
              <a:solidFill>
                <a:srgbClr val="00CC99"/>
              </a:solidFill>
              <a:latin typeface="Arial Narrow" pitchFamily="34" charset="0"/>
              <a:cs typeface="Arial" charset="0"/>
            </a:endParaRPr>
          </a:p>
        </p:txBody>
      </p:sp>
      <p:sp>
        <p:nvSpPr>
          <p:cNvPr id="29703" name="Text Box 7"/>
          <p:cNvSpPr txBox="1">
            <a:spLocks noChangeArrowheads="1"/>
          </p:cNvSpPr>
          <p:nvPr/>
        </p:nvSpPr>
        <p:spPr bwMode="auto">
          <a:xfrm>
            <a:off x="7543800" y="6583363"/>
            <a:ext cx="1536700" cy="27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0" hangingPunct="0"/>
            <a:r>
              <a:rPr lang="en-US" sz="1200">
                <a:solidFill>
                  <a:srgbClr val="000000"/>
                </a:solidFill>
              </a:rPr>
              <a:t>Slide by Steve Seitz</a:t>
            </a:r>
          </a:p>
        </p:txBody>
      </p:sp>
    </p:spTree>
    <p:extLst>
      <p:ext uri="{BB962C8B-B14F-4D97-AF65-F5344CB8AC3E}">
        <p14:creationId xmlns:p14="http://schemas.microsoft.com/office/powerpoint/2010/main" val="500199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i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22.5"/>
  <p:tag name="PICTUREFILESIZE" val="294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-$&#10;\end{document}&#10;"/>
  <p:tag name="EXTERNALNAME" val="Edittex"/>
  <p:tag name="BLEND" val="False"/>
  <p:tag name="TRANSPARENT" val="False"/>
  <p:tag name="BITMAPFORMAT" val="bmpmono"/>
  <p:tag name="DEBUGINTERACTIVE" val="True"/>
  <p:tag name="ORIGWIDTH" val="48.62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\approx$&#10;\end{document}&#10;"/>
  <p:tag name="EXTERNALNAME" val="Edittex"/>
  <p:tag name="BLEND" val="False"/>
  <p:tag name="TRANSPARENT" val="False"/>
  <p:tag name="BITMAPFORMAT" val="bmpmono"/>
  <p:tag name="DEBUGINTERACTIVE" val="True"/>
  <p:tag name="ORIGWIDTH" val="55.7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$j$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BITMAPFORMAT" val="bmpmono"/>
  <p:tag name="DEBUGINTERACTIVE" val="True"/>
  <p:tag name="ORIGWIDTH" val="33.25"/>
  <p:tag name="PICTUREFILESIZE" val="66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\frac{1}{16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97.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h(u,v) = \frac{1}{2 \pi \sigma^2} e^{-\frac{u^2+v^2}{\sigma^2}}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820.7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[&#10;G = H \otimes F&#10;\]&#10;\end{document}&#10;"/>
  <p:tag name="EXTERNALNAME" val="Edittex"/>
  <p:tag name="BLEND" val="False"/>
  <p:tag name="TRANSPARENT" val="False"/>
  <p:tag name="BITMAPFORMAT" val="bmpmono"/>
  <p:tag name="DEBUGINTERACTIVE" val="True"/>
  <p:tag name="ORIGWIDTH" val="405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0;\begin{document}&#10;\small&#10;\[ \frac{1}{9} &#10;\]&#10;\end{document}&#10;"/>
  <p:tag name="EXTERNALNAME" val="txp_fig"/>
  <p:tag name="BLEND" val="False"/>
  <p:tag name="TRANSPARENT" val="True"/>
  <p:tag name="KEEPFILES" val="False"/>
  <p:tag name="DEBUGPAUSE" val="False"/>
  <p:tag name="RESOLUTION" val="300"/>
  <p:tag name="TIMEOUT" val="15"/>
  <p:tag name="BITMAPFORMAT" val="bmpmono"/>
  <p:tag name="DEBUGINTERACTIVE" val="True"/>
  <p:tag name="ORIGWIDTH" val="12"/>
  <p:tag name="PICTUREFILESIZE" val="1262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Default Design">
  <a:themeElements>
    <a:clrScheme name="8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8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9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10864</TotalTime>
  <Words>4998</Words>
  <Application>Microsoft Office PowerPoint</Application>
  <PresentationFormat>On-screen Show (4:3)</PresentationFormat>
  <Paragraphs>3308</Paragraphs>
  <Slides>74</Slides>
  <Notes>71</Notes>
  <HiddenSlides>1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8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94" baseType="lpstr">
      <vt:lpstr>Monotype Sorts</vt:lpstr>
      <vt:lpstr>Myriad Roman</vt:lpstr>
      <vt:lpstr>Arial</vt:lpstr>
      <vt:lpstr>Arial Narrow</vt:lpstr>
      <vt:lpstr>Calibri</vt:lpstr>
      <vt:lpstr>Courier New</vt:lpstr>
      <vt:lpstr>Tahoma</vt:lpstr>
      <vt:lpstr>Times</vt:lpstr>
      <vt:lpstr>Times New Roman</vt:lpstr>
      <vt:lpstr>Wingdings</vt:lpstr>
      <vt:lpstr>Default Design</vt:lpstr>
      <vt:lpstr>8_Default Design</vt:lpstr>
      <vt:lpstr>2_Default Design</vt:lpstr>
      <vt:lpstr>2_Blank Presentation</vt:lpstr>
      <vt:lpstr>1_Default Design</vt:lpstr>
      <vt:lpstr>5_Default Design</vt:lpstr>
      <vt:lpstr>1_Office Theme</vt:lpstr>
      <vt:lpstr>9_Default Design</vt:lpstr>
      <vt:lpstr>Equation</vt:lpstr>
      <vt:lpstr>Photo Editor Photo</vt:lpstr>
      <vt:lpstr>Linear Filters April 9th, 2019</vt:lpstr>
      <vt:lpstr>Announcements</vt:lpstr>
      <vt:lpstr>Plan for today</vt:lpstr>
      <vt:lpstr>Image Formation</vt:lpstr>
      <vt:lpstr>Digital camera</vt:lpstr>
      <vt:lpstr>Digital images</vt:lpstr>
      <vt:lpstr>PowerPoint Presentation</vt:lpstr>
      <vt:lpstr>PowerPoint Presentation</vt:lpstr>
      <vt:lpstr>Color Sensing: Bayer Grid</vt:lpstr>
      <vt:lpstr>PowerPoint Presentation</vt:lpstr>
      <vt:lpstr>Images in Matlab</vt:lpstr>
      <vt:lpstr>Image filtering</vt:lpstr>
      <vt:lpstr>Motivation: noise reduction</vt:lpstr>
      <vt:lpstr>Common types of noise</vt:lpstr>
      <vt:lpstr>Gaussian noise</vt:lpstr>
      <vt:lpstr>Motivation: noise reduction</vt:lpstr>
      <vt:lpstr>First attempt at a solution</vt:lpstr>
      <vt:lpstr>First attempt at a solution</vt:lpstr>
      <vt:lpstr>Weighted Moving Average</vt:lpstr>
      <vt:lpstr>Weighted Moving Average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Moving Average In 2D</vt:lpstr>
      <vt:lpstr>Correlation filtering</vt:lpstr>
      <vt:lpstr>Correlation filtering</vt:lpstr>
      <vt:lpstr>Averaging filter</vt:lpstr>
      <vt:lpstr>Smoothing by averaging</vt:lpstr>
      <vt:lpstr>Boundary issues</vt:lpstr>
      <vt:lpstr>Boundary issues</vt:lpstr>
      <vt:lpstr>Boundary issues</vt:lpstr>
      <vt:lpstr>Gaussian filter</vt:lpstr>
      <vt:lpstr>Smoothing with a Gaussian</vt:lpstr>
      <vt:lpstr>Smoothing with a box-filter</vt:lpstr>
      <vt:lpstr>Gaussian filters</vt:lpstr>
      <vt:lpstr>Gaussian filters</vt:lpstr>
      <vt:lpstr>Matlab</vt:lpstr>
      <vt:lpstr>Smoothing with a Gaussian</vt:lpstr>
      <vt:lpstr>Properties of smoothing filters</vt:lpstr>
      <vt:lpstr>Filtering an impulse signal</vt:lpstr>
      <vt:lpstr>Convolution</vt:lpstr>
      <vt:lpstr>Convolution vs. correlation</vt:lpstr>
      <vt:lpstr>Predict the outputs using correlation filtering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Practice with linear filters</vt:lpstr>
      <vt:lpstr>Filtering examples: sharpening</vt:lpstr>
      <vt:lpstr>Properties of convolution</vt:lpstr>
      <vt:lpstr>Properties of convolution</vt:lpstr>
      <vt:lpstr>Separability</vt:lpstr>
      <vt:lpstr>Separability</vt:lpstr>
      <vt:lpstr>Effect of smoothing filters</vt:lpstr>
      <vt:lpstr>Median filter</vt:lpstr>
      <vt:lpstr>Median filter</vt:lpstr>
      <vt:lpstr>Median filter</vt:lpstr>
      <vt:lpstr>PowerPoint Presentation</vt:lpstr>
      <vt:lpstr>Application: Hybrid Images</vt:lpstr>
      <vt:lpstr>PowerPoint Presentation</vt:lpstr>
      <vt:lpstr>PowerPoint Presentation</vt:lpstr>
      <vt:lpstr>Summary</vt:lpstr>
      <vt:lpstr>Coming up</vt:lpstr>
      <vt:lpstr>Questions?</vt:lpstr>
    </vt:vector>
  </TitlesOfParts>
  <Company>UTCS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2: Color</dc:title>
  <dc:creator/>
  <cp:lastModifiedBy>Administrator</cp:lastModifiedBy>
  <cp:revision>585</cp:revision>
  <dcterms:created xsi:type="dcterms:W3CDTF">2013-10-08T22:01:15Z</dcterms:created>
  <dcterms:modified xsi:type="dcterms:W3CDTF">2019-04-09T22:39:51Z</dcterms:modified>
</cp:coreProperties>
</file>