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31.xml" ContentType="application/vnd.openxmlformats-officedocument.presentationml.tags+xml"/>
  <Override PartName="/ppt/notesSlides/notesSlide37.xml" ContentType="application/vnd.openxmlformats-officedocument.presentationml.notesSlide+xml"/>
  <Override PartName="/ppt/tags/tag3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12" r:id="rId4"/>
    <p:sldMasterId id="2147483724" r:id="rId5"/>
    <p:sldMasterId id="2147483737" r:id="rId6"/>
    <p:sldMasterId id="2147483823" r:id="rId7"/>
    <p:sldMasterId id="2147483847" r:id="rId8"/>
    <p:sldMasterId id="2147483859" r:id="rId9"/>
    <p:sldMasterId id="2147483887" r:id="rId10"/>
    <p:sldMasterId id="2147483902" r:id="rId11"/>
    <p:sldMasterId id="2147483914" r:id="rId12"/>
  </p:sldMasterIdLst>
  <p:notesMasterIdLst>
    <p:notesMasterId r:id="rId70"/>
  </p:notesMasterIdLst>
  <p:handoutMasterIdLst>
    <p:handoutMasterId r:id="rId71"/>
  </p:handoutMasterIdLst>
  <p:sldIdLst>
    <p:sldId id="409" r:id="rId13"/>
    <p:sldId id="347" r:id="rId14"/>
    <p:sldId id="348" r:id="rId15"/>
    <p:sldId id="349" r:id="rId16"/>
    <p:sldId id="365" r:id="rId17"/>
    <p:sldId id="411" r:id="rId18"/>
    <p:sldId id="437" r:id="rId19"/>
    <p:sldId id="438" r:id="rId20"/>
    <p:sldId id="439" r:id="rId21"/>
    <p:sldId id="406" r:id="rId22"/>
    <p:sldId id="410" r:id="rId23"/>
    <p:sldId id="440" r:id="rId24"/>
    <p:sldId id="269" r:id="rId25"/>
    <p:sldId id="270" r:id="rId26"/>
    <p:sldId id="271" r:id="rId27"/>
    <p:sldId id="273" r:id="rId28"/>
    <p:sldId id="274" r:id="rId29"/>
    <p:sldId id="275" r:id="rId30"/>
    <p:sldId id="276" r:id="rId31"/>
    <p:sldId id="277" r:id="rId32"/>
    <p:sldId id="278" r:id="rId33"/>
    <p:sldId id="413" r:id="rId34"/>
    <p:sldId id="279" r:id="rId35"/>
    <p:sldId id="280" r:id="rId36"/>
    <p:sldId id="281" r:id="rId37"/>
    <p:sldId id="282" r:id="rId38"/>
    <p:sldId id="283" r:id="rId39"/>
    <p:sldId id="284" r:id="rId40"/>
    <p:sldId id="287" r:id="rId41"/>
    <p:sldId id="288" r:id="rId42"/>
    <p:sldId id="289" r:id="rId43"/>
    <p:sldId id="285" r:id="rId44"/>
    <p:sldId id="367" r:id="rId45"/>
    <p:sldId id="368" r:id="rId46"/>
    <p:sldId id="369" r:id="rId47"/>
    <p:sldId id="370" r:id="rId48"/>
    <p:sldId id="377" r:id="rId49"/>
    <p:sldId id="378" r:id="rId50"/>
    <p:sldId id="401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7" r:id="rId59"/>
    <p:sldId id="443" r:id="rId60"/>
    <p:sldId id="388" r:id="rId61"/>
    <p:sldId id="389" r:id="rId62"/>
    <p:sldId id="390" r:id="rId63"/>
    <p:sldId id="391" r:id="rId64"/>
    <p:sldId id="444" r:id="rId65"/>
    <p:sldId id="393" r:id="rId66"/>
    <p:sldId id="395" r:id="rId67"/>
    <p:sldId id="398" r:id="rId68"/>
    <p:sldId id="445" r:id="rId6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739" autoAdjust="0"/>
  </p:normalViewPr>
  <p:slideViewPr>
    <p:cSldViewPr>
      <p:cViewPr varScale="1">
        <p:scale>
          <a:sx n="96" d="100"/>
          <a:sy n="96" d="100"/>
        </p:scale>
        <p:origin x="20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1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6.wmf"/><Relationship Id="rId1" Type="http://schemas.openxmlformats.org/officeDocument/2006/relationships/image" Target="../media/image9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6.wmf"/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829AA06-2BE4-C04E-A967-135F3140B360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356F528-8FC4-5849-954F-2D1314230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40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CECD1E6-2A5A-4CBE-B74B-E103D8F012F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61E101E-B703-4926-9856-699E0BC26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9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59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>
                <a:latin typeface="Arial" pitchFamily="34" charset="0"/>
              </a:rPr>
              <a:t>Output</a:t>
            </a:r>
            <a:r>
              <a:rPr lang="en-US" baseline="0" dirty="0" smtClean="0">
                <a:latin typeface="Arial" pitchFamily="34" charset="0"/>
              </a:rPr>
              <a:t> no longer a weighted summation of input pixels; non-linear filter</a:t>
            </a:r>
            <a:endParaRPr lang="en-US" dirty="0" smtClean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93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23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23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defTabSz="966612">
              <a:defRPr/>
            </a:pPr>
            <a:r>
              <a:rPr lang="en-US" sz="1300" dirty="0"/>
              <a:t>One of the fundamental steps in image processing, and computer vision techniques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 smtClean="0"/>
              <a:t>Can filter </a:t>
            </a:r>
            <a:r>
              <a:rPr lang="en-US" sz="1300" dirty="0"/>
              <a:t>out information regarded as less relevant, while preserving important structural properties.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E32B468-EF8F-44C2-915B-AEAAC903B3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348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300" dirty="0"/>
              <a:t>It can be shown that under rather general assumptions for an image formation model, discontinuities in image brightness are likely to correspond to:</a:t>
            </a:r>
          </a:p>
          <a:p>
            <a:endParaRPr lang="en-US" sz="1300" dirty="0"/>
          </a:p>
          <a:p>
            <a:r>
              <a:rPr lang="en-US" sz="1300" dirty="0"/>
              <a:t>discontinuities in depth,</a:t>
            </a:r>
          </a:p>
          <a:p>
            <a:r>
              <a:rPr lang="en-US" sz="1300" dirty="0"/>
              <a:t>discontinuities in surface orientation,</a:t>
            </a:r>
          </a:p>
          <a:p>
            <a:r>
              <a:rPr lang="en-US" sz="1300" dirty="0"/>
              <a:t>changes in material properties and</a:t>
            </a:r>
          </a:p>
          <a:p>
            <a:r>
              <a:rPr lang="en-US" sz="1300" dirty="0"/>
              <a:t>variations in scene illumination.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16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017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0D1969-8DF6-4ACE-AB8A-BBF50543F3BF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77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[-1</a:t>
            </a:r>
            <a:r>
              <a:rPr lang="en-US" baseline="0" dirty="0" smtClean="0">
                <a:latin typeface="Arial" pitchFamily="34" charset="0"/>
              </a:rPr>
              <a:t> 1]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08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[</a:t>
            </a: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200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77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02066" indent="-302066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 convolution kernel smooths the input image to a greater extent and makes the operator less sensitive to noise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57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10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6653" tIns="48326" rIns="96653" bIns="48326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395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5EF4DE-3611-44BF-920F-B197A7F5B26A}" type="slidenum">
              <a:rPr lang="en-US" sz="1300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3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925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25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27770-D31A-4687-80C0-0EE04A7AEB45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9371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536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081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91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53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Second order</a:t>
            </a:r>
            <a:r>
              <a:rPr lang="en-US" baseline="0" dirty="0" smtClean="0">
                <a:latin typeface="Arial" pitchFamily="34" charset="0"/>
              </a:rPr>
              <a:t> derivative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40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BD45110-882B-47CF-832E-5B0F0F228325}" type="slidenum">
              <a:rPr lang="en-US" sz="1300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3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 lIns="96653" tIns="48326" rIns="96653" bIns="48326"/>
          <a:lstStyle/>
          <a:p>
            <a:pPr defTabSz="966612">
              <a:defRPr/>
            </a:pPr>
            <a:r>
              <a:rPr lang="en-US" dirty="0" smtClean="0">
                <a:latin typeface="Arial" pitchFamily="34" charset="0"/>
              </a:rPr>
              <a:t>Second derivative can be more sensitive </a:t>
            </a:r>
            <a:r>
              <a:rPr lang="en-US" smtClean="0">
                <a:latin typeface="Arial" pitchFamily="34" charset="0"/>
              </a:rPr>
              <a:t>to noise</a:t>
            </a:r>
            <a:endParaRPr lang="en-US" dirty="0" smtClean="0">
              <a:latin typeface="Arial" pitchFamily="34" charset="0"/>
            </a:endParaRPr>
          </a:p>
          <a:p>
            <a:pPr defTabSz="966612">
              <a:defRPr/>
            </a:pPr>
            <a:r>
              <a:rPr lang="en-US" dirty="0" smtClean="0"/>
              <a:t>cheaper to implement than gradient (i.e., one mask only)</a:t>
            </a:r>
          </a:p>
          <a:p>
            <a:pPr defTabSz="966612">
              <a:defRPr/>
            </a:pPr>
            <a:r>
              <a:rPr lang="en-US" dirty="0" smtClean="0"/>
              <a:t>does not provide information about edge direction. 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1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3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561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1816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9EC428-DE93-4437-AF15-93D5903589E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07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43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34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13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670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36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10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37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70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38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632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3^h * w </a:t>
            </a:r>
            <a:r>
              <a:rPr lang="en-US" smtClean="0"/>
              <a:t>for vertical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59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640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556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59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72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026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741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834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4854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997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267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2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769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021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3831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779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209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893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764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2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83D8466-881E-4A74-9CC7-F03813FDE188}" type="slidenum">
              <a:rPr 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6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384" y="4788599"/>
            <a:ext cx="5722112" cy="4536567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8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730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359BB-EAFC-4D20-8693-005211E66DB8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8830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6766F-4244-4F9C-96A2-7077A692EF7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6363" y="754063"/>
            <a:ext cx="5019675" cy="376396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2613" y="4767263"/>
            <a:ext cx="5743787" cy="4598909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f + a(f - f * g) = (1+a)f-af*g = f*((1+a)e-g)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21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CBF2D-1BD6-4DD4-A49B-23573400A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93818-28FE-4E44-8132-37EA790AA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A52FA-43D7-4E6E-B575-F70E79B768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7C645-4F99-49C2-92E7-87834A7E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257EB-D343-4375-8910-688D2A5D6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02AB-E164-4648-B2CF-3E2FC547B8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86FE-E9F1-4AC6-A1BA-BC0B5C458D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340E5-9D9F-4A3F-83D0-1014A68BD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3A25E-1CD4-41D0-99A5-EF7696BE71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400D-3F56-4AF1-B04C-F988D74159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901D9-5325-4C61-8137-C83E294F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86D6-2530-4174-9DA5-A7F60A50D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C4034-1821-4761-ABC2-EB51B015F9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84F3-5A36-4AC6-A6DA-5D5DC15365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68E57-9EA9-409F-8FB4-F17BC1F012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C76B2-391C-4D51-8B43-5FCB9F346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9AD86-2737-4EFB-9CAB-8DCDC32047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DD2BD-3CD5-4476-8F5C-4E8595E410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04448-67F9-4D57-8163-78EC18095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E047-49FD-4269-BEC0-2058549F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ED6025-D0F2-4977-8699-629DA55E692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C248-669F-4429-9C08-0DD6FCAD0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20123-028C-4940-A9A2-B25AB433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D26EE-767E-4ECC-B93A-381E986AA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003B4-0E3B-41BB-89C2-29B4802C2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9FD954-69C7-4397-A2C3-34B1EE61B7F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AB1C4E-9A48-4031-999A-AECEC0481CC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552418-E782-477A-8834-660C76DF4B5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9C0833-5B54-4BAC-A508-21F4E143BA0D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139628-0D2E-4065-A4A9-AF8814DA49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033826E-73C9-41AE-A97D-F39E670A47A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984E2A-04DB-406F-9D6E-2ACC9826167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6A7FA0-5E7C-4882-886D-A0CF55255E7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C1577-9725-4FFD-A7FD-6025CEE31903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4C808C-9C20-4198-9AA4-79901C41691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D714A26-9198-4FE8-A940-B886BBFD057A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5538B0C-24AA-454C-9638-45CA6BC78EB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E422A-9270-488C-BB5F-408810C2C1F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0755A1-8751-4675-9E36-058C833F661A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03A55E-A869-4852-B5DE-7B96E93DB234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43FDC-8D8F-428A-9297-B423FBF67D2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128017-EAB6-4076-B241-33285B38CDB1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E23015-C6F5-43B1-875E-9EFA23F57DBB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62FEBD-0D9D-4236-AB2F-FE622644828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77F2FC-66C1-4DD5-9330-6D1FE0DB413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60892C-DB88-4985-9DE3-E998F189A00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1461B4-5510-4A58-BF6F-F4D2204E2DA9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D38C49-6E39-42C6-8C52-F7DFEB28A79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78EA3B3-E508-4EC8-B6DD-4C4D785EAB6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71978-B223-4674-8BDB-1EFCBE21A1D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CADB3E-EBB5-4ACC-91D9-102C639887D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00A0A-CED3-4074-A840-4C79A84D7AC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299EBE-0DC3-425D-BDED-4360F9A341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6E3D74-C051-43DE-A96D-D969CAAEFA1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BA1D10-C1F5-4658-980B-31FE764D3E1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010020-2254-4328-B6BC-DC4558FE791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2E3049-1498-41B0-AB4D-5C47FAA81BF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126071E-528B-4A88-B8DE-DD15F9DB6C4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12F99B-DC5B-45E6-BA6E-13A2EAD28B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34524-F7FB-44A9-B514-E5DE8841BB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5526B5-1213-46E4-B863-22385F76326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B290BE-082C-421B-8C05-2CDBFEDB0C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91C2B4-C85E-49AB-A0D7-3E70605C63C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6462E7-63BE-4277-87E6-5357B38F0B3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CF9ADA-4C8B-4527-8F7A-0B118DB833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767FDC6-0B65-433E-9D4A-75FF5F31DA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5DA447-C9DF-4488-9CBB-6F17C798D31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4C94BC-A0CF-4C5F-B219-EC80BD75F5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6AE18C-426D-49FE-B4FC-B13838DBC79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FB227F-B643-4B9B-81F8-5DBE4D891F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CA4E9F-DE67-4FAC-93CC-3D7289E7AF7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9B66D5-F3A1-4416-A81E-B36C2F192D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2BE973-72C3-435D-BF63-2B9FDA17AC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E9FCCE-4FD6-4ABE-AE8B-7139AB6BF2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096540-09AE-413A-82E1-30D486588B0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E0963E-ECCA-4E88-9BA2-D0EDCE770F1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E47012-2789-4574-BC10-0BB8DCF690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1CE79-F6BF-42A8-B758-2F6E0A30DC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085F1-A4C1-4EEF-A0F9-9AF0F202D8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BF256FA-E626-4650-A2C3-8F66C075C89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69DEBA-50E0-4C1C-85B3-685BE770187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58200A-016A-4983-95E3-B752D4CA16F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C8FCD1-FBDA-462D-B28E-F3B469EA048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3067C5E-01CE-440D-9845-545F9B4AAB6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8BBA21-4730-48F4-AE53-B5D7DF825F5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B1BBE0-9834-47F5-935C-DC5B8AC0FB7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3E972A-B7DB-495D-B42F-421CB8CFFC3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5776D0-57A4-4EB1-8F24-95DF10742A5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36191C-6B80-455C-A96D-6880E3C8B6A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608E3-3266-4E70-BF16-B10892558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3035-467A-4518-B144-D34F8DDA0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E4A27-A1BB-42A7-8403-C0B5A8DC6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44C6-88BC-4A84-8164-D7411F31C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E770C-A9B5-4062-AAEB-50474F936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A2321-3F1D-4B98-B6F4-AEF0523A9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72FD-9DDB-41D8-AA45-39D657611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541B4-436D-4C57-9677-9C3CA58C7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277A7-7A63-482C-8D9A-9D5CD98C5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97BA-47DB-4801-ADC9-5ADB8884D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3F32-B6B7-4603-8022-84DC8FB50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112CA-2F20-4E09-8322-A2AC6F386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17DEA-E711-4B25-8C09-03B00F638B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7D25-F8A7-4729-913A-9FCBE2A0B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76CC-E9C9-4832-B591-10108C01D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2C06-8C36-4D3A-A2E2-3898609F8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5DEBFB-C3A9-481B-8928-A2D3C1A000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24DD98D-F03C-4209-9EA0-AF6F50C42271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B41F3-CEEA-4086-AF34-BFEEBE44A07E}" type="slidenum">
              <a:rPr lang="en-US" b="1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9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764B28F-2545-40D3-9F7C-8CE9BBBB4E4C}" type="slidenum">
              <a:rPr lang="en-US" kern="1200"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Arial"/>
            </a:endParaRPr>
          </a:p>
        </p:txBody>
      </p:sp>
      <p:sp>
        <p:nvSpPr>
          <p:cNvPr id="4894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F828633-FD6D-414B-BC09-3175979DAF3C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043A00-75FE-4827-9AEA-00A27744C48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9D95244-536B-42C9-BEE2-49149B024EFA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93672-493E-4446-A66E-6DF1E010E3D0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78CE4-C274-4B0B-AF8C-8F1AF67D77B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6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35.png"/><Relationship Id="rId2" Type="http://schemas.openxmlformats.org/officeDocument/2006/relationships/tags" Target="../tags/tag5.xml"/><Relationship Id="rId16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34.png"/><Relationship Id="rId5" Type="http://schemas.openxmlformats.org/officeDocument/2006/relationships/tags" Target="../tags/tag8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12.xml"/><Relationship Id="rId7" Type="http://schemas.openxmlformats.org/officeDocument/2006/relationships/image" Target="../media/image39.png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13" Type="http://schemas.openxmlformats.org/officeDocument/2006/relationships/image" Target="../media/image46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45.png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tags" Target="../tags/tag17.xml"/><Relationship Id="rId11" Type="http://schemas.openxmlformats.org/officeDocument/2006/relationships/image" Target="../media/image44.png"/><Relationship Id="rId5" Type="http://schemas.openxmlformats.org/officeDocument/2006/relationships/tags" Target="../tags/tag16.xml"/><Relationship Id="rId10" Type="http://schemas.openxmlformats.org/officeDocument/2006/relationships/image" Target="../media/image43.png"/><Relationship Id="rId4" Type="http://schemas.openxmlformats.org/officeDocument/2006/relationships/tags" Target="../tags/tag15.xml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51.png"/><Relationship Id="rId3" Type="http://schemas.openxmlformats.org/officeDocument/2006/relationships/tags" Target="../tags/tag19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50.png"/><Relationship Id="rId2" Type="http://schemas.openxmlformats.org/officeDocument/2006/relationships/tags" Target="../tags/tag18.xml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46.png"/><Relationship Id="rId5" Type="http://schemas.openxmlformats.org/officeDocument/2006/relationships/tags" Target="../tags/tag21.xml"/><Relationship Id="rId10" Type="http://schemas.openxmlformats.org/officeDocument/2006/relationships/image" Target="../media/image49.png"/><Relationship Id="rId4" Type="http://schemas.openxmlformats.org/officeDocument/2006/relationships/tags" Target="../tags/tag20.xml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2.wmf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63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27.xml"/><Relationship Id="rId12" Type="http://schemas.openxmlformats.org/officeDocument/2006/relationships/image" Target="../media/image6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46.png"/><Relationship Id="rId5" Type="http://schemas.openxmlformats.org/officeDocument/2006/relationships/tags" Target="../tags/tag25.xml"/><Relationship Id="rId10" Type="http://schemas.openxmlformats.org/officeDocument/2006/relationships/image" Target="../media/image61.png"/><Relationship Id="rId4" Type="http://schemas.openxmlformats.org/officeDocument/2006/relationships/tags" Target="../tags/tag24.xml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13" Type="http://schemas.openxmlformats.org/officeDocument/2006/relationships/image" Target="../media/image66.png"/><Relationship Id="rId18" Type="http://schemas.openxmlformats.org/officeDocument/2006/relationships/image" Target="../media/image69.png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64.png"/><Relationship Id="rId17" Type="http://schemas.openxmlformats.org/officeDocument/2006/relationships/image" Target="../media/image65.png"/><Relationship Id="rId2" Type="http://schemas.openxmlformats.org/officeDocument/2006/relationships/tags" Target="../tags/tag26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10.vml"/><Relationship Id="rId6" Type="http://schemas.openxmlformats.org/officeDocument/2006/relationships/tags" Target="../tags/tag30.xml"/><Relationship Id="rId11" Type="http://schemas.openxmlformats.org/officeDocument/2006/relationships/oleObject" Target="../embeddings/oleObject17.bin"/><Relationship Id="rId5" Type="http://schemas.openxmlformats.org/officeDocument/2006/relationships/tags" Target="../tags/tag29.xml"/><Relationship Id="rId15" Type="http://schemas.openxmlformats.org/officeDocument/2006/relationships/image" Target="../media/image68.png"/><Relationship Id="rId10" Type="http://schemas.openxmlformats.org/officeDocument/2006/relationships/image" Target="../media/image14.png"/><Relationship Id="rId19" Type="http://schemas.openxmlformats.org/officeDocument/2006/relationships/image" Target="../media/image70.png"/><Relationship Id="rId4" Type="http://schemas.openxmlformats.org/officeDocument/2006/relationships/tags" Target="../tags/tag28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NcIJXTlugc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slideLayout" Target="../slideLayouts/slideLayout50.xml"/><Relationship Id="rId7" Type="http://schemas.openxmlformats.org/officeDocument/2006/relationships/oleObject" Target="../embeddings/oleObject19.bin"/><Relationship Id="rId2" Type="http://schemas.openxmlformats.org/officeDocument/2006/relationships/tags" Target="../tags/tag3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50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88.wmf"/><Relationship Id="rId2" Type="http://schemas.openxmlformats.org/officeDocument/2006/relationships/tags" Target="../tags/tag3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0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89.png"/><Relationship Id="rId10" Type="http://schemas.openxmlformats.org/officeDocument/2006/relationships/image" Target="../media/image92.wmf"/><Relationship Id="rId4" Type="http://schemas.openxmlformats.org/officeDocument/2006/relationships/notesSlide" Target="../notesSlides/notesSlide38.xml"/><Relationship Id="rId9" Type="http://schemas.openxmlformats.org/officeDocument/2006/relationships/oleObject" Target="../embeddings/oleObject2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0.png"/><Relationship Id="rId5" Type="http://schemas.openxmlformats.org/officeDocument/2006/relationships/image" Target="../media/image93.wmf"/><Relationship Id="rId4" Type="http://schemas.openxmlformats.org/officeDocument/2006/relationships/oleObject" Target="../embeddings/oleObject2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5.png"/><Relationship Id="rId5" Type="http://schemas.openxmlformats.org/officeDocument/2006/relationships/image" Target="../media/image94.wmf"/><Relationship Id="rId4" Type="http://schemas.openxmlformats.org/officeDocument/2006/relationships/oleObject" Target="../embeddings/oleObject24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0.png"/><Relationship Id="rId11" Type="http://schemas.openxmlformats.org/officeDocument/2006/relationships/image" Target="../media/image94.wmf"/><Relationship Id="rId5" Type="http://schemas.openxmlformats.org/officeDocument/2006/relationships/image" Target="../media/image93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96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0.png"/><Relationship Id="rId11" Type="http://schemas.openxmlformats.org/officeDocument/2006/relationships/image" Target="../media/image94.wmf"/><Relationship Id="rId5" Type="http://schemas.openxmlformats.org/officeDocument/2006/relationships/image" Target="../media/image93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9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122.png"/><Relationship Id="rId3" Type="http://schemas.openxmlformats.org/officeDocument/2006/relationships/image" Target="../media/image99.pn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1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5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20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4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12" Type="http://schemas.openxmlformats.org/officeDocument/2006/relationships/image" Target="../media/image15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Image gradients and edges</a:t>
            </a:r>
            <a:br>
              <a:rPr lang="en-US" sz="4800" dirty="0" smtClean="0"/>
            </a:br>
            <a:r>
              <a:rPr lang="en-US" sz="3600" dirty="0" smtClean="0"/>
              <a:t>April </a:t>
            </a:r>
            <a:r>
              <a:rPr lang="en-US" sz="3600" dirty="0" smtClean="0"/>
              <a:t>11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</a:t>
            </a:r>
            <a:r>
              <a:rPr lang="en-US" sz="3600" dirty="0" smtClean="0"/>
              <a:t>2019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en-US" dirty="0" smtClean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488"/>
            <a:ext cx="8229600" cy="48926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800" dirty="0" smtClean="0"/>
              <a:t>Median filter </a:t>
            </a:r>
            <a:r>
              <a:rPr lang="en-US" sz="2800" dirty="0" err="1" smtClean="0"/>
              <a:t>f</a:t>
            </a:r>
            <a:r>
              <a:rPr lang="en-US" sz="2800" dirty="0" smtClean="0"/>
              <a:t>: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Is </a:t>
            </a:r>
            <a:r>
              <a:rPr lang="en-US" sz="2800" dirty="0" err="1" smtClean="0"/>
              <a:t>f(a+b</a:t>
            </a:r>
            <a:r>
              <a:rPr lang="en-US" sz="2800" dirty="0" smtClean="0"/>
              <a:t>) = </a:t>
            </a:r>
            <a:r>
              <a:rPr lang="en-US" sz="2800" dirty="0" err="1" smtClean="0"/>
              <a:t>f(a)+f(b</a:t>
            </a:r>
            <a:r>
              <a:rPr lang="en-US" sz="2800" dirty="0" smtClean="0"/>
              <a:t>)?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Example:</a:t>
            </a:r>
          </a:p>
          <a:p>
            <a:pPr>
              <a:buFontTx/>
              <a:buNone/>
              <a:defRPr/>
            </a:pPr>
            <a:r>
              <a:rPr lang="en-US" sz="2800" dirty="0" smtClean="0"/>
              <a:t>a = [10 20 30 40 50]</a:t>
            </a:r>
          </a:p>
          <a:p>
            <a:pPr>
              <a:buFontTx/>
              <a:buNone/>
              <a:defRPr/>
            </a:pPr>
            <a:r>
              <a:rPr lang="en-US" sz="2800" dirty="0" err="1" smtClean="0"/>
              <a:t>b</a:t>
            </a:r>
            <a:r>
              <a:rPr lang="en-US" sz="2800" dirty="0" smtClean="0"/>
              <a:t> = [55 20 30 40 50]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Is </a:t>
            </a:r>
            <a:r>
              <a:rPr lang="en-US" sz="2800" dirty="0" err="1" smtClean="0"/>
              <a:t>f</a:t>
            </a:r>
            <a:r>
              <a:rPr lang="en-US" sz="2800" dirty="0" smtClean="0"/>
              <a:t> linear?</a:t>
            </a:r>
            <a:endParaRPr lang="en-US" sz="1400" dirty="0" smtClean="0"/>
          </a:p>
          <a:p>
            <a:pPr>
              <a:buFontTx/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Devi Parikh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z="4000" dirty="0"/>
              <a:t>Recall: </a:t>
            </a:r>
            <a:r>
              <a:rPr lang="en-US" sz="4000" dirty="0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20825"/>
            <a:ext cx="8964488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increase contrast,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Extract information (texture, edges, interest points,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141C8-5BCD-44D1-BA4F-D3F35171E2D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7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z="4000" dirty="0"/>
              <a:t>Recall: </a:t>
            </a:r>
            <a:r>
              <a:rPr lang="en-US" sz="4000" dirty="0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20825"/>
            <a:ext cx="8964488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increase contrast,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Extract information (texture, </a:t>
            </a:r>
            <a:r>
              <a:rPr lang="en-US" sz="2400" dirty="0" smtClean="0">
                <a:solidFill>
                  <a:srgbClr val="FF0000"/>
                </a:solidFill>
              </a:rPr>
              <a:t>edges</a:t>
            </a:r>
            <a:r>
              <a:rPr lang="en-US" sz="2400" dirty="0" smtClean="0"/>
              <a:t>, interest points,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141C8-5BCD-44D1-BA4F-D3F35171E2D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78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Edge detection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gradients,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9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Figure from J. Shotton et al., PAMI 2007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What causes an edge?</a:t>
            </a:r>
          </a:p>
        </p:txBody>
      </p:sp>
      <p:pic>
        <p:nvPicPr>
          <p:cNvPr id="107523" name="Picture 6" descr="ut-tower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2414" name="Text Box 14"/>
          <p:cNvSpPr txBox="1">
            <a:spLocks noChangeArrowheads="1"/>
          </p:cNvSpPr>
          <p:nvPr/>
        </p:nvSpPr>
        <p:spPr bwMode="auto">
          <a:xfrm>
            <a:off x="6696075" y="1628775"/>
            <a:ext cx="244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Depth discontinuity: object boundary</a:t>
            </a:r>
          </a:p>
        </p:txBody>
      </p:sp>
      <p:sp>
        <p:nvSpPr>
          <p:cNvPr id="742415" name="Text Box 15"/>
          <p:cNvSpPr txBox="1">
            <a:spLocks noChangeArrowheads="1"/>
          </p:cNvSpPr>
          <p:nvPr/>
        </p:nvSpPr>
        <p:spPr bwMode="auto">
          <a:xfrm>
            <a:off x="287338" y="4456113"/>
            <a:ext cx="2282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Change in surface orientation: shape</a:t>
            </a:r>
          </a:p>
        </p:txBody>
      </p:sp>
      <p:sp>
        <p:nvSpPr>
          <p:cNvPr id="742416" name="Text Box 16"/>
          <p:cNvSpPr txBox="1">
            <a:spLocks noChangeArrowheads="1"/>
          </p:cNvSpPr>
          <p:nvPr/>
        </p:nvSpPr>
        <p:spPr bwMode="auto">
          <a:xfrm>
            <a:off x="6659563" y="3897313"/>
            <a:ext cx="302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Cast shadows</a:t>
            </a: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179388" y="1916113"/>
            <a:ext cx="26273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Reflectance change: appearance information, texture</a:t>
            </a:r>
          </a:p>
        </p:txBody>
      </p:sp>
      <p:sp>
        <p:nvSpPr>
          <p:cNvPr id="742418" name="Line 18"/>
          <p:cNvSpPr>
            <a:spLocks noChangeShapeType="1"/>
          </p:cNvSpPr>
          <p:nvPr/>
        </p:nvSpPr>
        <p:spPr bwMode="auto">
          <a:xfrm flipH="1">
            <a:off x="4895850" y="1989138"/>
            <a:ext cx="1871663" cy="1114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19" name="Line 19"/>
          <p:cNvSpPr>
            <a:spLocks noChangeShapeType="1"/>
          </p:cNvSpPr>
          <p:nvPr/>
        </p:nvSpPr>
        <p:spPr bwMode="auto">
          <a:xfrm flipH="1">
            <a:off x="4751388" y="2024063"/>
            <a:ext cx="1981200" cy="2051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 flipH="1">
            <a:off x="5508625" y="4184650"/>
            <a:ext cx="1258888" cy="9731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1" name="Line 21"/>
          <p:cNvSpPr>
            <a:spLocks noChangeShapeType="1"/>
          </p:cNvSpPr>
          <p:nvPr/>
        </p:nvSpPr>
        <p:spPr bwMode="auto">
          <a:xfrm>
            <a:off x="2016125" y="5121275"/>
            <a:ext cx="827088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2" name="Line 22"/>
          <p:cNvSpPr>
            <a:spLocks noChangeShapeType="1"/>
          </p:cNvSpPr>
          <p:nvPr/>
        </p:nvSpPr>
        <p:spPr bwMode="auto">
          <a:xfrm>
            <a:off x="1692275" y="2924175"/>
            <a:ext cx="1979613" cy="2376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/>
      <p:bldP spid="742415" grpId="0"/>
      <p:bldP spid="742416" grpId="0"/>
      <p:bldP spid="742417" grpId="0"/>
      <p:bldP spid="742418" grpId="0" animBg="1"/>
      <p:bldP spid="742419" grpId="0" animBg="1"/>
      <p:bldP spid="742420" grpId="0" animBg="1"/>
      <p:bldP spid="742421" grpId="0" animBg="1"/>
      <p:bldP spid="7424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5" name="Picture 3" descr="ut-tower-2_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484313"/>
            <a:ext cx="1511300" cy="1511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40356" name="Picture 4" descr="ut-tower-2_cor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4076700"/>
            <a:ext cx="1619250" cy="1727200"/>
          </a:xfrm>
          <a:prstGeom prst="rect">
            <a:avLst/>
          </a:prstGeom>
          <a:noFill/>
          <a:ln w="5715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740357" name="Picture 5" descr="ut-tower-2_const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8" y="1952625"/>
            <a:ext cx="1577975" cy="16557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8550" name="Picture 6" descr="ut-tower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0359" name="Rectangle 7"/>
          <p:cNvSpPr>
            <a:spLocks noChangeArrowheads="1"/>
          </p:cNvSpPr>
          <p:nvPr/>
        </p:nvSpPr>
        <p:spPr bwMode="auto">
          <a:xfrm>
            <a:off x="4716463" y="3321050"/>
            <a:ext cx="287337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0" name="Rectangle 8"/>
          <p:cNvSpPr>
            <a:spLocks noChangeArrowheads="1"/>
          </p:cNvSpPr>
          <p:nvPr/>
        </p:nvSpPr>
        <p:spPr bwMode="auto">
          <a:xfrm>
            <a:off x="3563938" y="2635250"/>
            <a:ext cx="323850" cy="3238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1" name="Rectangle 9"/>
          <p:cNvSpPr>
            <a:spLocks noChangeArrowheads="1"/>
          </p:cNvSpPr>
          <p:nvPr/>
        </p:nvSpPr>
        <p:spPr bwMode="auto">
          <a:xfrm>
            <a:off x="4681538" y="4581525"/>
            <a:ext cx="287337" cy="28733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2" name="Line 10"/>
          <p:cNvSpPr>
            <a:spLocks noChangeShapeType="1"/>
          </p:cNvSpPr>
          <p:nvPr/>
        </p:nvSpPr>
        <p:spPr bwMode="auto">
          <a:xfrm flipH="1" flipV="1">
            <a:off x="2195513" y="2565400"/>
            <a:ext cx="129698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3" name="Line 11"/>
          <p:cNvSpPr>
            <a:spLocks noChangeShapeType="1"/>
          </p:cNvSpPr>
          <p:nvPr/>
        </p:nvSpPr>
        <p:spPr bwMode="auto">
          <a:xfrm flipV="1">
            <a:off x="5111750" y="2312988"/>
            <a:ext cx="16922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4" name="Line 12"/>
          <p:cNvSpPr>
            <a:spLocks noChangeShapeType="1"/>
          </p:cNvSpPr>
          <p:nvPr/>
        </p:nvSpPr>
        <p:spPr bwMode="auto">
          <a:xfrm>
            <a:off x="4967288" y="4689475"/>
            <a:ext cx="1944687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Edges/gradients and invariance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9" grpId="0" animBg="1"/>
      <p:bldP spid="740360" grpId="0" animBg="1"/>
      <p:bldP spid="740361" grpId="0" animBg="1"/>
      <p:bldP spid="740362" grpId="0" animBg="1"/>
      <p:bldP spid="740363" grpId="0" animBg="1"/>
      <p:bldP spid="7403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dirty="0" smtClean="0"/>
              <a:t>Derivatives and edges</a:t>
            </a:r>
          </a:p>
        </p:txBody>
      </p:sp>
      <p:pic>
        <p:nvPicPr>
          <p:cNvPr id="110595" name="Picture 4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596" name="Line 5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110611" name="Rectangle 8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2" name="Freeform 9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3" name="Freeform 10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4" name="Text Box 11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intensity function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(along horizontal scanline)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110606" name="Rectangle 13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10609" name="Freeform 15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610" name="Freeform 16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0608" name="Text Box 17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first derivative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110603" name="Line 19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4" name="Line 20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5" name="Text Box 21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edges correspond to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extrema of derivative</a:t>
              </a:r>
            </a:p>
          </p:txBody>
        </p:sp>
      </p:grpSp>
      <p:sp>
        <p:nvSpPr>
          <p:cNvPr id="110602" name="Rectangle 22"/>
          <p:cNvSpPr>
            <a:spLocks noChangeArrowheads="1"/>
          </p:cNvSpPr>
          <p:nvPr/>
        </p:nvSpPr>
        <p:spPr bwMode="auto">
          <a:xfrm>
            <a:off x="774700" y="1165225"/>
            <a:ext cx="7229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 edge is a place of rapid change in the image intensity function.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z="4000" dirty="0" smtClean="0"/>
              <a:t>Derivatives with convolution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46088" y="1238250"/>
            <a:ext cx="8142287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 smtClean="0"/>
              <a:t>For 2D function, f(</a:t>
            </a:r>
            <a:r>
              <a:rPr lang="en-US" sz="2400" dirty="0" err="1" smtClean="0"/>
              <a:t>x,y</a:t>
            </a:r>
            <a:r>
              <a:rPr lang="en-US" sz="2400" dirty="0" smtClean="0"/>
              <a:t>), the partial derivative is: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10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For discrete data, we can approximate using finite differences:</a:t>
            </a:r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To implement above as convolution, what would be the associated filter?</a:t>
            </a:r>
          </a:p>
        </p:txBody>
      </p:sp>
      <p:graphicFrame>
        <p:nvGraphicFramePr>
          <p:cNvPr id="5122" name="Object 16"/>
          <p:cNvGraphicFramePr>
            <a:graphicFrameLocks noChangeAspect="1"/>
          </p:cNvGraphicFramePr>
          <p:nvPr/>
        </p:nvGraphicFramePr>
        <p:xfrm>
          <a:off x="1176338" y="1749425"/>
          <a:ext cx="569436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7" name="Equation" r:id="rId4" imgW="2171520" imgH="393480" progId="Equation.3">
                  <p:embed/>
                </p:oleObj>
              </mc:Choice>
              <mc:Fallback>
                <p:oleObj name="Equation" r:id="rId4" imgW="217152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49425"/>
                        <a:ext cx="569436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6641" name="Object 17"/>
          <p:cNvGraphicFramePr>
            <a:graphicFrameLocks noChangeAspect="1"/>
          </p:cNvGraphicFramePr>
          <p:nvPr/>
        </p:nvGraphicFramePr>
        <p:xfrm>
          <a:off x="1176338" y="3967163"/>
          <a:ext cx="502761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8" name="Equation" r:id="rId6" imgW="1917360" imgH="393480" progId="Equation.3">
                  <p:embed/>
                </p:oleObj>
              </mc:Choice>
              <mc:Fallback>
                <p:oleObj name="Equation" r:id="rId6" imgW="19173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967163"/>
                        <a:ext cx="502761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Partial derivatives of an image</a:t>
            </a:r>
          </a:p>
        </p:txBody>
      </p:sp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4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6163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6164" name="Straight Connector 27"/>
            <p:cNvCxnSpPr>
              <a:cxnSpLocks noChangeShapeType="1"/>
              <a:stCxn id="6163" idx="1"/>
              <a:endCxn id="616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6161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6162" name="Straight Connector 27"/>
            <p:cNvCxnSpPr>
              <a:cxnSpLocks noChangeShapeType="1"/>
              <a:stCxn id="6161" idx="1"/>
              <a:endCxn id="616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85100" y="4437063"/>
            <a:ext cx="113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615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6160" name="Straight Connector 15"/>
            <p:cNvCxnSpPr>
              <a:cxnSpLocks noChangeShapeType="1"/>
              <a:stCxn id="6159" idx="0"/>
              <a:endCxn id="615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07542" name="Object 22"/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1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2" name="Equation" r:id="rId7" imgW="545760" imgH="419040" progId="Equation.3">
                  <p:embed/>
                </p:oleObj>
              </mc:Choice>
              <mc:Fallback>
                <p:oleObj name="Equation" r:id="rId7" imgW="5457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Assorted finite difference filters</a:t>
            </a:r>
          </a:p>
        </p:txBody>
      </p:sp>
      <p:pic>
        <p:nvPicPr>
          <p:cNvPr id="1116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363" y="1128713"/>
            <a:ext cx="6276975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1675" y="4889500"/>
            <a:ext cx="682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My =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fspecial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(‘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sobel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’);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outim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=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imfilter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(double(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), My);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imagesc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outim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colormap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gray;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08550" y="2333625"/>
            <a:ext cx="2373313" cy="1022350"/>
          </a:xfrm>
          <a:prstGeom prst="rect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" name="Picture 9" descr="sobeltiger.jpg"/>
          <p:cNvPicPr>
            <a:picLocks noChangeAspect="1"/>
          </p:cNvPicPr>
          <p:nvPr/>
        </p:nvPicPr>
        <p:blipFill>
          <a:blip r:embed="rId4" cstate="print"/>
          <a:srcRect l="17435" t="7281" r="11356" b="11217"/>
          <a:stretch>
            <a:fillRect/>
          </a:stretch>
        </p:blipFill>
        <p:spPr bwMode="auto">
          <a:xfrm>
            <a:off x="5995988" y="4378325"/>
            <a:ext cx="2446337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Image formation</a:t>
            </a:r>
          </a:p>
          <a:p>
            <a:r>
              <a:rPr lang="en-US" sz="2800" dirty="0" smtClean="0"/>
              <a:t>Linear filters and convolution useful for</a:t>
            </a:r>
          </a:p>
          <a:p>
            <a:pPr lvl="1"/>
            <a:r>
              <a:rPr lang="en-US" sz="2400" dirty="0" smtClean="0"/>
              <a:t>Image smoothing, removing noise</a:t>
            </a:r>
          </a:p>
          <a:p>
            <a:pPr lvl="2"/>
            <a:r>
              <a:rPr lang="en-US" sz="2000" dirty="0" smtClean="0"/>
              <a:t>Box filter</a:t>
            </a:r>
          </a:p>
          <a:p>
            <a:pPr lvl="2"/>
            <a:r>
              <a:rPr lang="en-US" sz="2000" dirty="0" smtClean="0"/>
              <a:t>Gaussian filter</a:t>
            </a:r>
          </a:p>
          <a:p>
            <a:pPr lvl="2"/>
            <a:r>
              <a:rPr lang="en-US" sz="2000" dirty="0" smtClean="0"/>
              <a:t>Impact of scale / width of smoothing filter</a:t>
            </a:r>
          </a:p>
          <a:p>
            <a:r>
              <a:rPr lang="en-US" sz="2800" dirty="0" smtClean="0"/>
              <a:t>Separable filters more efficient </a:t>
            </a:r>
          </a:p>
          <a:p>
            <a:r>
              <a:rPr lang="en-US" sz="2800" dirty="0" smtClean="0"/>
              <a:t>Median filter: a non-linear filter, edge-preserving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0" y="2819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528389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12671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endParaRPr>
                </a:p>
              </p:txBody>
            </p:sp>
          </p:grpSp>
          <p:pic>
            <p:nvPicPr>
              <p:cNvPr id="112669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2667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12643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gradient</a:t>
            </a:r>
          </a:p>
        </p:txBody>
      </p:sp>
      <p:sp>
        <p:nvSpPr>
          <p:cNvPr id="112644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80772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dirty="0" smtClean="0"/>
              <a:t>The gradient of an image: </a:t>
            </a:r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The gradient points in the direction of most rapid change in intensity</a:t>
            </a:r>
          </a:p>
        </p:txBody>
      </p:sp>
      <p:pic>
        <p:nvPicPr>
          <p:cNvPr id="112645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13716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/>
          <p:cNvGrpSpPr/>
          <p:nvPr/>
        </p:nvGrpSpPr>
        <p:grpSpPr>
          <a:xfrm>
            <a:off x="1066800" y="2819400"/>
            <a:ext cx="685800" cy="990600"/>
            <a:chOff x="1066800" y="2819400"/>
            <a:chExt cx="685800" cy="990600"/>
          </a:xfrm>
        </p:grpSpPr>
        <p:sp>
          <p:nvSpPr>
            <p:cNvPr id="528396" name="Rectangle 12"/>
            <p:cNvSpPr>
              <a:spLocks noChangeArrowheads="1"/>
            </p:cNvSpPr>
            <p:nvPr/>
          </p:nvSpPr>
          <p:spPr bwMode="auto">
            <a:xfrm>
              <a:off x="1066800" y="28194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12647" name="Line 13"/>
            <p:cNvSpPr>
              <a:spLocks noChangeShapeType="1"/>
            </p:cNvSpPr>
            <p:nvPr/>
          </p:nvSpPr>
          <p:spPr bwMode="auto">
            <a:xfrm>
              <a:off x="1219200" y="33528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48" name="Oval 14"/>
            <p:cNvSpPr>
              <a:spLocks noChangeArrowheads="1"/>
            </p:cNvSpPr>
            <p:nvPr/>
          </p:nvSpPr>
          <p:spPr bwMode="auto">
            <a:xfrm>
              <a:off x="1162050" y="3314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pic>
        <p:nvPicPr>
          <p:cNvPr id="112649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894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2" name="Picture 1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7201" y="3581400"/>
            <a:ext cx="14176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3802856" y="2818607"/>
            <a:ext cx="1074738" cy="686593"/>
            <a:chOff x="3802856" y="2818607"/>
            <a:chExt cx="1074738" cy="686593"/>
          </a:xfrm>
        </p:grpSpPr>
        <p:grpSp>
          <p:nvGrpSpPr>
            <p:cNvPr id="38" name="Group 37"/>
            <p:cNvGrpSpPr/>
            <p:nvPr/>
          </p:nvGrpSpPr>
          <p:grpSpPr>
            <a:xfrm>
              <a:off x="3802856" y="2818607"/>
              <a:ext cx="1074738" cy="686593"/>
              <a:chOff x="3802856" y="2818607"/>
              <a:chExt cx="1074738" cy="686593"/>
            </a:xfrm>
          </p:grpSpPr>
          <p:sp>
            <p:nvSpPr>
              <p:cNvPr id="528402" name="Rectangle 18"/>
              <p:cNvSpPr>
                <a:spLocks noChangeArrowheads="1"/>
              </p:cNvSpPr>
              <p:nvPr/>
            </p:nvSpPr>
            <p:spPr bwMode="auto">
              <a:xfrm rot="5400000">
                <a:off x="4187825" y="2433638"/>
                <a:ext cx="304800" cy="1074738"/>
              </a:xfrm>
              <a:prstGeom prst="rect">
                <a:avLst/>
              </a:prstGeom>
              <a:gradFill rotWithShape="0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1200">
                  <a:solidFill>
                    <a:srgbClr val="000000"/>
                  </a:solidFill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112664" name="Line 19"/>
              <p:cNvSpPr>
                <a:spLocks noChangeShapeType="1"/>
              </p:cNvSpPr>
              <p:nvPr/>
            </p:nvSpPr>
            <p:spPr bwMode="auto">
              <a:xfrm rot="5400000">
                <a:off x="4076700" y="3238500"/>
                <a:ext cx="5334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</p:grpSp>
        <p:sp>
          <p:nvSpPr>
            <p:cNvPr id="112665" name="Oval 20"/>
            <p:cNvSpPr>
              <a:spLocks noChangeArrowheads="1"/>
            </p:cNvSpPr>
            <p:nvPr/>
          </p:nvSpPr>
          <p:spPr bwMode="auto">
            <a:xfrm>
              <a:off x="4305301" y="2933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6591300" y="2819400"/>
            <a:ext cx="485775" cy="509588"/>
            <a:chOff x="4152" y="1776"/>
            <a:chExt cx="306" cy="321"/>
          </a:xfrm>
        </p:grpSpPr>
        <p:sp>
          <p:nvSpPr>
            <p:cNvPr id="112658" name="Line 23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59" name="Line 24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60" name="Freeform 25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pic>
          <p:nvPicPr>
            <p:cNvPr id="112661" name="Picture 26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55" name="Rectangle 28"/>
          <p:cNvSpPr>
            <a:spLocks noChangeArrowheads="1"/>
          </p:cNvSpPr>
          <p:nvPr/>
        </p:nvSpPr>
        <p:spPr bwMode="auto">
          <a:xfrm>
            <a:off x="685800" y="4114800"/>
            <a:ext cx="807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The </a:t>
            </a: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gradient direction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 (orientation of edge normal) is given by: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The </a:t>
            </a: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edge strength 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is given by the gradient magnitude</a:t>
            </a:r>
          </a:p>
        </p:txBody>
      </p:sp>
      <p:pic>
        <p:nvPicPr>
          <p:cNvPr id="112656" name="Picture 2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14538" y="4583113"/>
            <a:ext cx="2797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7" name="Picture 30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81200" y="5715000"/>
            <a:ext cx="3708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38"/>
          <p:cNvGrpSpPr/>
          <p:nvPr/>
        </p:nvGrpSpPr>
        <p:grpSpPr>
          <a:xfrm>
            <a:off x="6477000" y="5638800"/>
            <a:ext cx="2286000" cy="1019601"/>
            <a:chOff x="6477000" y="5638800"/>
            <a:chExt cx="2286000" cy="1019601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l="50763" t="49619"/>
            <a:stretch>
              <a:fillRect/>
            </a:stretch>
          </p:blipFill>
          <p:spPr bwMode="auto">
            <a:xfrm>
              <a:off x="7643435" y="5638800"/>
              <a:ext cx="1119565" cy="101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t="49619" r="51650"/>
            <a:stretch>
              <a:fillRect/>
            </a:stretch>
          </p:blipFill>
          <p:spPr bwMode="auto">
            <a:xfrm>
              <a:off x="6477000" y="5638800"/>
              <a:ext cx="1099409" cy="101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6" cstate="print"/>
          <a:srcRect l="48772" t="2193" r="5710" b="50317"/>
          <a:stretch>
            <a:fillRect/>
          </a:stretch>
        </p:blipFill>
        <p:spPr bwMode="auto">
          <a:xfrm>
            <a:off x="7036229" y="5620176"/>
            <a:ext cx="1101847" cy="102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uiExpand="1" build="p"/>
      <p:bldP spid="11265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Effects of noise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a single row or column of the image</a:t>
            </a:r>
          </a:p>
          <a:p>
            <a:pPr lvl="1" eaLnBrk="1" hangingPunct="1"/>
            <a:r>
              <a:rPr lang="en-US" smtClean="0"/>
              <a:t>Plotting intensity as a function of position gives a signal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5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9413" name="Object 3"/>
          <p:cNvGraphicFramePr>
            <a:graphicFrameLocks noChangeAspect="1"/>
          </p:cNvGraphicFramePr>
          <p:nvPr/>
        </p:nvGraphicFramePr>
        <p:xfrm>
          <a:off x="1744663" y="4038600"/>
          <a:ext cx="5037137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6" name="Photo Editor Photo" r:id="rId8" imgW="5915851" imgH="2029108" progId="">
                  <p:embed/>
                </p:oleObj>
              </mc:Choice>
              <mc:Fallback>
                <p:oleObj name="Photo Editor Photo" r:id="rId8" imgW="5915851" imgH="202910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4038600"/>
                        <a:ext cx="5037137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0" y="4584700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685800" y="6096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</a:t>
            </a:r>
            <a:endParaRPr lang="en-US" i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Difference filters respond strongly to noise</a:t>
            </a:r>
          </a:p>
          <a:p>
            <a:pPr lvl="1"/>
            <a:r>
              <a:rPr lang="en-US" smtClean="0"/>
              <a:t>Image noise results in pixels that look very different from their neighbors</a:t>
            </a:r>
          </a:p>
          <a:p>
            <a:pPr lvl="1"/>
            <a:r>
              <a:rPr lang="en-US" smtClean="0"/>
              <a:t>Generally, the larger the noise the stronger the response</a:t>
            </a:r>
          </a:p>
          <a:p>
            <a:pPr>
              <a:buFontTx/>
              <a:buChar char="•"/>
            </a:pPr>
            <a:r>
              <a:rPr lang="en-US" smtClean="0"/>
              <a:t>What can we do about it?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339013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71978-B223-4674-8BDB-1EFCBE21A1DB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75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89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685800" y="6324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Solution:  smooth first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192338" y="914400"/>
          <a:ext cx="6418262" cy="528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5" name="Photo Editor Photo" r:id="rId9" imgW="6419048" imgH="5285714" progId="">
                  <p:embed/>
                </p:oleObj>
              </mc:Choice>
              <mc:Fallback>
                <p:oleObj name="Photo Editor Photo" r:id="rId9" imgW="6419048" imgH="52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914400"/>
                        <a:ext cx="6418262" cy="528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4027488"/>
            <a:ext cx="6858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775" y="5180013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3500" y="1601788"/>
            <a:ext cx="17303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28738" y="2840038"/>
            <a:ext cx="1730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581400" y="6321425"/>
            <a:ext cx="3475038" cy="460375"/>
            <a:chOff x="2256" y="3982"/>
            <a:chExt cx="2189" cy="290"/>
          </a:xfrm>
        </p:grpSpPr>
        <p:pic>
          <p:nvPicPr>
            <p:cNvPr id="8202" name="Picture 10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00" y="3982"/>
              <a:ext cx="845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2256" y="3984"/>
              <a:ext cx="1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rPr>
                <a:t>Look for peaks in </a:t>
              </a:r>
              <a:endPara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362200" y="3429000"/>
            <a:ext cx="6324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4876800"/>
            <a:ext cx="8686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" y="3581400"/>
            <a:ext cx="86868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9" name="Photo Editor Photo" r:id="rId8" imgW="6001588" imgH="4847619" progId="">
                  <p:embed/>
                </p:oleObj>
              </mc:Choice>
              <mc:Fallback>
                <p:oleObj name="Photo Editor Photo" r:id="rId8" imgW="6001588" imgH="48476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857375"/>
                        <a:ext cx="5713412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Derivative theorem of convolution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65163" y="1493838"/>
            <a:ext cx="7772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Differentiation property of convolution.</a:t>
            </a:r>
            <a:endParaRPr lang="en-US" i="1" smtClean="0"/>
          </a:p>
        </p:txBody>
      </p:sp>
      <p:pic>
        <p:nvPicPr>
          <p:cNvPr id="922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357188" y="2009775"/>
            <a:ext cx="9388476" cy="2227263"/>
            <a:chOff x="0" y="1448"/>
            <a:chExt cx="5296" cy="1324"/>
          </a:xfrm>
        </p:grpSpPr>
        <p:graphicFrame>
          <p:nvGraphicFramePr>
            <p:cNvPr id="10243" name="Object 3"/>
            <p:cNvGraphicFramePr>
              <a:graphicFrameLocks noChangeAspect="1"/>
            </p:cNvGraphicFramePr>
            <p:nvPr/>
          </p:nvGraphicFramePr>
          <p:xfrm>
            <a:off x="3511" y="2019"/>
            <a:ext cx="178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01" name="Equation" r:id="rId4" imgW="736560" imgH="215640" progId="Equation.3">
                    <p:embed/>
                  </p:oleObj>
                </mc:Choice>
                <mc:Fallback>
                  <p:oleObj name="Equation" r:id="rId4" imgW="73656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2019"/>
                          <a:ext cx="1785" cy="5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1775"/>
              <a:ext cx="3637" cy="997"/>
              <a:chOff x="-49" y="1821"/>
              <a:chExt cx="3637" cy="997"/>
            </a:xfrm>
          </p:grpSpPr>
          <p:graphicFrame>
            <p:nvGraphicFramePr>
              <p:cNvPr id="10244" name="Object 4"/>
              <p:cNvGraphicFramePr>
                <a:graphicFrameLocks noChangeAspect="1"/>
              </p:cNvGraphicFramePr>
              <p:nvPr/>
            </p:nvGraphicFramePr>
            <p:xfrm>
              <a:off x="-49" y="1821"/>
              <a:ext cx="3351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802" name="Equation" r:id="rId6" imgW="723600" imgH="215640" progId="Equation.3">
                      <p:embed/>
                    </p:oleObj>
                  </mc:Choice>
                  <mc:Fallback>
                    <p:oleObj name="Equation" r:id="rId6" imgW="723600" imgH="215640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49" y="1821"/>
                            <a:ext cx="3351" cy="99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52" name="Rectangle 8"/>
              <p:cNvSpPr>
                <a:spLocks noChangeArrowheads="1"/>
              </p:cNvSpPr>
              <p:nvPr/>
            </p:nvSpPr>
            <p:spPr bwMode="auto">
              <a:xfrm>
                <a:off x="253" y="1866"/>
                <a:ext cx="3335" cy="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0.0030    0.0133    0.0219    0.0133    0.0030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0.0219    0.0983    0.1621    0.0983    0.0219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0.0030    0.0133    0.0219    0.0133    0.0030</a:t>
                </a:r>
              </a:p>
            </p:txBody>
          </p:sp>
        </p:grpSp>
        <p:sp>
          <p:nvSpPr>
            <p:cNvPr id="10250" name="Line 9"/>
            <p:cNvSpPr>
              <a:spLocks noChangeShapeType="1"/>
            </p:cNvSpPr>
            <p:nvPr/>
          </p:nvSpPr>
          <p:spPr bwMode="auto">
            <a:xfrm flipH="1">
              <a:off x="3059" y="1448"/>
              <a:ext cx="700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1" name="Line 10"/>
            <p:cNvSpPr>
              <a:spLocks noChangeShapeType="1"/>
            </p:cNvSpPr>
            <p:nvPr/>
          </p:nvSpPr>
          <p:spPr bwMode="auto">
            <a:xfrm>
              <a:off x="4421" y="1456"/>
              <a:ext cx="195" cy="5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743075" y="1347788"/>
          <a:ext cx="6408738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03" name="Equation" r:id="rId8" imgW="1688760" imgH="203040" progId="Equation.3">
                  <p:embed/>
                </p:oleObj>
              </mc:Choice>
              <mc:Fallback>
                <p:oleObj name="Equation" r:id="rId8" imgW="168876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1347788"/>
                        <a:ext cx="6408738" cy="730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1288" y="4157663"/>
            <a:ext cx="321310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0957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Derivative of Gaussian filters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dirty="0" smtClean="0"/>
              <a:t>Derivative of Gaussian filters</a:t>
            </a:r>
          </a:p>
        </p:txBody>
      </p:sp>
      <p:pic>
        <p:nvPicPr>
          <p:cNvPr id="1136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x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13672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y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of Gaussian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066800"/>
            <a:ext cx="77724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 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532063" y="1447800"/>
          <a:ext cx="5822950" cy="472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7" name="Photo Editor Photo" r:id="rId8" imgW="6125430" imgH="4971429" progId="">
                  <p:embed/>
                </p:oleObj>
              </mc:Choice>
              <mc:Fallback>
                <p:oleObj name="Photo Editor Photo" r:id="rId8" imgW="6125430" imgH="497142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447800"/>
                        <a:ext cx="5822950" cy="472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842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181225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1563" y="3471863"/>
            <a:ext cx="68738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4688" y="50355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267200" y="3479800"/>
            <a:ext cx="244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Laplacian of Gaussian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operator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85800" y="6324600"/>
            <a:ext cx="308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3775075" y="6324600"/>
            <a:ext cx="457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Zero-crossings of bottom graph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53249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2D edge detection filters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304800" y="1066800"/>
          <a:ext cx="273367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9" name="Photo Editor Photo" r:id="rId9" imgW="4133333" imgH="2905531" progId="">
                  <p:embed/>
                </p:oleObj>
              </mc:Choice>
              <mc:Fallback>
                <p:oleObj name="Photo Editor Photo" r:id="rId9" imgW="4133333" imgH="290553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0"/>
                        <a:ext cx="273367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3200400" y="1958975"/>
          <a:ext cx="3006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0" name="Photo Editor Photo" r:id="rId11" imgW="6001588" imgH="2629267" progId="">
                  <p:embed/>
                </p:oleObj>
              </mc:Choice>
              <mc:Fallback>
                <p:oleObj name="Photo Editor Photo" r:id="rId11" imgW="6001588" imgH="262926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958975"/>
                        <a:ext cx="30067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4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5913" y="3592513"/>
            <a:ext cx="2747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5800" y="4953000"/>
            <a:ext cx="7772400" cy="1223963"/>
            <a:chOff x="685800" y="4953000"/>
            <a:chExt cx="7772400" cy="1223963"/>
          </a:xfrm>
        </p:grpSpPr>
        <p:sp>
          <p:nvSpPr>
            <p:cNvPr id="12302" name="Rectangle 7"/>
            <p:cNvSpPr>
              <a:spLocks noChangeArrowheads="1"/>
            </p:cNvSpPr>
            <p:nvPr/>
          </p:nvSpPr>
          <p:spPr bwMode="auto">
            <a:xfrm>
              <a:off x="685800" y="4953000"/>
              <a:ext cx="7772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     is the </a:t>
              </a:r>
              <a:r>
                <a:rPr lang="en-US" sz="3200" kern="1200" dirty="0" err="1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Laplacian</a:t>
              </a: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operator:</a:t>
              </a:r>
            </a:p>
          </p:txBody>
        </p:sp>
        <p:pic>
          <p:nvPicPr>
            <p:cNvPr id="12303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246187" y="5029200"/>
              <a:ext cx="430213" cy="33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9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08300" y="5576888"/>
              <a:ext cx="25781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091238" y="1843088"/>
            <a:ext cx="2824162" cy="3033712"/>
            <a:chOff x="3837" y="1161"/>
            <a:chExt cx="1779" cy="1911"/>
          </a:xfrm>
        </p:grpSpPr>
        <p:graphicFrame>
          <p:nvGraphicFramePr>
            <p:cNvPr id="12292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51" name="Photo Editor Photo" r:id="rId16" imgW="2600000" imgH="2638095" progId="">
                    <p:embed/>
                  </p:oleObj>
                </mc:Choice>
                <mc:Fallback>
                  <p:oleObj name="Photo Editor Photo" r:id="rId1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300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Laplacian of Gaussian</a:t>
              </a:r>
            </a:p>
          </p:txBody>
        </p:sp>
      </p:grp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1060450" y="3214688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Gaussian</a:t>
            </a:r>
          </a:p>
        </p:txBody>
      </p: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3384550" y="3214688"/>
            <a:ext cx="244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derivative of Gaussian</a:t>
            </a:r>
          </a:p>
        </p:txBody>
      </p:sp>
      <p:pic>
        <p:nvPicPr>
          <p:cNvPr id="12299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24338" y="3649663"/>
            <a:ext cx="11874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13" y="4221163"/>
            <a:ext cx="14493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4000" smtClean="0"/>
              <a:t>Smoothing with a Gaussian</a:t>
            </a:r>
          </a:p>
        </p:txBody>
      </p:sp>
      <p:sp>
        <p:nvSpPr>
          <p:cNvPr id="116741" name="Text Box 11"/>
          <p:cNvSpPr txBox="1">
            <a:spLocks noChangeArrowheads="1"/>
          </p:cNvSpPr>
          <p:nvPr/>
        </p:nvSpPr>
        <p:spPr bwMode="auto">
          <a:xfrm>
            <a:off x="482600" y="1150937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Recall: parameter </a:t>
            </a:r>
            <a:r>
              <a:rPr lang="el-GR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is the “scale” / “width” / “spread” of the Gaussian kernel, and controls the amount of smoothing.</a:t>
            </a:r>
          </a:p>
        </p:txBody>
      </p:sp>
      <p:pic>
        <p:nvPicPr>
          <p:cNvPr id="116742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09538" y="2395538"/>
            <a:ext cx="25273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148013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5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6397625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5630863" y="3016250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4" name="Picture 3" descr="hori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endParaRPr lang="en-US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Effect of </a:t>
            </a:r>
            <a:r>
              <a:rPr lang="el-GR" sz="4000" kern="1200" dirty="0" smtClean="0">
                <a:solidFill>
                  <a:srgbClr val="000000"/>
                </a:solidFill>
              </a:rPr>
              <a:t>σ</a:t>
            </a:r>
            <a:r>
              <a:rPr lang="en-US" sz="4000" kern="1200" dirty="0" smtClean="0">
                <a:solidFill>
                  <a:srgbClr val="000000"/>
                </a:solidFill>
              </a:rPr>
              <a:t> on derivatives</a:t>
            </a:r>
            <a:r>
              <a:rPr lang="en-US" sz="4000" dirty="0" smtClean="0"/>
              <a:t> </a:t>
            </a:r>
          </a:p>
        </p:txBody>
      </p:sp>
      <p:sp>
        <p:nvSpPr>
          <p:cNvPr id="140292" name="TextBox 10"/>
          <p:cNvSpPr txBox="1">
            <a:spLocks noChangeArrowheads="1"/>
          </p:cNvSpPr>
          <p:nvPr/>
        </p:nvSpPr>
        <p:spPr bwMode="auto">
          <a:xfrm>
            <a:off x="592138" y="4305300"/>
            <a:ext cx="8305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apparent structures differ depending on Gaussian’s scale parameter.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Larger values: larger scale edges detected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Smaller values: finer features detected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550193"/>
            <a:ext cx="11286957" cy="2347913"/>
          </a:xfrm>
          <a:prstGeom prst="rect">
            <a:avLst/>
          </a:prstGeom>
        </p:spPr>
      </p:pic>
      <p:sp>
        <p:nvSpPr>
          <p:cNvPr id="117764" name="TextBox 14"/>
          <p:cNvSpPr txBox="1">
            <a:spLocks noChangeArrowheads="1"/>
          </p:cNvSpPr>
          <p:nvPr/>
        </p:nvSpPr>
        <p:spPr bwMode="auto">
          <a:xfrm>
            <a:off x="3790950" y="3757613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1 pixel</a:t>
            </a:r>
          </a:p>
        </p:txBody>
      </p:sp>
      <p:sp>
        <p:nvSpPr>
          <p:cNvPr id="117765" name="TextBox 15"/>
          <p:cNvSpPr txBox="1">
            <a:spLocks noChangeArrowheads="1"/>
          </p:cNvSpPr>
          <p:nvPr/>
        </p:nvSpPr>
        <p:spPr bwMode="auto">
          <a:xfrm>
            <a:off x="6942138" y="3768725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3 pixels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124200" y="1550193"/>
            <a:ext cx="6324600" cy="22074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build="p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1" descr="tree116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088" y="3830638"/>
            <a:ext cx="2811462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itle 2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z="4000" smtClean="0"/>
              <a:t>So, what scale to choose?</a:t>
            </a:r>
          </a:p>
        </p:txBody>
      </p:sp>
      <p:sp>
        <p:nvSpPr>
          <p:cNvPr id="118788" name="Content Placeholder 5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83978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 smtClean="0"/>
              <a:t>It depends what we’re looking for.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336550" y="1603375"/>
            <a:ext cx="1851025" cy="4332288"/>
            <a:chOff x="110036" y="1785915"/>
            <a:chExt cx="2567913" cy="6011257"/>
          </a:xfrm>
        </p:grpSpPr>
        <p:pic>
          <p:nvPicPr>
            <p:cNvPr id="118794" name="Picture 9" descr="flame%20bir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036" y="3733827"/>
              <a:ext cx="2563288" cy="192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7414" y="1785915"/>
              <a:ext cx="2560535" cy="6011257"/>
              <a:chOff x="117414" y="1785915"/>
              <a:chExt cx="2560535" cy="6011257"/>
            </a:xfrm>
          </p:grpSpPr>
          <p:pic>
            <p:nvPicPr>
              <p:cNvPr id="118796" name="Picture 5" descr="vista-wallpaper-knot-in-the-woo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414" y="1785915"/>
                <a:ext cx="2560535" cy="1920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8797" name="Picture 11" descr="wood-grain-cherry_~009616I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414" y="5692806"/>
                <a:ext cx="2555910" cy="2104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18790" name="Picture 15" descr="Seattle-Capitol-Hill-Conifer-Tree-Trunk-33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3350" y="1530350"/>
            <a:ext cx="215423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17" descr="forest_lake_park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4350" y="1457325"/>
            <a:ext cx="334168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2" name="Picture 19" descr="1418999359_c0ede26ce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4850" y="3319463"/>
            <a:ext cx="19716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Mask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Smoothing</a:t>
            </a:r>
          </a:p>
          <a:p>
            <a:pPr lvl="1" eaLnBrk="1" hangingPunct="1"/>
            <a:r>
              <a:rPr lang="en-US" sz="2000" dirty="0" smtClean="0"/>
              <a:t>Values positive </a:t>
            </a:r>
          </a:p>
          <a:p>
            <a:pPr lvl="1" eaLnBrk="1" hangingPunct="1"/>
            <a:r>
              <a:rPr lang="en-US" sz="2000" dirty="0" smtClean="0"/>
              <a:t>Sum to 1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constant regions same as input</a:t>
            </a:r>
          </a:p>
          <a:p>
            <a:pPr lvl="1" eaLnBrk="1" hangingPunct="1"/>
            <a:r>
              <a:rPr lang="en-US" sz="2000" dirty="0" smtClean="0"/>
              <a:t>Amount of smoothing proportional to mask size</a:t>
            </a:r>
          </a:p>
          <a:p>
            <a:pPr lvl="1" eaLnBrk="1" hangingPunct="1"/>
            <a:r>
              <a:rPr lang="en-US" sz="2000" dirty="0" smtClean="0"/>
              <a:t>Remove “high-frequency” components; “low-pass” filter</a:t>
            </a:r>
          </a:p>
          <a:p>
            <a:pPr eaLnBrk="1" hangingPunct="1">
              <a:buFontTx/>
              <a:buNone/>
            </a:pPr>
            <a:endParaRPr lang="en-US" sz="800" dirty="0" smtClean="0"/>
          </a:p>
          <a:p>
            <a:pPr eaLnBrk="1" hangingPunct="1"/>
            <a:r>
              <a:rPr lang="en-US" sz="2800" u="sng" dirty="0" smtClean="0"/>
              <a:t>Derivatives</a:t>
            </a:r>
          </a:p>
          <a:p>
            <a:pPr lvl="1" eaLnBrk="1" hangingPunct="1"/>
            <a:r>
              <a:rPr lang="en-US" sz="2000" dirty="0" smtClean="0"/>
              <a:t>___________ signs used to get high response in regions of high contrast</a:t>
            </a:r>
          </a:p>
          <a:p>
            <a:pPr lvl="1" eaLnBrk="1" hangingPunct="1"/>
            <a:r>
              <a:rPr lang="en-US" sz="2000" dirty="0" smtClean="0"/>
              <a:t>Sum to ___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no response in constant regions</a:t>
            </a:r>
          </a:p>
          <a:p>
            <a:pPr lvl="1" eaLnBrk="1" hangingPunct="1"/>
            <a:r>
              <a:rPr lang="en-US" sz="2000" dirty="0" smtClean="0"/>
              <a:t>High absolute value at points of high contrast</a:t>
            </a:r>
          </a:p>
          <a:p>
            <a:pPr lvl="1" eaLnBrk="1" hangingPunct="1"/>
            <a:endParaRPr lang="en-US" sz="800" dirty="0" smtClean="0"/>
          </a:p>
          <a:p>
            <a:pPr lvl="1" eaLnBrk="1" hangingPunct="1"/>
            <a:endParaRPr lang="en-US" sz="26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748" y="1880828"/>
            <a:ext cx="4581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9200" y="5029200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17DEA-E711-4B25-8C09-03B00F638B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88" y="4081872"/>
            <a:ext cx="58864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142342" name="TextBox 7"/>
          <p:cNvSpPr txBox="1">
            <a:spLocks noChangeArrowheads="1"/>
          </p:cNvSpPr>
          <p:nvPr/>
        </p:nvSpPr>
        <p:spPr bwMode="auto">
          <a:xfrm>
            <a:off x="3513138" y="5615397"/>
            <a:ext cx="438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Traditional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6019800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smtClean="0">
                <a:solidFill>
                  <a:srgbClr val="000000"/>
                </a:solidFill>
              </a:rPr>
              <a:t>Seam carving: main idea</a:t>
            </a:r>
            <a:endParaRPr lang="en-US" sz="3800" kern="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7526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3"/>
              </a:rPr>
              <a:t>video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3429000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Intuition: </a:t>
            </a: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Preserve the most “interesting” content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Prefer to remove pixels with low gradient energy</a:t>
            </a:r>
            <a:endParaRPr lang="en-US" sz="2400" dirty="0" smtClean="0">
              <a:solidFill>
                <a:srgbClr val="333399"/>
              </a:solidFill>
            </a:endParaRP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To reduce or increase size in one dimension, remove irregularly shaped “seams”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Optimal solution via dynamic programming.</a:t>
            </a:r>
            <a:endParaRPr lang="en-US" sz="2400" dirty="0">
              <a:solidFill>
                <a:srgbClr val="3333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57200" y="1384300"/>
            <a:ext cx="8229600" cy="730250"/>
          </a:xfrm>
        </p:spPr>
        <p:txBody>
          <a:bodyPr/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Want to remove seams where they won’t be very noticeable:</a:t>
            </a:r>
          </a:p>
          <a:p>
            <a:pPr lvl="1"/>
            <a:r>
              <a:rPr lang="en-US" sz="2400" dirty="0" smtClean="0"/>
              <a:t>Measure “energy” as gradient magnitude</a:t>
            </a:r>
          </a:p>
          <a:p>
            <a:r>
              <a:rPr lang="en-US" sz="2800" dirty="0" smtClean="0"/>
              <a:t>Choose seam based on </a:t>
            </a:r>
            <a:r>
              <a:rPr lang="en-US" sz="2800" b="1" dirty="0" smtClean="0"/>
              <a:t>minimum total energy path</a:t>
            </a:r>
            <a:r>
              <a:rPr lang="en-US" sz="2800" dirty="0" smtClean="0"/>
              <a:t> across image, subject to 8-connectedness.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main idea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73" name="Equation" r:id="rId7" imgW="825480" imgH="203040" progId="Equation.3">
                  <p:embed/>
                </p:oleObj>
              </mc:Choice>
              <mc:Fallback>
                <p:oleObj name="Equation" r:id="rId7" imgW="82548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107504" y="2492896"/>
            <a:ext cx="1143000" cy="914400"/>
            <a:chOff x="482588" y="1196752"/>
            <a:chExt cx="1143000" cy="9144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9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>
              <a:stCxn id="39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>
              <a:stCxn id="39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6"/>
          <p:cNvGrpSpPr/>
          <p:nvPr/>
        </p:nvGrpSpPr>
        <p:grpSpPr>
          <a:xfrm>
            <a:off x="503548" y="2024844"/>
            <a:ext cx="1143000" cy="914400"/>
            <a:chOff x="482588" y="1196752"/>
            <a:chExt cx="1143000" cy="9144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32" name="Straight Arrow Connector 31"/>
            <p:cNvCxnSpPr>
              <a:stCxn id="31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>
              <a:stCxn id="31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1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18"/>
          <p:cNvGrpSpPr/>
          <p:nvPr/>
        </p:nvGrpSpPr>
        <p:grpSpPr>
          <a:xfrm>
            <a:off x="539552" y="1556792"/>
            <a:ext cx="1143000" cy="914400"/>
            <a:chOff x="482588" y="1196752"/>
            <a:chExt cx="1143000" cy="9144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>
              <a:stCxn id="23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>
              <a:stCxn id="23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67544" y="3657600"/>
            <a:ext cx="7956884" cy="3007122"/>
          </a:xfrm>
        </p:spPr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a </a:t>
            </a:r>
            <a:r>
              <a:rPr lang="en-US" sz="2800" dirty="0" smtClean="0">
                <a:solidFill>
                  <a:schemeClr val="accent2"/>
                </a:solidFill>
              </a:rPr>
              <a:t>vertical seam </a:t>
            </a:r>
            <a:r>
              <a:rPr lang="en-US" sz="2800" b="1" dirty="0" smtClean="0"/>
              <a:t>s </a:t>
            </a:r>
            <a:r>
              <a:rPr lang="en-US" sz="2800" dirty="0" smtClean="0"/>
              <a:t>consist of </a:t>
            </a:r>
            <a:r>
              <a:rPr lang="en-US" sz="2800" i="1" dirty="0" smtClean="0"/>
              <a:t>h </a:t>
            </a:r>
            <a:r>
              <a:rPr lang="en-US" sz="2800" dirty="0" smtClean="0"/>
              <a:t>positions that form an 8-connected path.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the </a:t>
            </a:r>
            <a:r>
              <a:rPr lang="en-US" sz="2800" dirty="0" smtClean="0">
                <a:solidFill>
                  <a:schemeClr val="accent2"/>
                </a:solidFill>
              </a:rPr>
              <a:t>cost of a seam </a:t>
            </a:r>
            <a:r>
              <a:rPr lang="en-US" sz="2800" dirty="0" smtClean="0"/>
              <a:t>be: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Optimal seam </a:t>
            </a:r>
            <a:r>
              <a:rPr lang="en-US" sz="2800" dirty="0" smtClean="0"/>
              <a:t>minimizes this cost: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Compute it efficiently with </a:t>
            </a:r>
            <a:r>
              <a:rPr lang="en-US" sz="2800" dirty="0" smtClean="0">
                <a:solidFill>
                  <a:schemeClr val="accent2"/>
                </a:solidFill>
              </a:rPr>
              <a:t>dynamic programming</a:t>
            </a:r>
            <a:r>
              <a:rPr lang="en-US" sz="2800" dirty="0" smtClean="0"/>
              <a:t>.</a:t>
            </a:r>
          </a:p>
          <a:p>
            <a:pPr>
              <a:spcAft>
                <a:spcPts val="1200"/>
              </a:spcAft>
            </a:pPr>
            <a:endParaRPr lang="en-US" sz="2800" b="1" dirty="0" smtClean="0"/>
          </a:p>
        </p:txBody>
      </p:sp>
      <p:pic>
        <p:nvPicPr>
          <p:cNvPr id="1413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52020" y="4761272"/>
          <a:ext cx="3688862" cy="93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5" name="Equation" r:id="rId7" imgW="1701720" imgH="431640" progId="Equation.3">
                  <p:embed/>
                </p:oleObj>
              </mc:Choice>
              <mc:Fallback>
                <p:oleObj name="Equation" r:id="rId7" imgW="17017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020" y="4761272"/>
                        <a:ext cx="3688862" cy="9359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7"/>
          <p:cNvGrpSpPr/>
          <p:nvPr/>
        </p:nvGrpSpPr>
        <p:grpSpPr>
          <a:xfrm>
            <a:off x="143508" y="1088740"/>
            <a:ext cx="1143000" cy="914400"/>
            <a:chOff x="482588" y="1196752"/>
            <a:chExt cx="1143000" cy="9144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14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4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3" name="Rectangle 42"/>
          <p:cNvSpPr/>
          <p:nvPr/>
        </p:nvSpPr>
        <p:spPr bwMode="auto">
          <a:xfrm>
            <a:off x="539552" y="1088740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99592" y="1556792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935596" y="2024844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935596" y="2492896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539552" y="2960948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cxnSp>
        <p:nvCxnSpPr>
          <p:cNvPr id="49" name="Shape 48"/>
          <p:cNvCxnSpPr>
            <a:endCxn id="43" idx="0"/>
          </p:cNvCxnSpPr>
          <p:nvPr/>
        </p:nvCxnSpPr>
        <p:spPr bwMode="auto">
          <a:xfrm rot="10800000">
            <a:off x="719572" y="1088740"/>
            <a:ext cx="1296144" cy="108012"/>
          </a:xfrm>
          <a:prstGeom prst="curvedConnector4">
            <a:avLst>
              <a:gd name="adj1" fmla="val 43056"/>
              <a:gd name="adj2" fmla="val 3116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6084168" y="5661248"/>
          <a:ext cx="2160240" cy="586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6" name="Equation" r:id="rId9" imgW="1028520" imgH="279360" progId="Equation.3">
                  <p:embed/>
                </p:oleObj>
              </mc:Choice>
              <mc:Fallback>
                <p:oleObj name="Equation" r:id="rId9" imgW="1028520" imgH="2793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5661248"/>
                        <a:ext cx="2160240" cy="5867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8"/>
          <p:cNvGrpSpPr/>
          <p:nvPr/>
        </p:nvGrpSpPr>
        <p:grpSpPr>
          <a:xfrm>
            <a:off x="539552" y="1115452"/>
            <a:ext cx="828092" cy="2250832"/>
            <a:chOff x="539552" y="1115452"/>
            <a:chExt cx="828092" cy="2250832"/>
          </a:xfrm>
        </p:grpSpPr>
        <p:sp>
          <p:nvSpPr>
            <p:cNvPr id="54" name="TextBox 53"/>
            <p:cNvSpPr txBox="1"/>
            <p:nvPr/>
          </p:nvSpPr>
          <p:spPr>
            <a:xfrm>
              <a:off x="539552" y="11154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1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9592" y="15835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2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9592" y="202484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3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5596" y="24836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4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5556" y="29969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5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7" name="Equation" r:id="rId11" imgW="825480" imgH="203040" progId="Equation.3">
                  <p:embed/>
                </p:oleObj>
              </mc:Choice>
              <mc:Fallback>
                <p:oleObj name="Equation" r:id="rId11" imgW="8254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143000"/>
          </a:xfrm>
        </p:spPr>
        <p:txBody>
          <a:bodyPr/>
          <a:lstStyle/>
          <a:p>
            <a:r>
              <a:rPr lang="en-US" sz="3600" dirty="0" smtClean="0"/>
              <a:t>How to identify the minimum cost seam?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754563"/>
          </a:xfrm>
        </p:spPr>
        <p:txBody>
          <a:bodyPr/>
          <a:lstStyle/>
          <a:p>
            <a:r>
              <a:rPr lang="en-US" sz="2800" dirty="0" smtClean="0"/>
              <a:t>How many possible seams are there? </a:t>
            </a:r>
          </a:p>
          <a:p>
            <a:pPr lvl="1"/>
            <a:r>
              <a:rPr lang="en-US" sz="2400" dirty="0" smtClean="0"/>
              <a:t>height </a:t>
            </a:r>
            <a:r>
              <a:rPr lang="en-US" sz="2400" i="1" dirty="0" smtClean="0"/>
              <a:t>h</a:t>
            </a:r>
            <a:r>
              <a:rPr lang="en-US" sz="2400" dirty="0" smtClean="0"/>
              <a:t>, width </a:t>
            </a:r>
            <a:r>
              <a:rPr lang="en-US" sz="2400" i="1" dirty="0" smtClean="0"/>
              <a:t>w</a:t>
            </a:r>
          </a:p>
          <a:p>
            <a:r>
              <a:rPr lang="en-US" sz="2800" dirty="0" smtClean="0"/>
              <a:t>First, consider a </a:t>
            </a:r>
            <a:r>
              <a:rPr lang="en-US" sz="2800" b="1" dirty="0" smtClean="0"/>
              <a:t>greedy</a:t>
            </a:r>
            <a:r>
              <a:rPr lang="en-US" sz="2800" dirty="0" smtClean="0"/>
              <a:t> approach: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362200" y="2541784"/>
            <a:ext cx="4214428" cy="4163816"/>
            <a:chOff x="2362200" y="2340985"/>
            <a:chExt cx="4214428" cy="4163816"/>
          </a:xfrm>
        </p:grpSpPr>
        <p:grpSp>
          <p:nvGrpSpPr>
            <p:cNvPr id="4" name="Group 8"/>
            <p:cNvGrpSpPr/>
            <p:nvPr/>
          </p:nvGrpSpPr>
          <p:grpSpPr>
            <a:xfrm>
              <a:off x="3384612" y="2340985"/>
              <a:ext cx="2052228" cy="2304256"/>
              <a:chOff x="1223628" y="1052736"/>
              <a:chExt cx="2052228" cy="2304256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1223628" y="1052736"/>
                <a:ext cx="2052228" cy="223224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6" name="Object 5"/>
              <p:cNvGraphicFramePr>
                <a:graphicFrameLocks noChangeAspect="1"/>
              </p:cNvGraphicFramePr>
              <p:nvPr/>
            </p:nvGraphicFramePr>
            <p:xfrm>
              <a:off x="1367644" y="1196752"/>
              <a:ext cx="1728192" cy="2160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0693" name="Equation" r:id="rId4" imgW="406080" imgH="507960" progId="Equation.3">
                      <p:embed/>
                    </p:oleObj>
                  </mc:Choice>
                  <mc:Fallback>
                    <p:oleObj name="Equation" r:id="rId4" imgW="406080" imgH="50796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67644" y="1196752"/>
                            <a:ext cx="1728192" cy="216024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76600" y="4695309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362200" y="6135469"/>
              <a:ext cx="4214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 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4108140" y="405790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14800" y="340588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17740" y="283204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pic>
        <p:nvPicPr>
          <p:cNvPr id="6" name="Picture 5" descr="v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3440" y="1682496"/>
            <a:ext cx="4636008" cy="3343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0668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r>
              <a:rPr lang="en-US" sz="2400" baseline="30000" dirty="0" smtClean="0"/>
              <a:t>T</a:t>
            </a:r>
            <a:endParaRPr lang="en-US" sz="24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pic>
        <p:nvPicPr>
          <p:cNvPr id="11" name="Picture 10" descr="hori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3275856" y="2492896"/>
            <a:ext cx="2259124" cy="457200"/>
            <a:chOff x="5076056" y="2590056"/>
            <a:chExt cx="2259124" cy="457200"/>
          </a:xfrm>
        </p:grpSpPr>
        <p:sp>
          <p:nvSpPr>
            <p:cNvPr id="8" name="Rectangle 7"/>
            <p:cNvSpPr/>
            <p:nvPr/>
          </p:nvSpPr>
          <p:spPr bwMode="auto">
            <a:xfrm>
              <a:off x="6192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73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954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6056" y="261502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smtClean="0">
                  <a:solidFill>
                    <a:srgbClr val="000000"/>
                  </a:solidFill>
                </a:rPr>
                <a:t>i-1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457200" y="1016732"/>
            <a:ext cx="8291264" cy="4785395"/>
          </a:xfrm>
        </p:spPr>
        <p:txBody>
          <a:bodyPr/>
          <a:lstStyle/>
          <a:p>
            <a:r>
              <a:rPr lang="en-US" sz="2400" dirty="0" smtClean="0"/>
              <a:t>Compute the cumulative minimum energy for all possible connected seams at each entry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i,j</a:t>
            </a:r>
            <a:r>
              <a:rPr lang="en-US" sz="2400" i="1" dirty="0" smtClean="0"/>
              <a:t>)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2400" dirty="0" smtClean="0"/>
              <a:t>Then, min value in last row of </a:t>
            </a:r>
            <a:r>
              <a:rPr lang="en-US" sz="2400" b="1" dirty="0" smtClean="0"/>
              <a:t>M</a:t>
            </a:r>
            <a:r>
              <a:rPr lang="en-US" sz="2400" dirty="0" smtClean="0"/>
              <a:t> indicates end of the minimal connected vertical seam.  </a:t>
            </a:r>
          </a:p>
          <a:p>
            <a:r>
              <a:rPr lang="en-US" sz="2400" dirty="0" smtClean="0"/>
              <a:t>Backtrack up from there, selecting min of 3 above in </a:t>
            </a:r>
            <a:r>
              <a:rPr lang="en-US" sz="2400" b="1" dirty="0" smtClean="0"/>
              <a:t>M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91580" y="1880828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21" name="Equation" r:id="rId4" imgW="4140000" imgH="215640" progId="Equation.3">
                  <p:embed/>
                </p:oleObj>
              </mc:Choice>
              <mc:Fallback>
                <p:oleObj name="Equation" r:id="rId4" imgW="414000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80" y="1880828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55976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j-1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3275856" y="2946648"/>
            <a:ext cx="2376264" cy="457200"/>
            <a:chOff x="5076056" y="3043808"/>
            <a:chExt cx="2376264" cy="457200"/>
          </a:xfrm>
        </p:grpSpPr>
        <p:grpSp>
          <p:nvGrpSpPr>
            <p:cNvPr id="6" name="Group 26"/>
            <p:cNvGrpSpPr/>
            <p:nvPr/>
          </p:nvGrpSpPr>
          <p:grpSpPr>
            <a:xfrm>
              <a:off x="6573180" y="3043808"/>
              <a:ext cx="879140" cy="457200"/>
              <a:chOff x="6573180" y="3043808"/>
              <a:chExt cx="879140" cy="4572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573180" y="3043808"/>
                <a:ext cx="381000" cy="457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60232" y="3047075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000000"/>
                    </a:solidFill>
                  </a:rPr>
                  <a:t>j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076056" y="305810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err="1" smtClean="0">
                  <a:solidFill>
                    <a:srgbClr val="000000"/>
                  </a:solidFill>
                </a:rPr>
                <a:t>i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29"/>
          <p:cNvGrpSpPr/>
          <p:nvPr/>
        </p:nvGrpSpPr>
        <p:grpSpPr>
          <a:xfrm>
            <a:off x="5638800" y="2492896"/>
            <a:ext cx="2863044" cy="2401235"/>
            <a:chOff x="2830488" y="2816932"/>
            <a:chExt cx="2863044" cy="2401235"/>
          </a:xfrm>
        </p:grpSpPr>
        <p:pic>
          <p:nvPicPr>
            <p:cNvPr id="48025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9852" y="2816932"/>
              <a:ext cx="2268253" cy="151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830488" y="4294837"/>
              <a:ext cx="28630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M matrix: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cumulative min energy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(for vertical seams)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41"/>
          <p:cNvGrpSpPr/>
          <p:nvPr/>
        </p:nvGrpSpPr>
        <p:grpSpPr>
          <a:xfrm>
            <a:off x="503548" y="2528900"/>
            <a:ext cx="2592288" cy="2086491"/>
            <a:chOff x="431540" y="2528900"/>
            <a:chExt cx="2592288" cy="2086491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568" y="2528900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31540" y="3969060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60032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2060" y="25649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j+1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14" name="Group 42"/>
          <p:cNvGrpSpPr/>
          <p:nvPr/>
        </p:nvGrpSpPr>
        <p:grpSpPr>
          <a:xfrm>
            <a:off x="755576" y="2528900"/>
            <a:ext cx="217168" cy="72008"/>
            <a:chOff x="683568" y="2528900"/>
            <a:chExt cx="217168" cy="72008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827584" y="2600908"/>
            <a:ext cx="73152" cy="720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7" name="Shape 36"/>
          <p:cNvCxnSpPr>
            <a:stCxn id="11" idx="2"/>
            <a:endCxn id="34" idx="3"/>
          </p:cNvCxnSpPr>
          <p:nvPr/>
        </p:nvCxnSpPr>
        <p:spPr bwMode="auto">
          <a:xfrm rot="5400000" flipH="1">
            <a:off x="2548640" y="989008"/>
            <a:ext cx="766936" cy="4062744"/>
          </a:xfrm>
          <a:prstGeom prst="curvedConnector4">
            <a:avLst>
              <a:gd name="adj1" fmla="val -29807"/>
              <a:gd name="adj2" fmla="val 52344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48164" y="2492896"/>
            <a:ext cx="2268252" cy="15121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084168" y="2528900"/>
            <a:ext cx="73152" cy="7200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9" name="Shape 38"/>
          <p:cNvCxnSpPr>
            <a:stCxn id="11" idx="2"/>
            <a:endCxn id="40" idx="2"/>
          </p:cNvCxnSpPr>
          <p:nvPr/>
        </p:nvCxnSpPr>
        <p:spPr bwMode="auto">
          <a:xfrm rot="5400000" flipH="1" flipV="1">
            <a:off x="5140642" y="2423746"/>
            <a:ext cx="802940" cy="1157264"/>
          </a:xfrm>
          <a:prstGeom prst="curvedConnector3">
            <a:avLst>
              <a:gd name="adj1" fmla="val -28470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8164" y="2492896"/>
            <a:ext cx="2268251" cy="15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 bwMode="auto">
          <a:xfrm>
            <a:off x="6696236" y="3933056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5" name="Group 46"/>
          <p:cNvGrpSpPr/>
          <p:nvPr/>
        </p:nvGrpSpPr>
        <p:grpSpPr>
          <a:xfrm>
            <a:off x="6624228" y="3861048"/>
            <a:ext cx="217168" cy="72008"/>
            <a:chOff x="683568" y="2528900"/>
            <a:chExt cx="217168" cy="72008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51"/>
          <p:cNvGrpSpPr/>
          <p:nvPr/>
        </p:nvGrpSpPr>
        <p:grpSpPr>
          <a:xfrm>
            <a:off x="6551076" y="3789040"/>
            <a:ext cx="217168" cy="72008"/>
            <a:chOff x="683568" y="2528900"/>
            <a:chExt cx="217168" cy="72008"/>
          </a:xfrm>
        </p:grpSpPr>
        <p:sp>
          <p:nvSpPr>
            <p:cNvPr id="53" name="Rectangle 52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552220" y="3717032"/>
            <a:ext cx="217168" cy="72008"/>
            <a:chOff x="683568" y="2528900"/>
            <a:chExt cx="217168" cy="72008"/>
          </a:xfrm>
        </p:grpSpPr>
        <p:sp>
          <p:nvSpPr>
            <p:cNvPr id="57" name="Rectangle 56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59"/>
          <p:cNvGrpSpPr/>
          <p:nvPr/>
        </p:nvGrpSpPr>
        <p:grpSpPr>
          <a:xfrm>
            <a:off x="6479068" y="3645024"/>
            <a:ext cx="217168" cy="72008"/>
            <a:chOff x="683568" y="2528900"/>
            <a:chExt cx="217168" cy="72008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 bwMode="auto">
          <a:xfrm>
            <a:off x="6623084" y="3861048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6624228" y="3789040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552220" y="3717032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6480212" y="3645024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34" grpId="0" animBg="1"/>
      <p:bldP spid="44" grpId="0" animBg="1"/>
      <p:bldP spid="44" grpId="1" animBg="1"/>
      <p:bldP spid="40" grpId="0" animBg="1"/>
      <p:bldP spid="45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1975284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873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605317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04547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605317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08148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1975284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047292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74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047292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2"/>
          <p:cNvGrpSpPr/>
          <p:nvPr/>
        </p:nvGrpSpPr>
        <p:grpSpPr>
          <a:xfrm>
            <a:off x="5328084" y="2083296"/>
            <a:ext cx="1728192" cy="612068"/>
            <a:chOff x="5328084" y="2204864"/>
            <a:chExt cx="1728192" cy="612068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32808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940152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58822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5328084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940152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588224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328084" y="352345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976156" y="352345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588224" y="3523456"/>
            <a:ext cx="504056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219200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75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19200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1975284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897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605317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04547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605317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08148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1975284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047292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98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047292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219200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99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19200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5868144" y="352345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220072" y="280337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20072" y="211930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91780" y="352345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943708" y="283938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943708" y="219130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16" grpId="0" animBg="1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chaoyeh\Desktop\pset0\lak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chaoyeh\Desktop\pset0\energ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2628" t="4811" r="7993" b="10999"/>
          <a:stretch>
            <a:fillRect/>
          </a:stretch>
        </p:blipFill>
        <p:spPr bwMode="auto">
          <a:xfrm>
            <a:off x="4648200" y="2209800"/>
            <a:ext cx="4114800" cy="3129723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600200" y="1916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Original Image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943600" y="190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Energy Map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548" y="5445224"/>
            <a:ext cx="370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Blue = low energy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Red = high energy</a:t>
            </a:r>
            <a:endParaRPr 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haoyeh\Desktop\pset0\origin_imag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7" name="Picture 16" descr="C:\Users\chaoyeh\Desktop\pset0\labeled_image_0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8" name="Picture 30" descr="C:\Users\chaoyeh\Desktop\pset0\new_image_0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9" name="Picture 17" descr="C:\Users\chaoyeh\Desktop\pset0\labeled_image_0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10" name="Picture 31" descr="C:\Users\chaoyeh\Desktop\pset0\new_image_02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1" name="Picture 18" descr="C:\Users\chaoyeh\Desktop\pset0\labeled_image_03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2" name="Picture 32" descr="C:\Users\chaoyeh\Desktop\pset0\new_image_03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3" name="Picture 19" descr="C:\Users\chaoyeh\Desktop\pset0\labeled_image_04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4" name="Picture 33" descr="C:\Users\chaoyeh\Desktop\pset0\new_image_04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5" name="Picture 20" descr="C:\Users\chaoyeh\Desktop\pset0\labeled_image_05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6" name="Picture 34" descr="C:\Users\chaoyeh\Desktop\pset0\new_image_05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0" y="1600200"/>
            <a:ext cx="5619750" cy="4572000"/>
          </a:xfrm>
          <a:prstGeom prst="rect">
            <a:avLst/>
          </a:prstGeom>
          <a:noFill/>
        </p:spPr>
      </p:pic>
      <p:pic>
        <p:nvPicPr>
          <p:cNvPr id="17" name="Picture 21" descr="C:\Users\chaoyeh\Desktop\pset0\labeled_image_06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3999" y="1600200"/>
            <a:ext cx="5619750" cy="4572000"/>
          </a:xfrm>
          <a:prstGeom prst="rect">
            <a:avLst/>
          </a:prstGeom>
          <a:noFill/>
        </p:spPr>
      </p:pic>
      <p:pic>
        <p:nvPicPr>
          <p:cNvPr id="18" name="Picture 35" descr="C:\Users\chaoyeh\Desktop\pset0\new_image_06.bm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1600200"/>
            <a:ext cx="5524500" cy="4572000"/>
          </a:xfrm>
          <a:prstGeom prst="rect">
            <a:avLst/>
          </a:prstGeom>
          <a:noFill/>
        </p:spPr>
      </p:pic>
      <p:pic>
        <p:nvPicPr>
          <p:cNvPr id="19" name="Picture 23" descr="C:\Users\chaoyeh\Desktop\pset0\labeled_image_08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1600200"/>
            <a:ext cx="5429250" cy="4572000"/>
          </a:xfrm>
          <a:prstGeom prst="rect">
            <a:avLst/>
          </a:prstGeom>
          <a:noFill/>
        </p:spPr>
      </p:pic>
      <p:pic>
        <p:nvPicPr>
          <p:cNvPr id="20" name="Picture 37" descr="C:\Users\chaoyeh\Desktop\pset0\new_image_08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1" name="Picture 24" descr="C:\Users\chaoyeh\Desktop\pset0\labeled_image_09.bm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2" name="Picture 38" descr="C:\Users\chaoyeh\Desktop\pset0\new_image_09.bmp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3" name="Picture 25" descr="C:\Users\chaoyeh\Desktop\pset0\labeled_image_10.bmp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4" name="Picture 39" descr="C:\Users\chaoyeh\Desktop\pset0\new_image_10.bmp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5" name="Picture 26" descr="C:\Users\chaoyeh\Desktop\pset0\labeled_image_11.bm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6" name="Picture 40" descr="C:\Users\chaoyeh\Desktop\pset0\new_image_11.bmp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7" name="Picture 27" descr="C:\Users\chaoyeh\Desktop\pset0\labeled_image_12.bmp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8" name="Picture 41" descr="C:\Users\chaoyeh\Desktop\pset0\new_image_12.bmp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29" name="Picture 28" descr="C:\Users\chaoyeh\Desktop\pset0\labeled_image_13.bmp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30" name="Picture 42" descr="C:\Users\chaoyeh\Desktop\pset0\new_image_13.bmp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523999" y="1600200"/>
            <a:ext cx="4857750" cy="4572000"/>
          </a:xfrm>
          <a:prstGeom prst="rect">
            <a:avLst/>
          </a:prstGeom>
          <a:noFill/>
        </p:spPr>
      </p:pic>
      <p:pic>
        <p:nvPicPr>
          <p:cNvPr id="31" name="Picture 29" descr="C:\Users\chaoyeh\Desktop\pset0\labeled_image_14.bmp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00200"/>
            <a:ext cx="4857750" cy="4572000"/>
          </a:xfrm>
          <a:prstGeom prst="rect">
            <a:avLst/>
          </a:prstGeom>
          <a:noFill/>
        </p:spPr>
      </p:pic>
      <p:pic>
        <p:nvPicPr>
          <p:cNvPr id="32" name="Picture 44" descr="C:\Users\chaoyeh\Desktop\pset0\new_image_14.bmp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24000" y="1600200"/>
            <a:ext cx="4762500" cy="4572000"/>
          </a:xfrm>
          <a:prstGeom prst="rect">
            <a:avLst/>
          </a:prstGeom>
          <a:noFill/>
        </p:spPr>
      </p:pic>
      <p:sp>
        <p:nvSpPr>
          <p:cNvPr id="33" name="標題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notes on seam carving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Analogous procedure for horizontal seams </a:t>
            </a:r>
          </a:p>
          <a:p>
            <a:r>
              <a:rPr lang="en-US" sz="2800" dirty="0" smtClean="0"/>
              <a:t>Can also insert seams to </a:t>
            </a:r>
            <a:r>
              <a:rPr lang="en-US" sz="2800" i="1" dirty="0" smtClean="0"/>
              <a:t>increase</a:t>
            </a:r>
            <a:r>
              <a:rPr lang="en-US" sz="2800" dirty="0" smtClean="0"/>
              <a:t> size of image in either dimension</a:t>
            </a:r>
          </a:p>
          <a:p>
            <a:pPr lvl="1"/>
            <a:r>
              <a:rPr lang="en-US" sz="2400" dirty="0" smtClean="0"/>
              <a:t>Duplicate optimal seam, averaged with neighbors</a:t>
            </a:r>
          </a:p>
          <a:p>
            <a:r>
              <a:rPr lang="en-US" sz="2800" dirty="0" smtClean="0"/>
              <a:t>Other energy functions may be plugged in</a:t>
            </a:r>
          </a:p>
          <a:p>
            <a:pPr lvl="1"/>
            <a:r>
              <a:rPr lang="en-US" sz="2400" dirty="0" smtClean="0"/>
              <a:t>E.g., color-based, interactive,…</a:t>
            </a:r>
          </a:p>
          <a:p>
            <a:r>
              <a:rPr lang="en-US" sz="2800" dirty="0" smtClean="0"/>
              <a:t>Can use combination of vertical and horizontal seams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86D6-2530-4174-9DA5-A7F60A50D91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6849"/>
          <a:stretch>
            <a:fillRect/>
          </a:stretch>
        </p:blipFill>
        <p:spPr bwMode="auto">
          <a:xfrm>
            <a:off x="914401" y="3717032"/>
            <a:ext cx="7467599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50764"/>
          <a:stretch>
            <a:fillRect/>
          </a:stretch>
        </p:blipFill>
        <p:spPr bwMode="auto">
          <a:xfrm>
            <a:off x="1066801" y="609600"/>
            <a:ext cx="7467599" cy="30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</a:rPr>
              <a:t>Example </a:t>
            </a:r>
            <a:r>
              <a:rPr lang="en-US" sz="3200" smtClean="0">
                <a:solidFill>
                  <a:prstClr val="black"/>
                </a:solidFill>
              </a:rPr>
              <a:t>seam carving results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376773"/>
            <a:ext cx="4827202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0" y="1916832"/>
            <a:ext cx="4000443" cy="26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6" y="1417638"/>
            <a:ext cx="4256391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1" y="1417638"/>
            <a:ext cx="3546994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08820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56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212976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832140" y="544522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03988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0132" y="368660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6136" y="2555612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en-US" dirty="0" smtClean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488"/>
            <a:ext cx="8229600" cy="4892675"/>
          </a:xfrm>
        </p:spPr>
        <p:txBody>
          <a:bodyPr/>
          <a:lstStyle/>
          <a:p>
            <a:pPr marL="514350" indent="-514350">
              <a:buNone/>
              <a:defRPr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marL="514350" indent="-514350">
              <a:buFont typeface="Arial" pitchFamily="34" charset="0"/>
              <a:buNone/>
              <a:defRPr/>
            </a:pPr>
            <a:endParaRPr lang="en-US" sz="1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  <a:defRPr/>
            </a:pPr>
            <a:r>
              <a:rPr lang="en-US" sz="2800" dirty="0" smtClean="0"/>
              <a:t>How do you sharpen an image?</a:t>
            </a:r>
          </a:p>
          <a:p>
            <a:pPr>
              <a:buFontTx/>
              <a:buNone/>
              <a:defRPr/>
            </a:pPr>
            <a:endParaRPr lang="en-US" sz="1400" dirty="0" smtClean="0"/>
          </a:p>
          <a:p>
            <a:pPr>
              <a:buFontTx/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36812"/>
            <a:ext cx="4247963" cy="295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532" y="105273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24128" y="521990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0640" y="2708920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0120" y="464384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0748"/>
            <a:ext cx="4441447" cy="333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8660"/>
            <a:ext cx="3761487" cy="239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068" y="3284984"/>
            <a:ext cx="3609579" cy="23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68914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Original image (599 by 799)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270892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Conventional resize (399 by 599)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4068" y="5625244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Seam carving (399 by 599)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44467"/>
            <a:ext cx="6781800" cy="57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21568"/>
            <a:ext cx="3757878" cy="32305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4876800" cy="3247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</p:spTree>
    <p:extLst>
      <p:ext uri="{BB962C8B-B14F-4D97-AF65-F5344CB8AC3E}">
        <p14:creationId xmlns:p14="http://schemas.microsoft.com/office/powerpoint/2010/main" val="18365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1556792"/>
            <a:ext cx="6142695" cy="373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1736812"/>
            <a:ext cx="6154624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626" y="908721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090" y="1304764"/>
            <a:ext cx="2058211" cy="188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626" y="3609020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6090" y="4005064"/>
            <a:ext cx="2744282" cy="188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3624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076" y="1700808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smtClean="0"/>
              <a:t>you </a:t>
            </a:r>
            <a:r>
              <a:rPr lang="en-US" smtClean="0"/>
              <a:t>Tuesday</a:t>
            </a:r>
            <a:r>
              <a:rPr lang="en-US" dirty="0" smtClean="0"/>
              <a:t>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118789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11881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88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88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8790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8796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7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8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9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0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8801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2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3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4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5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6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7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8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9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0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1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2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18791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8792" name="Text Box 44"/>
          <p:cNvSpPr txBox="1">
            <a:spLocks noChangeArrowheads="1"/>
          </p:cNvSpPr>
          <p:nvPr/>
        </p:nvSpPr>
        <p:spPr bwMode="auto">
          <a:xfrm>
            <a:off x="4419600" y="4724400"/>
            <a:ext cx="441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0">
                <a:solidFill>
                  <a:srgbClr val="000000"/>
                </a:solidFill>
                <a:cs typeface="Arial" pitchFamily="34" charset="0"/>
              </a:rPr>
              <a:t>Sharpening filter:</a:t>
            </a:r>
          </a:p>
          <a:p>
            <a:pPr lvl="1" eaLnBrk="0" hangingPunct="0"/>
            <a:r>
              <a:rPr lang="en-US" sz="2400" b="0">
                <a:solidFill>
                  <a:srgbClr val="000000"/>
                </a:solidFill>
                <a:cs typeface="Arial" pitchFamily="34" charset="0"/>
              </a:rPr>
              <a:t>accentuates differences with local average</a:t>
            </a:r>
          </a:p>
        </p:txBody>
      </p:sp>
      <p:pic>
        <p:nvPicPr>
          <p:cNvPr id="118793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l="43004" t="19810" r="37450" b="37711"/>
          <a:stretch/>
        </p:blipFill>
        <p:spPr bwMode="auto">
          <a:xfrm>
            <a:off x="3111500" y="4743450"/>
            <a:ext cx="1357313" cy="156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Filtering examples: sharpening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175" y="1657350"/>
            <a:ext cx="63436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D07A6-772A-49B8-B4E7-ED20C15CCA1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Sharpening revisited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3787"/>
            <a:ext cx="7772400" cy="533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What does blurring take away?</a:t>
            </a:r>
          </a:p>
        </p:txBody>
      </p:sp>
      <p:grpSp>
        <p:nvGrpSpPr>
          <p:cNvPr id="39940" name="Group 21"/>
          <p:cNvGrpSpPr>
            <a:grpSpLocks/>
          </p:cNvGrpSpPr>
          <p:nvPr/>
        </p:nvGrpSpPr>
        <p:grpSpPr bwMode="auto">
          <a:xfrm>
            <a:off x="533400" y="1627187"/>
            <a:ext cx="2157413" cy="2182813"/>
            <a:chOff x="336" y="912"/>
            <a:chExt cx="1505" cy="1521"/>
          </a:xfrm>
        </p:grpSpPr>
        <p:pic>
          <p:nvPicPr>
            <p:cNvPr id="39964" name="Picture 4" descr="len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" y="912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65" name="Text Box 11"/>
            <p:cNvSpPr txBox="1">
              <a:spLocks noChangeArrowheads="1"/>
            </p:cNvSpPr>
            <p:nvPr/>
          </p:nvSpPr>
          <p:spPr bwMode="auto">
            <a:xfrm>
              <a:off x="1200" y="2199"/>
              <a:ext cx="64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original</a:t>
              </a:r>
            </a:p>
          </p:txBody>
        </p:sp>
      </p:grpSp>
      <p:grpSp>
        <p:nvGrpSpPr>
          <p:cNvPr id="39941" name="Group 22"/>
          <p:cNvGrpSpPr>
            <a:grpSpLocks/>
          </p:cNvGrpSpPr>
          <p:nvPr/>
        </p:nvGrpSpPr>
        <p:grpSpPr bwMode="auto">
          <a:xfrm>
            <a:off x="3581400" y="1627187"/>
            <a:ext cx="2166938" cy="2162175"/>
            <a:chOff x="2256" y="912"/>
            <a:chExt cx="1511" cy="1507"/>
          </a:xfrm>
        </p:grpSpPr>
        <p:pic>
          <p:nvPicPr>
            <p:cNvPr id="39962" name="Picture 5" descr="lenaG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6" y="912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63" name="Text Box 12"/>
            <p:cNvSpPr txBox="1">
              <a:spLocks noChangeArrowheads="1"/>
            </p:cNvSpPr>
            <p:nvPr/>
          </p:nvSpPr>
          <p:spPr bwMode="auto">
            <a:xfrm>
              <a:off x="2591" y="2185"/>
              <a:ext cx="1176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smoothed (5x5)</a:t>
              </a:r>
            </a:p>
          </p:txBody>
        </p:sp>
      </p:grpSp>
      <p:sp>
        <p:nvSpPr>
          <p:cNvPr id="39942" name="Text Box 17"/>
          <p:cNvSpPr txBox="1">
            <a:spLocks noChangeArrowheads="1"/>
          </p:cNvSpPr>
          <p:nvPr/>
        </p:nvSpPr>
        <p:spPr bwMode="auto">
          <a:xfrm>
            <a:off x="2971800" y="25050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–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962650" y="1627187"/>
            <a:ext cx="2735263" cy="2149475"/>
            <a:chOff x="3756" y="912"/>
            <a:chExt cx="1723" cy="1354"/>
          </a:xfrm>
        </p:grpSpPr>
        <p:grpSp>
          <p:nvGrpSpPr>
            <p:cNvPr id="39958" name="Group 23"/>
            <p:cNvGrpSpPr>
              <a:grpSpLocks/>
            </p:cNvGrpSpPr>
            <p:nvPr/>
          </p:nvGrpSpPr>
          <p:grpSpPr bwMode="auto">
            <a:xfrm>
              <a:off x="4128" y="912"/>
              <a:ext cx="1351" cy="1354"/>
              <a:chOff x="4128" y="912"/>
              <a:chExt cx="1496" cy="1499"/>
            </a:xfrm>
          </p:grpSpPr>
          <p:pic>
            <p:nvPicPr>
              <p:cNvPr id="39960" name="Picture 6" descr="lena_dif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128" y="912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61" name="Text Box 15"/>
              <p:cNvSpPr txBox="1">
                <a:spLocks noChangeArrowheads="1"/>
              </p:cNvSpPr>
              <p:nvPr/>
            </p:nvSpPr>
            <p:spPr bwMode="auto">
              <a:xfrm>
                <a:off x="5124" y="2177"/>
                <a:ext cx="500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detail</a:t>
                </a:r>
              </a:p>
            </p:txBody>
          </p:sp>
        </p:grpSp>
        <p:sp>
          <p:nvSpPr>
            <p:cNvPr id="39959" name="Text Box 18"/>
            <p:cNvSpPr txBox="1">
              <a:spLocks noChangeArrowheads="1"/>
            </p:cNvSpPr>
            <p:nvPr/>
          </p:nvSpPr>
          <p:spPr bwMode="auto">
            <a:xfrm>
              <a:off x="3756" y="1488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5943600" y="4419600"/>
            <a:ext cx="2743200" cy="2149475"/>
            <a:chOff x="3744" y="2784"/>
            <a:chExt cx="1728" cy="1354"/>
          </a:xfrm>
        </p:grpSpPr>
        <p:grpSp>
          <p:nvGrpSpPr>
            <p:cNvPr id="39954" name="Group 26"/>
            <p:cNvGrpSpPr>
              <a:grpSpLocks/>
            </p:cNvGrpSpPr>
            <p:nvPr/>
          </p:nvGrpSpPr>
          <p:grpSpPr bwMode="auto">
            <a:xfrm>
              <a:off x="4128" y="2784"/>
              <a:ext cx="1344" cy="1354"/>
              <a:chOff x="4128" y="2784"/>
              <a:chExt cx="1488" cy="1499"/>
            </a:xfrm>
          </p:grpSpPr>
          <p:pic>
            <p:nvPicPr>
              <p:cNvPr id="39956" name="Picture 10" descr="lena_sharpened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28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7" name="Text Box 16"/>
              <p:cNvSpPr txBox="1">
                <a:spLocks noChangeArrowheads="1"/>
              </p:cNvSpPr>
              <p:nvPr/>
            </p:nvSpPr>
            <p:spPr bwMode="auto">
              <a:xfrm>
                <a:off x="4752" y="4049"/>
                <a:ext cx="844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sharpened</a:t>
                </a:r>
              </a:p>
            </p:txBody>
          </p:sp>
        </p:grpSp>
        <p:sp>
          <p:nvSpPr>
            <p:cNvPr id="39955" name="Text Box 19"/>
            <p:cNvSpPr txBox="1">
              <a:spLocks noChangeArrowheads="1"/>
            </p:cNvSpPr>
            <p:nvPr/>
          </p:nvSpPr>
          <p:spPr bwMode="auto">
            <a:xfrm>
              <a:off x="3744" y="3360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533400" y="3886200"/>
            <a:ext cx="7924800" cy="2682875"/>
            <a:chOff x="336" y="2448"/>
            <a:chExt cx="4992" cy="1690"/>
          </a:xfrm>
        </p:grpSpPr>
        <p:sp>
          <p:nvSpPr>
            <p:cNvPr id="39946" name="Rectangle 7"/>
            <p:cNvSpPr>
              <a:spLocks noChangeArrowheads="1"/>
            </p:cNvSpPr>
            <p:nvPr/>
          </p:nvSpPr>
          <p:spPr bwMode="auto">
            <a:xfrm>
              <a:off x="432" y="2448"/>
              <a:ext cx="489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 dirty="0"/>
                <a:t>Let’s add it back:</a:t>
              </a:r>
            </a:p>
          </p:txBody>
        </p:sp>
        <p:grpSp>
          <p:nvGrpSpPr>
            <p:cNvPr id="39947" name="Group 24"/>
            <p:cNvGrpSpPr>
              <a:grpSpLocks/>
            </p:cNvGrpSpPr>
            <p:nvPr/>
          </p:nvGrpSpPr>
          <p:grpSpPr bwMode="auto">
            <a:xfrm>
              <a:off x="336" y="2784"/>
              <a:ext cx="1359" cy="1354"/>
              <a:chOff x="336" y="2784"/>
              <a:chExt cx="1505" cy="1499"/>
            </a:xfrm>
          </p:grpSpPr>
          <p:pic>
            <p:nvPicPr>
              <p:cNvPr id="39952" name="Picture 8" descr="len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6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3" name="Text Box 13"/>
              <p:cNvSpPr txBox="1">
                <a:spLocks noChangeArrowheads="1"/>
              </p:cNvSpPr>
              <p:nvPr/>
            </p:nvSpPr>
            <p:spPr bwMode="auto">
              <a:xfrm>
                <a:off x="1200" y="4049"/>
                <a:ext cx="641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original</a:t>
                </a:r>
              </a:p>
            </p:txBody>
          </p:sp>
        </p:grpSp>
        <p:grpSp>
          <p:nvGrpSpPr>
            <p:cNvPr id="39948" name="Group 25"/>
            <p:cNvGrpSpPr>
              <a:grpSpLocks/>
            </p:cNvGrpSpPr>
            <p:nvPr/>
          </p:nvGrpSpPr>
          <p:grpSpPr bwMode="auto">
            <a:xfrm>
              <a:off x="2256" y="2784"/>
              <a:ext cx="1351" cy="1354"/>
              <a:chOff x="2256" y="2784"/>
              <a:chExt cx="1496" cy="1499"/>
            </a:xfrm>
          </p:grpSpPr>
          <p:pic>
            <p:nvPicPr>
              <p:cNvPr id="39950" name="Picture 9" descr="lena_dif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56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1" name="Text Box 14"/>
              <p:cNvSpPr txBox="1">
                <a:spLocks noChangeArrowheads="1"/>
              </p:cNvSpPr>
              <p:nvPr/>
            </p:nvSpPr>
            <p:spPr bwMode="auto">
              <a:xfrm>
                <a:off x="3252" y="4049"/>
                <a:ext cx="500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detail</a:t>
                </a:r>
              </a:p>
            </p:txBody>
          </p:sp>
        </p:grpSp>
        <p:sp>
          <p:nvSpPr>
            <p:cNvPr id="39949" name="Text Box 20"/>
            <p:cNvSpPr txBox="1">
              <a:spLocks noChangeArrowheads="1"/>
            </p:cNvSpPr>
            <p:nvPr/>
          </p:nvSpPr>
          <p:spPr bwMode="auto">
            <a:xfrm>
              <a:off x="1864" y="3360"/>
              <a:ext cx="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 </a:t>
              </a:r>
              <a:r>
                <a:rPr lang="el-GR"/>
                <a:t>α</a:t>
              </a:r>
            </a:p>
          </p:txBody>
        </p:sp>
      </p:grp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Unsharp</a:t>
            </a:r>
            <a:r>
              <a:rPr lang="en-US" dirty="0" smtClean="0"/>
              <a:t> mask filter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28600" y="1843088"/>
            <a:ext cx="8839200" cy="4481512"/>
            <a:chOff x="144" y="1161"/>
            <a:chExt cx="5568" cy="2823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767" name="Photo Editor Photo" r:id="rId6" imgW="4133333" imgH="2905531" progId="">
                    <p:embed/>
                  </p:oleObj>
                </mc:Choice>
                <mc:Fallback>
                  <p:oleObj name="Photo Editor Photo" r:id="rId6" imgW="4133333" imgH="29055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8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Gaussian</a:t>
              </a:r>
            </a:p>
          </p:txBody>
        </p:sp>
        <p:grpSp>
          <p:nvGrpSpPr>
            <p:cNvPr id="4109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4114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unit impulse</a:t>
                </a:r>
              </a:p>
            </p:txBody>
          </p:sp>
        </p:grpSp>
        <p:pic>
          <p:nvPicPr>
            <p:cNvPr id="4110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20" descr="log"/>
            <p:cNvPicPr>
              <a:picLocks noChangeAspect="1" noChangeArrowheads="1"/>
            </p:cNvPicPr>
            <p:nvPr/>
          </p:nvPicPr>
          <p:blipFill>
            <a:blip r:embed="rId9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2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3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Laplacian of Gaussian</a:t>
              </a:r>
            </a:p>
          </p:txBody>
        </p:sp>
      </p:grpSp>
      <p:graphicFrame>
        <p:nvGraphicFramePr>
          <p:cNvPr id="4098" name="Object 22"/>
          <p:cNvGraphicFramePr>
            <a:graphicFrameLocks noGrp="1" noChangeAspect="1"/>
          </p:cNvGraphicFramePr>
          <p:nvPr>
            <p:ph idx="1"/>
          </p:nvPr>
        </p:nvGraphicFramePr>
        <p:xfrm>
          <a:off x="2406650" y="1219200"/>
          <a:ext cx="60960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68" name="Equation" r:id="rId11" imgW="3441600" imgH="203040" progId="Equation.3">
                  <p:embed/>
                </p:oleObj>
              </mc:Choice>
              <mc:Fallback>
                <p:oleObj name="Equation" r:id="rId11" imgW="3441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650" y="1219200"/>
                        <a:ext cx="6096000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24"/>
          <p:cNvSpPr txBox="1">
            <a:spLocks noChangeArrowheads="1"/>
          </p:cNvSpPr>
          <p:nvPr/>
        </p:nvSpPr>
        <p:spPr bwMode="auto">
          <a:xfrm>
            <a:off x="2101850" y="2017713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image</a:t>
            </a:r>
          </a:p>
        </p:txBody>
      </p:sp>
      <p:sp>
        <p:nvSpPr>
          <p:cNvPr id="4103" name="Text Box 25"/>
          <p:cNvSpPr txBox="1">
            <a:spLocks noChangeArrowheads="1"/>
          </p:cNvSpPr>
          <p:nvPr/>
        </p:nvSpPr>
        <p:spPr bwMode="auto">
          <a:xfrm>
            <a:off x="3416300" y="2025650"/>
            <a:ext cx="89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blurred</a:t>
            </a:r>
            <a:br>
              <a:rPr lang="en-US" sz="1800"/>
            </a:br>
            <a:r>
              <a:rPr lang="en-US" sz="1800"/>
              <a:t>image</a:t>
            </a:r>
          </a:p>
        </p:txBody>
      </p:sp>
      <p:sp>
        <p:nvSpPr>
          <p:cNvPr id="4104" name="Line 26"/>
          <p:cNvSpPr>
            <a:spLocks noChangeShapeType="1"/>
          </p:cNvSpPr>
          <p:nvPr/>
        </p:nvSpPr>
        <p:spPr bwMode="auto">
          <a:xfrm flipV="1">
            <a:off x="24828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27"/>
          <p:cNvSpPr>
            <a:spLocks noChangeShapeType="1"/>
          </p:cNvSpPr>
          <p:nvPr/>
        </p:nvSpPr>
        <p:spPr bwMode="auto">
          <a:xfrm flipV="1">
            <a:off x="38544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28"/>
          <p:cNvSpPr txBox="1">
            <a:spLocks noChangeArrowheads="1"/>
          </p:cNvSpPr>
          <p:nvPr/>
        </p:nvSpPr>
        <p:spPr bwMode="auto">
          <a:xfrm>
            <a:off x="7207250" y="2017713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unit impulse</a:t>
            </a:r>
            <a:br>
              <a:rPr lang="en-US" sz="1800"/>
            </a:br>
            <a:r>
              <a:rPr lang="en-US" sz="1800"/>
              <a:t>(identity)</a:t>
            </a:r>
          </a:p>
        </p:txBody>
      </p:sp>
      <p:sp>
        <p:nvSpPr>
          <p:cNvPr id="4107" name="Line 29"/>
          <p:cNvSpPr>
            <a:spLocks noChangeShapeType="1"/>
          </p:cNvSpPr>
          <p:nvPr/>
        </p:nvSpPr>
        <p:spPr bwMode="auto">
          <a:xfrm flipV="1">
            <a:off x="78930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00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^2 f = \frac{\partial^2 f}{\partial x^2} + \frac{\partial^2 f}{\partial y^2}$&#10;\end{document}&#10;"/>
  <p:tag name="EXTERNALNAME" val="Edittex"/>
  <p:tag name="BLEND" val="False"/>
  <p:tag name="TRANSPARENT" val="False"/>
  <p:tag name="BITMAPFORMAT" val="bmpmono"/>
  <p:tag name="DEBUGINTERACTIVE" val="True"/>
  <p:tag name="ORIGWIDTH" val="611.12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3012</TotalTime>
  <Words>1793</Words>
  <Application>Microsoft Office PowerPoint</Application>
  <PresentationFormat>On-screen Show (4:3)</PresentationFormat>
  <Paragraphs>467</Paragraphs>
  <Slides>57</Slides>
  <Notes>56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79" baseType="lpstr">
      <vt:lpstr>新細明體</vt:lpstr>
      <vt:lpstr>Arial</vt:lpstr>
      <vt:lpstr>Calibri</vt:lpstr>
      <vt:lpstr>Courier New</vt:lpstr>
      <vt:lpstr>Times</vt:lpstr>
      <vt:lpstr>Times New Roman</vt:lpstr>
      <vt:lpstr>Wingdings</vt:lpstr>
      <vt:lpstr>2_Default Design</vt:lpstr>
      <vt:lpstr>8_Default Design</vt:lpstr>
      <vt:lpstr>3_Default Design</vt:lpstr>
      <vt:lpstr>1_Blank Presentation</vt:lpstr>
      <vt:lpstr>1_Default Design</vt:lpstr>
      <vt:lpstr>Default Design</vt:lpstr>
      <vt:lpstr>5_Default Design</vt:lpstr>
      <vt:lpstr>6_Default Design</vt:lpstr>
      <vt:lpstr>9_Default Design</vt:lpstr>
      <vt:lpstr>10_Default Design</vt:lpstr>
      <vt:lpstr>Office 佈景主題</vt:lpstr>
      <vt:lpstr>6_Office Theme</vt:lpstr>
      <vt:lpstr>Photo Editor Photo</vt:lpstr>
      <vt:lpstr>Equation</vt:lpstr>
      <vt:lpstr>Bitmap Image</vt:lpstr>
      <vt:lpstr>Image gradients and edges April 11th, 2019</vt:lpstr>
      <vt:lpstr>Last time</vt:lpstr>
      <vt:lpstr>PowerPoint Presentation</vt:lpstr>
      <vt:lpstr>PowerPoint Presentation</vt:lpstr>
      <vt:lpstr>Review</vt:lpstr>
      <vt:lpstr>Practice with linear filters</vt:lpstr>
      <vt:lpstr>Filtering examples: sharpening</vt:lpstr>
      <vt:lpstr>Sharpening revisited</vt:lpstr>
      <vt:lpstr>Unsharp mask filter</vt:lpstr>
      <vt:lpstr>Review</vt:lpstr>
      <vt:lpstr>Recall: Image filtering</vt:lpstr>
      <vt:lpstr>Recall: Image filtering</vt:lpstr>
      <vt:lpstr>Edge detection</vt:lpstr>
      <vt:lpstr>What causes an edge?</vt:lpstr>
      <vt:lpstr>Edges/gradients and invariance</vt:lpstr>
      <vt:lpstr>Derivatives and edges</vt:lpstr>
      <vt:lpstr>Derivatives with convolution</vt:lpstr>
      <vt:lpstr>Partial derivatives of an image</vt:lpstr>
      <vt:lpstr>Assorted finite difference filters</vt:lpstr>
      <vt:lpstr>Image gradient</vt:lpstr>
      <vt:lpstr>Effects of noise</vt:lpstr>
      <vt:lpstr>Effects of noise</vt:lpstr>
      <vt:lpstr>Solution:  smooth first</vt:lpstr>
      <vt:lpstr>Derivative theorem of convolution</vt:lpstr>
      <vt:lpstr>PowerPoint Presentation</vt:lpstr>
      <vt:lpstr>Derivative of Gaussian filters</vt:lpstr>
      <vt:lpstr>Laplacian of Gaussian</vt:lpstr>
      <vt:lpstr>2D edge detection filters</vt:lpstr>
      <vt:lpstr>Smoothing with a Gaussian</vt:lpstr>
      <vt:lpstr>Effect of σ on derivatives </vt:lpstr>
      <vt:lpstr>So, what scale to choose?</vt:lpstr>
      <vt:lpstr>Mask properties</vt:lpstr>
      <vt:lpstr>Seam carving: main idea</vt:lpstr>
      <vt:lpstr>Seam carving: main idea</vt:lpstr>
      <vt:lpstr>PowerPoint Presentation</vt:lpstr>
      <vt:lpstr>Seam carving: main idea</vt:lpstr>
      <vt:lpstr>PowerPoint Presentation</vt:lpstr>
      <vt:lpstr>PowerPoint Presentation</vt:lpstr>
      <vt:lpstr>How to identify the minimum cost seam?</vt:lpstr>
      <vt:lpstr>PowerPoint Presentation</vt:lpstr>
      <vt:lpstr>PowerPoint Presentation</vt:lpstr>
      <vt:lpstr>PowerPoint Presentation</vt:lpstr>
      <vt:lpstr>Real image example</vt:lpstr>
      <vt:lpstr>PowerPoint Presentation</vt:lpstr>
      <vt:lpstr>Other notes on seam carving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Filters for features</dc:title>
  <dc:creator/>
  <cp:lastModifiedBy>Administrator</cp:lastModifiedBy>
  <cp:revision>161</cp:revision>
  <cp:lastPrinted>2018-04-10T17:25:36Z</cp:lastPrinted>
  <dcterms:created xsi:type="dcterms:W3CDTF">2013-10-08T22:01:13Z</dcterms:created>
  <dcterms:modified xsi:type="dcterms:W3CDTF">2019-04-11T21:40:01Z</dcterms:modified>
</cp:coreProperties>
</file>