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61" r:id="rId3"/>
    <p:sldMasterId id="2147483777" r:id="rId4"/>
    <p:sldMasterId id="2147483789" r:id="rId5"/>
    <p:sldMasterId id="2147483802" r:id="rId6"/>
    <p:sldMasterId id="2147483815" r:id="rId7"/>
    <p:sldMasterId id="2147483828" r:id="rId8"/>
    <p:sldMasterId id="2147483854" r:id="rId9"/>
    <p:sldMasterId id="2147483867" r:id="rId10"/>
    <p:sldMasterId id="2147483990" r:id="rId11"/>
    <p:sldMasterId id="2147484002" r:id="rId12"/>
  </p:sldMasterIdLst>
  <p:notesMasterIdLst>
    <p:notesMasterId r:id="rId113"/>
  </p:notesMasterIdLst>
  <p:handoutMasterIdLst>
    <p:handoutMasterId r:id="rId114"/>
  </p:handoutMasterIdLst>
  <p:sldIdLst>
    <p:sldId id="467" r:id="rId13"/>
    <p:sldId id="335" r:id="rId14"/>
    <p:sldId id="484" r:id="rId15"/>
    <p:sldId id="485" r:id="rId16"/>
    <p:sldId id="486" r:id="rId17"/>
    <p:sldId id="336" r:id="rId18"/>
    <p:sldId id="285" r:id="rId19"/>
    <p:sldId id="440" r:id="rId20"/>
    <p:sldId id="441" r:id="rId21"/>
    <p:sldId id="442" r:id="rId22"/>
    <p:sldId id="443" r:id="rId23"/>
    <p:sldId id="444" r:id="rId24"/>
    <p:sldId id="445" r:id="rId25"/>
    <p:sldId id="446" r:id="rId26"/>
    <p:sldId id="447" r:id="rId27"/>
    <p:sldId id="448" r:id="rId28"/>
    <p:sldId id="473" r:id="rId29"/>
    <p:sldId id="481" r:id="rId30"/>
    <p:sldId id="449" r:id="rId31"/>
    <p:sldId id="450" r:id="rId32"/>
    <p:sldId id="451" r:id="rId33"/>
    <p:sldId id="452" r:id="rId34"/>
    <p:sldId id="453" r:id="rId35"/>
    <p:sldId id="454" r:id="rId36"/>
    <p:sldId id="456" r:id="rId37"/>
    <p:sldId id="457" r:id="rId38"/>
    <p:sldId id="458" r:id="rId39"/>
    <p:sldId id="459" r:id="rId40"/>
    <p:sldId id="460" r:id="rId41"/>
    <p:sldId id="474" r:id="rId42"/>
    <p:sldId id="475" r:id="rId43"/>
    <p:sldId id="462" r:id="rId44"/>
    <p:sldId id="375" r:id="rId45"/>
    <p:sldId id="482" r:id="rId46"/>
    <p:sldId id="483" r:id="rId47"/>
    <p:sldId id="437" r:id="rId48"/>
    <p:sldId id="423" r:id="rId49"/>
    <p:sldId id="425" r:id="rId50"/>
    <p:sldId id="426" r:id="rId51"/>
    <p:sldId id="427" r:id="rId52"/>
    <p:sldId id="428" r:id="rId53"/>
    <p:sldId id="429" r:id="rId54"/>
    <p:sldId id="430" r:id="rId55"/>
    <p:sldId id="431" r:id="rId56"/>
    <p:sldId id="432" r:id="rId57"/>
    <p:sldId id="433" r:id="rId58"/>
    <p:sldId id="434" r:id="rId59"/>
    <p:sldId id="438" r:id="rId60"/>
    <p:sldId id="286" r:id="rId61"/>
    <p:sldId id="340" r:id="rId62"/>
    <p:sldId id="287" r:id="rId63"/>
    <p:sldId id="354" r:id="rId64"/>
    <p:sldId id="288" r:id="rId65"/>
    <p:sldId id="289" r:id="rId66"/>
    <p:sldId id="290" r:id="rId67"/>
    <p:sldId id="291" r:id="rId68"/>
    <p:sldId id="356" r:id="rId69"/>
    <p:sldId id="358" r:id="rId70"/>
    <p:sldId id="292" r:id="rId71"/>
    <p:sldId id="300" r:id="rId72"/>
    <p:sldId id="301" r:id="rId73"/>
    <p:sldId id="302" r:id="rId74"/>
    <p:sldId id="303" r:id="rId75"/>
    <p:sldId id="304" r:id="rId76"/>
    <p:sldId id="466" r:id="rId77"/>
    <p:sldId id="306" r:id="rId78"/>
    <p:sldId id="307" r:id="rId79"/>
    <p:sldId id="308" r:id="rId80"/>
    <p:sldId id="309" r:id="rId81"/>
    <p:sldId id="310" r:id="rId82"/>
    <p:sldId id="311" r:id="rId83"/>
    <p:sldId id="312" r:id="rId84"/>
    <p:sldId id="313" r:id="rId85"/>
    <p:sldId id="383" r:id="rId86"/>
    <p:sldId id="314" r:id="rId87"/>
    <p:sldId id="315" r:id="rId88"/>
    <p:sldId id="316" r:id="rId89"/>
    <p:sldId id="317" r:id="rId90"/>
    <p:sldId id="318" r:id="rId91"/>
    <p:sldId id="319" r:id="rId92"/>
    <p:sldId id="320" r:id="rId93"/>
    <p:sldId id="321" r:id="rId94"/>
    <p:sldId id="322" r:id="rId95"/>
    <p:sldId id="323" r:id="rId96"/>
    <p:sldId id="324" r:id="rId97"/>
    <p:sldId id="384" r:id="rId98"/>
    <p:sldId id="325" r:id="rId99"/>
    <p:sldId id="326" r:id="rId100"/>
    <p:sldId id="378" r:id="rId101"/>
    <p:sldId id="293" r:id="rId102"/>
    <p:sldId id="294" r:id="rId103"/>
    <p:sldId id="359" r:id="rId104"/>
    <p:sldId id="298" r:id="rId105"/>
    <p:sldId id="380" r:id="rId106"/>
    <p:sldId id="328" r:id="rId107"/>
    <p:sldId id="329" r:id="rId108"/>
    <p:sldId id="339" r:id="rId109"/>
    <p:sldId id="333" r:id="rId110"/>
    <p:sldId id="464" r:id="rId111"/>
    <p:sldId id="465" r:id="rId11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 autoAdjust="0"/>
    <p:restoredTop sz="66513" autoAdjust="0"/>
  </p:normalViewPr>
  <p:slideViewPr>
    <p:cSldViewPr>
      <p:cViewPr varScale="1">
        <p:scale>
          <a:sx n="77" d="100"/>
          <a:sy n="77" d="100"/>
        </p:scale>
        <p:origin x="220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theme" Target="theme/theme1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presProps" Target="presProps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1B3BE57-7319-4DAC-B05F-55379AE69920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D2F104C-4E76-47E2-A1C8-FB57F7F3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354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2CACA95-1FFC-4D2D-BE58-479A702F9170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1EB442-4850-41BE-89CC-55FBDF2514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523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73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0CD2CB0-92B7-4B10-AB60-D828201A4C20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330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631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50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11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267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02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04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84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816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00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6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CC926D-6714-43B1-9BA6-159D77BFD60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36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252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6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E97F2F-689D-420C-A40E-6ED93DA6768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646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55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65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418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82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0157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50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01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sz="11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1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687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82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972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9003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06884-1F3B-46D4-94FB-27CEF4B1F40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688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Looking at distances from template</a:t>
            </a:r>
            <a:r>
              <a:rPr lang="en-US" baseline="0" dirty="0" smtClean="0">
                <a:latin typeface="Arial" pitchFamily="34" charset="0"/>
              </a:rPr>
              <a:t> points to closest edge.</a:t>
            </a:r>
          </a:p>
          <a:p>
            <a:pPr eaLnBrk="1" hangingPunct="1"/>
            <a:endParaRPr lang="en-US" baseline="0" dirty="0" smtClean="0">
              <a:latin typeface="Arial" pitchFamily="34" charset="0"/>
            </a:endParaRPr>
          </a:p>
          <a:p>
            <a:pPr eaLnBrk="1" hangingPunct="1"/>
            <a:r>
              <a:rPr lang="en-US" baseline="0" dirty="0" smtClean="0">
                <a:latin typeface="Arial" pitchFamily="34" charset="0"/>
              </a:rPr>
              <a:t>Naïve: k * p (k = number of template points, p = number of edge points) at each location.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065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01052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424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393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499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C24EBC-A85B-4F00-8075-FF8F9C48ACF8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8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sz="11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1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6000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495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4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7755987-06E5-485B-BE1E-56E92D045E4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102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74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9FD6B4-290C-46B0-9A11-E3C9492C628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051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19E17D0-89B7-4BA1-9A60-F8D3A8558677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181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4728C7-0725-4D98-A806-4FFD146A211F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298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268169F-9C3D-41CF-993F-893EC0BD7E4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460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99AC605-5452-42CF-82F4-0663CEC3480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4480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509E4E-78D9-451B-B622-B4C43E9B2B1E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38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646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B5AC826-C2EF-4FA1-9977-D22B80D77C0C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3853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0B46FB8-08B0-4097-8B10-5700BB48829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22679988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2750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F9F615-94E3-42D0-8CE5-7363A0663E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523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CE56498-9708-4E4F-845E-5822804EE89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Disk strel, 5 pixels wide</a:t>
            </a:r>
          </a:p>
        </p:txBody>
      </p:sp>
    </p:spTree>
    <p:extLst>
      <p:ext uri="{BB962C8B-B14F-4D97-AF65-F5344CB8AC3E}">
        <p14:creationId xmlns:p14="http://schemas.microsoft.com/office/powerpoint/2010/main" val="20145863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67FFC78-ACDA-47BA-AB59-F7E3E88F360A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367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282F727-4538-4543-9B84-E2E256E5309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2312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B11ADA4-8ADE-41BA-AA60-9DD40FBA99F3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1580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513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44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542DD-6B51-41A8-A568-F7CFAD50E417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0745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6202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6238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4541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227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518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2855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085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766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803E63-4BD4-4DA5-A9D2-0F626110FD2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9637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42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3525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7301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587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758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861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4107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1932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51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647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1996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73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D22D04-830E-4317-8E67-5EC96C0859A5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3999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929924-147F-464B-9671-966E423E07E7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138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064788D-FE7D-4191-B301-BE2C91B760DC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30875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5830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977CCA-2DE8-4154-80BC-E3046868E2A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7999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43418-274A-4FFF-9C5D-422E5301526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2310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742D95-2621-4426-A24E-8A3413A03521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organs</a:t>
            </a:r>
          </a:p>
        </p:txBody>
      </p:sp>
    </p:spTree>
    <p:extLst>
      <p:ext uri="{BB962C8B-B14F-4D97-AF65-F5344CB8AC3E}">
        <p14:creationId xmlns:p14="http://schemas.microsoft.com/office/powerpoint/2010/main" val="325314797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75180C3-0804-4BAD-9E77-F938F7CF658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18303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0D1EB442-4850-41BE-89CC-55FBDF251477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94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37962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4F829BB-F7BC-4EB4-8CDF-27434484FA41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3157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89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44531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47E0A-311A-4E10-8051-810292BF03D4}" type="slidenum">
              <a:rPr lang="en-US" smtClean="0">
                <a:latin typeface="Arial" pitchFamily="34" charset="0"/>
              </a:rPr>
              <a:pPr/>
              <a:t>97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9876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616AA0-EE33-43D8-A17A-C42D1B581D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59259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89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25" y="1820863"/>
            <a:ext cx="4084638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820863"/>
            <a:ext cx="4086225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254000"/>
            <a:ext cx="2081213" cy="583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163" y="254000"/>
            <a:ext cx="6094412" cy="583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A42E28-4505-4D7E-B551-6BDC041E57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5EDC10-8AFF-41D4-9049-F608307433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C6B51-F827-4850-A478-E42271B8F8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C92A4B-BB3D-44E3-8F3C-A07EC7B80F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CC909-FDA4-4558-BB7A-B9A4BC0E8A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100F4-55C6-49EE-89DE-565F950551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C3DDA-570D-41A3-8CE9-2802200A01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AD246-E28E-4B9D-AFA3-6E7B80DA91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C7745-09E0-4DD0-BC14-656DC1C235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19481-1261-4608-A7FE-247660FBD7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10FC950-DAFC-4F00-A7DB-D95E09B93D5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180BD1-FC3D-4682-988F-F6DFB5A88147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6C59D13-8F38-4B40-938A-20AF730F4310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A42D8B4-892C-4257-81D8-067F8DBBDB1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801C9E4-2D2C-48A4-B7AC-5A37F040E82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29623E-074C-445A-A790-C2DE8CD84FF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538B231-40B0-4A63-A8FB-9F7C21BD840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316A687-5FC1-4A47-943A-6F4D7407EFC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AD0AFB6-F730-4750-94C9-61043C36924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2F75F8-44E8-4FEA-B6E2-3BA82D850B9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B93B90D-83D5-4DFB-ACF0-20F3A0DD26D2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27350-5004-4833-8037-0700A6454A3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E0A02D-67CC-474D-9A00-96101782E12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EE91A65-EFC6-4ED7-B22C-100D31383BF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7DAE57-1B5D-476E-8157-B5A4DF98CA3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734D62-26C6-4182-959D-818E253EE4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1F677C-2A91-4E56-BD02-E13A2F9C270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C271DD-71D1-459E-ADB6-D25204FAE7BD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DB2C2D-3C24-4C58-92F6-75547E2180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9CC57-DEE9-4734-9F5A-EF5D2A5CC7F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A8B7D6-0E3A-44D3-B498-A66DB48DF9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147E01-09ED-4433-8039-C74E9399E9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6B43E5B-FED1-4536-B3AC-F0BDDAB2F876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551135-68C2-4516-BC8F-FBE9D84B1E9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5C24B7-756C-4500-B73D-A63C8EF10381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F48193-2188-4465-8336-5A423A3FEF7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86F13A7-34D9-43DC-81B2-EC28A279D57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57A9956-385A-474E-B003-2D837FC4CC4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6C88D-CF95-4CC0-A62F-8912005E466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F4F89AC-1F58-4015-A295-C7F0FDD9DBA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4E82E3-34AB-408B-94CE-1EE5F7C11F4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E479D7-F36C-4FC5-8220-9C5C94AE5E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D4908B-53DE-4580-9DAF-332B418D341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136B9EC-6DA7-48D5-92EB-7354F912CD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4E386C-BC33-4204-9849-920EE58D74A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095D30-CC70-4E0B-A876-811FD1E07B27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3B8F2F-375E-4E37-9072-833F737DE88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41E6D-9825-42C5-B52C-2648B0C478A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3A21D1-41E2-421E-99E7-CE582C3837C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DE0505-5358-46FF-B9B3-593F3F1C9E3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967C48-6686-411B-80A2-31C66FEF823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8C406-DBA0-4397-A211-4FE47294D1C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B6C3CE-C8D7-4713-8B0F-CECD8B0007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CE22A8-92B5-4BA2-BAF6-1EFB859B7F6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240817-1787-4972-9CEF-3B39D077229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ED1EB21-084A-4C44-AAA9-F27DF8F302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495EEA-00F6-4C9E-85B3-0DFCBA25A617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E27511-7D38-48D0-B0BF-8C00CBD0B4F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06D8AD-DA75-4BED-AD55-DF0B1971FC8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7564F4-2CDE-417A-BC4D-C29CEDB81D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B2F037-6EA3-49AD-BD5D-C415CA803B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86F075-7E0D-4EE5-A722-F5CA5D35AAB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5031D7-551D-4B0C-9694-D71CB674F4D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CD8251-20D4-482B-B021-2C35D2268F5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65113" y="501650"/>
            <a:ext cx="8613775" cy="5721350"/>
          </a:xfrm>
          <a:prstGeom prst="rect">
            <a:avLst/>
          </a:prstGeom>
          <a:solidFill>
            <a:srgbClr val="000066"/>
          </a:solidFill>
          <a:ln w="508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54000"/>
            <a:ext cx="8323262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820863"/>
            <a:ext cx="8323263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6319838" y="6324600"/>
            <a:ext cx="2443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Computer Vision Group</a:t>
            </a:r>
            <a:endParaRPr lang="de-DE" sz="1200" kern="1200">
              <a:solidFill>
                <a:srgbClr val="0000CC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228600" y="6172200"/>
            <a:ext cx="1295400" cy="488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de-DE" sz="1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de-DE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UC Berkeley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22FD97-CCB3-4702-9884-69BDE83B8F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DD06B60-9C6C-431C-8BEE-0FC903A7634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245037C-9063-4B20-926A-6F8AAA4A85A3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6FF8267-4766-4B5D-A2F2-52B03812053D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FDEBF47-907A-4ADD-A503-077F62747FCE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6BFD4A-02F2-441E-A6CF-ED7310A4FF0E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s.soton.ac.uk/msn/book/new_demo/thresholding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Research/Projects/CS/vision/grouping/papers/mfm-pami-boundary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9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9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53.wmf"/><Relationship Id="rId4" Type="http://schemas.openxmlformats.org/officeDocument/2006/relationships/image" Target="../media/image54.png"/><Relationship Id="rId9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1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homepages.inf.ed.ac.uk/rbf/CVonline/LOCAL_COPIES/FITZGIBBON/simplebinary.htm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5" Type="http://schemas.openxmlformats.org/officeDocument/2006/relationships/image" Target="../media/image9.png"/><Relationship Id="rId4" Type="http://schemas.openxmlformats.org/officeDocument/2006/relationships/oleObject" Target="../embeddings/oleObject5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0.xml"/><Relationship Id="rId4" Type="http://schemas.openxmlformats.org/officeDocument/2006/relationships/hyperlink" Target="http://bigwww.epfl.ch/demo/jmorpho/start.php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8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67517"/>
            <a:ext cx="9144000" cy="1470025"/>
          </a:xfrm>
        </p:spPr>
        <p:txBody>
          <a:bodyPr/>
          <a:lstStyle/>
          <a:p>
            <a:r>
              <a:rPr lang="en-US" sz="4800" dirty="0" smtClean="0"/>
              <a:t>Edges and Binary Image Analysis</a:t>
            </a:r>
            <a:br>
              <a:rPr lang="en-US" sz="4800" dirty="0" smtClean="0"/>
            </a:br>
            <a:r>
              <a:rPr lang="en-US" sz="3600" dirty="0" smtClean="0"/>
              <a:t>April </a:t>
            </a:r>
            <a:r>
              <a:rPr lang="en-US" sz="3600" dirty="0" smtClean="0"/>
              <a:t>16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</a:t>
            </a:r>
            <a:r>
              <a:rPr lang="en-US" sz="3600" dirty="0" smtClean="0"/>
              <a:t>2019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70047"/>
            <a:ext cx="6400800" cy="1752600"/>
          </a:xfrm>
        </p:spPr>
        <p:txBody>
          <a:bodyPr/>
          <a:lstStyle/>
          <a:p>
            <a:r>
              <a:rPr lang="en-US" dirty="0" smtClean="0"/>
              <a:t>Yong Jae Lee</a:t>
            </a:r>
          </a:p>
          <a:p>
            <a:r>
              <a:rPr lang="en-US" dirty="0" smtClean="0"/>
              <a:t>UC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4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2"/>
          <p:cNvSpPr>
            <a:spLocks noGrp="1"/>
          </p:cNvSpPr>
          <p:nvPr>
            <p:ph type="title"/>
          </p:nvPr>
        </p:nvSpPr>
        <p:spPr>
          <a:xfrm>
            <a:off x="665163" y="-3175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Original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kern="1200">
              <a:solidFill>
                <a:schemeClr val="bg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209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</a:t>
            </a:r>
            <a:r>
              <a:rPr lang="en-US" smtClean="0"/>
              <a:t>you </a:t>
            </a:r>
            <a:r>
              <a:rPr lang="en-US" smtClean="0"/>
              <a:t>Thursday</a:t>
            </a:r>
            <a:r>
              <a:rPr lang="en-US" dirty="0" smtClean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165100"/>
            <a:ext cx="10134600" cy="7531100"/>
          </a:xfrm>
          <a:prstGeom prst="rect">
            <a:avLst/>
          </a:prstGeom>
        </p:spPr>
      </p:pic>
      <p:sp>
        <p:nvSpPr>
          <p:cNvPr id="121860" name="Title 2"/>
          <p:cNvSpPr txBox="1">
            <a:spLocks/>
          </p:cNvSpPr>
          <p:nvPr/>
        </p:nvSpPr>
        <p:spPr bwMode="auto">
          <a:xfrm>
            <a:off x="665163" y="-317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 image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b="1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itle 2"/>
          <p:cNvSpPr>
            <a:spLocks noGrp="1"/>
          </p:cNvSpPr>
          <p:nvPr>
            <p:ph type="title"/>
          </p:nvPr>
        </p:nvSpPr>
        <p:spPr>
          <a:xfrm>
            <a:off x="153988" y="0"/>
            <a:ext cx="8990012" cy="838200"/>
          </a:xfrm>
        </p:spPr>
        <p:txBody>
          <a:bodyPr/>
          <a:lstStyle/>
          <a:p>
            <a:pPr algn="ctr" eaLnBrk="1" hangingPunct="1"/>
            <a:r>
              <a:rPr lang="en-US" sz="3200" dirty="0" err="1" smtClean="0"/>
              <a:t>Thresholding</a:t>
            </a:r>
            <a:r>
              <a:rPr lang="en-US" sz="3200" dirty="0" smtClean="0"/>
              <a:t> gradient with a lower threshold</a:t>
            </a:r>
          </a:p>
        </p:txBody>
      </p:sp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sz="3200" dirty="0" err="1" smtClean="0"/>
              <a:t>Thresholding</a:t>
            </a:r>
            <a:r>
              <a:rPr lang="en-US" sz="3200" dirty="0" smtClean="0"/>
              <a:t> gradient with a higher threshold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Lowe,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The Canny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mtClean="0"/>
              <a:t>original image (Lena)</a:t>
            </a:r>
          </a:p>
        </p:txBody>
      </p:sp>
      <p:pic>
        <p:nvPicPr>
          <p:cNvPr id="125956" name="Picture 5" descr="l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g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radient magnitude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 Gradients</a:t>
            </a:r>
          </a:p>
        </p:txBody>
      </p:sp>
      <p:pic>
        <p:nvPicPr>
          <p:cNvPr id="27651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C:\Documents and Settings\Derek Hoiem\My Documents\Classes\Spring10 - Computer Vision\figs\7\lena_gmag_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C:\Documents and Settings\Derek Hoiem\My Documents\Classes\Spring10 - Computer Vision\figs\7\lena_gmag_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X-Derivative of Gaussian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29718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Y-Derivative of Gaussian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60960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Gradient Magnitude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Svetlana </a:t>
            </a:r>
            <a:r>
              <a:rPr lang="en-US" sz="120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83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g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radient magnitude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8003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dirty="0" smtClean="0"/>
              <a:t>Previously</a:t>
            </a:r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>
          <a:xfrm>
            <a:off x="446088" y="1265238"/>
            <a:ext cx="8229600" cy="45259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Filters allow local image neighborhood to influence our description and features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Smoothing to reduce noise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Derivatives to locate contrast, gradient</a:t>
            </a:r>
          </a:p>
          <a:p>
            <a:pPr lvl="1">
              <a:spcAft>
                <a:spcPts val="600"/>
              </a:spcAft>
            </a:pPr>
            <a:endParaRPr lang="en-US" sz="1400" dirty="0" smtClean="0"/>
          </a:p>
          <a:p>
            <a:pPr>
              <a:spcAft>
                <a:spcPts val="600"/>
              </a:spcAft>
            </a:pPr>
            <a:r>
              <a:rPr lang="en-US" sz="2800" dirty="0" smtClean="0"/>
              <a:t>Seam carving application: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use image gradients to measure “interestingness” or “energy”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remove 8-connected seams so as to preserve image’s energy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9027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7588" y="3830638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 l="52202" t="59885" r="19633" b="7004"/>
          <a:stretch>
            <a:fillRect/>
          </a:stretch>
        </p:blipFill>
        <p:spPr bwMode="auto">
          <a:xfrm>
            <a:off x="2490788" y="1019175"/>
            <a:ext cx="4381500" cy="5151438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5229225" y="1646238"/>
            <a:ext cx="3835400" cy="2586037"/>
            <a:chOff x="5229225" y="1646238"/>
            <a:chExt cx="3835400" cy="2586037"/>
          </a:xfrm>
        </p:grpSpPr>
        <p:sp>
          <p:nvSpPr>
            <p:cNvPr id="129031" name="TextBox 6"/>
            <p:cNvSpPr txBox="1">
              <a:spLocks noChangeArrowheads="1"/>
            </p:cNvSpPr>
            <p:nvPr/>
          </p:nvSpPr>
          <p:spPr bwMode="auto">
            <a:xfrm>
              <a:off x="7239000" y="1646238"/>
              <a:ext cx="1825625" cy="147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How to turn these thick regions of the gradient into curves?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0800000" flipV="1">
              <a:off x="5229225" y="2552700"/>
              <a:ext cx="1971675" cy="167957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9033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1895475"/>
            <a:ext cx="1895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88" y="3538538"/>
            <a:ext cx="2105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490788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Non-maximum suppression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029200"/>
            <a:ext cx="86868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sz="2200" dirty="0" smtClean="0"/>
              <a:t>Check if pixel is local maximum along gradient direction</a:t>
            </a:r>
          </a:p>
          <a:p>
            <a:pPr>
              <a:buFontTx/>
              <a:buNone/>
            </a:pPr>
            <a:r>
              <a:rPr lang="en-US" sz="2200" dirty="0" smtClean="0"/>
              <a:t>Select single max across width of the edge</a:t>
            </a:r>
          </a:p>
          <a:p>
            <a:pPr>
              <a:buFontTx/>
              <a:buNone/>
            </a:pPr>
            <a:r>
              <a:rPr lang="en-US" sz="2200" dirty="0" smtClean="0"/>
              <a:t>Requires checking interpolated pixels </a:t>
            </a:r>
            <a:r>
              <a:rPr lang="en-US" sz="2200" dirty="0" err="1" smtClean="0"/>
              <a:t>p</a:t>
            </a:r>
            <a:r>
              <a:rPr lang="en-US" sz="2200" dirty="0" smtClean="0"/>
              <a:t> and </a:t>
            </a:r>
            <a:r>
              <a:rPr lang="en-US" sz="2200" dirty="0" err="1" smtClean="0"/>
              <a:t>r</a:t>
            </a:r>
            <a:endParaRPr lang="en-US" sz="2200" dirty="0" smtClean="0"/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ann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9737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thinning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(non-maximum suppression)</a:t>
            </a:r>
          </a:p>
        </p:txBody>
      </p:sp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608513" y="4378325"/>
            <a:ext cx="657225" cy="2921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8338" y="3136900"/>
            <a:ext cx="19351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Problem: pixels along this edge didn’t survive the </a:t>
            </a:r>
            <a:r>
              <a:rPr lang="en-US" sz="2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600200"/>
            <a:ext cx="7772400" cy="4114800"/>
          </a:xfrm>
        </p:spPr>
        <p:txBody>
          <a:bodyPr/>
          <a:lstStyle/>
          <a:p>
            <a:r>
              <a:rPr lang="en-US" sz="2800" dirty="0" smtClean="0"/>
              <a:t>Use a high threshold to start edge curves, and a low threshold to continue them.</a:t>
            </a:r>
            <a:endParaRPr lang="en-US" sz="2800" b="1" dirty="0" smtClean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 animBg="1"/>
      <p:bldP spid="13210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67100" y="647700"/>
            <a:ext cx="220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3795713" y="3200400"/>
            <a:ext cx="176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original image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3829050"/>
            <a:ext cx="2592388" cy="2740025"/>
            <a:chOff x="144" y="2412"/>
            <a:chExt cx="1633" cy="1726"/>
          </a:xfrm>
        </p:grpSpPr>
        <p:pic>
          <p:nvPicPr>
            <p:cNvPr id="13313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3" y="2213"/>
              <a:ext cx="1236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4" name="Text Box 7"/>
            <p:cNvSpPr txBox="1">
              <a:spLocks noChangeArrowheads="1"/>
            </p:cNvSpPr>
            <p:nvPr/>
          </p:nvSpPr>
          <p:spPr bwMode="auto">
            <a:xfrm>
              <a:off x="438" y="3696"/>
              <a:ext cx="11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high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(strong edges)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276600" y="3829050"/>
            <a:ext cx="2592388" cy="2740025"/>
            <a:chOff x="2064" y="2412"/>
            <a:chExt cx="1633" cy="1726"/>
          </a:xfrm>
        </p:grpSpPr>
        <p:pic>
          <p:nvPicPr>
            <p:cNvPr id="13313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2273" y="2203"/>
              <a:ext cx="1215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2" name="Text Box 10"/>
            <p:cNvSpPr txBox="1">
              <a:spLocks noChangeArrowheads="1"/>
            </p:cNvSpPr>
            <p:nvPr/>
          </p:nvSpPr>
          <p:spPr bwMode="auto">
            <a:xfrm>
              <a:off x="2345" y="3696"/>
              <a:ext cx="107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low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(weak edges)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324600" y="3829050"/>
            <a:ext cx="2590800" cy="2435225"/>
            <a:chOff x="3984" y="2412"/>
            <a:chExt cx="1632" cy="1534"/>
          </a:xfrm>
        </p:grpSpPr>
        <p:pic>
          <p:nvPicPr>
            <p:cNvPr id="133129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4198" y="2198"/>
              <a:ext cx="1203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0" name="Text Box 13"/>
            <p:cNvSpPr txBox="1">
              <a:spLocks noChangeArrowheads="1"/>
            </p:cNvSpPr>
            <p:nvPr/>
          </p:nvSpPr>
          <p:spPr bwMode="auto">
            <a:xfrm>
              <a:off x="4043" y="3696"/>
              <a:ext cx="15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hysteresis threshold</a:t>
              </a: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5257800"/>
            <a:ext cx="7467600" cy="609600"/>
            <a:chOff x="0" y="5257800"/>
            <a:chExt cx="7467600" cy="609600"/>
          </a:xfrm>
        </p:grpSpPr>
        <p:sp>
          <p:nvSpPr>
            <p:cNvPr id="18" name="Rectangle 17"/>
            <p:cNvSpPr/>
            <p:nvPr/>
          </p:nvSpPr>
          <p:spPr>
            <a:xfrm>
              <a:off x="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0040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7220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76400" y="3733800"/>
            <a:ext cx="6781800" cy="609600"/>
            <a:chOff x="0" y="5257800"/>
            <a:chExt cx="6781800" cy="609600"/>
          </a:xfrm>
        </p:grpSpPr>
        <p:sp>
          <p:nvSpPr>
            <p:cNvPr id="25" name="Rectangle 24"/>
            <p:cNvSpPr/>
            <p:nvPr/>
          </p:nvSpPr>
          <p:spPr>
            <a:xfrm>
              <a:off x="0" y="5257800"/>
              <a:ext cx="6858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200400" y="5257800"/>
              <a:ext cx="6858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72200" y="5257800"/>
              <a:ext cx="6096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Hysteresis </a:t>
            </a:r>
            <a:r>
              <a:rPr lang="en-US" dirty="0" err="1" smtClean="0"/>
              <a:t>thresholding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hlinkClick r:id="rId3"/>
            </a:endParaRPr>
          </a:p>
          <a:p>
            <a:pPr algn="ctr">
              <a:buNone/>
            </a:pPr>
            <a:endParaRPr lang="en-US" dirty="0" smtClean="0">
              <a:hlinkClick r:id="rId3"/>
            </a:endParaRPr>
          </a:p>
          <a:p>
            <a:pPr algn="ctr">
              <a:buNone/>
            </a:pPr>
            <a:r>
              <a:rPr lang="en-US" dirty="0" smtClean="0">
                <a:hlinkClick r:id="rId3"/>
              </a:rPr>
              <a:t>http://users.ecs.soton.ac.uk/msn/book/new_demo/thresholding/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dirty="0" smtClean="0"/>
              <a:t>Recap: 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Lowe,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5" descr="6397129TeraWhiteMug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539750" y="3862388"/>
            <a:ext cx="2243138" cy="2243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4148" name="Picture 3"/>
          <p:cNvPicPr>
            <a:picLocks noChangeAspect="1" noChangeArrowheads="1"/>
          </p:cNvPicPr>
          <p:nvPr/>
        </p:nvPicPr>
        <p:blipFill>
          <a:blip r:embed="rId4" cstate="print"/>
          <a:srcRect l="45624" t="26752" r="46667" b="54103"/>
          <a:stretch>
            <a:fillRect/>
          </a:stretch>
        </p:blipFill>
        <p:spPr bwMode="auto">
          <a:xfrm>
            <a:off x="755650" y="1089025"/>
            <a:ext cx="17367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7" descr="340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6813" y="1125538"/>
            <a:ext cx="17954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9" descr="1361061556_5dc21bd4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088" y="4005263"/>
            <a:ext cx="295275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Picture 11" descr="6204982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5100" y="3897313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Picture 13" descr="NYBG_Tree%20Shado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35750" y="1089025"/>
            <a:ext cx="19383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3" name="Text Box 16"/>
          <p:cNvSpPr txBox="1">
            <a:spLocks noChangeArrowheads="1"/>
          </p:cNvSpPr>
          <p:nvPr/>
        </p:nvSpPr>
        <p:spPr bwMode="auto">
          <a:xfrm>
            <a:off x="9715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Background</a:t>
            </a:r>
          </a:p>
        </p:txBody>
      </p:sp>
      <p:sp>
        <p:nvSpPr>
          <p:cNvPr id="134154" name="Text Box 17"/>
          <p:cNvSpPr txBox="1">
            <a:spLocks noChangeArrowheads="1"/>
          </p:cNvSpPr>
          <p:nvPr/>
        </p:nvSpPr>
        <p:spPr bwMode="auto">
          <a:xfrm>
            <a:off x="42100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</a:t>
            </a:r>
          </a:p>
        </p:txBody>
      </p:sp>
      <p:sp>
        <p:nvSpPr>
          <p:cNvPr id="134155" name="Text Box 18"/>
          <p:cNvSpPr txBox="1">
            <a:spLocks noChangeArrowheads="1"/>
          </p:cNvSpPr>
          <p:nvPr/>
        </p:nvSpPr>
        <p:spPr bwMode="auto">
          <a:xfrm>
            <a:off x="7056438" y="6165850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Shadows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Low-level edges vs. perceived contours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F1E387C-F83F-4CA9-87F0-8E72CC033E54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Low-level edges vs. perceived contours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pPr eaLnBrk="1" hangingPunct="1"/>
            <a:r>
              <a:rPr lang="en-US" sz="2400" smtClean="0"/>
              <a:t>Berkeley segmentation database:</a:t>
            </a:r>
            <a:br>
              <a:rPr lang="en-US" sz="2400" smtClean="0"/>
            </a:br>
            <a:r>
              <a:rPr lang="en-US" sz="1600" smtClean="0">
                <a:hlinkClick r:id="rId3"/>
              </a:rPr>
              <a:t>http://www.eecs.berkeley.edu/Research/Projects/CS/vision/grouping/segbench/</a:t>
            </a:r>
            <a:endParaRPr lang="en-US" sz="1600" smtClean="0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7" name="Picture 9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1346200" y="11461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image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3473450" y="11430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human segmentation</a:t>
            </a: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6318250" y="114617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gradient magnitude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B9200D-203D-45B0-9EEF-2FDCC9122AB4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209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 l="11667" t="13675" r="34167" b="10426"/>
          <a:stretch>
            <a:fillRect/>
          </a:stretch>
        </p:blipFill>
        <p:spPr bwMode="auto">
          <a:xfrm>
            <a:off x="1752600" y="228600"/>
            <a:ext cx="72294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Box 4"/>
          <p:cNvSpPr txBox="1">
            <a:spLocks noChangeArrowheads="1"/>
          </p:cNvSpPr>
          <p:nvPr/>
        </p:nvSpPr>
        <p:spPr bwMode="auto">
          <a:xfrm>
            <a:off x="0" y="2895600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136196" name="TextBox 5"/>
          <p:cNvSpPr txBox="1">
            <a:spLocks noChangeArrowheads="1"/>
          </p:cNvSpPr>
          <p:nvPr/>
        </p:nvSpPr>
        <p:spPr bwMode="auto">
          <a:xfrm>
            <a:off x="3352800" y="6427788"/>
            <a:ext cx="53308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Human-marked segment boundaries</a:t>
            </a:r>
          </a:p>
        </p:txBody>
      </p:sp>
      <p:sp>
        <p:nvSpPr>
          <p:cNvPr id="136197" name="TextBox 6"/>
          <p:cNvSpPr txBox="1">
            <a:spLocks noChangeArrowheads="1"/>
          </p:cNvSpPr>
          <p:nvPr/>
        </p:nvSpPr>
        <p:spPr bwMode="auto">
          <a:xfrm>
            <a:off x="0" y="434975"/>
            <a:ext cx="18986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Learn 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from humans which combination of features is most indicative of a “good” contour?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008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133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Review: </a:t>
            </a:r>
            <a:r>
              <a:rPr lang="en-US" sz="4000" dirty="0"/>
              <a:t>Partial derivatives of an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476375" y="5939135"/>
            <a:ext cx="629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Which shows changes with respect to x?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9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-1     1</a:t>
              </a:r>
            </a:p>
          </p:txBody>
        </p:sp>
        <p:cxnSp>
          <p:nvCxnSpPr>
            <p:cNvPr id="10" name="Straight Connector 27"/>
            <p:cNvCxnSpPr>
              <a:cxnSpLocks noChangeShapeType="1"/>
              <a:stCxn id="9" idx="1"/>
              <a:endCxn id="9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1" name="Group 28"/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12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     -1</a:t>
              </a:r>
            </a:p>
          </p:txBody>
        </p:sp>
        <p:cxnSp>
          <p:nvCxnSpPr>
            <p:cNvPr id="13" name="Straight Connector 27"/>
            <p:cNvCxnSpPr>
              <a:cxnSpLocks noChangeShapeType="1"/>
              <a:stCxn id="12" idx="1"/>
              <a:endCxn id="12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785100" y="4437063"/>
            <a:ext cx="1131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17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18" name="Straight Connector 15"/>
            <p:cNvCxnSpPr>
              <a:cxnSpLocks noChangeShapeType="1"/>
              <a:stCxn id="17" idx="0"/>
              <a:endCxn id="17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1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21485"/>
              </p:ext>
            </p:extLst>
          </p:nvPr>
        </p:nvGraphicFramePr>
        <p:xfrm>
          <a:off x="300038" y="2798763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36" name="Equation" r:id="rId4" imgW="545760" imgH="393480" progId="Equation.3">
                  <p:embed/>
                </p:oleObj>
              </mc:Choice>
              <mc:Fallback>
                <p:oleObj name="Equation" r:id="rId4" imgW="545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98763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199007"/>
              </p:ext>
            </p:extLst>
          </p:nvPr>
        </p:nvGraphicFramePr>
        <p:xfrm>
          <a:off x="7346950" y="2808288"/>
          <a:ext cx="14319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37" name="Equation" r:id="rId6" imgW="545760" imgH="419040" progId="Equation.3">
                  <p:embed/>
                </p:oleObj>
              </mc:Choice>
              <mc:Fallback>
                <p:oleObj name="Equation" r:id="rId6" imgW="5457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08288"/>
                        <a:ext cx="143192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0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b="1"/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61047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76600" y="3200400"/>
            <a:ext cx="5562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61722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00800" y="2667000"/>
            <a:ext cx="16002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4876800"/>
            <a:ext cx="5342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Martin, </a:t>
            </a:r>
            <a:r>
              <a:rPr lang="en-US" dirty="0" err="1" smtClean="0"/>
              <a:t>Fowlkes</a:t>
            </a:r>
            <a:r>
              <a:rPr lang="en-US" dirty="0" smtClean="0"/>
              <a:t>, Malik 2004: Learning to Detection Natural Boundaries…</a:t>
            </a:r>
          </a:p>
          <a:p>
            <a:r>
              <a:rPr lang="en-US" dirty="0" smtClean="0">
                <a:hlinkClick r:id="rId3"/>
              </a:rPr>
              <a:t>http://www.eecs.berkeley.edu/Research/Projects/CS/vision/grouping/papers/mfm-pami-boundary.pdf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2771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0" y="6477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69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 l="9167" t="53333" r="46249" b="9061"/>
          <a:stretch>
            <a:fillRect/>
          </a:stretch>
        </p:blipFill>
        <p:spPr bwMode="auto">
          <a:xfrm>
            <a:off x="533400" y="2286000"/>
            <a:ext cx="8153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print"/>
          <a:srcRect l="9167" t="26752" r="46667" b="54103"/>
          <a:stretch>
            <a:fillRect/>
          </a:stretch>
        </p:blipFill>
        <p:spPr bwMode="auto">
          <a:xfrm>
            <a:off x="533400" y="152400"/>
            <a:ext cx="807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Box 5"/>
          <p:cNvSpPr txBox="1">
            <a:spLocks noChangeArrowheads="1"/>
          </p:cNvSpPr>
          <p:nvPr/>
        </p:nvSpPr>
        <p:spPr bwMode="auto">
          <a:xfrm>
            <a:off x="327660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State-of-the-Art in Contour Detection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6147" name="Picture 4" descr="hist_2008b_crop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3662" y="914400"/>
            <a:ext cx="6103938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6324600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Jitendra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Malik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: http://www.cs.berkeley.edu/~malik/malik-talks-ptrs.html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5146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Prewitt, </a:t>
            </a:r>
            <a:r>
              <a:rPr lang="en-US" sz="2000" dirty="0" err="1" smtClean="0"/>
              <a:t>Sobel</a:t>
            </a:r>
            <a:r>
              <a:rPr lang="en-US" sz="2000" dirty="0" smtClean="0"/>
              <a:t>, Roberts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8858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Canny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143000" y="19812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38200" y="28194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" name="Left Brace 10"/>
          <p:cNvSpPr/>
          <p:nvPr/>
        </p:nvSpPr>
        <p:spPr bwMode="auto">
          <a:xfrm>
            <a:off x="1828800" y="2590800"/>
            <a:ext cx="457200" cy="685800"/>
          </a:xfrm>
          <a:prstGeom prst="leftBrace">
            <a:avLst>
              <a:gd name="adj1" fmla="val 8333"/>
              <a:gd name="adj2" fmla="val 4477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43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Canny+opt</a:t>
            </a:r>
            <a:r>
              <a:rPr lang="en-US" sz="2000" dirty="0" smtClean="0"/>
              <a:t> thresholds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1524000"/>
            <a:ext cx="1219200" cy="3063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620000" y="27432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pB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rot="10800000" flipV="1">
            <a:off x="6096000" y="3048000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772400" y="14478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Human agreement</a:t>
            </a:r>
            <a:endParaRPr lang="en-US" sz="20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rot="10800000">
            <a:off x="5486400" y="1447800"/>
            <a:ext cx="2286000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3" grpId="0"/>
      <p:bldP spid="18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735" y="2438400"/>
            <a:ext cx="4685865" cy="3410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Holistically-Nested Edge </a:t>
            </a:r>
            <a:r>
              <a:rPr lang="en-US" sz="4000" dirty="0" smtClean="0"/>
              <a:t>Detection (</a:t>
            </a:r>
            <a:r>
              <a:rPr lang="en-US" sz="4000" dirty="0" err="1" smtClean="0"/>
              <a:t>Xie</a:t>
            </a:r>
            <a:r>
              <a:rPr lang="en-US" sz="4000" dirty="0" smtClean="0"/>
              <a:t>, </a:t>
            </a:r>
            <a:r>
              <a:rPr lang="en-US" sz="4000" dirty="0" err="1" smtClean="0"/>
              <a:t>Tu</a:t>
            </a:r>
            <a:r>
              <a:rPr lang="en-US" sz="4000" dirty="0" smtClean="0"/>
              <a:t> ICCV 2015)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3810000" cy="38401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holistic </a:t>
            </a:r>
            <a:r>
              <a:rPr lang="en-US" sz="2800" dirty="0"/>
              <a:t>image training and </a:t>
            </a:r>
            <a:r>
              <a:rPr lang="en-US" sz="2800" dirty="0" smtClean="0"/>
              <a:t>prediction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multi-scale </a:t>
            </a:r>
            <a:r>
              <a:rPr lang="en-US" sz="2800" dirty="0"/>
              <a:t>and multi-level feature </a:t>
            </a:r>
            <a:r>
              <a:rPr lang="en-US" sz="2800" dirty="0" smtClean="0"/>
              <a:t>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Deeply-supervised fully-convolutional network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12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State-of-the-Art in Contour Detection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22" y="1248426"/>
            <a:ext cx="6166956" cy="56388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0" y="19812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HED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rot="10800000" flipV="1">
            <a:off x="6096000" y="2286000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620000" y="3012831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pB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 flipV="1">
            <a:off x="6096000" y="3317631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574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14400" y="2514600"/>
            <a:ext cx="6629400" cy="457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6477000"/>
            <a:ext cx="4343400" cy="381000"/>
          </a:xfrm>
        </p:spPr>
        <p:txBody>
          <a:bodyPr/>
          <a:lstStyle/>
          <a:p>
            <a:pPr>
              <a:buNone/>
            </a:pPr>
            <a:r>
              <a:rPr lang="en-US" sz="1600" dirty="0" smtClean="0"/>
              <a:t>Figure from </a:t>
            </a:r>
            <a:r>
              <a:rPr lang="en-US" sz="1600" dirty="0" err="1" smtClean="0"/>
              <a:t>Belongie</a:t>
            </a:r>
            <a:r>
              <a:rPr lang="en-US" sz="1600" dirty="0" smtClean="0"/>
              <a:t> et al.</a:t>
            </a:r>
            <a:endParaRPr lang="en-US" sz="1600" dirty="0"/>
          </a:p>
        </p:txBody>
      </p:sp>
      <p:pic>
        <p:nvPicPr>
          <p:cNvPr id="701442" name="Picture 2"/>
          <p:cNvPicPr>
            <a:picLocks noChangeAspect="1" noChangeArrowheads="1"/>
          </p:cNvPicPr>
          <p:nvPr/>
        </p:nvPicPr>
        <p:blipFill>
          <a:blip r:embed="rId3" cstate="print"/>
          <a:srcRect l="9526" t="40828" r="36222" b="33793"/>
          <a:stretch>
            <a:fillRect/>
          </a:stretch>
        </p:blipFill>
        <p:spPr bwMode="auto">
          <a:xfrm>
            <a:off x="1905000" y="1676400"/>
            <a:ext cx="521804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feature/edge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/>
          <a:srcRect l="44167" t="67693" r="32916" b="24103"/>
          <a:stretch>
            <a:fillRect/>
          </a:stretch>
        </p:blipFill>
        <p:spPr bwMode="auto">
          <a:xfrm>
            <a:off x="1447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71600" y="3429000"/>
          <a:ext cx="93864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47" name="Equation" r:id="rId5" imgW="241200" imgH="164880" progId="Equation.3">
                  <p:embed/>
                </p:oleObj>
              </mc:Choice>
              <mc:Fallback>
                <p:oleObj name="Equation" r:id="rId5" imgW="241200" imgH="1648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429000"/>
                        <a:ext cx="93864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5394" name="Object 2"/>
          <p:cNvGraphicFramePr>
            <a:graphicFrameLocks noChangeAspect="1"/>
          </p:cNvGraphicFramePr>
          <p:nvPr/>
        </p:nvGraphicFramePr>
        <p:xfrm>
          <a:off x="1325563" y="4191000"/>
          <a:ext cx="10366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48" name="Equation" r:id="rId7" imgW="266400" imgH="164880" progId="Equation.3">
                  <p:embed/>
                </p:oleObj>
              </mc:Choice>
              <mc:Fallback>
                <p:oleObj name="Equation" r:id="rId7" imgW="26640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5563" y="4191000"/>
                        <a:ext cx="1036637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86000" y="34290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of edge points in image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41910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of edge points on (shifted) template</a:t>
            </a:r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219200" y="5029200"/>
          <a:ext cx="1395879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49" name="Equation" r:id="rId9" imgW="469800" imgH="215640" progId="Equation.3">
                  <p:embed/>
                </p:oleObj>
              </mc:Choice>
              <mc:Fallback>
                <p:oleObj name="Equation" r:id="rId9" imgW="4698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029200"/>
                        <a:ext cx="1395879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590800" y="5036403"/>
            <a:ext cx="4876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Minimum distance between point t and some point in </a:t>
            </a:r>
            <a:r>
              <a:rPr lang="en-US" sz="2800" i="1" dirty="0" smtClean="0">
                <a:solidFill>
                  <a:srgbClr val="000000"/>
                </a:solidFill>
                <a:latin typeface="Baskerville Old Face" pitchFamily="18" charset="0"/>
              </a:rPr>
              <a:t>I</a:t>
            </a:r>
            <a:endParaRPr lang="en-US" sz="2800" i="1" dirty="0">
              <a:solidFill>
                <a:srgbClr val="000000"/>
              </a:solidFill>
              <a:latin typeface="Baskerville Old Face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9"/>
          <p:cNvGrpSpPr>
            <a:grpSpLocks/>
          </p:cNvGrpSpPr>
          <p:nvPr/>
        </p:nvGrpSpPr>
        <p:grpSpPr bwMode="auto">
          <a:xfrm>
            <a:off x="2819400" y="2286000"/>
            <a:ext cx="2954338" cy="2352675"/>
            <a:chOff x="636" y="2339"/>
            <a:chExt cx="1861" cy="1482"/>
          </a:xfrm>
        </p:grpSpPr>
        <p:sp>
          <p:nvSpPr>
            <p:cNvPr id="5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5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7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1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5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9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1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5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7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9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1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5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1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5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7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9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5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7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9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1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8" name="Oval 147"/>
          <p:cNvSpPr/>
          <p:nvPr/>
        </p:nvSpPr>
        <p:spPr bwMode="auto">
          <a:xfrm>
            <a:off x="35814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9" name="Oval 148"/>
          <p:cNvSpPr/>
          <p:nvPr/>
        </p:nvSpPr>
        <p:spPr bwMode="auto">
          <a:xfrm>
            <a:off x="3581400" y="2667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1" name="Oval 150"/>
          <p:cNvSpPr/>
          <p:nvPr/>
        </p:nvSpPr>
        <p:spPr bwMode="auto">
          <a:xfrm>
            <a:off x="4724400" y="3505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2" name="Oval 151"/>
          <p:cNvSpPr/>
          <p:nvPr/>
        </p:nvSpPr>
        <p:spPr bwMode="auto">
          <a:xfrm>
            <a:off x="4724400" y="3810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3" name="Oval 152"/>
          <p:cNvSpPr/>
          <p:nvPr/>
        </p:nvSpPr>
        <p:spPr bwMode="auto">
          <a:xfrm>
            <a:off x="5105400" y="40386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54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438400" y="5181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" name="Title 1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6" name="Rectangle 2"/>
          <p:cNvSpPr txBox="1">
            <a:spLocks noChangeArrowheads="1"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Chamfer distance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8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9" name="Slide Number Placeholder 1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1" grpId="0" animBg="1"/>
      <p:bldP spid="152" grpId="0" animBg="1"/>
      <p:bldP spid="1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endParaRPr lang="en-US" sz="40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3048000" y="838200"/>
            <a:ext cx="3200400" cy="2438400"/>
            <a:chOff x="2619375" y="444413"/>
            <a:chExt cx="3810000" cy="28575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375" y="444413"/>
              <a:ext cx="3810000" cy="28575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3127248" y="651582"/>
              <a:ext cx="2895600" cy="234086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295400" y="3276600"/>
            <a:ext cx="1431925" cy="2387600"/>
            <a:chOff x="1295400" y="3276600"/>
            <a:chExt cx="1431925" cy="2387600"/>
          </a:xfrm>
        </p:grpSpPr>
        <p:grpSp>
          <p:nvGrpSpPr>
            <p:cNvPr id="33" name="Group 28"/>
            <p:cNvGrpSpPr>
              <a:grpSpLocks/>
            </p:cNvGrpSpPr>
            <p:nvPr/>
          </p:nvGrpSpPr>
          <p:grpSpPr bwMode="auto">
            <a:xfrm>
              <a:off x="1676400" y="4648200"/>
              <a:ext cx="547687" cy="1016000"/>
              <a:chOff x="4097330" y="1789047"/>
              <a:chExt cx="547696" cy="1015663"/>
            </a:xfrm>
          </p:grpSpPr>
          <p:sp>
            <p:nvSpPr>
              <p:cNvPr id="34" name="TextBox 25"/>
              <p:cNvSpPr txBox="1">
                <a:spLocks noChangeArrowheads="1"/>
              </p:cNvSpPr>
              <p:nvPr/>
            </p:nvSpPr>
            <p:spPr bwMode="auto">
              <a:xfrm>
                <a:off x="4097331" y="1789047"/>
                <a:ext cx="547695" cy="1015663"/>
              </a:xfrm>
              <a:prstGeom prst="rect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-1     1</a:t>
                </a:r>
              </a:p>
            </p:txBody>
          </p:sp>
          <p:cxnSp>
            <p:nvCxnSpPr>
              <p:cNvPr id="35" name="Straight Connector 27"/>
              <p:cNvCxnSpPr>
                <a:cxnSpLocks noChangeShapeType="1"/>
                <a:stCxn id="34" idx="1"/>
                <a:endCxn id="34" idx="3"/>
              </p:cNvCxnSpPr>
              <p:nvPr/>
            </p:nvCxnSpPr>
            <p:spPr bwMode="auto">
              <a:xfrm rot="10800000" flipH="1">
                <a:off x="4097330" y="2296879"/>
                <a:ext cx="547695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aphicFrame>
          <p:nvGraphicFramePr>
            <p:cNvPr id="36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5873343"/>
                </p:ext>
              </p:extLst>
            </p:nvPr>
          </p:nvGraphicFramePr>
          <p:xfrm>
            <a:off x="1295400" y="3276600"/>
            <a:ext cx="1431925" cy="1098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3100" name="Equation" r:id="rId5" imgW="545760" imgH="419040" progId="Equation.3">
                    <p:embed/>
                  </p:oleObj>
                </mc:Choice>
                <mc:Fallback>
                  <p:oleObj name="Equation" r:id="rId5" imgW="5457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0" y="3276600"/>
                          <a:ext cx="1431925" cy="1098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2971800" y="3352800"/>
            <a:ext cx="5105400" cy="2438400"/>
            <a:chOff x="2971800" y="3352800"/>
            <a:chExt cx="5105400" cy="2438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3352800"/>
              <a:ext cx="3251200" cy="243840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5638800" y="4267200"/>
              <a:ext cx="1981200" cy="8382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7696200" y="4876800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0</a:t>
              </a:r>
              <a:endParaRPr lang="en-US" sz="3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14400" y="1752600"/>
            <a:ext cx="7620000" cy="1408331"/>
            <a:chOff x="914400" y="1752600"/>
            <a:chExt cx="7620000" cy="1408331"/>
          </a:xfrm>
        </p:grpSpPr>
        <p:cxnSp>
          <p:nvCxnSpPr>
            <p:cNvPr id="40" name="Straight Arrow Connector 39"/>
            <p:cNvCxnSpPr/>
            <p:nvPr/>
          </p:nvCxnSpPr>
          <p:spPr bwMode="auto">
            <a:xfrm flipH="1" flipV="1">
              <a:off x="5638800" y="2057400"/>
              <a:ext cx="1752600" cy="6858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7467600" y="2514600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255</a:t>
              </a:r>
              <a:endParaRPr lang="en-US" sz="3600" dirty="0"/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 flipV="1">
              <a:off x="1447800" y="1752600"/>
              <a:ext cx="2362200" cy="6858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914400" y="2286000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0</a:t>
              </a:r>
              <a:endParaRPr lang="en-US" sz="3600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25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9144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3505200" y="3687762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032337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How is the measure different than just filtering with a mask having the shape points?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3861137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How expensive is a naïve implementation?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743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0.02639 -0.00995 -0.00382 0.00092 0.07327 -0.00301 C 0.0849 -0.0037 0.09653 -0.00648 0.10816 -0.00764 C 0.11928 -0.01273 0.13299 -0.01296 0.14428 -0.01389 C 0.16407 -0.02176 0.19462 -0.01366 0.21632 -0.01065 C 0.21754 -0.01019 0.22084 -0.01019 0.2198 -0.00926 C 0.21789 -0.00764 0.21511 -0.00857 0.21285 -0.00764 C 0.21146 -0.00695 0.2106 -0.00533 0.20938 -0.00463 C 0.20712 -0.00324 0.20244 -0.00139 0.20244 -0.00139 C 0.18421 0.01667 0.17049 0.00532 0.1408 0.00625 C 0.09011 0.00764 0.09063 0.00764 0.04306 0.00949 C 0.01719 0.01736 0.01737 0.01875 -0.01389 0.02037 C -0.02188 0.02361 -0.01146 0.025 -0.00921 0.025 C 0.06754 0.02662 0.22101 0.02801 0.22101 0.02801 C 0.21476 0.03194 0.21303 0.03518 0.20591 0.03727 C 0.20261 0.04028 0.19671 0.04514 0.19306 0.04653 C 0.1908 0.04861 0.18837 0.05069 0.18612 0.05278 C 0.1849 0.05393 0.18264 0.05602 0.18264 0.05602 C 0.10799 0.05255 0.11112 0.05324 -0.00226 0.0544 C -0.01719 0.05139 -0.02292 0.05856 -0.00105 0.05903 C 0.05869 0.05995 0.11823 0.06018 0.17796 0.06065 C 0.19185 0.06111 0.20591 0.06042 0.2198 0.06204 C 0.22084 0.06227 0.21841 0.06412 0.21754 0.06528 C 0.21511 0.06852 0.21129 0.07106 0.20816 0.07292 C 0.2007 0.07731 0.19167 0.08102 0.18386 0.0838 C 0.10122 0.08194 0.08976 0.08102 -0.00105 0.08217 C -0.0066 0.08472 -0.01094 0.08958 -0.00226 0.09305 C 0.00278 0.10023 0.00764 0.10231 0.01511 0.10255 C 0.06251 0.10347 0.10973 0.10347 0.15712 0.10393 C 0.1757 0.10509 0.19566 0.1081 0.21407 0.10255 C 0.2191 0.10301 0.22414 0.10255 0.22917 0.10393 C 0.23039 0.10417 0.22674 0.10463 0.2257 0.10555 C 0.22119 0.10903 0.2191 0.11111 0.21407 0.11319 C 0.20955 0.11736 0.20435 0.12199 0.19896 0.12407 C 0.1908 0.13495 0.17848 0.13426 0.16754 0.13495 C 0.11441 0.13819 0.10643 0.13819 0.05816 0.13958 C 0.03698 0.14167 0.0165 0.14653 -0.00452 0.14884 C 5E-6 0.15555 0.00226 0.15532 0.00938 0.15671 C 0.01858 0.16111 0.02744 0.16204 0.03733 0.16296 C 0.12344 0.17176 0.09271 0.1662 0.25122 0.16759 C 0.23941 0.17824 0.22483 0.18842 0.2106 0.19074 C 0.15782 0.2118 0.06025 0.20116 0.02448 0.20162 C 0.01893 0.20972 0.01129 0.21458 0.00365 0.21875 C -0.00747 0.23287 0.00973 0.21273 -0.00695 0.225 C -0.00869 0.22616 -0.00921 0.22917 -0.01042 0.23102 C -0.01112 0.23217 -0.01372 0.23426 -0.01268 0.23426 C 0.01129 0.23472 0.03542 0.2331 0.05938 0.23264 C 0.06945 0.22801 0.1073 0.22755 0.12223 0.22639 C 0.13369 0.22361 0.14341 0.22616 0.15591 0.22338 C 0.18143 0.22454 0.19115 0.22338 0.21407 0.22338 " pathEditMode="relative" ptsTypes="f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45068" grpId="0" animBg="1"/>
      <p:bldP spid="45068" grpId="1" animBg="1"/>
      <p:bldP spid="12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8850" y="1371600"/>
            <a:ext cx="2954337" cy="2728912"/>
            <a:chOff x="3621" y="1610"/>
            <a:chExt cx="1861" cy="1719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621" y="1847"/>
              <a:ext cx="1861" cy="1482"/>
              <a:chOff x="636" y="2339"/>
              <a:chExt cx="1861" cy="1482"/>
            </a:xfrm>
          </p:grpSpPr>
          <p:sp>
            <p:nvSpPr>
              <p:cNvPr id="605189" name="Rectangle 5"/>
              <p:cNvSpPr>
                <a:spLocks noChangeArrowheads="1"/>
              </p:cNvSpPr>
              <p:nvPr/>
            </p:nvSpPr>
            <p:spPr bwMode="auto">
              <a:xfrm>
                <a:off x="65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0" name="Text Box 6"/>
              <p:cNvSpPr txBox="1">
                <a:spLocks noChangeArrowheads="1"/>
              </p:cNvSpPr>
              <p:nvPr/>
            </p:nvSpPr>
            <p:spPr bwMode="auto">
              <a:xfrm>
                <a:off x="66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1" name="Rectangle 7"/>
              <p:cNvSpPr>
                <a:spLocks noChangeArrowheads="1"/>
              </p:cNvSpPr>
              <p:nvPr/>
            </p:nvSpPr>
            <p:spPr bwMode="auto">
              <a:xfrm>
                <a:off x="65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2" name="Text Box 8"/>
              <p:cNvSpPr txBox="1">
                <a:spLocks noChangeArrowheads="1"/>
              </p:cNvSpPr>
              <p:nvPr/>
            </p:nvSpPr>
            <p:spPr bwMode="auto">
              <a:xfrm>
                <a:off x="66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193" name="Rectangle 9"/>
              <p:cNvSpPr>
                <a:spLocks noChangeArrowheads="1"/>
              </p:cNvSpPr>
              <p:nvPr/>
            </p:nvSpPr>
            <p:spPr bwMode="auto">
              <a:xfrm>
                <a:off x="874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4" name="Text Box 10"/>
              <p:cNvSpPr txBox="1">
                <a:spLocks noChangeArrowheads="1"/>
              </p:cNvSpPr>
              <p:nvPr/>
            </p:nvSpPr>
            <p:spPr bwMode="auto">
              <a:xfrm>
                <a:off x="88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5" name="Rectangle 11"/>
              <p:cNvSpPr>
                <a:spLocks noChangeArrowheads="1"/>
              </p:cNvSpPr>
              <p:nvPr/>
            </p:nvSpPr>
            <p:spPr bwMode="auto">
              <a:xfrm>
                <a:off x="874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6" name="Text Box 12"/>
              <p:cNvSpPr txBox="1">
                <a:spLocks noChangeArrowheads="1"/>
              </p:cNvSpPr>
              <p:nvPr/>
            </p:nvSpPr>
            <p:spPr bwMode="auto">
              <a:xfrm>
                <a:off x="88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7" name="Rectangle 13"/>
              <p:cNvSpPr>
                <a:spLocks noChangeArrowheads="1"/>
              </p:cNvSpPr>
              <p:nvPr/>
            </p:nvSpPr>
            <p:spPr bwMode="auto">
              <a:xfrm>
                <a:off x="109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8" name="Text Box 14"/>
              <p:cNvSpPr txBox="1">
                <a:spLocks noChangeArrowheads="1"/>
              </p:cNvSpPr>
              <p:nvPr/>
            </p:nvSpPr>
            <p:spPr bwMode="auto">
              <a:xfrm>
                <a:off x="111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9" name="Rectangle 15"/>
              <p:cNvSpPr>
                <a:spLocks noChangeArrowheads="1"/>
              </p:cNvSpPr>
              <p:nvPr/>
            </p:nvSpPr>
            <p:spPr bwMode="auto">
              <a:xfrm>
                <a:off x="109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0" name="Text Box 16"/>
              <p:cNvSpPr txBox="1">
                <a:spLocks noChangeArrowheads="1"/>
              </p:cNvSpPr>
              <p:nvPr/>
            </p:nvSpPr>
            <p:spPr bwMode="auto">
              <a:xfrm>
                <a:off x="111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01" name="Rectangle 17"/>
              <p:cNvSpPr>
                <a:spLocks noChangeArrowheads="1"/>
              </p:cNvSpPr>
              <p:nvPr/>
            </p:nvSpPr>
            <p:spPr bwMode="auto">
              <a:xfrm>
                <a:off x="65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2" name="Text Box 18"/>
              <p:cNvSpPr txBox="1">
                <a:spLocks noChangeArrowheads="1"/>
              </p:cNvSpPr>
              <p:nvPr/>
            </p:nvSpPr>
            <p:spPr bwMode="auto">
              <a:xfrm>
                <a:off x="66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5</a:t>
                </a:r>
              </a:p>
            </p:txBody>
          </p:sp>
          <p:sp>
            <p:nvSpPr>
              <p:cNvPr id="605203" name="Rectangle 19"/>
              <p:cNvSpPr>
                <a:spLocks noChangeArrowheads="1"/>
              </p:cNvSpPr>
              <p:nvPr/>
            </p:nvSpPr>
            <p:spPr bwMode="auto">
              <a:xfrm>
                <a:off x="87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4" name="Text Box 20"/>
              <p:cNvSpPr txBox="1">
                <a:spLocks noChangeArrowheads="1"/>
              </p:cNvSpPr>
              <p:nvPr/>
            </p:nvSpPr>
            <p:spPr bwMode="auto">
              <a:xfrm>
                <a:off x="88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5" name="Rectangle 21"/>
              <p:cNvSpPr>
                <a:spLocks noChangeArrowheads="1"/>
              </p:cNvSpPr>
              <p:nvPr/>
            </p:nvSpPr>
            <p:spPr bwMode="auto">
              <a:xfrm>
                <a:off x="109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6" name="Text Box 22"/>
              <p:cNvSpPr txBox="1">
                <a:spLocks noChangeArrowheads="1"/>
              </p:cNvSpPr>
              <p:nvPr/>
            </p:nvSpPr>
            <p:spPr bwMode="auto">
              <a:xfrm>
                <a:off x="111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7" name="Rectangle 23"/>
              <p:cNvSpPr>
                <a:spLocks noChangeArrowheads="1"/>
              </p:cNvSpPr>
              <p:nvPr/>
            </p:nvSpPr>
            <p:spPr bwMode="auto">
              <a:xfrm>
                <a:off x="133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8" name="Text Box 24"/>
              <p:cNvSpPr txBox="1">
                <a:spLocks noChangeArrowheads="1"/>
              </p:cNvSpPr>
              <p:nvPr/>
            </p:nvSpPr>
            <p:spPr bwMode="auto">
              <a:xfrm>
                <a:off x="134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09" name="Rectangle 25"/>
              <p:cNvSpPr>
                <a:spLocks noChangeArrowheads="1"/>
              </p:cNvSpPr>
              <p:nvPr/>
            </p:nvSpPr>
            <p:spPr bwMode="auto">
              <a:xfrm>
                <a:off x="133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0" name="Text Box 26"/>
              <p:cNvSpPr txBox="1">
                <a:spLocks noChangeArrowheads="1"/>
              </p:cNvSpPr>
              <p:nvPr/>
            </p:nvSpPr>
            <p:spPr bwMode="auto">
              <a:xfrm>
                <a:off x="134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1" name="Rectangle 27"/>
              <p:cNvSpPr>
                <a:spLocks noChangeArrowheads="1"/>
              </p:cNvSpPr>
              <p:nvPr/>
            </p:nvSpPr>
            <p:spPr bwMode="auto">
              <a:xfrm>
                <a:off x="133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2" name="Text Box 28"/>
              <p:cNvSpPr txBox="1">
                <a:spLocks noChangeArrowheads="1"/>
              </p:cNvSpPr>
              <p:nvPr/>
            </p:nvSpPr>
            <p:spPr bwMode="auto">
              <a:xfrm>
                <a:off x="134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13" name="Rectangle 29"/>
              <p:cNvSpPr>
                <a:spLocks noChangeArrowheads="1"/>
              </p:cNvSpPr>
              <p:nvPr/>
            </p:nvSpPr>
            <p:spPr bwMode="auto">
              <a:xfrm>
                <a:off x="1562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4" name="Text Box 30"/>
              <p:cNvSpPr txBox="1">
                <a:spLocks noChangeArrowheads="1"/>
              </p:cNvSpPr>
              <p:nvPr/>
            </p:nvSpPr>
            <p:spPr bwMode="auto">
              <a:xfrm>
                <a:off x="1576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5" name="Rectangle 31"/>
              <p:cNvSpPr>
                <a:spLocks noChangeArrowheads="1"/>
              </p:cNvSpPr>
              <p:nvPr/>
            </p:nvSpPr>
            <p:spPr bwMode="auto">
              <a:xfrm>
                <a:off x="1562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6" name="Text Box 32"/>
              <p:cNvSpPr txBox="1">
                <a:spLocks noChangeArrowheads="1"/>
              </p:cNvSpPr>
              <p:nvPr/>
            </p:nvSpPr>
            <p:spPr bwMode="auto">
              <a:xfrm>
                <a:off x="1576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7" name="Rectangle 33"/>
              <p:cNvSpPr>
                <a:spLocks noChangeArrowheads="1"/>
              </p:cNvSpPr>
              <p:nvPr/>
            </p:nvSpPr>
            <p:spPr bwMode="auto">
              <a:xfrm>
                <a:off x="1562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8" name="Text Box 34"/>
              <p:cNvSpPr txBox="1">
                <a:spLocks noChangeArrowheads="1"/>
              </p:cNvSpPr>
              <p:nvPr/>
            </p:nvSpPr>
            <p:spPr bwMode="auto">
              <a:xfrm>
                <a:off x="1576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9" name="Rectangle 35"/>
              <p:cNvSpPr>
                <a:spLocks noChangeArrowheads="1"/>
              </p:cNvSpPr>
              <p:nvPr/>
            </p:nvSpPr>
            <p:spPr bwMode="auto">
              <a:xfrm>
                <a:off x="65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0" name="Text Box 36"/>
              <p:cNvSpPr txBox="1">
                <a:spLocks noChangeArrowheads="1"/>
              </p:cNvSpPr>
              <p:nvPr/>
            </p:nvSpPr>
            <p:spPr bwMode="auto">
              <a:xfrm>
                <a:off x="66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1" name="Rectangle 37"/>
              <p:cNvSpPr>
                <a:spLocks noChangeArrowheads="1"/>
              </p:cNvSpPr>
              <p:nvPr/>
            </p:nvSpPr>
            <p:spPr bwMode="auto">
              <a:xfrm>
                <a:off x="874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2" name="Text Box 38"/>
              <p:cNvSpPr txBox="1">
                <a:spLocks noChangeArrowheads="1"/>
              </p:cNvSpPr>
              <p:nvPr/>
            </p:nvSpPr>
            <p:spPr bwMode="auto">
              <a:xfrm>
                <a:off x="88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3" name="Rectangle 39"/>
              <p:cNvSpPr>
                <a:spLocks noChangeArrowheads="1"/>
              </p:cNvSpPr>
              <p:nvPr/>
            </p:nvSpPr>
            <p:spPr bwMode="auto">
              <a:xfrm>
                <a:off x="109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4" name="Text Box 40"/>
              <p:cNvSpPr txBox="1">
                <a:spLocks noChangeArrowheads="1"/>
              </p:cNvSpPr>
              <p:nvPr/>
            </p:nvSpPr>
            <p:spPr bwMode="auto">
              <a:xfrm>
                <a:off x="111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5" name="Rectangle 41"/>
              <p:cNvSpPr>
                <a:spLocks noChangeArrowheads="1"/>
              </p:cNvSpPr>
              <p:nvPr/>
            </p:nvSpPr>
            <p:spPr bwMode="auto">
              <a:xfrm>
                <a:off x="133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6" name="Text Box 42"/>
              <p:cNvSpPr txBox="1">
                <a:spLocks noChangeArrowheads="1"/>
              </p:cNvSpPr>
              <p:nvPr/>
            </p:nvSpPr>
            <p:spPr bwMode="auto">
              <a:xfrm>
                <a:off x="134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7" name="Rectangle 43"/>
              <p:cNvSpPr>
                <a:spLocks noChangeArrowheads="1"/>
              </p:cNvSpPr>
              <p:nvPr/>
            </p:nvSpPr>
            <p:spPr bwMode="auto">
              <a:xfrm>
                <a:off x="1562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8" name="Text Box 44"/>
              <p:cNvSpPr txBox="1">
                <a:spLocks noChangeArrowheads="1"/>
              </p:cNvSpPr>
              <p:nvPr/>
            </p:nvSpPr>
            <p:spPr bwMode="auto">
              <a:xfrm>
                <a:off x="1576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9" name="Rectangle 45"/>
              <p:cNvSpPr>
                <a:spLocks noChangeArrowheads="1"/>
              </p:cNvSpPr>
              <p:nvPr/>
            </p:nvSpPr>
            <p:spPr bwMode="auto">
              <a:xfrm>
                <a:off x="65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0" name="Text Box 46"/>
              <p:cNvSpPr txBox="1">
                <a:spLocks noChangeArrowheads="1"/>
              </p:cNvSpPr>
              <p:nvPr/>
            </p:nvSpPr>
            <p:spPr bwMode="auto">
              <a:xfrm>
                <a:off x="66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1" name="Rectangle 47"/>
              <p:cNvSpPr>
                <a:spLocks noChangeArrowheads="1"/>
              </p:cNvSpPr>
              <p:nvPr/>
            </p:nvSpPr>
            <p:spPr bwMode="auto">
              <a:xfrm>
                <a:off x="874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2" name="Text Box 48"/>
              <p:cNvSpPr txBox="1">
                <a:spLocks noChangeArrowheads="1"/>
              </p:cNvSpPr>
              <p:nvPr/>
            </p:nvSpPr>
            <p:spPr bwMode="auto">
              <a:xfrm>
                <a:off x="88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3" name="Rectangle 49"/>
              <p:cNvSpPr>
                <a:spLocks noChangeArrowheads="1"/>
              </p:cNvSpPr>
              <p:nvPr/>
            </p:nvSpPr>
            <p:spPr bwMode="auto">
              <a:xfrm>
                <a:off x="1098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4" name="Text Box 50"/>
              <p:cNvSpPr txBox="1">
                <a:spLocks noChangeArrowheads="1"/>
              </p:cNvSpPr>
              <p:nvPr/>
            </p:nvSpPr>
            <p:spPr bwMode="auto">
              <a:xfrm>
                <a:off x="111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5" name="Rectangle 51"/>
              <p:cNvSpPr>
                <a:spLocks noChangeArrowheads="1"/>
              </p:cNvSpPr>
              <p:nvPr/>
            </p:nvSpPr>
            <p:spPr bwMode="auto">
              <a:xfrm>
                <a:off x="133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6" name="Text Box 52"/>
              <p:cNvSpPr txBox="1">
                <a:spLocks noChangeArrowheads="1"/>
              </p:cNvSpPr>
              <p:nvPr/>
            </p:nvSpPr>
            <p:spPr bwMode="auto">
              <a:xfrm>
                <a:off x="134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7" name="Rectangle 53"/>
              <p:cNvSpPr>
                <a:spLocks noChangeArrowheads="1"/>
              </p:cNvSpPr>
              <p:nvPr/>
            </p:nvSpPr>
            <p:spPr bwMode="auto">
              <a:xfrm>
                <a:off x="1562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8" name="Text Box 54"/>
              <p:cNvSpPr txBox="1">
                <a:spLocks noChangeArrowheads="1"/>
              </p:cNvSpPr>
              <p:nvPr/>
            </p:nvSpPr>
            <p:spPr bwMode="auto">
              <a:xfrm>
                <a:off x="1576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39" name="Rectangle 55"/>
              <p:cNvSpPr>
                <a:spLocks noChangeArrowheads="1"/>
              </p:cNvSpPr>
              <p:nvPr/>
            </p:nvSpPr>
            <p:spPr bwMode="auto">
              <a:xfrm>
                <a:off x="1794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0" name="Text Box 56"/>
              <p:cNvSpPr txBox="1">
                <a:spLocks noChangeArrowheads="1"/>
              </p:cNvSpPr>
              <p:nvPr/>
            </p:nvSpPr>
            <p:spPr bwMode="auto">
              <a:xfrm>
                <a:off x="180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1" name="Rectangle 57"/>
              <p:cNvSpPr>
                <a:spLocks noChangeArrowheads="1"/>
              </p:cNvSpPr>
              <p:nvPr/>
            </p:nvSpPr>
            <p:spPr bwMode="auto">
              <a:xfrm>
                <a:off x="1794" y="3080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2" name="Text Box 58"/>
              <p:cNvSpPr txBox="1">
                <a:spLocks noChangeArrowheads="1"/>
              </p:cNvSpPr>
              <p:nvPr/>
            </p:nvSpPr>
            <p:spPr bwMode="auto">
              <a:xfrm>
                <a:off x="180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3" name="Rectangle 59"/>
              <p:cNvSpPr>
                <a:spLocks noChangeArrowheads="1"/>
              </p:cNvSpPr>
              <p:nvPr/>
            </p:nvSpPr>
            <p:spPr bwMode="auto">
              <a:xfrm>
                <a:off x="1794" y="3256"/>
                <a:ext cx="237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4" name="Text Box 60"/>
              <p:cNvSpPr txBox="1">
                <a:spLocks noChangeArrowheads="1"/>
              </p:cNvSpPr>
              <p:nvPr/>
            </p:nvSpPr>
            <p:spPr bwMode="auto">
              <a:xfrm>
                <a:off x="180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5" name="Rectangle 61"/>
              <p:cNvSpPr>
                <a:spLocks noChangeArrowheads="1"/>
              </p:cNvSpPr>
              <p:nvPr/>
            </p:nvSpPr>
            <p:spPr bwMode="auto">
              <a:xfrm>
                <a:off x="1794" y="3432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6" name="Text Box 62"/>
              <p:cNvSpPr txBox="1">
                <a:spLocks noChangeArrowheads="1"/>
              </p:cNvSpPr>
              <p:nvPr/>
            </p:nvSpPr>
            <p:spPr bwMode="auto">
              <a:xfrm>
                <a:off x="180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7" name="Rectangle 63"/>
              <p:cNvSpPr>
                <a:spLocks noChangeArrowheads="1"/>
              </p:cNvSpPr>
              <p:nvPr/>
            </p:nvSpPr>
            <p:spPr bwMode="auto">
              <a:xfrm>
                <a:off x="179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8" name="Text Box 64"/>
              <p:cNvSpPr txBox="1">
                <a:spLocks noChangeArrowheads="1"/>
              </p:cNvSpPr>
              <p:nvPr/>
            </p:nvSpPr>
            <p:spPr bwMode="auto">
              <a:xfrm>
                <a:off x="180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9" name="Rectangle 65"/>
              <p:cNvSpPr>
                <a:spLocks noChangeArrowheads="1"/>
              </p:cNvSpPr>
              <p:nvPr/>
            </p:nvSpPr>
            <p:spPr bwMode="auto">
              <a:xfrm>
                <a:off x="1794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0" name="Text Box 66"/>
              <p:cNvSpPr txBox="1">
                <a:spLocks noChangeArrowheads="1"/>
              </p:cNvSpPr>
              <p:nvPr/>
            </p:nvSpPr>
            <p:spPr bwMode="auto">
              <a:xfrm>
                <a:off x="180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1" name="Rectangle 67"/>
              <p:cNvSpPr>
                <a:spLocks noChangeArrowheads="1"/>
              </p:cNvSpPr>
              <p:nvPr/>
            </p:nvSpPr>
            <p:spPr bwMode="auto">
              <a:xfrm>
                <a:off x="1562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2" name="Text Box 68"/>
              <p:cNvSpPr txBox="1">
                <a:spLocks noChangeArrowheads="1"/>
              </p:cNvSpPr>
              <p:nvPr/>
            </p:nvSpPr>
            <p:spPr bwMode="auto">
              <a:xfrm>
                <a:off x="1576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53" name="Rectangle 69"/>
              <p:cNvSpPr>
                <a:spLocks noChangeArrowheads="1"/>
              </p:cNvSpPr>
              <p:nvPr/>
            </p:nvSpPr>
            <p:spPr bwMode="auto">
              <a:xfrm>
                <a:off x="133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4" name="Text Box 70"/>
              <p:cNvSpPr txBox="1">
                <a:spLocks noChangeArrowheads="1"/>
              </p:cNvSpPr>
              <p:nvPr/>
            </p:nvSpPr>
            <p:spPr bwMode="auto">
              <a:xfrm>
                <a:off x="134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5" name="Rectangle 71"/>
              <p:cNvSpPr>
                <a:spLocks noChangeArrowheads="1"/>
              </p:cNvSpPr>
              <p:nvPr/>
            </p:nvSpPr>
            <p:spPr bwMode="auto">
              <a:xfrm>
                <a:off x="1098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6" name="Text Box 72"/>
              <p:cNvSpPr txBox="1">
                <a:spLocks noChangeArrowheads="1"/>
              </p:cNvSpPr>
              <p:nvPr/>
            </p:nvSpPr>
            <p:spPr bwMode="auto">
              <a:xfrm>
                <a:off x="111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57" name="Rectangle 73"/>
              <p:cNvSpPr>
                <a:spLocks noChangeArrowheads="1"/>
              </p:cNvSpPr>
              <p:nvPr/>
            </p:nvSpPr>
            <p:spPr bwMode="auto">
              <a:xfrm>
                <a:off x="874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8" name="Text Box 74"/>
              <p:cNvSpPr txBox="1">
                <a:spLocks noChangeArrowheads="1"/>
              </p:cNvSpPr>
              <p:nvPr/>
            </p:nvSpPr>
            <p:spPr bwMode="auto">
              <a:xfrm>
                <a:off x="88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59" name="Rectangle 75"/>
              <p:cNvSpPr>
                <a:spLocks noChangeArrowheads="1"/>
              </p:cNvSpPr>
              <p:nvPr/>
            </p:nvSpPr>
            <p:spPr bwMode="auto">
              <a:xfrm>
                <a:off x="65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0" name="Text Box 76"/>
              <p:cNvSpPr txBox="1">
                <a:spLocks noChangeArrowheads="1"/>
              </p:cNvSpPr>
              <p:nvPr/>
            </p:nvSpPr>
            <p:spPr bwMode="auto">
              <a:xfrm>
                <a:off x="66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1" name="Rectangle 77"/>
              <p:cNvSpPr>
                <a:spLocks noChangeArrowheads="1"/>
              </p:cNvSpPr>
              <p:nvPr/>
            </p:nvSpPr>
            <p:spPr bwMode="auto">
              <a:xfrm>
                <a:off x="65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2" name="Text Box 78"/>
              <p:cNvSpPr txBox="1">
                <a:spLocks noChangeArrowheads="1"/>
              </p:cNvSpPr>
              <p:nvPr/>
            </p:nvSpPr>
            <p:spPr bwMode="auto">
              <a:xfrm>
                <a:off x="66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3" name="Rectangle 79"/>
              <p:cNvSpPr>
                <a:spLocks noChangeArrowheads="1"/>
              </p:cNvSpPr>
              <p:nvPr/>
            </p:nvSpPr>
            <p:spPr bwMode="auto">
              <a:xfrm>
                <a:off x="874" y="2552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4" name="Text Box 80"/>
              <p:cNvSpPr txBox="1">
                <a:spLocks noChangeArrowheads="1"/>
              </p:cNvSpPr>
              <p:nvPr/>
            </p:nvSpPr>
            <p:spPr bwMode="auto">
              <a:xfrm>
                <a:off x="88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65" name="Rectangle 81"/>
              <p:cNvSpPr>
                <a:spLocks noChangeArrowheads="1"/>
              </p:cNvSpPr>
              <p:nvPr/>
            </p:nvSpPr>
            <p:spPr bwMode="auto">
              <a:xfrm>
                <a:off x="109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6" name="Text Box 82"/>
              <p:cNvSpPr txBox="1">
                <a:spLocks noChangeArrowheads="1"/>
              </p:cNvSpPr>
              <p:nvPr/>
            </p:nvSpPr>
            <p:spPr bwMode="auto">
              <a:xfrm>
                <a:off x="111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7" name="Rectangle 83"/>
              <p:cNvSpPr>
                <a:spLocks noChangeArrowheads="1"/>
              </p:cNvSpPr>
              <p:nvPr/>
            </p:nvSpPr>
            <p:spPr bwMode="auto">
              <a:xfrm>
                <a:off x="133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8" name="Text Box 84"/>
              <p:cNvSpPr txBox="1">
                <a:spLocks noChangeArrowheads="1"/>
              </p:cNvSpPr>
              <p:nvPr/>
            </p:nvSpPr>
            <p:spPr bwMode="auto">
              <a:xfrm>
                <a:off x="134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69" name="Rectangle 85"/>
              <p:cNvSpPr>
                <a:spLocks noChangeArrowheads="1"/>
              </p:cNvSpPr>
              <p:nvPr/>
            </p:nvSpPr>
            <p:spPr bwMode="auto">
              <a:xfrm>
                <a:off x="1562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0" name="Text Box 86"/>
              <p:cNvSpPr txBox="1">
                <a:spLocks noChangeArrowheads="1"/>
              </p:cNvSpPr>
              <p:nvPr/>
            </p:nvSpPr>
            <p:spPr bwMode="auto">
              <a:xfrm>
                <a:off x="1576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1" name="Rectangle 87"/>
              <p:cNvSpPr>
                <a:spLocks noChangeArrowheads="1"/>
              </p:cNvSpPr>
              <p:nvPr/>
            </p:nvSpPr>
            <p:spPr bwMode="auto">
              <a:xfrm>
                <a:off x="1794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2" name="Text Box 88"/>
              <p:cNvSpPr txBox="1">
                <a:spLocks noChangeArrowheads="1"/>
              </p:cNvSpPr>
              <p:nvPr/>
            </p:nvSpPr>
            <p:spPr bwMode="auto">
              <a:xfrm>
                <a:off x="180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3" name="Rectangle 89"/>
              <p:cNvSpPr>
                <a:spLocks noChangeArrowheads="1"/>
              </p:cNvSpPr>
              <p:nvPr/>
            </p:nvSpPr>
            <p:spPr bwMode="auto">
              <a:xfrm>
                <a:off x="2026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4" name="Text Box 90"/>
              <p:cNvSpPr txBox="1">
                <a:spLocks noChangeArrowheads="1"/>
              </p:cNvSpPr>
              <p:nvPr/>
            </p:nvSpPr>
            <p:spPr bwMode="auto">
              <a:xfrm>
                <a:off x="2040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75" name="Rectangle 91"/>
              <p:cNvSpPr>
                <a:spLocks noChangeArrowheads="1"/>
              </p:cNvSpPr>
              <p:nvPr/>
            </p:nvSpPr>
            <p:spPr bwMode="auto">
              <a:xfrm>
                <a:off x="2026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6" name="Text Box 92"/>
              <p:cNvSpPr txBox="1">
                <a:spLocks noChangeArrowheads="1"/>
              </p:cNvSpPr>
              <p:nvPr/>
            </p:nvSpPr>
            <p:spPr bwMode="auto">
              <a:xfrm>
                <a:off x="2040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77" name="Rectangle 93"/>
              <p:cNvSpPr>
                <a:spLocks noChangeArrowheads="1"/>
              </p:cNvSpPr>
              <p:nvPr/>
            </p:nvSpPr>
            <p:spPr bwMode="auto">
              <a:xfrm>
                <a:off x="2026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8" name="Text Box 94"/>
              <p:cNvSpPr txBox="1">
                <a:spLocks noChangeArrowheads="1"/>
              </p:cNvSpPr>
              <p:nvPr/>
            </p:nvSpPr>
            <p:spPr bwMode="auto">
              <a:xfrm>
                <a:off x="2040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79" name="Rectangle 95"/>
              <p:cNvSpPr>
                <a:spLocks noChangeArrowheads="1"/>
              </p:cNvSpPr>
              <p:nvPr/>
            </p:nvSpPr>
            <p:spPr bwMode="auto">
              <a:xfrm>
                <a:off x="2026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0" name="Text Box 96"/>
              <p:cNvSpPr txBox="1">
                <a:spLocks noChangeArrowheads="1"/>
              </p:cNvSpPr>
              <p:nvPr/>
            </p:nvSpPr>
            <p:spPr bwMode="auto">
              <a:xfrm>
                <a:off x="2040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1" name="Rectangle 97"/>
              <p:cNvSpPr>
                <a:spLocks noChangeArrowheads="1"/>
              </p:cNvSpPr>
              <p:nvPr/>
            </p:nvSpPr>
            <p:spPr bwMode="auto">
              <a:xfrm>
                <a:off x="2026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2" name="Text Box 98"/>
              <p:cNvSpPr txBox="1">
                <a:spLocks noChangeArrowheads="1"/>
              </p:cNvSpPr>
              <p:nvPr/>
            </p:nvSpPr>
            <p:spPr bwMode="auto">
              <a:xfrm>
                <a:off x="2040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3" name="Rectangle 99"/>
              <p:cNvSpPr>
                <a:spLocks noChangeArrowheads="1"/>
              </p:cNvSpPr>
              <p:nvPr/>
            </p:nvSpPr>
            <p:spPr bwMode="auto">
              <a:xfrm>
                <a:off x="2026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4" name="Text Box 100"/>
              <p:cNvSpPr txBox="1">
                <a:spLocks noChangeArrowheads="1"/>
              </p:cNvSpPr>
              <p:nvPr/>
            </p:nvSpPr>
            <p:spPr bwMode="auto">
              <a:xfrm>
                <a:off x="2040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5" name="Rectangle 101"/>
              <p:cNvSpPr>
                <a:spLocks noChangeArrowheads="1"/>
              </p:cNvSpPr>
              <p:nvPr/>
            </p:nvSpPr>
            <p:spPr bwMode="auto">
              <a:xfrm>
                <a:off x="2026" y="360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6" name="Text Box 102"/>
              <p:cNvSpPr txBox="1">
                <a:spLocks noChangeArrowheads="1"/>
              </p:cNvSpPr>
              <p:nvPr/>
            </p:nvSpPr>
            <p:spPr bwMode="auto">
              <a:xfrm>
                <a:off x="2040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87" name="Rectangle 103"/>
              <p:cNvSpPr>
                <a:spLocks noChangeArrowheads="1"/>
              </p:cNvSpPr>
              <p:nvPr/>
            </p:nvSpPr>
            <p:spPr bwMode="auto">
              <a:xfrm>
                <a:off x="225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8" name="Text Box 104"/>
              <p:cNvSpPr txBox="1">
                <a:spLocks noChangeArrowheads="1"/>
              </p:cNvSpPr>
              <p:nvPr/>
            </p:nvSpPr>
            <p:spPr bwMode="auto">
              <a:xfrm>
                <a:off x="227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9" name="Rectangle 105"/>
              <p:cNvSpPr>
                <a:spLocks noChangeArrowheads="1"/>
              </p:cNvSpPr>
              <p:nvPr/>
            </p:nvSpPr>
            <p:spPr bwMode="auto">
              <a:xfrm>
                <a:off x="225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0" name="Text Box 106"/>
              <p:cNvSpPr txBox="1">
                <a:spLocks noChangeArrowheads="1"/>
              </p:cNvSpPr>
              <p:nvPr/>
            </p:nvSpPr>
            <p:spPr bwMode="auto">
              <a:xfrm>
                <a:off x="227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1" name="Rectangle 107"/>
              <p:cNvSpPr>
                <a:spLocks noChangeArrowheads="1"/>
              </p:cNvSpPr>
              <p:nvPr/>
            </p:nvSpPr>
            <p:spPr bwMode="auto">
              <a:xfrm>
                <a:off x="65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2" name="Text Box 108"/>
              <p:cNvSpPr txBox="1">
                <a:spLocks noChangeArrowheads="1"/>
              </p:cNvSpPr>
              <p:nvPr/>
            </p:nvSpPr>
            <p:spPr bwMode="auto">
              <a:xfrm>
                <a:off x="66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3" name="Rectangle 109"/>
              <p:cNvSpPr>
                <a:spLocks noChangeArrowheads="1"/>
              </p:cNvSpPr>
              <p:nvPr/>
            </p:nvSpPr>
            <p:spPr bwMode="auto">
              <a:xfrm>
                <a:off x="874" y="2376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4" name="Text Box 110"/>
              <p:cNvSpPr txBox="1">
                <a:spLocks noChangeArrowheads="1"/>
              </p:cNvSpPr>
              <p:nvPr/>
            </p:nvSpPr>
            <p:spPr bwMode="auto">
              <a:xfrm>
                <a:off x="88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95" name="Rectangle 111"/>
              <p:cNvSpPr>
                <a:spLocks noChangeArrowheads="1"/>
              </p:cNvSpPr>
              <p:nvPr/>
            </p:nvSpPr>
            <p:spPr bwMode="auto">
              <a:xfrm>
                <a:off x="109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6" name="Text Box 112"/>
              <p:cNvSpPr txBox="1">
                <a:spLocks noChangeArrowheads="1"/>
              </p:cNvSpPr>
              <p:nvPr/>
            </p:nvSpPr>
            <p:spPr bwMode="auto">
              <a:xfrm>
                <a:off x="111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7" name="Rectangle 113"/>
              <p:cNvSpPr>
                <a:spLocks noChangeArrowheads="1"/>
              </p:cNvSpPr>
              <p:nvPr/>
            </p:nvSpPr>
            <p:spPr bwMode="auto">
              <a:xfrm>
                <a:off x="133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8" name="Text Box 114"/>
              <p:cNvSpPr txBox="1">
                <a:spLocks noChangeArrowheads="1"/>
              </p:cNvSpPr>
              <p:nvPr/>
            </p:nvSpPr>
            <p:spPr bwMode="auto">
              <a:xfrm>
                <a:off x="134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9" name="Rectangle 115"/>
              <p:cNvSpPr>
                <a:spLocks noChangeArrowheads="1"/>
              </p:cNvSpPr>
              <p:nvPr/>
            </p:nvSpPr>
            <p:spPr bwMode="auto">
              <a:xfrm>
                <a:off x="1562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0" name="Text Box 116"/>
              <p:cNvSpPr txBox="1">
                <a:spLocks noChangeArrowheads="1"/>
              </p:cNvSpPr>
              <p:nvPr/>
            </p:nvSpPr>
            <p:spPr bwMode="auto">
              <a:xfrm>
                <a:off x="1576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1" name="Rectangle 117"/>
              <p:cNvSpPr>
                <a:spLocks noChangeArrowheads="1"/>
              </p:cNvSpPr>
              <p:nvPr/>
            </p:nvSpPr>
            <p:spPr bwMode="auto">
              <a:xfrm>
                <a:off x="1794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2" name="Text Box 118"/>
              <p:cNvSpPr txBox="1">
                <a:spLocks noChangeArrowheads="1"/>
              </p:cNvSpPr>
              <p:nvPr/>
            </p:nvSpPr>
            <p:spPr bwMode="auto">
              <a:xfrm>
                <a:off x="180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303" name="Rectangle 119"/>
              <p:cNvSpPr>
                <a:spLocks noChangeArrowheads="1"/>
              </p:cNvSpPr>
              <p:nvPr/>
            </p:nvSpPr>
            <p:spPr bwMode="auto">
              <a:xfrm>
                <a:off x="2026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4" name="Text Box 120"/>
              <p:cNvSpPr txBox="1">
                <a:spLocks noChangeArrowheads="1"/>
              </p:cNvSpPr>
              <p:nvPr/>
            </p:nvSpPr>
            <p:spPr bwMode="auto">
              <a:xfrm>
                <a:off x="2040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5" name="Rectangle 121"/>
              <p:cNvSpPr>
                <a:spLocks noChangeArrowheads="1"/>
              </p:cNvSpPr>
              <p:nvPr/>
            </p:nvSpPr>
            <p:spPr bwMode="auto">
              <a:xfrm>
                <a:off x="225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6" name="Text Box 122"/>
              <p:cNvSpPr txBox="1">
                <a:spLocks noChangeArrowheads="1"/>
              </p:cNvSpPr>
              <p:nvPr/>
            </p:nvSpPr>
            <p:spPr bwMode="auto">
              <a:xfrm>
                <a:off x="227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07" name="Rectangle 123"/>
              <p:cNvSpPr>
                <a:spLocks noChangeArrowheads="1"/>
              </p:cNvSpPr>
              <p:nvPr/>
            </p:nvSpPr>
            <p:spPr bwMode="auto">
              <a:xfrm>
                <a:off x="225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8" name="Text Box 124"/>
              <p:cNvSpPr txBox="1">
                <a:spLocks noChangeArrowheads="1"/>
              </p:cNvSpPr>
              <p:nvPr/>
            </p:nvSpPr>
            <p:spPr bwMode="auto">
              <a:xfrm>
                <a:off x="227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09" name="Rectangle 125"/>
              <p:cNvSpPr>
                <a:spLocks noChangeArrowheads="1"/>
              </p:cNvSpPr>
              <p:nvPr/>
            </p:nvSpPr>
            <p:spPr bwMode="auto">
              <a:xfrm>
                <a:off x="2258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0" name="Text Box 126"/>
              <p:cNvSpPr txBox="1">
                <a:spLocks noChangeArrowheads="1"/>
              </p:cNvSpPr>
              <p:nvPr/>
            </p:nvSpPr>
            <p:spPr bwMode="auto">
              <a:xfrm>
                <a:off x="227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311" name="Rectangle 127"/>
              <p:cNvSpPr>
                <a:spLocks noChangeArrowheads="1"/>
              </p:cNvSpPr>
              <p:nvPr/>
            </p:nvSpPr>
            <p:spPr bwMode="auto">
              <a:xfrm>
                <a:off x="2258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2" name="Text Box 128"/>
              <p:cNvSpPr txBox="1">
                <a:spLocks noChangeArrowheads="1"/>
              </p:cNvSpPr>
              <p:nvPr/>
            </p:nvSpPr>
            <p:spPr bwMode="auto">
              <a:xfrm>
                <a:off x="227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13" name="Rectangle 129"/>
              <p:cNvSpPr>
                <a:spLocks noChangeArrowheads="1"/>
              </p:cNvSpPr>
              <p:nvPr/>
            </p:nvSpPr>
            <p:spPr bwMode="auto">
              <a:xfrm>
                <a:off x="225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4" name="Text Box 130"/>
              <p:cNvSpPr txBox="1">
                <a:spLocks noChangeArrowheads="1"/>
              </p:cNvSpPr>
              <p:nvPr/>
            </p:nvSpPr>
            <p:spPr bwMode="auto">
              <a:xfrm>
                <a:off x="227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5" name="Rectangle 131"/>
              <p:cNvSpPr>
                <a:spLocks noChangeArrowheads="1"/>
              </p:cNvSpPr>
              <p:nvPr/>
            </p:nvSpPr>
            <p:spPr bwMode="auto">
              <a:xfrm>
                <a:off x="225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6" name="Text Box 132"/>
              <p:cNvSpPr txBox="1">
                <a:spLocks noChangeArrowheads="1"/>
              </p:cNvSpPr>
              <p:nvPr/>
            </p:nvSpPr>
            <p:spPr bwMode="auto">
              <a:xfrm>
                <a:off x="227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7" name="Rectangle 133"/>
              <p:cNvSpPr>
                <a:spLocks noChangeArrowheads="1"/>
              </p:cNvSpPr>
              <p:nvPr/>
            </p:nvSpPr>
            <p:spPr bwMode="auto">
              <a:xfrm>
                <a:off x="638" y="2370"/>
                <a:ext cx="1852" cy="14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8" name="Line 134"/>
              <p:cNvSpPr>
                <a:spLocks noChangeShapeType="1"/>
              </p:cNvSpPr>
              <p:nvPr/>
            </p:nvSpPr>
            <p:spPr bwMode="auto">
              <a:xfrm>
                <a:off x="870" y="237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9" name="Line 135"/>
              <p:cNvSpPr>
                <a:spLocks noChangeShapeType="1"/>
              </p:cNvSpPr>
              <p:nvPr/>
            </p:nvSpPr>
            <p:spPr bwMode="auto">
              <a:xfrm>
                <a:off x="1101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0" name="Line 136"/>
              <p:cNvSpPr>
                <a:spLocks noChangeShapeType="1"/>
              </p:cNvSpPr>
              <p:nvPr/>
            </p:nvSpPr>
            <p:spPr bwMode="auto">
              <a:xfrm>
                <a:off x="1325" y="236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1" name="Line 137"/>
              <p:cNvSpPr>
                <a:spLocks noChangeShapeType="1"/>
              </p:cNvSpPr>
              <p:nvPr/>
            </p:nvSpPr>
            <p:spPr bwMode="auto">
              <a:xfrm>
                <a:off x="1556" y="2374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2" name="Line 138"/>
              <p:cNvSpPr>
                <a:spLocks noChangeShapeType="1"/>
              </p:cNvSpPr>
              <p:nvPr/>
            </p:nvSpPr>
            <p:spPr bwMode="auto">
              <a:xfrm>
                <a:off x="1795" y="2379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3" name="Line 139"/>
              <p:cNvSpPr>
                <a:spLocks noChangeShapeType="1"/>
              </p:cNvSpPr>
              <p:nvPr/>
            </p:nvSpPr>
            <p:spPr bwMode="auto">
              <a:xfrm>
                <a:off x="2026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4" name="Line 140"/>
              <p:cNvSpPr>
                <a:spLocks noChangeShapeType="1"/>
              </p:cNvSpPr>
              <p:nvPr/>
            </p:nvSpPr>
            <p:spPr bwMode="auto">
              <a:xfrm>
                <a:off x="2257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5" name="Line 141"/>
              <p:cNvSpPr>
                <a:spLocks noChangeShapeType="1"/>
              </p:cNvSpPr>
              <p:nvPr/>
            </p:nvSpPr>
            <p:spPr bwMode="auto">
              <a:xfrm>
                <a:off x="638" y="2550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6" name="Line 142"/>
              <p:cNvSpPr>
                <a:spLocks noChangeShapeType="1"/>
              </p:cNvSpPr>
              <p:nvPr/>
            </p:nvSpPr>
            <p:spPr bwMode="auto">
              <a:xfrm>
                <a:off x="639" y="272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7" name="Line 143"/>
              <p:cNvSpPr>
                <a:spLocks noChangeShapeType="1"/>
              </p:cNvSpPr>
              <p:nvPr/>
            </p:nvSpPr>
            <p:spPr bwMode="auto">
              <a:xfrm>
                <a:off x="641" y="2899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8" name="Line 144"/>
              <p:cNvSpPr>
                <a:spLocks noChangeShapeType="1"/>
              </p:cNvSpPr>
              <p:nvPr/>
            </p:nvSpPr>
            <p:spPr bwMode="auto">
              <a:xfrm>
                <a:off x="636" y="307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9" name="Line 145"/>
              <p:cNvSpPr>
                <a:spLocks noChangeShapeType="1"/>
              </p:cNvSpPr>
              <p:nvPr/>
            </p:nvSpPr>
            <p:spPr bwMode="auto">
              <a:xfrm>
                <a:off x="637" y="326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0" name="Line 146"/>
              <p:cNvSpPr>
                <a:spLocks noChangeShapeType="1"/>
              </p:cNvSpPr>
              <p:nvPr/>
            </p:nvSpPr>
            <p:spPr bwMode="auto">
              <a:xfrm>
                <a:off x="645" y="3427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1" name="Line 147"/>
              <p:cNvSpPr>
                <a:spLocks noChangeShapeType="1"/>
              </p:cNvSpPr>
              <p:nvPr/>
            </p:nvSpPr>
            <p:spPr bwMode="auto">
              <a:xfrm>
                <a:off x="640" y="360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05332" name="Text Box 148"/>
            <p:cNvSpPr txBox="1">
              <a:spLocks noChangeArrowheads="1"/>
            </p:cNvSpPr>
            <p:nvPr/>
          </p:nvSpPr>
          <p:spPr bwMode="auto">
            <a:xfrm>
              <a:off x="3908" y="1610"/>
              <a:ext cx="1479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i="1">
                  <a:solidFill>
                    <a:srgbClr val="000000"/>
                  </a:solidFill>
                  <a:latin typeface="Times New Roman" pitchFamily="18" charset="0"/>
                </a:rPr>
                <a:t>Distance Transform</a:t>
              </a: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49"/>
          <p:cNvGrpSpPr>
            <a:grpSpLocks/>
          </p:cNvGrpSpPr>
          <p:nvPr/>
        </p:nvGrpSpPr>
        <p:grpSpPr bwMode="auto">
          <a:xfrm>
            <a:off x="922337" y="1755775"/>
            <a:ext cx="2954338" cy="2352675"/>
            <a:chOff x="636" y="2339"/>
            <a:chExt cx="1861" cy="1482"/>
          </a:xfrm>
        </p:grpSpPr>
        <p:sp>
          <p:nvSpPr>
            <p:cNvPr id="605334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5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6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7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8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9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0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1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2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3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4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5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6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7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8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9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0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1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2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3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4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5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6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7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8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9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0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1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2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3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4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5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6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7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8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9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0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1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2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3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4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5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6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7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8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9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0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1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2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3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4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5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6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7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8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9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0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1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2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3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4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5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6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7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8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9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0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1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2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3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4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5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6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7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8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9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0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1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2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3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4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5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6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7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8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9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0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1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2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3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4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5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6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7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8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9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0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1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2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3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4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5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6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7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8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9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0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1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2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3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4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5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6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7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8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9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0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1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2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3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4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5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6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7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8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9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0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1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2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3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4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5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6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7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8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9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0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1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2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3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4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5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6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05477" name="Text Box 293"/>
          <p:cNvSpPr txBox="1">
            <a:spLocks noChangeArrowheads="1"/>
          </p:cNvSpPr>
          <p:nvPr/>
        </p:nvSpPr>
        <p:spPr bwMode="auto">
          <a:xfrm>
            <a:off x="1308100" y="1392237"/>
            <a:ext cx="230505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>
                <a:solidFill>
                  <a:srgbClr val="000000"/>
                </a:solidFill>
                <a:latin typeface="Times New Roman" pitchFamily="18" charset="0"/>
              </a:rPr>
              <a:t>Image features (2D)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5479" name="Text Box 295"/>
          <p:cNvSpPr txBox="1">
            <a:spLocks noChangeArrowheads="1"/>
          </p:cNvSpPr>
          <p:nvPr/>
        </p:nvSpPr>
        <p:spPr bwMode="auto">
          <a:xfrm>
            <a:off x="609600" y="4687887"/>
            <a:ext cx="8131175" cy="1187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Distance Transform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is a function           that for each image pixel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assigns a  non-negative number            corresponding to distance from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to the nearest feature in the image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</p:txBody>
      </p:sp>
      <p:graphicFrame>
        <p:nvGraphicFramePr>
          <p:cNvPr id="717824" name="Object 0"/>
          <p:cNvGraphicFramePr>
            <a:graphicFrameLocks noChangeAspect="1"/>
          </p:cNvGraphicFramePr>
          <p:nvPr/>
        </p:nvGraphicFramePr>
        <p:xfrm>
          <a:off x="5392737" y="4749800"/>
          <a:ext cx="44450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79" name="Equation" r:id="rId3" imgW="304560" imgH="203040" progId="Equation.3">
                  <p:embed/>
                </p:oleObj>
              </mc:Choice>
              <mc:Fallback>
                <p:oleObj name="Equation" r:id="rId3" imgW="30456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2737" y="4749800"/>
                        <a:ext cx="444500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5" name="Object 1"/>
          <p:cNvGraphicFramePr>
            <a:graphicFrameLocks noChangeAspect="1"/>
          </p:cNvGraphicFramePr>
          <p:nvPr/>
        </p:nvGraphicFramePr>
        <p:xfrm>
          <a:off x="5767387" y="5118100"/>
          <a:ext cx="534988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80" name="Equation" r:id="rId5" imgW="368280" imgH="203040" progId="Equation.3">
                  <p:embed/>
                </p:oleObj>
              </mc:Choice>
              <mc:Fallback>
                <p:oleObj name="Equation" r:id="rId5" imgW="36828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7387" y="5118100"/>
                        <a:ext cx="534988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0" name="Rectangle 2"/>
          <p:cNvSpPr txBox="1">
            <a:spLocks noChangeArrowheads="1"/>
          </p:cNvSpPr>
          <p:nvPr/>
        </p:nvSpPr>
        <p:spPr bwMode="auto">
          <a:xfrm>
            <a:off x="457200" y="10631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Distance transform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2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Yuri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Boykov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3" name="Slide Number Placeholder 30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dirty="0" smtClean="0"/>
              <a:t>Distance transform</a:t>
            </a:r>
          </a:p>
        </p:txBody>
      </p:sp>
      <p:pic>
        <p:nvPicPr>
          <p:cNvPr id="694287" name="Picture 15" descr="edge_m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629289"/>
            <a:ext cx="2081241" cy="1764530"/>
          </a:xfrm>
          <a:prstGeom prst="rect">
            <a:avLst/>
          </a:prstGeom>
          <a:noFill/>
        </p:spPr>
      </p:pic>
      <p:pic>
        <p:nvPicPr>
          <p:cNvPr id="10" name="Picture 9" descr="mouse_dist_transform_color.jpg"/>
          <p:cNvPicPr>
            <a:picLocks noChangeAspect="1"/>
          </p:cNvPicPr>
          <p:nvPr/>
        </p:nvPicPr>
        <p:blipFill>
          <a:blip r:embed="rId4" cstate="print"/>
          <a:srcRect l="26807" t="5269" r="22260" b="9105"/>
          <a:stretch>
            <a:fillRect/>
          </a:stretch>
        </p:blipFill>
        <p:spPr>
          <a:xfrm>
            <a:off x="6215085" y="1451473"/>
            <a:ext cx="2348067" cy="2008215"/>
          </a:xfrm>
          <a:prstGeom prst="rect">
            <a:avLst/>
          </a:prstGeom>
        </p:spPr>
      </p:pic>
      <p:pic>
        <p:nvPicPr>
          <p:cNvPr id="11" name="Picture 10" descr="mou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057" y="1522942"/>
            <a:ext cx="2224454" cy="1885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9057" y="3423175"/>
            <a:ext cx="19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original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5546" y="3459688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distance transform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63870" y="3304685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edges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86468" y="4290516"/>
            <a:ext cx="3322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Value at (</a:t>
            </a:r>
            <a:r>
              <a:rPr lang="en-US" sz="2000" dirty="0" err="1">
                <a:solidFill>
                  <a:srgbClr val="000000"/>
                </a:solidFill>
              </a:rPr>
              <a:t>x,y</a:t>
            </a:r>
            <a:r>
              <a:rPr lang="en-US" sz="2000" dirty="0">
                <a:solidFill>
                  <a:srgbClr val="000000"/>
                </a:solidFill>
              </a:rPr>
              <a:t>) tells how far that position is from the nearest edge point (or other binary </a:t>
            </a:r>
            <a:r>
              <a:rPr lang="en-US" sz="2000" dirty="0" smtClean="0">
                <a:solidFill>
                  <a:srgbClr val="000000"/>
                </a:solidFill>
              </a:rPr>
              <a:t>image </a:t>
            </a:r>
            <a:r>
              <a:rPr lang="en-US" sz="2000" dirty="0">
                <a:solidFill>
                  <a:srgbClr val="000000"/>
                </a:solidFill>
              </a:rPr>
              <a:t>structure) 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7091397" y="4043102"/>
            <a:ext cx="5842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59494" y="5650468"/>
            <a:ext cx="318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ourier" pitchFamily="49" charset="0"/>
              </a:rPr>
              <a:t>&gt;&gt; help </a:t>
            </a:r>
            <a:r>
              <a:rPr lang="en-US" b="1" dirty="0" err="1">
                <a:solidFill>
                  <a:srgbClr val="000000"/>
                </a:solidFill>
                <a:latin typeface="Courier" pitchFamily="49" charset="0"/>
              </a:rPr>
              <a:t>bwdist</a:t>
            </a:r>
            <a:endParaRPr lang="en-US" b="1" dirty="0">
              <a:solidFill>
                <a:srgbClr val="000000"/>
              </a:solidFill>
              <a:latin typeface="Courier" pitchFamily="49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6"/>
            <a:ext cx="2209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91"/>
            <a:ext cx="8229600" cy="1143000"/>
          </a:xfrm>
        </p:spPr>
        <p:txBody>
          <a:bodyPr/>
          <a:lstStyle/>
          <a:p>
            <a:r>
              <a:rPr lang="en-US" smtClean="0"/>
              <a:t>Distance transform (1D)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2629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30664" r="17084" b="6644"/>
          <a:stretch>
            <a:fillRect/>
          </a:stretch>
        </p:blipFill>
        <p:spPr bwMode="auto">
          <a:xfrm>
            <a:off x="228600" y="1050892"/>
            <a:ext cx="86868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381000" y="2963829"/>
            <a:ext cx="7086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3" name="Rectangle 7"/>
          <p:cNvSpPr>
            <a:spLocks noChangeArrowheads="1"/>
          </p:cNvSpPr>
          <p:nvPr/>
        </p:nvSpPr>
        <p:spPr bwMode="auto">
          <a:xfrm>
            <a:off x="381000" y="3802029"/>
            <a:ext cx="80772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4800600" y="57832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4800600" y="51736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30" name="Rectangle 12"/>
          <p:cNvSpPr>
            <a:spLocks noChangeArrowheads="1"/>
          </p:cNvSpPr>
          <p:nvPr/>
        </p:nvSpPr>
        <p:spPr bwMode="auto">
          <a:xfrm>
            <a:off x="381000" y="1668429"/>
            <a:ext cx="6248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9" name="Rectangle 13"/>
          <p:cNvSpPr>
            <a:spLocks noChangeArrowheads="1"/>
          </p:cNvSpPr>
          <p:nvPr/>
        </p:nvSpPr>
        <p:spPr bwMode="auto">
          <a:xfrm>
            <a:off x="6019800" y="5341897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50" name="Rectangle 14"/>
          <p:cNvSpPr>
            <a:spLocks noChangeArrowheads="1"/>
          </p:cNvSpPr>
          <p:nvPr/>
        </p:nvSpPr>
        <p:spPr bwMode="auto">
          <a:xfrm>
            <a:off x="1066800" y="4564029"/>
            <a:ext cx="34290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34" name="Rectangle 13"/>
          <p:cNvSpPr>
            <a:spLocks noChangeArrowheads="1"/>
          </p:cNvSpPr>
          <p:nvPr/>
        </p:nvSpPr>
        <p:spPr bwMode="auto">
          <a:xfrm>
            <a:off x="7645400" y="3146392"/>
            <a:ext cx="1423988" cy="15636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5" name="TextBox 14"/>
          <p:cNvSpPr txBox="1">
            <a:spLocks noChangeArrowheads="1"/>
          </p:cNvSpPr>
          <p:nvPr/>
        </p:nvSpPr>
        <p:spPr bwMode="auto">
          <a:xfrm>
            <a:off x="4498975" y="2557429"/>
            <a:ext cx="4271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// 0 if j is in </a:t>
            </a:r>
            <a:r>
              <a:rPr lang="en-US" sz="2000" b="1">
                <a:solidFill>
                  <a:srgbClr val="000000"/>
                </a:solidFill>
              </a:rPr>
              <a:t>P</a:t>
            </a:r>
            <a:r>
              <a:rPr lang="en-US" sz="2000">
                <a:solidFill>
                  <a:srgbClr val="000000"/>
                </a:solidFill>
              </a:rPr>
              <a:t>, infinity otherwise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9144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Slide a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dapted from Dan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Huttonlocher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554439"/>
              </p:ext>
            </p:extLst>
          </p:nvPr>
        </p:nvGraphicFramePr>
        <p:xfrm>
          <a:off x="5715000" y="3493532"/>
          <a:ext cx="310854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394"/>
                <a:gridCol w="345394"/>
                <a:gridCol w="345394"/>
                <a:gridCol w="345394"/>
                <a:gridCol w="345394"/>
                <a:gridCol w="345394"/>
                <a:gridCol w="345394"/>
                <a:gridCol w="345394"/>
                <a:gridCol w="34539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39773" y="3197423"/>
            <a:ext cx="2667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Image features (edges)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905500" y="44166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Distance transform</a:t>
            </a:r>
            <a:endParaRPr lang="en-US" sz="1400" dirty="0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6400800" y="535621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6781800" y="5342423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7120873" y="5334000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7438263" y="534524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7819153" y="534524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8157053" y="5347925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8476642" y="534634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5533720" y="4658020"/>
            <a:ext cx="3457879" cy="4759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5715000" y="5824557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6096000" y="583887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6477000" y="5825083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6816073" y="5816660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7133463" y="582790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7514353" y="582790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7852253" y="5830585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8" name="Rectangle 13"/>
          <p:cNvSpPr>
            <a:spLocks noChangeArrowheads="1"/>
          </p:cNvSpPr>
          <p:nvPr/>
        </p:nvSpPr>
        <p:spPr bwMode="auto">
          <a:xfrm>
            <a:off x="8171842" y="582900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2" grpId="0" animBg="1"/>
      <p:bldP spid="167943" grpId="0" animBg="1"/>
      <p:bldP spid="167943" grpId="1" animBg="1"/>
      <p:bldP spid="167944" grpId="0" animBg="1"/>
      <p:bldP spid="167945" grpId="0" animBg="1"/>
      <p:bldP spid="167949" grpId="0" animBg="1"/>
      <p:bldP spid="2" grpId="0" animBg="1"/>
      <p:bldP spid="2" grpId="1" animBg="1"/>
      <p:bldP spid="2" grpId="2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mtClean="0"/>
              <a:t>Distance Transform (2D)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81096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76025" r="17084" b="6389"/>
          <a:stretch>
            <a:fillRect/>
          </a:stretch>
        </p:blipFill>
        <p:spPr bwMode="auto">
          <a:xfrm>
            <a:off x="-101600" y="4049684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31601" r="17084" b="40903"/>
          <a:stretch>
            <a:fillRect/>
          </a:stretch>
        </p:blipFill>
        <p:spPr bwMode="auto">
          <a:xfrm>
            <a:off x="80963" y="1311246"/>
            <a:ext cx="91440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4419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Huttonlocher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590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72755" r="39166" b="7008"/>
          <a:stretch>
            <a:fillRect/>
          </a:stretch>
        </p:blipFill>
        <p:spPr bwMode="auto">
          <a:xfrm>
            <a:off x="60198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5" name="TextBox 11"/>
          <p:cNvSpPr txBox="1">
            <a:spLocks noChangeArrowheads="1"/>
          </p:cNvSpPr>
          <p:nvPr/>
        </p:nvSpPr>
        <p:spPr bwMode="auto">
          <a:xfrm>
            <a:off x="5867400" y="5592762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895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6172200" y="3666060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C 0.02639 -0.00996 -0.00382 0.00092 0.07326 -0.00301 C 0.0849 -0.00371 0.09653 -0.00648 0.10816 -0.00764 C 0.11927 -0.01273 0.13299 -0.01297 0.14427 -0.01389 C 0.16406 -0.02176 0.19462 -0.01366 0.21632 -0.01065 C 0.21753 -0.01019 0.22083 -0.01019 0.21979 -0.00926 C 0.21788 -0.00764 0.2151 -0.00857 0.21285 -0.00764 C 0.21146 -0.00695 0.21059 -0.00533 0.20938 -0.00463 C 0.20712 -0.00324 0.20243 -0.00139 0.20243 -0.00116 C 0.1842 0.01666 0.17049 0.00532 0.1408 0.00625 C 0.0901 0.00764 0.09063 0.00764 0.04306 0.00949 C 0.01719 0.01736 0.01736 0.01875 -0.01389 0.02037 C -0.02187 0.02361 -0.01146 0.025 -0.0092 0.025 C 0.06753 0.02662 0.22101 0.02801 0.22101 0.02824 C 0.21476 0.03194 0.21302 0.03518 0.2059 0.03727 C 0.2026 0.04028 0.1967 0.04514 0.19306 0.04653 C 0.1908 0.04861 0.18837 0.05069 0.18611 0.05278 C 0.1849 0.05393 0.18264 0.05602 0.18264 0.05625 C 0.10799 0.05254 0.11111 0.05324 -0.00226 0.0544 C -0.01719 0.05139 -0.02292 0.05856 -0.00104 0.05903 C 0.05868 0.05995 0.11823 0.06018 0.17795 0.06065 C 0.19184 0.06111 0.2059 0.06041 0.21979 0.06203 C 0.22083 0.06227 0.2184 0.06412 0.21753 0.06528 C 0.2151 0.06852 0.21128 0.07106 0.20816 0.07291 C 0.20069 0.07731 0.19167 0.08102 0.18385 0.08379 C 0.10122 0.08194 0.08976 0.08102 -0.00104 0.08217 C -0.0066 0.08472 -0.01094 0.08958 -0.00226 0.09305 C 0.00278 0.10023 0.00764 0.10231 0.0151 0.10254 C 0.0625 0.10347 0.10972 0.10347 0.15712 0.10393 C 0.17569 0.10509 0.19566 0.1081 0.21406 0.10254 C 0.2191 0.10301 0.22413 0.10254 0.22917 0.10393 C 0.23038 0.10416 0.22674 0.10463 0.22569 0.10555 C 0.22118 0.10903 0.2191 0.11111 0.21406 0.11319 C 0.20955 0.11736 0.20434 0.12199 0.19896 0.12407 C 0.1908 0.13495 0.17847 0.13426 0.16753 0.13495 C 0.11441 0.13819 0.10642 0.13819 0.05816 0.13958 C 0.03698 0.14166 0.01649 0.14653 -0.00451 0.14884 C 1.11022E-16 0.15555 0.00226 0.15532 0.00938 0.15671 C 0.01858 0.16111 0.02743 0.16203 0.03733 0.16296 C 0.12344 0.17176 0.09271 0.1662 0.25122 0.16759 C 0.23941 0.17824 0.22483 0.18842 0.21059 0.19074 C 0.15781 0.2118 0.06024 0.20115 0.02448 0.20162 C 0.01892 0.20972 0.01128 0.21458 0.00365 0.21875 C -0.00747 0.23287 0.00972 0.21273 -0.00694 0.225 C -0.00868 0.22615 -0.0092 0.22916 -0.01042 0.23102 C -0.01111 0.23217 -0.01372 0.23426 -0.01267 0.23426 C 0.01128 0.23472 0.03542 0.2331 0.05938 0.23264 C 0.06944 0.22801 0.10729 0.22754 0.12222 0.22639 C 0.13368 0.22361 0.1434 0.22615 0.1559 0.22338 C 0.18142 0.22453 0.19115 0.22338 0.21406 0.22338 " pathEditMode="relative" rAng="0" ptsTypes="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Chamfer distance</a:t>
            </a:r>
          </a:p>
        </p:txBody>
      </p:sp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72755" r="39166" b="7008"/>
          <a:stretch>
            <a:fillRect/>
          </a:stretch>
        </p:blipFill>
        <p:spPr bwMode="auto">
          <a:xfrm>
            <a:off x="60198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49405" r="39166" b="30359"/>
          <a:stretch>
            <a:fillRect/>
          </a:stretch>
        </p:blipFill>
        <p:spPr bwMode="auto">
          <a:xfrm>
            <a:off x="3429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19829" r="39166" b="59935"/>
          <a:stretch>
            <a:fillRect/>
          </a:stretch>
        </p:blipFill>
        <p:spPr bwMode="auto">
          <a:xfrm>
            <a:off x="762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Box 9"/>
          <p:cNvSpPr txBox="1">
            <a:spLocks noChangeArrowheads="1"/>
          </p:cNvSpPr>
          <p:nvPr/>
        </p:nvSpPr>
        <p:spPr bwMode="auto">
          <a:xfrm>
            <a:off x="3124200" y="6565612"/>
            <a:ext cx="41910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Fig from D</a:t>
            </a:r>
            <a:r>
              <a:rPr lang="en-US" sz="1300" dirty="0">
                <a:solidFill>
                  <a:srgbClr val="000000"/>
                </a:solidFill>
              </a:rPr>
              <a:t>. </a:t>
            </a:r>
            <a:r>
              <a:rPr lang="en-US" sz="1300" dirty="0" err="1">
                <a:solidFill>
                  <a:srgbClr val="000000"/>
                </a:solidFill>
              </a:rPr>
              <a:t>Gavrila</a:t>
            </a:r>
            <a:r>
              <a:rPr lang="en-US" sz="1300" dirty="0">
                <a:solidFill>
                  <a:srgbClr val="000000"/>
                </a:solidFill>
              </a:rPr>
              <a:t>, DAGM 1999</a:t>
            </a:r>
          </a:p>
        </p:txBody>
      </p:sp>
      <p:sp>
        <p:nvSpPr>
          <p:cNvPr id="104456" name="TextBox 10"/>
          <p:cNvSpPr txBox="1">
            <a:spLocks noChangeArrowheads="1"/>
          </p:cNvSpPr>
          <p:nvPr/>
        </p:nvSpPr>
        <p:spPr bwMode="auto">
          <a:xfrm>
            <a:off x="3962400" y="59436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104457" name="TextBox 11"/>
          <p:cNvSpPr txBox="1">
            <a:spLocks noChangeArrowheads="1"/>
          </p:cNvSpPr>
          <p:nvPr/>
        </p:nvSpPr>
        <p:spPr bwMode="auto">
          <a:xfrm>
            <a:off x="5867400" y="59436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pic>
        <p:nvPicPr>
          <p:cNvPr id="104458" name="Picture 2"/>
          <p:cNvPicPr>
            <a:picLocks noChangeAspect="1" noChangeArrowheads="1"/>
          </p:cNvPicPr>
          <p:nvPr/>
        </p:nvPicPr>
        <p:blipFill>
          <a:blip r:embed="rId4" cstate="print"/>
          <a:srcRect l="39166" t="49915" r="38333" b="30257"/>
          <a:stretch>
            <a:fillRect/>
          </a:stretch>
        </p:blipFill>
        <p:spPr bwMode="auto">
          <a:xfrm>
            <a:off x="2438400" y="1447800"/>
            <a:ext cx="4114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Chamfer distance: </a:t>
            </a:r>
            <a:br>
              <a:rPr lang="en-GB" dirty="0" smtClean="0">
                <a:latin typeface="Arial" pitchFamily="34" charset="0"/>
                <a:cs typeface="Arial" pitchFamily="34" charset="0"/>
              </a:rPr>
            </a:br>
            <a:r>
              <a:rPr lang="en-GB" dirty="0" smtClean="0">
                <a:latin typeface="Arial" pitchFamily="34" charset="0"/>
                <a:cs typeface="Arial" pitchFamily="34" charset="0"/>
              </a:rPr>
              <a:t>properties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Sensitive to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scale and rotation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Tolerant of small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shape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changes, clutter</a:t>
            </a:r>
            <a:endParaRPr lang="en-GB" sz="2800" dirty="0">
              <a:latin typeface="Arial" pitchFamily="34" charset="0"/>
              <a:cs typeface="Arial" pitchFamily="34" charset="0"/>
            </a:endParaRPr>
          </a:p>
          <a:p>
            <a:r>
              <a:rPr lang="en-GB" sz="2800" dirty="0">
                <a:latin typeface="Arial" pitchFamily="34" charset="0"/>
                <a:cs typeface="Arial" pitchFamily="34" charset="0"/>
              </a:rPr>
              <a:t>Need large number of template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shapes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Inexpensive way to match shapes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180BD1-FC3D-4682-988F-F6DFB5A8814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62000" y="3276600"/>
            <a:ext cx="6629400" cy="1219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print"/>
          <a:srcRect l="52249" t="68134" r="34583" b="11079"/>
          <a:stretch>
            <a:fillRect/>
          </a:stretch>
        </p:blipFill>
        <p:spPr bwMode="auto">
          <a:xfrm>
            <a:off x="1866900" y="1238250"/>
            <a:ext cx="234473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3"/>
          <p:cNvSpPr>
            <a:spLocks noGrp="1"/>
          </p:cNvSpPr>
          <p:nvPr>
            <p:ph type="title"/>
          </p:nvPr>
        </p:nvSpPr>
        <p:spPr>
          <a:xfrm>
            <a:off x="446088" y="-14288"/>
            <a:ext cx="8229600" cy="1143001"/>
          </a:xfrm>
        </p:spPr>
        <p:txBody>
          <a:bodyPr/>
          <a:lstStyle/>
          <a:p>
            <a:r>
              <a:rPr lang="en-US" sz="4000" smtClean="0"/>
              <a:t>Binary images</a:t>
            </a:r>
          </a:p>
        </p:txBody>
      </p:sp>
      <p:pic>
        <p:nvPicPr>
          <p:cNvPr id="54276" name="Picture 4" descr="rfcgw"/>
          <p:cNvPicPr>
            <a:picLocks noChangeAspect="1" noChangeArrowheads="1"/>
          </p:cNvPicPr>
          <p:nvPr/>
        </p:nvPicPr>
        <p:blipFill>
          <a:blip r:embed="rId4" cstate="print"/>
          <a:srcRect l="35599" t="25999" r="48155" b="34000"/>
          <a:stretch>
            <a:fillRect/>
          </a:stretch>
        </p:blipFill>
        <p:spPr bwMode="auto">
          <a:xfrm>
            <a:off x="406400" y="1238250"/>
            <a:ext cx="1277938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5" descr="ed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088" y="3867150"/>
            <a:ext cx="25908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Slide4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9350" t="9350" r="10009" b="4944"/>
          <a:stretch>
            <a:fillRect/>
          </a:stretch>
        </p:blipFill>
        <p:spPr bwMode="auto">
          <a:xfrm rot="5400000">
            <a:off x="4148954" y="1402529"/>
            <a:ext cx="2336832" cy="20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4" descr="img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6550" y="1274763"/>
            <a:ext cx="21209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5" descr="img5"/>
          <p:cNvPicPr>
            <a:picLocks noChangeAspect="1" noChangeArrowheads="1"/>
          </p:cNvPicPr>
          <p:nvPr/>
        </p:nvPicPr>
        <p:blipFill>
          <a:blip r:embed="rId8" cstate="print"/>
          <a:srcRect l="-1627" t="7059" r="64227" b="65492"/>
          <a:stretch>
            <a:fillRect/>
          </a:stretch>
        </p:blipFill>
        <p:spPr bwMode="auto">
          <a:xfrm>
            <a:off x="7051675" y="4086225"/>
            <a:ext cx="1752600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1" name="Picture 4"/>
          <p:cNvPicPr>
            <a:picLocks noChangeAspect="1" noChangeArrowheads="1"/>
          </p:cNvPicPr>
          <p:nvPr/>
        </p:nvPicPr>
        <p:blipFill>
          <a:blip r:embed="rId9" cstate="print"/>
          <a:srcRect l="35265" t="50417" r="48381" b="35834"/>
          <a:stretch>
            <a:fillRect/>
          </a:stretch>
        </p:blipFill>
        <p:spPr bwMode="auto">
          <a:xfrm>
            <a:off x="3148013" y="3794125"/>
            <a:ext cx="1828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5"/>
          <p:cNvPicPr>
            <a:picLocks noChangeAspect="1" noChangeArrowheads="1"/>
          </p:cNvPicPr>
          <p:nvPr/>
        </p:nvPicPr>
        <p:blipFill>
          <a:blip r:embed="rId10" cstate="print"/>
          <a:srcRect l="35468" t="22519" r="36049" b="42940"/>
          <a:stretch>
            <a:fillRect/>
          </a:stretch>
        </p:blipFill>
        <p:spPr bwMode="auto">
          <a:xfrm>
            <a:off x="5229225" y="3794125"/>
            <a:ext cx="16065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967C48-6686-411B-80A2-31C66FEF8230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endParaRPr lang="en-US" sz="40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3048000" y="838200"/>
            <a:ext cx="3200400" cy="2438400"/>
            <a:chOff x="2619375" y="444413"/>
            <a:chExt cx="3810000" cy="28575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375" y="444413"/>
              <a:ext cx="3810000" cy="28575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3127248" y="651582"/>
              <a:ext cx="2895600" cy="234086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8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29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30" name="Straight Connector 15"/>
            <p:cNvCxnSpPr>
              <a:cxnSpLocks noChangeShapeType="1"/>
              <a:stCxn id="29" idx="0"/>
              <a:endCxn id="2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31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118951"/>
              </p:ext>
            </p:extLst>
          </p:nvPr>
        </p:nvGraphicFramePr>
        <p:xfrm>
          <a:off x="228600" y="3352800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22" name="Equation" r:id="rId5" imgW="545760" imgH="393480" progId="Equation.3">
                  <p:embed/>
                </p:oleObj>
              </mc:Choice>
              <mc:Fallback>
                <p:oleObj name="Equation" r:id="rId5" imgW="545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352800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 flipV="1">
            <a:off x="5638800" y="2057400"/>
            <a:ext cx="1752600" cy="6858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467600" y="25146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255</a:t>
            </a:r>
            <a:endParaRPr lang="en-US" sz="36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447800" y="1752600"/>
            <a:ext cx="2362200" cy="6858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14400" y="2286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0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524000" y="3352800"/>
            <a:ext cx="3886200" cy="3160931"/>
            <a:chOff x="1524000" y="3352800"/>
            <a:chExt cx="3886200" cy="31609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352800"/>
              <a:ext cx="3251200" cy="2438400"/>
            </a:xfrm>
            <a:prstGeom prst="rect">
              <a:avLst/>
            </a:prstGeom>
          </p:spPr>
        </p:pic>
        <p:cxnSp>
          <p:nvCxnSpPr>
            <p:cNvPr id="25" name="Straight Arrow Connector 24"/>
            <p:cNvCxnSpPr/>
            <p:nvPr/>
          </p:nvCxnSpPr>
          <p:spPr bwMode="auto">
            <a:xfrm flipV="1">
              <a:off x="2362200" y="5257800"/>
              <a:ext cx="838200" cy="6858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1828800" y="5867400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255</a:t>
              </a:r>
              <a:endParaRPr lang="en-US" sz="3600" dirty="0"/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flipH="1" flipV="1">
              <a:off x="3886200" y="5257800"/>
              <a:ext cx="609600" cy="6858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4343400" y="5867400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0</a:t>
              </a:r>
              <a:endParaRPr lang="en-US" sz="3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46600" y="3352800"/>
            <a:ext cx="4470400" cy="3084731"/>
            <a:chOff x="4546600" y="3352800"/>
            <a:chExt cx="4470400" cy="3084731"/>
          </a:xfrm>
        </p:grpSpPr>
        <p:grpSp>
          <p:nvGrpSpPr>
            <p:cNvPr id="22" name="Group 16"/>
            <p:cNvGrpSpPr>
              <a:grpSpLocks/>
            </p:cNvGrpSpPr>
            <p:nvPr/>
          </p:nvGrpSpPr>
          <p:grpSpPr bwMode="auto">
            <a:xfrm>
              <a:off x="7848600" y="4953000"/>
              <a:ext cx="1168400" cy="554037"/>
              <a:chOff x="336492" y="4999059"/>
              <a:chExt cx="1168400" cy="554038"/>
            </a:xfrm>
          </p:grpSpPr>
          <p:sp>
            <p:nvSpPr>
              <p:cNvPr id="23" name="TextBox 14"/>
              <p:cNvSpPr txBox="1">
                <a:spLocks noChangeArrowheads="1"/>
              </p:cNvSpPr>
              <p:nvPr/>
            </p:nvSpPr>
            <p:spPr bwMode="auto">
              <a:xfrm>
                <a:off x="336492" y="4999059"/>
                <a:ext cx="1168400" cy="554038"/>
              </a:xfrm>
              <a:prstGeom prst="rect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 dirty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1    -1</a:t>
                </a:r>
                <a:endParaRPr lang="en-US" sz="3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24" name="Straight Connector 15"/>
              <p:cNvCxnSpPr>
                <a:cxnSpLocks noChangeShapeType="1"/>
                <a:stCxn id="23" idx="0"/>
                <a:endCxn id="23" idx="2"/>
              </p:cNvCxnSpPr>
              <p:nvPr/>
            </p:nvCxnSpPr>
            <p:spPr bwMode="auto">
              <a:xfrm rot="16200000" flipH="1">
                <a:off x="644467" y="5275284"/>
                <a:ext cx="554038" cy="1587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5" name="Group 14"/>
            <p:cNvGrpSpPr/>
            <p:nvPr/>
          </p:nvGrpSpPr>
          <p:grpSpPr>
            <a:xfrm>
              <a:off x="4546600" y="3352800"/>
              <a:ext cx="3251200" cy="3084731"/>
              <a:chOff x="4546600" y="3352800"/>
              <a:chExt cx="3251200" cy="308473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6600" y="3352800"/>
                <a:ext cx="3251200" cy="2438400"/>
              </a:xfrm>
              <a:prstGeom prst="rect">
                <a:avLst/>
              </a:prstGeom>
            </p:spPr>
          </p:pic>
          <p:cxnSp>
            <p:nvCxnSpPr>
              <p:cNvPr id="39" name="Straight Arrow Connector 38"/>
              <p:cNvCxnSpPr/>
              <p:nvPr/>
            </p:nvCxnSpPr>
            <p:spPr bwMode="auto">
              <a:xfrm flipH="1" flipV="1">
                <a:off x="6248400" y="5257800"/>
                <a:ext cx="533400" cy="609600"/>
              </a:xfrm>
              <a:prstGeom prst="straightConnector1">
                <a:avLst/>
              </a:prstGeom>
              <a:solidFill>
                <a:schemeClr val="accent1"/>
              </a:solidFill>
              <a:ln w="476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0" name="TextBox 39"/>
              <p:cNvSpPr txBox="1"/>
              <p:nvPr/>
            </p:nvSpPr>
            <p:spPr>
              <a:xfrm>
                <a:off x="6248400" y="5791200"/>
                <a:ext cx="137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-255</a:t>
                </a:r>
                <a:endParaRPr lang="en-US" sz="3600" dirty="0"/>
              </a:p>
            </p:txBody>
          </p:sp>
          <p:cxnSp>
            <p:nvCxnSpPr>
              <p:cNvPr id="41" name="Straight Arrow Connector 40"/>
              <p:cNvCxnSpPr/>
              <p:nvPr/>
            </p:nvCxnSpPr>
            <p:spPr bwMode="auto">
              <a:xfrm flipV="1">
                <a:off x="4724400" y="5105400"/>
                <a:ext cx="609600" cy="838200"/>
              </a:xfrm>
              <a:prstGeom prst="straightConnector1">
                <a:avLst/>
              </a:prstGeom>
              <a:solidFill>
                <a:schemeClr val="accent1"/>
              </a:solidFill>
              <a:ln w="476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5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Binary images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mtClean="0"/>
              <a:t>Two pixel values</a:t>
            </a:r>
          </a:p>
          <a:p>
            <a:pPr lvl="1" eaLnBrk="1" hangingPunct="1"/>
            <a:r>
              <a:rPr lang="en-US" smtClean="0"/>
              <a:t>Foreground and background</a:t>
            </a:r>
          </a:p>
          <a:p>
            <a:pPr lvl="1" eaLnBrk="1" hangingPunct="1"/>
            <a:r>
              <a:rPr lang="en-US" smtClean="0"/>
              <a:t>Mark region(s) of interest</a:t>
            </a:r>
          </a:p>
        </p:txBody>
      </p:sp>
      <p:pic>
        <p:nvPicPr>
          <p:cNvPr id="55300" name="Picture 12"/>
          <p:cNvPicPr>
            <a:picLocks noChangeAspect="1" noChangeArrowheads="1"/>
          </p:cNvPicPr>
          <p:nvPr/>
        </p:nvPicPr>
        <p:blipFill>
          <a:blip r:embed="rId3" cstate="print"/>
          <a:srcRect l="20000" t="28876" r="55417" b="41823"/>
          <a:stretch>
            <a:fillRect/>
          </a:stretch>
        </p:blipFill>
        <p:spPr bwMode="auto">
          <a:xfrm>
            <a:off x="1692275" y="3355975"/>
            <a:ext cx="29051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3" cstate="print"/>
          <a:srcRect l="37500" t="64055" r="47917" b="12776"/>
          <a:stretch>
            <a:fillRect/>
          </a:stretch>
        </p:blipFill>
        <p:spPr bwMode="auto">
          <a:xfrm>
            <a:off x="4686300" y="3282950"/>
            <a:ext cx="2405063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Grayscale -&gt; binary mask</a:t>
            </a:r>
          </a:p>
          <a:p>
            <a:pPr eaLnBrk="1" hangingPunct="1"/>
            <a:r>
              <a:rPr lang="en-US" sz="2800" dirty="0" smtClean="0"/>
              <a:t>Useful if object of interest’s intensity distribution is distinct from background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r>
              <a:rPr lang="en-US" sz="1800" dirty="0" smtClean="0">
                <a:hlinkClick r:id="rId3"/>
              </a:rPr>
              <a:t>Example</a:t>
            </a:r>
            <a:r>
              <a:rPr lang="en-US" sz="1800" dirty="0" smtClean="0"/>
              <a:t> http://homepages.inf.ed.ac.uk/rbf/CVonline/LOCAL_COPIES/FITZGIBBON/simplebinary.html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733800"/>
            <a:ext cx="5181600" cy="976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724400"/>
            <a:ext cx="4724400" cy="100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667000"/>
            <a:ext cx="4572000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79" y="3007954"/>
            <a:ext cx="3511489" cy="2609415"/>
          </a:xfrm>
          <a:prstGeom prst="rect">
            <a:avLst/>
          </a:prstGeom>
        </p:spPr>
      </p:pic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 smtClean="0"/>
              <a:t>Given a grayscale image or an intermediate matrix </a:t>
            </a:r>
            <a:r>
              <a:rPr lang="en-US" sz="2400" dirty="0" smtClean="0">
                <a:sym typeface="Wingdings" pitchFamily="2" charset="2"/>
              </a:rPr>
              <a:t> threshold to create a binary output.</a:t>
            </a:r>
            <a:endParaRPr lang="en-US" sz="2400" dirty="0" smtClean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30288" y="5432425"/>
            <a:ext cx="3103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024313" y="4191000"/>
            <a:ext cx="803275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3256" name="TextBox 10"/>
          <p:cNvSpPr txBox="1">
            <a:spLocks noChangeArrowheads="1"/>
          </p:cNvSpPr>
          <p:nvPr/>
        </p:nvSpPr>
        <p:spPr bwMode="auto">
          <a:xfrm>
            <a:off x="1760538" y="5948363"/>
            <a:ext cx="55499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where gradient is strong.</a:t>
            </a:r>
          </a:p>
        </p:txBody>
      </p:sp>
      <p:sp>
        <p:nvSpPr>
          <p:cNvPr id="53257" name="TextBox 11"/>
          <p:cNvSpPr txBox="1">
            <a:spLocks noChangeArrowheads="1"/>
          </p:cNvSpPr>
          <p:nvPr/>
        </p:nvSpPr>
        <p:spPr bwMode="auto">
          <a:xfrm>
            <a:off x="4681538" y="5473700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find(gradient_mag &gt; t);</a:t>
            </a:r>
          </a:p>
        </p:txBody>
      </p:sp>
      <p:sp>
        <p:nvSpPr>
          <p:cNvPr id="53258" name="TextBox 12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edge detection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8701" y="3173412"/>
            <a:ext cx="266686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 noChangeAspect="1"/>
          </p:cNvGrpSpPr>
          <p:nvPr/>
        </p:nvGrpSpPr>
        <p:grpSpPr bwMode="auto">
          <a:xfrm>
            <a:off x="44450" y="2547938"/>
            <a:ext cx="8982075" cy="2667000"/>
            <a:chOff x="446031" y="2771766"/>
            <a:chExt cx="9347328" cy="2774988"/>
          </a:xfrm>
        </p:grpSpPr>
        <p:sp>
          <p:nvSpPr>
            <p:cNvPr id="57354" name="TextBox 11"/>
            <p:cNvSpPr txBox="1">
              <a:spLocks noChangeArrowheads="1"/>
            </p:cNvSpPr>
            <p:nvPr/>
          </p:nvSpPr>
          <p:spPr bwMode="auto">
            <a:xfrm>
              <a:off x="6507189" y="3830643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=</a:t>
              </a:r>
            </a:p>
          </p:txBody>
        </p:sp>
        <p:pic>
          <p:nvPicPr>
            <p:cNvPr id="57355" name="Picture 13" descr="tree_im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4326" y="3078189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6" name="Picture 14" descr="tree_im1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3286" y="3063870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7" name="TextBox 15"/>
            <p:cNvSpPr txBox="1">
              <a:spLocks noChangeArrowheads="1"/>
            </p:cNvSpPr>
            <p:nvPr/>
          </p:nvSpPr>
          <p:spPr bwMode="auto">
            <a:xfrm>
              <a:off x="3395709" y="3721104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</a:t>
              </a:r>
            </a:p>
          </p:txBody>
        </p:sp>
        <p:pic>
          <p:nvPicPr>
            <p:cNvPr id="57358" name="Picture 18" descr="tree_diff.jpg"/>
            <p:cNvPicPr>
              <a:picLocks noChangeAspect="1"/>
            </p:cNvPicPr>
            <p:nvPr/>
          </p:nvPicPr>
          <p:blipFill>
            <a:blip r:embed="rId5" cstate="print"/>
            <a:srcRect l="12724" t="6081" r="8540" b="10744"/>
            <a:stretch>
              <a:fillRect/>
            </a:stretch>
          </p:blipFill>
          <p:spPr bwMode="auto">
            <a:xfrm>
              <a:off x="6908832" y="3063870"/>
              <a:ext cx="2884527" cy="2010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9" name="Rectangle 19"/>
            <p:cNvSpPr>
              <a:spLocks noChangeArrowheads="1"/>
            </p:cNvSpPr>
            <p:nvPr/>
          </p:nvSpPr>
          <p:spPr bwMode="auto">
            <a:xfrm>
              <a:off x="555570" y="2917818"/>
              <a:ext cx="5951619" cy="2336832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0" name="Rectangle 20"/>
            <p:cNvSpPr>
              <a:spLocks noChangeArrowheads="1"/>
            </p:cNvSpPr>
            <p:nvPr/>
          </p:nvSpPr>
          <p:spPr bwMode="auto">
            <a:xfrm>
              <a:off x="446031" y="5145111"/>
              <a:ext cx="6134183" cy="40164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1" name="Rectangle 21"/>
            <p:cNvSpPr>
              <a:spLocks noChangeArrowheads="1"/>
            </p:cNvSpPr>
            <p:nvPr/>
          </p:nvSpPr>
          <p:spPr bwMode="auto">
            <a:xfrm>
              <a:off x="446032" y="2771766"/>
              <a:ext cx="6134183" cy="2190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7349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background subtraction</a:t>
            </a:r>
          </a:p>
        </p:txBody>
      </p:sp>
      <p:pic>
        <p:nvPicPr>
          <p:cNvPr id="24" name="Picture 23" descr="tree_diff_thresh.jpg"/>
          <p:cNvPicPr>
            <a:picLocks noChangeAspect="1"/>
          </p:cNvPicPr>
          <p:nvPr/>
        </p:nvPicPr>
        <p:blipFill>
          <a:blip r:embed="rId6" cstate="print"/>
          <a:srcRect l="13521" t="6027" r="8540" b="10220"/>
          <a:stretch>
            <a:fillRect/>
          </a:stretch>
        </p:blipFill>
        <p:spPr bwMode="auto">
          <a:xfrm>
            <a:off x="6280150" y="4878388"/>
            <a:ext cx="27463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Down Arrow 24"/>
          <p:cNvSpPr>
            <a:spLocks noChangeArrowheads="1"/>
          </p:cNvSpPr>
          <p:nvPr/>
        </p:nvSpPr>
        <p:spPr bwMode="auto">
          <a:xfrm>
            <a:off x="7529513" y="4670425"/>
            <a:ext cx="365125" cy="58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7352" name="TextBox 25"/>
          <p:cNvSpPr txBox="1">
            <a:spLocks noChangeArrowheads="1"/>
          </p:cNvSpPr>
          <p:nvPr/>
        </p:nvSpPr>
        <p:spPr bwMode="auto">
          <a:xfrm>
            <a:off x="409575" y="5108575"/>
            <a:ext cx="5257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that differ significantly from the “empty” background.</a:t>
            </a:r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440113" y="653256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find(diff &gt; t);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z="1400" b="1" kern="120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428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8372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intensity-based detection</a:t>
            </a:r>
          </a:p>
        </p:txBody>
      </p:sp>
      <p:pic>
        <p:nvPicPr>
          <p:cNvPr id="58373" name="Picture 16" descr="door_mask.jpg"/>
          <p:cNvPicPr>
            <a:picLocks noChangeAspect="1"/>
          </p:cNvPicPr>
          <p:nvPr/>
        </p:nvPicPr>
        <p:blipFill>
          <a:blip r:embed="rId3" cstate="print"/>
          <a:srcRect l="13849" t="6190" r="13849" b="12164"/>
          <a:stretch>
            <a:fillRect/>
          </a:stretch>
        </p:blipFill>
        <p:spPr bwMode="auto">
          <a:xfrm>
            <a:off x="5302250" y="2881313"/>
            <a:ext cx="3030538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7" descr="doors_gra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3313" y="2917825"/>
            <a:ext cx="29829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8376" name="TextBox 25"/>
          <p:cNvSpPr txBox="1">
            <a:spLocks noChangeArrowheads="1"/>
          </p:cNvSpPr>
          <p:nvPr/>
        </p:nvSpPr>
        <p:spPr bwMode="auto">
          <a:xfrm>
            <a:off x="2855913" y="5546725"/>
            <a:ext cx="5257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dark pixels</a:t>
            </a:r>
          </a:p>
        </p:txBody>
      </p:sp>
      <p:sp>
        <p:nvSpPr>
          <p:cNvPr id="58377" name="TextBox 26"/>
          <p:cNvSpPr txBox="1">
            <a:spLocks noChangeArrowheads="1"/>
          </p:cNvSpPr>
          <p:nvPr/>
        </p:nvSpPr>
        <p:spPr bwMode="auto">
          <a:xfrm>
            <a:off x="5119688" y="521811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find(im &lt; 65);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9396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color-based detection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9398" name="TextBox 25"/>
          <p:cNvSpPr txBox="1">
            <a:spLocks noChangeArrowheads="1"/>
          </p:cNvSpPr>
          <p:nvPr/>
        </p:nvSpPr>
        <p:spPr bwMode="auto">
          <a:xfrm>
            <a:off x="1797050" y="5984875"/>
            <a:ext cx="65722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within a certain hue range.</a:t>
            </a:r>
          </a:p>
        </p:txBody>
      </p:sp>
      <p:pic>
        <p:nvPicPr>
          <p:cNvPr id="5939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5156200" y="2881313"/>
            <a:ext cx="34194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10" descr="beatles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17825"/>
            <a:ext cx="3262313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5083175" y="5510213"/>
            <a:ext cx="4235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find(hue &gt; t1 &amp; hue &lt; t2);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34000" y="5029200"/>
            <a:ext cx="4572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A nice case: bimodal intensity histograms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 l="35001" t="24786" r="35834" b="54770"/>
          <a:stretch>
            <a:fillRect/>
          </a:stretch>
        </p:blipFill>
        <p:spPr bwMode="auto">
          <a:xfrm>
            <a:off x="1219200" y="16764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 l="35834" t="55197" r="35834" b="22998"/>
          <a:stretch>
            <a:fillRect/>
          </a:stretch>
        </p:blipFill>
        <p:spPr bwMode="auto">
          <a:xfrm>
            <a:off x="1676400" y="4191000"/>
            <a:ext cx="655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553200" y="22860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Ideal histogram, light object on dark background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705600" y="47244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Actual observed histogram with noise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447800" y="6400800"/>
            <a:ext cx="678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Images: http://homepages.inf.ed.ac.uk/rbf/CVonline/LOCAL_COPIES/OWENS/LECT2/node3.html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Not so nice cases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46338" r="59375" b="18228"/>
          <a:stretch>
            <a:fillRect/>
          </a:stretch>
        </p:blipFill>
        <p:spPr bwMode="auto">
          <a:xfrm>
            <a:off x="76200" y="2057400"/>
            <a:ext cx="26670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0" y="6507163"/>
            <a:ext cx="2590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and Stockman</a:t>
            </a:r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4" cstate="print"/>
          <a:srcRect l="32083" t="48637" r="32083" b="13884"/>
          <a:stretch>
            <a:fillRect/>
          </a:stretch>
        </p:blipFill>
        <p:spPr bwMode="auto">
          <a:xfrm>
            <a:off x="5943600" y="2209800"/>
            <a:ext cx="30480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3" cstate="print"/>
          <a:srcRect l="48125" t="46338" r="31250" b="18228"/>
          <a:stretch>
            <a:fillRect/>
          </a:stretch>
        </p:blipFill>
        <p:spPr bwMode="auto">
          <a:xfrm>
            <a:off x="3200400" y="2082800"/>
            <a:ext cx="25146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/>
              <a:t>What to do with “noisy” binary outputs?</a:t>
            </a:r>
          </a:p>
          <a:p>
            <a:pPr lvl="1"/>
            <a:r>
              <a:rPr lang="en-US" sz="2400" dirty="0" smtClean="0"/>
              <a:t>Holes</a:t>
            </a:r>
          </a:p>
          <a:p>
            <a:pPr lvl="1"/>
            <a:r>
              <a:rPr lang="en-US" sz="2400" dirty="0" smtClean="0"/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Morphological operators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Change the shape of the foreground regions via intersection/union operations between a scanning structuring element and binary image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Useful to clean up result from </a:t>
            </a:r>
            <a:r>
              <a:rPr lang="en-US" sz="2800" dirty="0" err="1" smtClean="0"/>
              <a:t>thresholding</a:t>
            </a:r>
            <a:endParaRPr lang="en-US" sz="2800" dirty="0" smtClean="0"/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Basic operators are:</a:t>
            </a:r>
          </a:p>
          <a:p>
            <a:pPr lvl="1" eaLnBrk="1" hangingPunct="1"/>
            <a:r>
              <a:rPr lang="en-US" dirty="0" smtClean="0"/>
              <a:t>Dilation</a:t>
            </a:r>
          </a:p>
          <a:p>
            <a:pPr lvl="1" eaLnBrk="1" hangingPunct="1"/>
            <a:r>
              <a:rPr lang="en-US" dirty="0" smtClean="0"/>
              <a:t>Erosion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Expands connected components</a:t>
            </a:r>
          </a:p>
          <a:p>
            <a:pPr eaLnBrk="1" hangingPunct="1"/>
            <a:r>
              <a:rPr lang="en-US" sz="2800" dirty="0" smtClean="0"/>
              <a:t>Grow features</a:t>
            </a:r>
          </a:p>
          <a:p>
            <a:pPr eaLnBrk="1" hangingPunct="1"/>
            <a:r>
              <a:rPr lang="en-US" sz="2800" dirty="0" smtClean="0"/>
              <a:t>Fill holes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20750" y="2917825"/>
            <a:ext cx="7302500" cy="3214688"/>
            <a:chOff x="920750" y="2917825"/>
            <a:chExt cx="7302500" cy="3214688"/>
          </a:xfrm>
        </p:grpSpPr>
        <p:sp>
          <p:nvSpPr>
            <p:cNvPr id="69636" name="Text Box 5"/>
            <p:cNvSpPr txBox="1">
              <a:spLocks noChangeArrowheads="1"/>
            </p:cNvSpPr>
            <p:nvPr/>
          </p:nvSpPr>
          <p:spPr bwMode="auto">
            <a:xfrm>
              <a:off x="1797050" y="57658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dilation</a:t>
              </a:r>
            </a:p>
          </p:txBody>
        </p:sp>
        <p:sp>
          <p:nvSpPr>
            <p:cNvPr id="69637" name="Text Box 6"/>
            <p:cNvSpPr txBox="1">
              <a:spLocks noChangeArrowheads="1"/>
            </p:cNvSpPr>
            <p:nvPr/>
          </p:nvSpPr>
          <p:spPr bwMode="auto">
            <a:xfrm>
              <a:off x="5791200" y="5761038"/>
              <a:ext cx="21336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dilation</a:t>
              </a:r>
            </a:p>
          </p:txBody>
        </p:sp>
        <p:pic>
          <p:nvPicPr>
            <p:cNvPr id="69638" name="Picture 10" descr="beatles_eroded.jpg"/>
            <p:cNvPicPr>
              <a:picLocks noChangeAspect="1"/>
            </p:cNvPicPr>
            <p:nvPr/>
          </p:nvPicPr>
          <p:blipFill>
            <a:blip r:embed="rId3" cstate="print"/>
            <a:srcRect l="10078" t="4237" r="10561" b="8881"/>
            <a:stretch>
              <a:fillRect/>
            </a:stretch>
          </p:blipFill>
          <p:spPr bwMode="auto">
            <a:xfrm>
              <a:off x="920750" y="2917825"/>
              <a:ext cx="3505200" cy="278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39" name="Picture 8" descr="beatles_dilated.jpg"/>
            <p:cNvPicPr>
              <a:picLocks noChangeAspect="1"/>
            </p:cNvPicPr>
            <p:nvPr/>
          </p:nvPicPr>
          <p:blipFill>
            <a:blip r:embed="rId4" cstate="print"/>
            <a:srcRect l="10153" t="4642" r="10005" b="9140"/>
            <a:stretch>
              <a:fillRect/>
            </a:stretch>
          </p:blipFill>
          <p:spPr bwMode="auto">
            <a:xfrm>
              <a:off x="4645025" y="2933700"/>
              <a:ext cx="3578225" cy="280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Erosion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01738"/>
            <a:ext cx="8229600" cy="189865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Erode connected components</a:t>
            </a:r>
          </a:p>
          <a:p>
            <a:pPr eaLnBrk="1" hangingPunct="1"/>
            <a:r>
              <a:rPr lang="en-US" sz="2800" dirty="0" smtClean="0"/>
              <a:t>Shrink features</a:t>
            </a:r>
          </a:p>
          <a:p>
            <a:pPr eaLnBrk="1" hangingPunct="1"/>
            <a:r>
              <a:rPr lang="en-US" sz="2800" dirty="0" smtClean="0"/>
              <a:t>Remove bridges, branches, noise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7725" y="2771775"/>
            <a:ext cx="8101013" cy="3424238"/>
            <a:chOff x="847725" y="2771775"/>
            <a:chExt cx="8101013" cy="3424238"/>
          </a:xfrm>
        </p:grpSpPr>
        <p:pic>
          <p:nvPicPr>
            <p:cNvPr id="70658" name="Picture 20" descr="beatles_eroded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9900" y="2771775"/>
              <a:ext cx="4668838" cy="3386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1" name="Text Box 6"/>
            <p:cNvSpPr txBox="1">
              <a:spLocks noChangeArrowheads="1"/>
            </p:cNvSpPr>
            <p:nvPr/>
          </p:nvSpPr>
          <p:spPr bwMode="auto">
            <a:xfrm>
              <a:off x="1833563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erosion</a:t>
              </a:r>
            </a:p>
          </p:txBody>
        </p:sp>
        <p:sp>
          <p:nvSpPr>
            <p:cNvPr id="70662" name="Text Box 7"/>
            <p:cNvSpPr txBox="1">
              <a:spLocks noChangeArrowheads="1"/>
            </p:cNvSpPr>
            <p:nvPr/>
          </p:nvSpPr>
          <p:spPr bwMode="auto">
            <a:xfrm>
              <a:off x="5813425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erosion</a:t>
              </a:r>
            </a:p>
          </p:txBody>
        </p:sp>
        <p:pic>
          <p:nvPicPr>
            <p:cNvPr id="70663" name="Picture 19" descr="maskout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7725" y="2906713"/>
              <a:ext cx="3719513" cy="292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Structuring elements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b="1" smtClean="0"/>
              <a:t>Masks</a:t>
            </a:r>
            <a:r>
              <a:rPr lang="en-US" sz="2800" smtClean="0"/>
              <a:t> of varying shapes and sizes used to perform morphology, for example: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Scan mask across foreground pixels to transform the binary image</a:t>
            </a:r>
          </a:p>
          <a:p>
            <a:pPr eaLnBrk="1" hangingPunct="1"/>
            <a:endParaRPr lang="en-US" sz="2800" smtClean="0"/>
          </a:p>
          <a:p>
            <a:pPr eaLnBrk="1" hangingPunct="1">
              <a:buFontTx/>
              <a:buNone/>
            </a:pPr>
            <a:r>
              <a:rPr lang="en-US" sz="1800" b="1" smtClean="0"/>
              <a:t>&gt;&gt; </a:t>
            </a:r>
            <a:r>
              <a:rPr lang="en-US" sz="1800" b="1" smtClean="0">
                <a:latin typeface="Courier New" pitchFamily="49" charset="0"/>
                <a:cs typeface="Courier New" pitchFamily="49" charset="0"/>
              </a:rPr>
              <a:t>help strel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 l="47258" t="31004" r="47951" b="61157"/>
          <a:stretch>
            <a:fillRect/>
          </a:stretch>
        </p:blipFill>
        <p:spPr bwMode="auto">
          <a:xfrm>
            <a:off x="3001963" y="255270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3" cstate="print"/>
          <a:srcRect l="41667" t="30991" r="53375" b="61157"/>
          <a:stretch>
            <a:fillRect/>
          </a:stretch>
        </p:blipFill>
        <p:spPr bwMode="auto">
          <a:xfrm>
            <a:off x="1468438" y="2552700"/>
            <a:ext cx="90646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462463" y="2443163"/>
            <a:ext cx="2446337" cy="912812"/>
            <a:chOff x="4462146" y="2443149"/>
            <a:chExt cx="2446686" cy="912825"/>
          </a:xfrm>
        </p:grpSpPr>
        <p:sp>
          <p:nvSpPr>
            <p:cNvPr id="6" name="Rectangle 5"/>
            <p:cNvSpPr/>
            <p:nvPr/>
          </p:nvSpPr>
          <p:spPr bwMode="auto">
            <a:xfrm>
              <a:off x="4462146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644734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7323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9911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192500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375088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178478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361067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543655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178478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361067" y="262571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543655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178478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361067" y="299084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543655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726244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995890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361067" y="244314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361067" y="317340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188" y="1347788"/>
            <a:ext cx="7886700" cy="4525962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dirty="0">
                <a:solidFill>
                  <a:srgbClr val="000000"/>
                </a:solidFill>
              </a:rPr>
              <a:t>At each position: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0000"/>
                </a:solidFill>
              </a:rPr>
              <a:t>Dilation</a:t>
            </a:r>
            <a:r>
              <a:rPr lang="en-US" sz="2800" dirty="0">
                <a:solidFill>
                  <a:srgbClr val="000000"/>
                </a:solidFill>
              </a:rPr>
              <a:t>: if </a:t>
            </a:r>
            <a:r>
              <a:rPr lang="en-US" sz="2800" b="1" dirty="0">
                <a:solidFill>
                  <a:srgbClr val="000000"/>
                </a:solidFill>
              </a:rPr>
              <a:t>current pixel </a:t>
            </a:r>
            <a:r>
              <a:rPr lang="en-US" sz="2800" dirty="0">
                <a:solidFill>
                  <a:srgbClr val="000000"/>
                </a:solidFill>
              </a:rPr>
              <a:t>is 1, then set all the output pixels corresponding to structuring element to </a:t>
            </a:r>
            <a:r>
              <a:rPr lang="en-US" sz="2800" dirty="0" smtClean="0">
                <a:solidFill>
                  <a:srgbClr val="000000"/>
                </a:solidFill>
              </a:rPr>
              <a:t>1.</a:t>
            </a:r>
            <a:endParaRPr lang="en-US" sz="2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3581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2971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362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362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362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362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2971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3581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191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048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from T.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Moeslund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4114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3505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8956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8956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8956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8956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35052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4114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7244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5814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493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77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478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495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80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7480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1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697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0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580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700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2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7583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902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905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5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7685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5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Edge detection</a:t>
            </a:r>
          </a:p>
        </p:txBody>
      </p:sp>
      <p:sp>
        <p:nvSpPr>
          <p:cNvPr id="1028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dirty="0" smtClean="0"/>
              <a:t>Goal</a:t>
            </a:r>
            <a:r>
              <a:rPr lang="en-US" sz="2400" dirty="0" smtClean="0"/>
              <a:t>: map image from 2d array of pixels to a set of curves or line segments or contours.</a:t>
            </a:r>
          </a:p>
          <a:p>
            <a:r>
              <a:rPr lang="en-US" sz="2400" b="1" dirty="0" smtClean="0"/>
              <a:t>Why?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Main idea</a:t>
            </a:r>
            <a:r>
              <a:rPr lang="en-US" sz="2400" dirty="0" smtClean="0"/>
              <a:t>: look for strong </a:t>
            </a:r>
            <a:r>
              <a:rPr lang="en-US" sz="2400" b="1" dirty="0" smtClean="0"/>
              <a:t>gradients</a:t>
            </a:r>
            <a:r>
              <a:rPr lang="en-US" sz="2400" dirty="0" smtClean="0"/>
              <a:t>, post-process</a:t>
            </a:r>
          </a:p>
          <a:p>
            <a:endParaRPr lang="en-US" sz="2400" dirty="0" smtClean="0"/>
          </a:p>
          <a:p>
            <a:pPr>
              <a:buFontTx/>
              <a:buNone/>
            </a:pPr>
            <a:endParaRPr lang="en-US" sz="2400" dirty="0" smtClean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" name="Bitmap Image" r:id="rId4" imgW="2161905" imgH="2324424" progId="">
                  <p:embed/>
                </p:oleObj>
              </mc:Choice>
              <mc:Fallback>
                <p:oleObj name="Bitmap Image" r:id="rId4" imgW="2161905" imgH="23244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795588"/>
                        <a:ext cx="1947862" cy="209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/>
              <a:t>Figure from J. </a:t>
            </a:r>
            <a:r>
              <a:rPr lang="en-US" sz="1200" b="0" dirty="0" err="1"/>
              <a:t>Shotton</a:t>
            </a:r>
            <a:r>
              <a:rPr lang="en-US" sz="1200" b="0" dirty="0"/>
              <a:t> et al., PAMI 2007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66800" y="4981575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 dirty="0"/>
              <a:t>Figure from </a:t>
            </a:r>
            <a:r>
              <a:rPr lang="en-US" sz="1200" b="0" dirty="0" smtClean="0"/>
              <a:t>D. Lowe</a:t>
            </a:r>
            <a:endParaRPr lang="en-US" sz="1200" b="0" dirty="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107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5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785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110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7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7787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312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314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90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7890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517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519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2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9926" name="Rectangle 55"/>
          <p:cNvSpPr>
            <a:spLocks noChangeArrowheads="1"/>
          </p:cNvSpPr>
          <p:nvPr/>
        </p:nvSpPr>
        <p:spPr bwMode="auto">
          <a:xfrm>
            <a:off x="7772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7" name="Rectangle 56"/>
          <p:cNvSpPr>
            <a:spLocks noChangeArrowheads="1"/>
          </p:cNvSpPr>
          <p:nvPr/>
        </p:nvSpPr>
        <p:spPr bwMode="auto">
          <a:xfrm>
            <a:off x="7162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8" name="Rectangle 57"/>
          <p:cNvSpPr>
            <a:spLocks noChangeArrowheads="1"/>
          </p:cNvSpPr>
          <p:nvPr/>
        </p:nvSpPr>
        <p:spPr bwMode="auto">
          <a:xfrm>
            <a:off x="6553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9" name="Line 58"/>
          <p:cNvSpPr>
            <a:spLocks noChangeShapeType="1"/>
          </p:cNvSpPr>
          <p:nvPr/>
        </p:nvSpPr>
        <p:spPr bwMode="auto">
          <a:xfrm>
            <a:off x="6553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0" name="Line 59"/>
          <p:cNvSpPr>
            <a:spLocks noChangeShapeType="1"/>
          </p:cNvSpPr>
          <p:nvPr/>
        </p:nvSpPr>
        <p:spPr bwMode="auto">
          <a:xfrm>
            <a:off x="6553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1" name="Line 60"/>
          <p:cNvSpPr>
            <a:spLocks noChangeShapeType="1"/>
          </p:cNvSpPr>
          <p:nvPr/>
        </p:nvSpPr>
        <p:spPr bwMode="auto">
          <a:xfrm>
            <a:off x="6553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2" name="Line 61"/>
          <p:cNvSpPr>
            <a:spLocks noChangeShapeType="1"/>
          </p:cNvSpPr>
          <p:nvPr/>
        </p:nvSpPr>
        <p:spPr bwMode="auto">
          <a:xfrm>
            <a:off x="7162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3" name="Line 62"/>
          <p:cNvSpPr>
            <a:spLocks noChangeShapeType="1"/>
          </p:cNvSpPr>
          <p:nvPr/>
        </p:nvSpPr>
        <p:spPr bwMode="auto">
          <a:xfrm>
            <a:off x="7772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4" name="Line 63"/>
          <p:cNvSpPr>
            <a:spLocks noChangeShapeType="1"/>
          </p:cNvSpPr>
          <p:nvPr/>
        </p:nvSpPr>
        <p:spPr bwMode="auto">
          <a:xfrm>
            <a:off x="8382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5" name="AutoShape 65"/>
          <p:cNvSpPr>
            <a:spLocks noChangeArrowheads="1"/>
          </p:cNvSpPr>
          <p:nvPr/>
        </p:nvSpPr>
        <p:spPr bwMode="auto">
          <a:xfrm>
            <a:off x="7239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721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724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4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095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37282" name="Text Box 66"/>
          <p:cNvSpPr txBox="1">
            <a:spLocks noChangeArrowheads="1"/>
          </p:cNvSpPr>
          <p:nvPr/>
        </p:nvSpPr>
        <p:spPr bwMode="auto">
          <a:xfrm>
            <a:off x="1285875" y="5692775"/>
            <a:ext cx="72199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bigger and holes are filled.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imdilate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dilation</a:t>
            </a:r>
            <a:endParaRPr lang="en-US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4800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Shapiro &amp; Stockman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8188" y="1347788"/>
            <a:ext cx="78867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At each position: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Dilation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 if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current pixel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1, then set all the output pixels corresponding to structuring element to 1.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Erosion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: if 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every pixel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 the structuring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element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is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1, then set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output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pixel corresponding to the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current pixel to 1.</a:t>
            </a:r>
            <a:endParaRPr lang="en-US" sz="28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63843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72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6173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3869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98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286000" y="2244725"/>
            <a:ext cx="1828800" cy="1905000"/>
            <a:chOff x="1824" y="1680"/>
            <a:chExt cx="1152" cy="1200"/>
          </a:xfrm>
        </p:grpSpPr>
        <p:sp>
          <p:nvSpPr>
            <p:cNvPr id="620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41315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96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197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1341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22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895600" y="2244725"/>
            <a:ext cx="1828800" cy="1905000"/>
            <a:chOff x="1824" y="1680"/>
            <a:chExt cx="1152" cy="1200"/>
          </a:xfrm>
        </p:grpSpPr>
        <p:sp>
          <p:nvSpPr>
            <p:cNvPr id="7226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7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8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9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0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1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2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3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4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5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6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336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297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338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8299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541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99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399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543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402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8402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Gradients -&gt; edges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75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Primary edge detection steps: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1. Smoothing: suppress noise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2. Edge enhancement: filter for contrast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3. Edge localization</a:t>
            </a:r>
          </a:p>
          <a:p>
            <a:pPr marL="514350" lvl="1" indent="-57150"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dirty="0" smtClean="0"/>
              <a:t>Determine which local maxima from filter output are actually edges vs. noise 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dirty="0" smtClean="0"/>
              <a:t>Threshold, Thin</a:t>
            </a:r>
          </a:p>
        </p:txBody>
      </p:sp>
      <p:pic>
        <p:nvPicPr>
          <p:cNvPr id="115716" name="Picture 6" descr="butterfly_gradient.jpg"/>
          <p:cNvPicPr>
            <a:picLocks noChangeAspect="1"/>
          </p:cNvPicPr>
          <p:nvPr/>
        </p:nvPicPr>
        <p:blipFill>
          <a:blip r:embed="rId3" cstate="print"/>
          <a:srcRect l="13873" t="7559" r="9860" b="10982"/>
          <a:stretch>
            <a:fillRect/>
          </a:stretch>
        </p:blipFill>
        <p:spPr bwMode="auto">
          <a:xfrm>
            <a:off x="0" y="0"/>
            <a:ext cx="1858963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1363" y="0"/>
            <a:ext cx="205263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27" grpId="0" build="p" bldLvl="3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745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1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748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4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8504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5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950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953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8607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155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158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9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8709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09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360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09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809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362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11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6553200" y="2667000"/>
            <a:ext cx="1828800" cy="1905000"/>
            <a:chOff x="1824" y="1680"/>
            <a:chExt cx="1152" cy="1200"/>
          </a:xfrm>
        </p:grpSpPr>
        <p:sp>
          <p:nvSpPr>
            <p:cNvPr id="8811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565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1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911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567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4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914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6589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3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591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6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772400" y="2667000"/>
            <a:ext cx="1828800" cy="1905000"/>
            <a:chOff x="1824" y="1680"/>
            <a:chExt cx="1152" cy="1200"/>
          </a:xfrm>
        </p:grpSpPr>
        <p:sp>
          <p:nvSpPr>
            <p:cNvPr id="90168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69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0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1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2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3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4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5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6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7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8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65954" name="Text Box 66"/>
          <p:cNvSpPr txBox="1">
            <a:spLocks noChangeArrowheads="1"/>
          </p:cNvSpPr>
          <p:nvPr/>
        </p:nvSpPr>
        <p:spPr bwMode="auto">
          <a:xfrm>
            <a:off x="2381250" y="5802313"/>
            <a:ext cx="459898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smaller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imerode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erosion</a:t>
            </a:r>
            <a:endParaRPr lang="en-US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1371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Shapiro &amp; Stockman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Opening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Erode, then dilate</a:t>
            </a:r>
          </a:p>
          <a:p>
            <a:pPr eaLnBrk="1" hangingPunct="1"/>
            <a:r>
              <a:rPr lang="en-US" sz="2800" dirty="0" smtClean="0"/>
              <a:t>Remove small objects, keep original shape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8600" y="2276475"/>
            <a:ext cx="8991600" cy="3673475"/>
            <a:chOff x="228600" y="2276475"/>
            <a:chExt cx="8991600" cy="3673475"/>
          </a:xfrm>
        </p:grpSpPr>
        <p:pic>
          <p:nvPicPr>
            <p:cNvPr id="9114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4167" t="39523" r="22917" b="25043"/>
            <a:stretch>
              <a:fillRect/>
            </a:stretch>
          </p:blipFill>
          <p:spPr bwMode="auto">
            <a:xfrm>
              <a:off x="228600" y="2276475"/>
              <a:ext cx="8610600" cy="3525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41" name="Text Box 5"/>
            <p:cNvSpPr txBox="1">
              <a:spLocks noChangeArrowheads="1"/>
            </p:cNvSpPr>
            <p:nvPr/>
          </p:nvSpPr>
          <p:spPr bwMode="auto">
            <a:xfrm>
              <a:off x="990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opening</a:t>
              </a:r>
            </a:p>
          </p:txBody>
        </p:sp>
        <p:sp>
          <p:nvSpPr>
            <p:cNvPr id="91142" name="Text Box 6"/>
            <p:cNvSpPr txBox="1">
              <a:spLocks noChangeArrowheads="1"/>
            </p:cNvSpPr>
            <p:nvPr/>
          </p:nvSpPr>
          <p:spPr bwMode="auto">
            <a:xfrm>
              <a:off x="6324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opening</a:t>
              </a:r>
            </a:p>
          </p:txBody>
        </p:sp>
      </p:grp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Closing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Dilate, then erode </a:t>
            </a:r>
          </a:p>
          <a:p>
            <a:pPr eaLnBrk="1" hangingPunct="1"/>
            <a:r>
              <a:rPr lang="en-US" sz="2800" dirty="0" smtClean="0"/>
              <a:t>Fill holes, but keep original shape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9600" y="2328863"/>
            <a:ext cx="8464550" cy="3795712"/>
            <a:chOff x="609600" y="2328863"/>
            <a:chExt cx="8464550" cy="3795712"/>
          </a:xfrm>
        </p:grpSpPr>
        <p:pic>
          <p:nvPicPr>
            <p:cNvPr id="9216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6666" t="39778" r="23334" b="24786"/>
            <a:stretch>
              <a:fillRect/>
            </a:stretch>
          </p:blipFill>
          <p:spPr bwMode="auto">
            <a:xfrm>
              <a:off x="609600" y="2328863"/>
              <a:ext cx="8001000" cy="346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65" name="Text Box 5"/>
            <p:cNvSpPr txBox="1">
              <a:spLocks noChangeArrowheads="1"/>
            </p:cNvSpPr>
            <p:nvPr/>
          </p:nvSpPr>
          <p:spPr bwMode="auto">
            <a:xfrm>
              <a:off x="1457325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closing</a:t>
              </a:r>
            </a:p>
          </p:txBody>
        </p:sp>
        <p:sp>
          <p:nvSpPr>
            <p:cNvPr id="92166" name="Text Box 6"/>
            <p:cNvSpPr txBox="1">
              <a:spLocks noChangeArrowheads="1"/>
            </p:cNvSpPr>
            <p:nvPr/>
          </p:nvSpPr>
          <p:spPr bwMode="auto">
            <a:xfrm>
              <a:off x="6178550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closing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002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Applet: </a:t>
            </a:r>
            <a:r>
              <a:rPr lang="en-US" dirty="0" smtClean="0">
                <a:hlinkClick r:id="rId4"/>
              </a:rPr>
              <a:t>http://bigwww.epfl.ch/demo/jmorpho/start.php</a:t>
            </a:r>
            <a:endParaRPr lang="en-US" dirty="0"/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2"/>
                </a:solidFill>
              </a:rPr>
              <a:t>What to do with “noisy” binary outputs?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Holes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738188" y="0"/>
            <a:ext cx="7772400" cy="1143000"/>
          </a:xfrm>
        </p:spPr>
        <p:txBody>
          <a:bodyPr/>
          <a:lstStyle/>
          <a:p>
            <a:r>
              <a:rPr lang="en-US" smtClean="0"/>
              <a:t>Thresholding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>
          <a:xfrm>
            <a:off x="685800" y="1347788"/>
            <a:ext cx="8085138" cy="4748212"/>
          </a:xfrm>
        </p:spPr>
        <p:txBody>
          <a:bodyPr/>
          <a:lstStyle/>
          <a:p>
            <a:r>
              <a:rPr lang="en-US" sz="2800" smtClean="0"/>
              <a:t>Choose a threshold value t</a:t>
            </a:r>
          </a:p>
          <a:p>
            <a:r>
              <a:rPr lang="en-US" sz="2800" smtClean="0"/>
              <a:t>Set any pixels less than t to zero (off)</a:t>
            </a:r>
          </a:p>
          <a:p>
            <a:r>
              <a:rPr lang="en-US" sz="2800" smtClean="0"/>
              <a:t>Set any pixels greater than or equal to t to one (on)</a:t>
            </a:r>
          </a:p>
          <a:p>
            <a:pPr>
              <a:buFontTx/>
              <a:buNone/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 cstate="print"/>
          <a:srcRect l="20833" t="27939" r="22917" b="36031"/>
          <a:stretch>
            <a:fillRect/>
          </a:stretch>
        </p:blipFill>
        <p:spPr bwMode="auto">
          <a:xfrm>
            <a:off x="1858963" y="1768475"/>
            <a:ext cx="5066949" cy="198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3825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Identify distinct regions of “connected pixels”</a:t>
            </a:r>
          </a:p>
          <a:p>
            <a:pPr eaLnBrk="1" hangingPunct="1"/>
            <a:endParaRPr lang="en-US" smtClean="0"/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3" cstate="print"/>
          <a:srcRect l="34474" t="63969" r="22917" b="8006"/>
          <a:stretch>
            <a:fillRect/>
          </a:stretch>
        </p:blipFill>
        <p:spPr bwMode="auto">
          <a:xfrm>
            <a:off x="2040239" y="3753339"/>
            <a:ext cx="4914900" cy="197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0239" y="6215652"/>
            <a:ext cx="27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</a:rPr>
              <a:t>&gt;&gt; L </a:t>
            </a:r>
            <a:r>
              <a:rPr lang="en-US" dirty="0">
                <a:latin typeface="Arial" pitchFamily="34" charset="0"/>
              </a:rPr>
              <a:t>= </a:t>
            </a:r>
            <a:r>
              <a:rPr lang="en-US" dirty="0" err="1" smtClean="0">
                <a:latin typeface="Arial" pitchFamily="34" charset="0"/>
              </a:rPr>
              <a:t>bwlabel</a:t>
            </a:r>
            <a:r>
              <a:rPr lang="en-US" dirty="0" smtClean="0">
                <a:latin typeface="Arial" pitchFamily="34" charset="0"/>
              </a:rPr>
              <a:t>(</a:t>
            </a:r>
            <a:r>
              <a:rPr lang="en-US" dirty="0" err="1" smtClean="0">
                <a:latin typeface="Arial" pitchFamily="34" charset="0"/>
              </a:rPr>
              <a:t>BW,conn</a:t>
            </a:r>
            <a:r>
              <a:rPr lang="en-US" dirty="0">
                <a:latin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Connectedness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3112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Defining which pixels are considered neighbors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 l="25000" t="41823" r="25000" b="19336"/>
          <a:stretch>
            <a:fillRect/>
          </a:stretch>
        </p:blipFill>
        <p:spPr bwMode="auto">
          <a:xfrm>
            <a:off x="838200" y="2041525"/>
            <a:ext cx="73152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1981200" y="554672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4-connected</a:t>
            </a:r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5791200" y="5484813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8-connected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4770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</a:t>
            </a:r>
            <a:r>
              <a:rPr lang="en-US" sz="1400" dirty="0" err="1" smtClean="0"/>
              <a:t>Chaitanya</a:t>
            </a:r>
            <a:r>
              <a:rPr lang="en-US" sz="1400" dirty="0" smtClean="0"/>
              <a:t> Chandra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 l="21666" t="32964" r="17917" b="12521"/>
          <a:stretch>
            <a:fillRect/>
          </a:stretch>
        </p:blipFill>
        <p:spPr bwMode="auto">
          <a:xfrm>
            <a:off x="457200" y="1143000"/>
            <a:ext cx="8534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6583363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credit: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inar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Duygulu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z="4000" smtClean="0"/>
              <a:t>Region properties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2409825"/>
          </a:xfrm>
        </p:spPr>
        <p:txBody>
          <a:bodyPr/>
          <a:lstStyle/>
          <a:p>
            <a:r>
              <a:rPr lang="en-US" sz="2800" dirty="0" smtClean="0"/>
              <a:t>Given connected components, can compute simple features per blob, such as:</a:t>
            </a:r>
          </a:p>
          <a:p>
            <a:pPr lvl="1"/>
            <a:r>
              <a:rPr lang="en-US" sz="2000" dirty="0" smtClean="0"/>
              <a:t>Area (num pixels in the region)</a:t>
            </a:r>
          </a:p>
          <a:p>
            <a:pPr lvl="1"/>
            <a:r>
              <a:rPr lang="en-US" sz="2000" dirty="0" err="1" smtClean="0"/>
              <a:t>Centroid</a:t>
            </a:r>
            <a:r>
              <a:rPr lang="en-US" sz="2000" dirty="0" smtClean="0"/>
              <a:t> (average x and y position of pixels in the region)</a:t>
            </a:r>
          </a:p>
          <a:p>
            <a:pPr lvl="1"/>
            <a:r>
              <a:rPr lang="en-US" sz="2000" dirty="0" smtClean="0"/>
              <a:t>Bounding box (min and max coordinates)</a:t>
            </a: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 bwMode="auto">
          <a:xfrm>
            <a:off x="3367088" y="3976688"/>
            <a:ext cx="2506662" cy="1971675"/>
            <a:chOff x="2819376" y="3903669"/>
            <a:chExt cx="3249657" cy="255591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819376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9" name="Picture 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90" name="Rectangle 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1" name="Rectangle 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2" name="Rectangle 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85" name="Oval 8"/>
            <p:cNvSpPr>
              <a:spLocks noChangeArrowheads="1"/>
            </p:cNvSpPr>
            <p:nvPr/>
          </p:nvSpPr>
          <p:spPr bwMode="auto">
            <a:xfrm>
              <a:off x="3586149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6" name="Oval 9"/>
            <p:cNvSpPr>
              <a:spLocks noChangeArrowheads="1"/>
            </p:cNvSpPr>
            <p:nvPr/>
          </p:nvSpPr>
          <p:spPr bwMode="auto">
            <a:xfrm>
              <a:off x="3805228" y="572931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7" name="Oval 10"/>
            <p:cNvSpPr>
              <a:spLocks noChangeArrowheads="1"/>
            </p:cNvSpPr>
            <p:nvPr/>
          </p:nvSpPr>
          <p:spPr bwMode="auto">
            <a:xfrm>
              <a:off x="4425948" y="426879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8" name="Oval 11"/>
            <p:cNvSpPr>
              <a:spLocks noChangeArrowheads="1"/>
            </p:cNvSpPr>
            <p:nvPr/>
          </p:nvSpPr>
          <p:spPr bwMode="auto">
            <a:xfrm>
              <a:off x="5375286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5"/>
          <p:cNvGrpSpPr>
            <a:grpSpLocks noChangeAspect="1"/>
          </p:cNvGrpSpPr>
          <p:nvPr/>
        </p:nvGrpSpPr>
        <p:grpSpPr bwMode="auto">
          <a:xfrm>
            <a:off x="6361113" y="3976688"/>
            <a:ext cx="2506662" cy="1971675"/>
            <a:chOff x="6215085" y="3903669"/>
            <a:chExt cx="3249657" cy="2555910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6215085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0" name="Picture 1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81" name="Rectangle 1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2" name="Rectangle 1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3" name="Rectangle 1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76" name="Rectangle 21"/>
            <p:cNvSpPr>
              <a:spLocks noChangeArrowheads="1"/>
            </p:cNvSpPr>
            <p:nvPr/>
          </p:nvSpPr>
          <p:spPr bwMode="auto">
            <a:xfrm>
              <a:off x="6689754" y="4268799"/>
              <a:ext cx="693747" cy="949338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7" name="Rectangle 22"/>
            <p:cNvSpPr>
              <a:spLocks noChangeArrowheads="1"/>
            </p:cNvSpPr>
            <p:nvPr/>
          </p:nvSpPr>
          <p:spPr bwMode="auto">
            <a:xfrm>
              <a:off x="6872319" y="5254650"/>
              <a:ext cx="766773" cy="1022364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8" name="Rectangle 23"/>
            <p:cNvSpPr>
              <a:spLocks noChangeArrowheads="1"/>
            </p:cNvSpPr>
            <p:nvPr/>
          </p:nvSpPr>
          <p:spPr bwMode="auto">
            <a:xfrm>
              <a:off x="7602579" y="3903669"/>
              <a:ext cx="584209" cy="803286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9" name="Rectangle 24"/>
            <p:cNvSpPr>
              <a:spLocks noChangeArrowheads="1"/>
            </p:cNvSpPr>
            <p:nvPr/>
          </p:nvSpPr>
          <p:spPr bwMode="auto">
            <a:xfrm>
              <a:off x="8515403" y="4232286"/>
              <a:ext cx="766774" cy="1095390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09575" y="3976688"/>
            <a:ext cx="2227263" cy="1935162"/>
            <a:chOff x="811161" y="4159260"/>
            <a:chExt cx="2455870" cy="1862163"/>
          </a:xfrm>
        </p:grpSpPr>
        <p:pic>
          <p:nvPicPr>
            <p:cNvPr id="66571" name="Picture 27" descr="beatles_mask.jpg"/>
            <p:cNvPicPr>
              <a:picLocks noChangeAspect="1"/>
            </p:cNvPicPr>
            <p:nvPr/>
          </p:nvPicPr>
          <p:blipFill>
            <a:blip r:embed="rId3" cstate="print"/>
            <a:srcRect l="12402" t="7295" r="9576" b="11130"/>
            <a:stretch>
              <a:fillRect/>
            </a:stretch>
          </p:blipFill>
          <p:spPr bwMode="auto">
            <a:xfrm>
              <a:off x="811161" y="4159260"/>
              <a:ext cx="2455870" cy="18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2" name="Rectangle 28"/>
            <p:cNvSpPr>
              <a:spLocks noChangeArrowheads="1"/>
            </p:cNvSpPr>
            <p:nvPr/>
          </p:nvSpPr>
          <p:spPr bwMode="auto">
            <a:xfrm>
              <a:off x="1723986" y="4597416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3" name="Rectangle 29"/>
            <p:cNvSpPr>
              <a:spLocks noChangeArrowheads="1"/>
            </p:cNvSpPr>
            <p:nvPr/>
          </p:nvSpPr>
          <p:spPr bwMode="auto">
            <a:xfrm>
              <a:off x="2308194" y="4341825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4" name="Rectangle 30"/>
            <p:cNvSpPr>
              <a:spLocks noChangeArrowheads="1"/>
            </p:cNvSpPr>
            <p:nvPr/>
          </p:nvSpPr>
          <p:spPr bwMode="auto">
            <a:xfrm>
              <a:off x="1979577" y="4853007"/>
              <a:ext cx="474669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66567" name="TextBox 36"/>
          <p:cNvSpPr txBox="1">
            <a:spLocks noChangeArrowheads="1"/>
          </p:cNvSpPr>
          <p:nvPr/>
        </p:nvSpPr>
        <p:spPr bwMode="auto">
          <a:xfrm>
            <a:off x="774700" y="6203950"/>
            <a:ext cx="105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A1=200</a:t>
            </a:r>
          </a:p>
        </p:txBody>
      </p:sp>
      <p:sp>
        <p:nvSpPr>
          <p:cNvPr id="66568" name="TextBox 37"/>
          <p:cNvSpPr txBox="1">
            <a:spLocks noChangeArrowheads="1"/>
          </p:cNvSpPr>
          <p:nvPr/>
        </p:nvSpPr>
        <p:spPr bwMode="auto">
          <a:xfrm>
            <a:off x="1906588" y="5911850"/>
            <a:ext cx="105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A2=170</a:t>
            </a:r>
          </a:p>
        </p:txBody>
      </p:sp>
      <p:cxnSp>
        <p:nvCxnSpPr>
          <p:cNvPr id="66569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830263" y="5930900"/>
            <a:ext cx="546100" cy="7302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66570" name="Straight Arrow Connector 41"/>
          <p:cNvCxnSpPr>
            <a:cxnSpLocks noChangeShapeType="1"/>
          </p:cNvCxnSpPr>
          <p:nvPr/>
        </p:nvCxnSpPr>
        <p:spPr bwMode="auto">
          <a:xfrm rot="16200000" flipV="1">
            <a:off x="1285875" y="5035550"/>
            <a:ext cx="1387475" cy="5111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 (recap)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Matlab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L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bwlabel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(BW,8);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STATS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regionprops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(L,PROPERTIES) ;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  'Area'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  'Centroid'      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  '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BoundingBox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'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	     'Orientation‘, …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imerode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imdilate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imclose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(IM, 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imopen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(IM, SE);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adapted from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84360" r="16667" b="11111"/>
          <a:stretch>
            <a:fillRect/>
          </a:stretch>
        </p:blipFill>
        <p:spPr bwMode="auto">
          <a:xfrm>
            <a:off x="1103313" y="6599238"/>
            <a:ext cx="6280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Example using binary image analysis: segmentation of a liver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35556" r="16667" b="19147"/>
          <a:stretch>
            <a:fillRect/>
          </a:stretch>
        </p:blipFill>
        <p:spPr bwMode="auto">
          <a:xfrm>
            <a:off x="153988" y="1858963"/>
            <a:ext cx="87630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Li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Shen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6288088" y="3611563"/>
            <a:ext cx="2957512" cy="20447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Binary images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65225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Pros</a:t>
            </a:r>
          </a:p>
          <a:p>
            <a:pPr lvl="1" eaLnBrk="1" hangingPunct="1"/>
            <a:r>
              <a:rPr lang="en-US" sz="2400" dirty="0" smtClean="0"/>
              <a:t>Can be fast to compute, easy to store</a:t>
            </a:r>
          </a:p>
          <a:p>
            <a:pPr lvl="1" eaLnBrk="1" hangingPunct="1"/>
            <a:r>
              <a:rPr lang="en-US" sz="2400" dirty="0" smtClean="0"/>
              <a:t>Simple processing techniques available</a:t>
            </a:r>
          </a:p>
          <a:p>
            <a:pPr lvl="1" eaLnBrk="1" hangingPunct="1"/>
            <a:r>
              <a:rPr lang="en-US" sz="2400" dirty="0" smtClean="0"/>
              <a:t>Lead to some useful compact shape descriptors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Cons</a:t>
            </a:r>
          </a:p>
          <a:p>
            <a:pPr lvl="1" eaLnBrk="1" hangingPunct="1"/>
            <a:r>
              <a:rPr lang="en-US" sz="2400" dirty="0" smtClean="0"/>
              <a:t>Hard to get “clean” silhouettes</a:t>
            </a:r>
          </a:p>
          <a:p>
            <a:pPr lvl="1" eaLnBrk="1" hangingPunct="1"/>
            <a:r>
              <a:rPr lang="en-US" sz="2400" dirty="0" smtClean="0"/>
              <a:t>Noise common in realistic scenarios</a:t>
            </a:r>
          </a:p>
          <a:p>
            <a:pPr lvl="1" eaLnBrk="1" hangingPunct="1"/>
            <a:r>
              <a:rPr lang="en-US" sz="2400" dirty="0" smtClean="0"/>
              <a:t>Can be too coarse of a representation</a:t>
            </a:r>
          </a:p>
          <a:p>
            <a:pPr lvl="1" eaLnBrk="1" hangingPunct="1"/>
            <a:endParaRPr lang="en-US" sz="2400" dirty="0" smtClean="0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2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175"/>
            <a:ext cx="3932238" cy="4525963"/>
          </a:xfrm>
        </p:spPr>
        <p:txBody>
          <a:bodyPr/>
          <a:lstStyle/>
          <a:p>
            <a:r>
              <a:rPr lang="en-US" smtClean="0"/>
              <a:t>Operations, tools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r>
              <a:rPr lang="en-US" smtClean="0"/>
              <a:t>Features, representations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62463" y="4114800"/>
            <a:ext cx="281146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Edges, gradients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Blobs/regions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Local </a:t>
            </a: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patterns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Textures (next</a:t>
            </a: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fontAlgn="base">
              <a:spcBef>
                <a:spcPct val="0"/>
              </a:spcBef>
              <a:spcAft>
                <a:spcPts val="800"/>
              </a:spcAft>
            </a:pP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</a:rPr>
              <a:t>Color distributions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9333" name="TextBox 4"/>
          <p:cNvSpPr txBox="1">
            <a:spLocks noChangeArrowheads="1"/>
          </p:cNvSpPr>
          <p:nvPr/>
        </p:nvSpPr>
        <p:spPr bwMode="auto">
          <a:xfrm>
            <a:off x="4491038" y="1019175"/>
            <a:ext cx="442595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Derivative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Smoothing, morphology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Connected components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Matching </a:t>
            </a: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Histograms</a:t>
            </a:r>
          </a:p>
        </p:txBody>
      </p:sp>
      <p:cxnSp>
        <p:nvCxnSpPr>
          <p:cNvPr id="99334" name="Straight Connector 6"/>
          <p:cNvCxnSpPr>
            <a:cxnSpLocks noChangeShapeType="1"/>
          </p:cNvCxnSpPr>
          <p:nvPr/>
        </p:nvCxnSpPr>
        <p:spPr bwMode="auto">
          <a:xfrm>
            <a:off x="-101600" y="3721100"/>
            <a:ext cx="9383713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78313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Down Arrow 8"/>
          <p:cNvSpPr>
            <a:spLocks noChangeArrowheads="1"/>
          </p:cNvSpPr>
          <p:nvPr/>
        </p:nvSpPr>
        <p:spPr bwMode="auto">
          <a:xfrm>
            <a:off x="503872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Down Arrow 9"/>
          <p:cNvSpPr>
            <a:spLocks noChangeArrowheads="1"/>
          </p:cNvSpPr>
          <p:nvPr/>
        </p:nvSpPr>
        <p:spPr bwMode="auto">
          <a:xfrm>
            <a:off x="5294313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>
            <a:off x="5549900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>
            <a:off x="580548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60610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63531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Coming up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>
          <a:xfrm>
            <a:off x="215900" y="427037"/>
            <a:ext cx="8734425" cy="4525963"/>
          </a:xfrm>
        </p:spPr>
        <p:txBody>
          <a:bodyPr/>
          <a:lstStyle/>
          <a:p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Texture</a:t>
            </a:r>
          </a:p>
          <a:p>
            <a:pPr lvl="1"/>
            <a:r>
              <a:rPr lang="en-US" dirty="0" smtClean="0"/>
              <a:t>Read </a:t>
            </a:r>
            <a:r>
              <a:rPr lang="en-US" dirty="0" err="1" smtClean="0"/>
              <a:t>Szeliski</a:t>
            </a:r>
            <a:r>
              <a:rPr lang="en-US" dirty="0" smtClean="0"/>
              <a:t> 10.5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1913731" y="2819400"/>
            <a:ext cx="5338762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VPR">
  <a:themeElements>
    <a:clrScheme name="CVPR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VP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CVP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VP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2784</TotalTime>
  <Words>2920</Words>
  <Application>Microsoft Office PowerPoint</Application>
  <PresentationFormat>On-screen Show (4:3)</PresentationFormat>
  <Paragraphs>1136</Paragraphs>
  <Slides>100</Slides>
  <Notes>92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22" baseType="lpstr">
      <vt:lpstr>Courier</vt:lpstr>
      <vt:lpstr>Arial</vt:lpstr>
      <vt:lpstr>Baskerville Old Face</vt:lpstr>
      <vt:lpstr>Calibri</vt:lpstr>
      <vt:lpstr>Courier New</vt:lpstr>
      <vt:lpstr>Times</vt:lpstr>
      <vt:lpstr>Times New Roman</vt:lpstr>
      <vt:lpstr>Wingdings</vt:lpstr>
      <vt:lpstr>Office Theme</vt:lpstr>
      <vt:lpstr>2_Default Design</vt:lpstr>
      <vt:lpstr>9_Default Design</vt:lpstr>
      <vt:lpstr>1_Default Design</vt:lpstr>
      <vt:lpstr>5_Default Design</vt:lpstr>
      <vt:lpstr>6_Default Design</vt:lpstr>
      <vt:lpstr>7_Default Design</vt:lpstr>
      <vt:lpstr>10_Default Design</vt:lpstr>
      <vt:lpstr>12_Default Design</vt:lpstr>
      <vt:lpstr>CVPR</vt:lpstr>
      <vt:lpstr>8_Default Design</vt:lpstr>
      <vt:lpstr>3_Blank Presentation</vt:lpstr>
      <vt:lpstr>Equation</vt:lpstr>
      <vt:lpstr>Bitmap Image</vt:lpstr>
      <vt:lpstr>Edges and Binary Image Analysis April 16th, 2019</vt:lpstr>
      <vt:lpstr>Previously</vt:lpstr>
      <vt:lpstr>Review: Partial derivatives of an image</vt:lpstr>
      <vt:lpstr>PowerPoint Presentation</vt:lpstr>
      <vt:lpstr>PowerPoint Presentation</vt:lpstr>
      <vt:lpstr>Today</vt:lpstr>
      <vt:lpstr>Edge detection</vt:lpstr>
      <vt:lpstr>Gradients -&gt; edges</vt:lpstr>
      <vt:lpstr>Thresholding</vt:lpstr>
      <vt:lpstr>Original image</vt:lpstr>
      <vt:lpstr>PowerPoint Presentation</vt:lpstr>
      <vt:lpstr>Thresholding gradient with a lower threshold</vt:lpstr>
      <vt:lpstr>Thresholding gradient with a higher threshold</vt:lpstr>
      <vt:lpstr>Canny edge detector</vt:lpstr>
      <vt:lpstr>The Canny edge detector</vt:lpstr>
      <vt:lpstr>The Canny edge detector</vt:lpstr>
      <vt:lpstr>Compute Gradients</vt:lpstr>
      <vt:lpstr>The Canny edge detector</vt:lpstr>
      <vt:lpstr>The Canny edge detector</vt:lpstr>
      <vt:lpstr>The Canny edge detector</vt:lpstr>
      <vt:lpstr>Non-maximum suppression</vt:lpstr>
      <vt:lpstr>The Canny edge detector</vt:lpstr>
      <vt:lpstr>Hysteresis thresholding</vt:lpstr>
      <vt:lpstr>Hysteresis thresholding</vt:lpstr>
      <vt:lpstr>Hysteresis thresholding</vt:lpstr>
      <vt:lpstr>Recap: Canny edge detector</vt:lpstr>
      <vt:lpstr>Low-level edges vs. perceived contours</vt:lpstr>
      <vt:lpstr>Low-level edges vs. perceived contours</vt:lpstr>
      <vt:lpstr>PowerPoint Presentation</vt:lpstr>
      <vt:lpstr>pB boundary detector</vt:lpstr>
      <vt:lpstr>pB Boundary Detector</vt:lpstr>
      <vt:lpstr>PowerPoint Presentation</vt:lpstr>
      <vt:lpstr>State-of-the-Art in Contour Detection</vt:lpstr>
      <vt:lpstr>Holistically-Nested Edge Detection (Xie, Tu ICCV 2015)</vt:lpstr>
      <vt:lpstr>State-of-the-Art in Contour Detection</vt:lpstr>
      <vt:lpstr>Today</vt:lpstr>
      <vt:lpstr>PowerPoint Presentation</vt:lpstr>
      <vt:lpstr>Chamfer distance</vt:lpstr>
      <vt:lpstr>PowerPoint Presentation</vt:lpstr>
      <vt:lpstr>Chamfer distance</vt:lpstr>
      <vt:lpstr>PowerPoint Presentation</vt:lpstr>
      <vt:lpstr>Distance transform</vt:lpstr>
      <vt:lpstr>Distance transform (1D)</vt:lpstr>
      <vt:lpstr>Distance Transform (2D)</vt:lpstr>
      <vt:lpstr>Chamfer distance</vt:lpstr>
      <vt:lpstr>Chamfer distance</vt:lpstr>
      <vt:lpstr>Chamfer distance:  properties</vt:lpstr>
      <vt:lpstr>Today</vt:lpstr>
      <vt:lpstr>Binary images</vt:lpstr>
      <vt:lpstr>Binary image analysis:  basic steps</vt:lpstr>
      <vt:lpstr>Binary images</vt:lpstr>
      <vt:lpstr>Thresholding</vt:lpstr>
      <vt:lpstr>Thresholding</vt:lpstr>
      <vt:lpstr>Thresholding</vt:lpstr>
      <vt:lpstr>Thresholding</vt:lpstr>
      <vt:lpstr>Thresholding</vt:lpstr>
      <vt:lpstr>A nice case: bimodal intensity histograms</vt:lpstr>
      <vt:lpstr>Not so nice cases</vt:lpstr>
      <vt:lpstr>Issues</vt:lpstr>
      <vt:lpstr>Morphological operators</vt:lpstr>
      <vt:lpstr>Dilation</vt:lpstr>
      <vt:lpstr>Erosion</vt:lpstr>
      <vt:lpstr>Structuring elements</vt:lpstr>
      <vt:lpstr>Dilation vs. Erosion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2D example for dilation</vt:lpstr>
      <vt:lpstr>Dilation vs. Erosion</vt:lpstr>
      <vt:lpstr>Example for Erosion (1D)</vt:lpstr>
      <vt:lpstr>Example for Erosion (1D)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2D example for erosion</vt:lpstr>
      <vt:lpstr>Opening</vt:lpstr>
      <vt:lpstr>Closing</vt:lpstr>
      <vt:lpstr>Issues</vt:lpstr>
      <vt:lpstr>Connected components</vt:lpstr>
      <vt:lpstr>Connectedness</vt:lpstr>
      <vt:lpstr>Connected components</vt:lpstr>
      <vt:lpstr>Region properties</vt:lpstr>
      <vt:lpstr>Binary image analysis:  basic steps (recap)</vt:lpstr>
      <vt:lpstr>Matlab</vt:lpstr>
      <vt:lpstr>Example using binary image analysis: segmentation of a liver</vt:lpstr>
      <vt:lpstr>Binary images</vt:lpstr>
      <vt:lpstr>Summary</vt:lpstr>
      <vt:lpstr>Coming up</vt:lpstr>
      <vt:lpstr>Questions?</vt:lpstr>
    </vt:vector>
  </TitlesOfParts>
  <Company>UTCS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212</cp:revision>
  <cp:lastPrinted>2017-04-13T22:47:28Z</cp:lastPrinted>
  <dcterms:created xsi:type="dcterms:W3CDTF">2013-10-08T22:01:10Z</dcterms:created>
  <dcterms:modified xsi:type="dcterms:W3CDTF">2019-04-16T20:11:41Z</dcterms:modified>
</cp:coreProperties>
</file>