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3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94" r:id="rId11"/>
    <p:sldMasterId id="2147483818" r:id="rId12"/>
    <p:sldMasterId id="2147483854" r:id="rId13"/>
    <p:sldMasterId id="2147483878" r:id="rId14"/>
    <p:sldMasterId id="2147483903" r:id="rId15"/>
    <p:sldMasterId id="2147483915" r:id="rId16"/>
    <p:sldMasterId id="2147483927" r:id="rId17"/>
    <p:sldMasterId id="2147483939" r:id="rId18"/>
    <p:sldMasterId id="2147483951" r:id="rId19"/>
  </p:sldMasterIdLst>
  <p:notesMasterIdLst>
    <p:notesMasterId r:id="rId108"/>
  </p:notesMasterIdLst>
  <p:handoutMasterIdLst>
    <p:handoutMasterId r:id="rId109"/>
  </p:handoutMasterIdLst>
  <p:sldIdLst>
    <p:sldId id="400" r:id="rId20"/>
    <p:sldId id="407" r:id="rId21"/>
    <p:sldId id="408" r:id="rId22"/>
    <p:sldId id="270" r:id="rId23"/>
    <p:sldId id="271" r:id="rId24"/>
    <p:sldId id="272" r:id="rId25"/>
    <p:sldId id="273" r:id="rId26"/>
    <p:sldId id="282" r:id="rId27"/>
    <p:sldId id="281" r:id="rId28"/>
    <p:sldId id="397" r:id="rId29"/>
    <p:sldId id="399" r:id="rId30"/>
    <p:sldId id="398" r:id="rId31"/>
    <p:sldId id="274" r:id="rId32"/>
    <p:sldId id="279" r:id="rId33"/>
    <p:sldId id="395" r:id="rId34"/>
    <p:sldId id="396" r:id="rId35"/>
    <p:sldId id="275" r:id="rId36"/>
    <p:sldId id="276" r:id="rId37"/>
    <p:sldId id="277" r:id="rId38"/>
    <p:sldId id="278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359" r:id="rId47"/>
    <p:sldId id="360" r:id="rId48"/>
    <p:sldId id="291" r:id="rId49"/>
    <p:sldId id="384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87" r:id="rId59"/>
    <p:sldId id="388" r:id="rId60"/>
    <p:sldId id="389" r:id="rId61"/>
    <p:sldId id="390" r:id="rId62"/>
    <p:sldId id="391" r:id="rId63"/>
    <p:sldId id="302" r:id="rId64"/>
    <p:sldId id="313" r:id="rId65"/>
    <p:sldId id="303" r:id="rId66"/>
    <p:sldId id="304" r:id="rId67"/>
    <p:sldId id="305" r:id="rId68"/>
    <p:sldId id="306" r:id="rId69"/>
    <p:sldId id="309" r:id="rId70"/>
    <p:sldId id="310" r:id="rId71"/>
    <p:sldId id="337" r:id="rId72"/>
    <p:sldId id="307" r:id="rId73"/>
    <p:sldId id="409" r:id="rId74"/>
    <p:sldId id="308" r:id="rId75"/>
    <p:sldId id="338" r:id="rId76"/>
    <p:sldId id="392" r:id="rId77"/>
    <p:sldId id="264" r:id="rId78"/>
    <p:sldId id="257" r:id="rId79"/>
    <p:sldId id="261" r:id="rId80"/>
    <p:sldId id="385" r:id="rId81"/>
    <p:sldId id="393" r:id="rId82"/>
    <p:sldId id="364" r:id="rId83"/>
    <p:sldId id="365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5" r:id="rId93"/>
    <p:sldId id="383" r:id="rId94"/>
    <p:sldId id="386" r:id="rId95"/>
    <p:sldId id="315" r:id="rId96"/>
    <p:sldId id="345" r:id="rId97"/>
    <p:sldId id="346" r:id="rId98"/>
    <p:sldId id="316" r:id="rId99"/>
    <p:sldId id="317" r:id="rId100"/>
    <p:sldId id="318" r:id="rId101"/>
    <p:sldId id="319" r:id="rId102"/>
    <p:sldId id="332" r:id="rId103"/>
    <p:sldId id="321" r:id="rId104"/>
    <p:sldId id="348" r:id="rId105"/>
    <p:sldId id="347" r:id="rId106"/>
    <p:sldId id="410" r:id="rId10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3" autoAdjust="0"/>
    <p:restoredTop sz="77675" autoAdjust="0"/>
  </p:normalViewPr>
  <p:slideViewPr>
    <p:cSldViewPr>
      <p:cViewPr varScale="1">
        <p:scale>
          <a:sx n="90" d="100"/>
          <a:sy n="90" d="100"/>
        </p:scale>
        <p:origin x="19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tableStyles" Target="tableStyles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35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presProps" Target="presProps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11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67D7-601B-491F-9910-C3F4B137B75F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9152F-A768-4EEB-915C-C4BA512DAF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557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366E00-286D-44E2-A9D5-9D707F69FCB3}" type="datetimeFigureOut">
              <a:rPr lang="en-US" smtClean="0"/>
              <a:pPr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668C45-6D54-4702-ACDC-DEDAB1C8B6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579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58" indent="-28571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6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0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A08D74-DB4E-44E3-B3B6-4AA149F5522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6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movement in psychology founded in Germany in 1912, seeking to explain perceptions in terms of gestalts rather than by analyzing their constituents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668C45-6D54-4702-ACDC-DEDAB1C8B6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3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5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5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BEBE0-7CCD-A241-9BF2-ABF71AEDD595}" type="slidenum">
              <a:rPr lang="en-US"/>
              <a:pPr/>
              <a:t>2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0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4B7013-06CF-4C74-8F88-C20A72F3B61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A51644-53E8-4201-BDAC-A39918AC477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7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7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4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1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3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dirty="0" smtClean="0"/>
              <a:t>Profile/vase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6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AD1EF9-1340-47A8-B856-A33CF20918B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1B414-2436-4CA6-972A-0A2D865C8DA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3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elevator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6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29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Proximity cue disambiguated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45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AED2C-C5A7-FF44-B87E-C68460A23021}" type="slidenum">
              <a:rPr lang="en-US"/>
              <a:pPr/>
              <a:t>3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0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2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15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7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7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9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8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47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504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4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6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3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95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07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CC9755-E4C7-484F-A9E0-357A070DC3C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304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21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9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07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3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important component of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vision that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involves organizing image information into meaningful assemblies.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8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32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498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9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4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33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510507-5D53-4CD8-8574-286A90CC5B96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F1D42B-5D8D-4408-BDAB-C4251C9CE9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83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87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96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389CE7-0552-421C-9EAD-8267410F30F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935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2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33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6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64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690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65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10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66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8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67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85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68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659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69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282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70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177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71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36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72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0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725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73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2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74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395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952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245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7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Gaussian kernel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465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5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92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69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98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Want cut(A,B) to be small and </a:t>
            </a:r>
            <a:r>
              <a:rPr lang="en-US" dirty="0" err="1" smtClean="0"/>
              <a:t>assoc</a:t>
            </a:r>
            <a:r>
              <a:rPr lang="en-US" dirty="0" smtClean="0"/>
              <a:t>(A,V), </a:t>
            </a:r>
            <a:r>
              <a:rPr lang="en-US" dirty="0" err="1" smtClean="0"/>
              <a:t>assoc</a:t>
            </a:r>
            <a:r>
              <a:rPr lang="en-US" dirty="0" smtClean="0"/>
              <a:t>(B,V) to be big – </a:t>
            </a:r>
            <a:r>
              <a:rPr lang="en-US" dirty="0" err="1" smtClean="0"/>
              <a:t>assoc</a:t>
            </a:r>
            <a:r>
              <a:rPr lang="en-US" dirty="0" smtClean="0"/>
              <a:t> can be thought of as size of cluster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V: all nodes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242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Color</a:t>
            </a:r>
            <a:r>
              <a:rPr lang="en-US" baseline="0" dirty="0" smtClean="0"/>
              <a:t> + position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304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62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fld id="{AB27CE01-630B-431F-8D9D-381092F4277C}" type="slidenum">
              <a:rPr lang="en-US">
                <a:solidFill>
                  <a:prstClr val="black"/>
                </a:solidFill>
                <a:latin typeface="Arial Narrow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Char char="n"/>
              </a:pPr>
              <a:t>86</a:t>
            </a:fld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One</a:t>
            </a:r>
            <a:r>
              <a:rPr lang="en-US" baseline="0" dirty="0" smtClean="0"/>
              <a:t> hypothesis: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"angles in“ usually corresponds to an object which is closer, and "angles out" usually corresponds to an object which is far away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5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30B225B-5AB3-4A29-95A2-69D2F2DE26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521116-D7D5-4DDB-8BD4-C6003B30C8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CAF259-FD6E-4A9C-8995-DE048F8640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F1D790-D935-4426-8FB3-96F0D99AD6F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D9ECC-527B-4608-8AC3-6E0A60E041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6A132F-02B1-40D4-8C20-FCB5D5B45C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D75D14-1B0B-4B52-9A08-1E2E3BE4FF7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66744-2AA0-4C3A-ADAC-DB2CE77AB9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26491D-FF7B-4BBD-9B23-64618C824B1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CB9AB6-4FBA-4BAE-BD39-DDA4BA0292A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75055C-02E1-4205-8F66-EBC54248C9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0A8F9C-5BFA-4F25-A4E7-74E0DDF3CB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99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534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965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231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83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037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954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651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56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331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970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64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131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43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483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24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10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9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6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097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497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64AD-B627-4FAB-8278-79202E3EFC5A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510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7AA1-036F-43AA-99CC-D7DC9D7664E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354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832C-BEE1-45C9-A75E-304AFBB779D3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86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2B84-C82B-4651-9569-15FE945D04C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0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D958-B430-4060-8A24-96AC1177D4F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05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A2F-A8BF-45CD-95E8-8D2940F48EC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277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C0C-E1E6-47FA-9770-1D1165BBE4BE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418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F53A-D943-4E62-91FB-4339B4CD129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61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5C4-F7E8-4DAB-832A-F849CA1B912D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424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F4DF2-B469-4438-848F-232DD0D25D9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40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FCA5-746F-4D85-A574-700631694DFF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817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35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322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122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343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14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255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147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938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6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442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765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73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8702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3813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20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907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0134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72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26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930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55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AA7077-88F3-43DA-817E-EC5166B7B64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E213DD-FB56-4628-85CE-A5696486BF5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C585EC-E484-441B-82AC-41EEB75CE33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5ECAF5-BE03-4CA8-91DF-CEC842CF6BE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E62E84-6A16-42E2-B587-182B90F36700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726EB3-C8F0-4D98-9879-B8831D1331E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66AD7-A744-4208-9604-9D7FA60E205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FC0DFC-EBFF-4F9F-81D1-54503261778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867995-651A-48EF-8E3A-A5387D395BA9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D1E1AA-D4F9-45AB-AC49-254FFEBFC30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C09863-F85B-44F1-946E-C51D8C79042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C529A5-8237-4460-AAF3-41D1196B48A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396882-5FEB-49AC-9285-130381B5AA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8C51-27AB-44CE-A5E6-D7006CC8F94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F6AAAF-DDAF-4C69-9A13-6E4B9B853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BDCFE6-A8A5-4A57-99AB-09A39EBAC3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021E67-B2B0-413D-9CD5-480F3BA98A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8672-B516-4482-B9B2-E5EA89835F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0BAB38-74C9-4594-9745-B60EEA6EDCB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91699-579A-4150-8D08-D73C25D787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15E759-1B4B-4DAC-938D-A996E249077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3F6F23-9A93-4B18-8FAC-D31BE0575D2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11C051-F5C8-4AFF-B780-B789DC0871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CC239-5C2E-4C73-8078-C86FFB4404D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975F85-212E-4F20-9B5D-CE56DB3ED62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ACBC1E-00E0-48E7-9C24-75AD7D470A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2C3185-F2EE-43C4-B765-D39616043A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347BFF-A65D-458A-B9FB-57181EDC7F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92EACD7-FB10-43B8-9146-16A7FAA33CB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9192F3-AA90-43CC-B624-B6B6DDFB5998}" type="slidenum">
              <a:rPr lang="x-non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3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31E55AB-C197-4BE2-BC53-94C87CCAE4FB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F51EC72-4C78-49D9-8972-E5590E4064D9}" type="slidenum">
              <a:rPr lang="en-US" kern="1200">
                <a:solidFill>
                  <a:srgbClr val="000000"/>
                </a:solidFill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11327A3-A89A-4937-BC7E-D5F66E69E16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hyperlink" Target="http://chicagoist.com/attachments/chicagoist_alicia/GEESE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wmf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1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6" Type="http://schemas.openxmlformats.org/officeDocument/2006/relationships/image" Target="../media/image75.png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dei.polimi.it/matteucc/Clustering/tutorial_html/AppletKM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washington.edu/education/courses/455/03wi/readings/Ncut.pdf" TargetMode="External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1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8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gif"/><Relationship Id="rId3" Type="http://schemas.openxmlformats.org/officeDocument/2006/relationships/image" Target="../media/image124.png"/><Relationship Id="rId7" Type="http://schemas.openxmlformats.org/officeDocument/2006/relationships/image" Target="../media/image128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666875"/>
            <a:ext cx="9144000" cy="1470025"/>
          </a:xfrm>
        </p:spPr>
        <p:txBody>
          <a:bodyPr/>
          <a:lstStyle/>
          <a:p>
            <a:r>
              <a:rPr lang="en-US" altLang="en-US" sz="4800" dirty="0" smtClean="0">
                <a:ea typeface="ＭＳ Ｐゴシック" panose="020B0600070205080204" pitchFamily="34" charset="-128"/>
              </a:rPr>
              <a:t>Segmentation and Grouping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23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rd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2019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1374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Muller-</a:t>
            </a:r>
            <a:r>
              <a:rPr lang="en-US" dirty="0" err="1" smtClean="0"/>
              <a:t>Lyer</a:t>
            </a:r>
            <a:r>
              <a:rPr lang="en-US" dirty="0" smtClean="0"/>
              <a:t>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2005161"/>
            <a:ext cx="2819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0" y="33528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4319439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62050" y="2370138"/>
            <a:ext cx="8229600" cy="1143000"/>
          </a:xfrm>
        </p:spPr>
        <p:txBody>
          <a:bodyPr/>
          <a:lstStyle/>
          <a:p>
            <a:pPr algn="l"/>
            <a:r>
              <a:rPr lang="en-US" sz="3200" smtClean="0"/>
              <a:t>What things should be grouped?</a:t>
            </a:r>
            <a:br>
              <a:rPr lang="en-US" sz="3200" smtClean="0"/>
            </a:br>
            <a:r>
              <a:rPr lang="en-US" sz="3200" smtClean="0"/>
              <a:t>What cues indicate groups?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800" dirty="0" smtClean="0"/>
              <a:t>Psychologists identified series of factors that predispose a set of elements to be grouped (by human visual system)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1069848"/>
            <a:ext cx="4474723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5715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 14.4 from Forsyth and Ponce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6002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1336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2723631"/>
            <a:ext cx="4800600" cy="644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8400" y="3360063"/>
            <a:ext cx="4800600" cy="678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8400" y="3962400"/>
            <a:ext cx="480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51" y="1069848"/>
            <a:ext cx="2596068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048000" y="2185377"/>
            <a:ext cx="3276600" cy="1110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3284740"/>
            <a:ext cx="3276600" cy="1211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6344" y="4419600"/>
            <a:ext cx="3276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98755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Kristen 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3400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Features and filters</a:t>
            </a:r>
          </a:p>
        </p:txBody>
      </p:sp>
      <p:pic>
        <p:nvPicPr>
          <p:cNvPr id="47107" name="Picture 4" descr="ed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l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233488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1196975"/>
            <a:ext cx="273685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fip1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963" y="26368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fip18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63" y="13414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fip1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3963" y="393858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texture-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 descr="stone_texture_for_tutoria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honeycomb-textur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23850" y="5113872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Transforming and describing images; textures, </a:t>
            </a:r>
            <a:r>
              <a:rPr lang="en-US" sz="2800" dirty="0" smtClean="0"/>
              <a:t>edges</a:t>
            </a:r>
            <a:endParaRPr lang="en-US" sz="28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463925" y="6693878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Illusory contours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 l="14566" t="33333" r="24106" b="50417"/>
          <a:stretch>
            <a:fillRect/>
          </a:stretch>
        </p:blipFill>
        <p:spPr bwMode="auto">
          <a:xfrm>
            <a:off x="1103313" y="1895475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03860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Vision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D. Marr, 1982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212850" y="5510213"/>
            <a:ext cx="944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Interesting tendency to explain by occlusion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 l="11349" t="29608" r="54765" b="30392"/>
          <a:stretch>
            <a:fillRect/>
          </a:stretch>
        </p:blipFill>
        <p:spPr bwMode="auto">
          <a:xfrm>
            <a:off x="2198688" y="1128713"/>
            <a:ext cx="487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14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18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Grouping </a:t>
            </a:r>
            <a:r>
              <a:rPr lang="en-US" dirty="0" smtClean="0"/>
              <a:t>and </a:t>
            </a:r>
            <a:r>
              <a:rPr lang="en-US" dirty="0"/>
              <a:t>fitting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9838"/>
            <a:ext cx="8229600" cy="4525962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8132" name="Picture 5" descr="image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788" y="1052513"/>
            <a:ext cx="485457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840538" y="4681538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[fig from Shi et al]</a:t>
            </a:r>
          </a:p>
        </p:txBody>
      </p:sp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4"/>
          <a:srcRect t="23639" r="64423" b="38239"/>
          <a:stretch>
            <a:fillRect/>
          </a:stretch>
        </p:blipFill>
        <p:spPr bwMode="auto">
          <a:xfrm>
            <a:off x="7127875" y="5049838"/>
            <a:ext cx="14763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5"/>
          <a:srcRect l="37680" t="29282" r="33452" b="7729"/>
          <a:stretch>
            <a:fillRect/>
          </a:stretch>
        </p:blipFill>
        <p:spPr bwMode="auto">
          <a:xfrm>
            <a:off x="323850" y="908050"/>
            <a:ext cx="27241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6"/>
          <a:srcRect l="38663" t="32614" r="20302" b="36258"/>
          <a:stretch>
            <a:fillRect/>
          </a:stretch>
        </p:blipFill>
        <p:spPr bwMode="auto">
          <a:xfrm>
            <a:off x="3203575" y="4400550"/>
            <a:ext cx="35639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287338" y="4797425"/>
            <a:ext cx="3060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Clustering, segmentation, fitting; what parts belong together?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Inspiring observations/explanations; challenge remains how to best map to algorithms.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3684591"/>
            <a:ext cx="7521678" cy="2588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3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905000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4478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444625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Separate image into coherent “objects”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Goal: choose three “centers” as the </a:t>
            </a:r>
            <a:r>
              <a:rPr lang="en-US" sz="2400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representative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intensities, and label every pixel according to which of these centers it is nearest to.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Best cluster centers are those that minimize SSD between all points and their nearest cluster center c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 dirty="0" smtClean="0"/>
              <a:t>With this objective, it is a “chicken and egg” problem:</a:t>
            </a:r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cluster centers</a:t>
            </a:r>
            <a:r>
              <a:rPr lang="en-US" sz="2400" dirty="0" smtClean="0"/>
              <a:t>, we could allocate points to groups by assigning each to its closest center.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group memberships</a:t>
            </a:r>
            <a:r>
              <a:rPr lang="en-US" sz="2400" dirty="0" smtClean="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Basic idea: randomly initialize the </a:t>
            </a:r>
            <a:r>
              <a:rPr lang="en-US" sz="2400" i="1" dirty="0" smtClean="0"/>
              <a:t>k</a:t>
            </a:r>
            <a:r>
              <a:rPr lang="en-US" sz="2400" dirty="0" smtClean="0"/>
              <a:t> cluster centers, and iterate between the two steps we just saw.</a:t>
            </a:r>
          </a:p>
          <a:p>
            <a:pPr>
              <a:defRPr/>
            </a:pPr>
            <a:endParaRPr lang="en-US" sz="800" dirty="0" smtClean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...,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K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 smtClean="0">
                <a:solidFill>
                  <a:srgbClr val="000000"/>
                </a:solidFill>
              </a:rPr>
              <a:t>some</a:t>
            </a:r>
            <a:r>
              <a:rPr lang="en-US" sz="2000" dirty="0" smtClean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28600" y="304800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685800" y="838200"/>
            <a:ext cx="78676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533400" y="609600"/>
            <a:ext cx="822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Demo</a:t>
            </a: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hlinkClick r:id="rId3"/>
              </a:rPr>
              <a:t>http://home.dei.polimi.it/matteucc/Clustering/tutorial_html/AppletKM.html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Detects spherical clusters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 smtClean="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or video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172200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</p:spTree>
    <p:extLst>
      <p:ext uri="{BB962C8B-B14F-4D97-AF65-F5344CB8AC3E}">
        <p14:creationId xmlns:p14="http://schemas.microsoft.com/office/powerpoint/2010/main" val="20174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  <p:sp>
        <p:nvSpPr>
          <p:cNvPr id="6349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1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351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2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352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52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63523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524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3525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63526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63572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3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4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3528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29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0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1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2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3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4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6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7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8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9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0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1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2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3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4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5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6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7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8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9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0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1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2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3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4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5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6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63557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58" name="Straight Arrow Connector 75"/>
          <p:cNvCxnSpPr>
            <a:cxnSpLocks noChangeShapeType="1"/>
            <a:endCxn id="63557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63569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0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63571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63565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63567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63568" name="Straight Arrow Connector 84"/>
              <p:cNvCxnSpPr>
                <a:cxnSpLocks noChangeShapeType="1"/>
                <a:endCxn id="63565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63562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63563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3564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105546" y="1895454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1870038" y="226058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70038" y="372110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659175" y="3830643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95688" y="2041506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Find “</a:t>
            </a:r>
            <a:r>
              <a:rPr lang="en-US" sz="2200" dirty="0" err="1" smtClean="0"/>
              <a:t>textons</a:t>
            </a:r>
            <a:r>
              <a:rPr lang="en-US" sz="2200" dirty="0" smtClean="0"/>
              <a:t>” by </a:t>
            </a:r>
            <a:r>
              <a:rPr lang="en-US" sz="2200" b="1" dirty="0" smtClean="0"/>
              <a:t>clustering</a:t>
            </a:r>
            <a:r>
              <a:rPr lang="en-US" sz="2200" dirty="0" smtClean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Malik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Belongie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Leung 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and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Shi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IJCV 2001.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25395"/>
            <a:ext cx="4114800" cy="2321727"/>
            <a:chOff x="5410200" y="325395"/>
            <a:chExt cx="4114800" cy="2321727"/>
          </a:xfrm>
        </p:grpSpPr>
        <p:sp>
          <p:nvSpPr>
            <p:cNvPr id="24" name="Rectangle 6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4114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346988" y="1953429"/>
              <a:ext cx="701040" cy="453207"/>
              <a:chOff x="7346988" y="1953429"/>
              <a:chExt cx="701040" cy="45320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7346988" y="2378448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4993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6517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9565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796895" y="1953429"/>
                <a:ext cx="91440" cy="43891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 rot="16200000" flipH="1">
              <a:off x="7796071" y="1947692"/>
              <a:ext cx="4797" cy="922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6122599" y="1264029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Count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6988" y="2370123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Texton</a:t>
              </a:r>
              <a:r>
                <a:rPr lang="en-US" sz="1200" dirty="0" smtClean="0"/>
                <a:t> index</a:t>
              </a:r>
              <a:endParaRPr lang="en-US" sz="1200" dirty="0"/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8284" r="34130" b="16247"/>
          <a:stretch/>
        </p:blipFill>
        <p:spPr bwMode="auto">
          <a:xfrm>
            <a:off x="1871700" y="1484784"/>
            <a:ext cx="5347253" cy="40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95636" y="1534174"/>
            <a:ext cx="1692188" cy="8147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dirty="0" smtClean="0"/>
              <a:t>Color vs. texture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look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very similar in terms of their color distributions </a:t>
            </a: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(histograms).</a:t>
            </a:r>
            <a:endParaRPr lang="en-US" sz="2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How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would their </a:t>
            </a:r>
            <a:r>
              <a:rPr lang="en-US" sz="2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distributions compare?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3" grpId="0"/>
      <p:bldP spid="77" grpId="0"/>
      <p:bldP spid="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23986" y="2333610"/>
            <a:ext cx="5440437" cy="345258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4267200" y="6488668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 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&amp;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Zisserman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 IJCV 2005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984" y="1201707"/>
            <a:ext cx="795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an image of a single texture, we can classify it according to its global (image-wide) </a:t>
            </a:r>
            <a:r>
              <a:rPr lang="en-US" sz="2400" dirty="0" err="1" smtClean="0"/>
              <a:t>texton</a:t>
            </a:r>
            <a:r>
              <a:rPr lang="en-US" sz="2400" dirty="0" smtClean="0"/>
              <a:t> histogram.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ChangeAspect="1"/>
          </p:cNvPicPr>
          <p:nvPr/>
        </p:nvPicPr>
        <p:blipFill>
          <a:blip r:embed="rId2"/>
          <a:srcRect t="16061"/>
          <a:stretch>
            <a:fillRect/>
          </a:stretch>
        </p:blipFill>
        <p:spPr>
          <a:xfrm>
            <a:off x="381000" y="914400"/>
            <a:ext cx="83820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3383" y="6313527"/>
            <a:ext cx="59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Manik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http://www.robots.ox.ac.uk/~vgg/research/texclass/with.html</a:t>
            </a:r>
          </a:p>
        </p:txBody>
      </p:sp>
      <p:pic>
        <p:nvPicPr>
          <p:cNvPr id="7" name="Picture 6" descr="chis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24400"/>
            <a:ext cx="450723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984" y="1201707"/>
            <a:ext cx="49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Nearest neighbor </a:t>
            </a:r>
            <a:r>
              <a:rPr lang="en-US" sz="2400" dirty="0" smtClean="0"/>
              <a:t>classification: label the input according to the nearest known example’s label.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617132"/>
            <a:ext cx="752167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Detects spherical clusters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2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2133600"/>
            <a:ext cx="8912225" cy="4114800"/>
            <a:chOff x="76200" y="2133600"/>
            <a:chExt cx="8912225" cy="4114800"/>
          </a:xfrm>
        </p:grpSpPr>
        <p:pic>
          <p:nvPicPr>
            <p:cNvPr id="2253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59"/>
            <a:stretch>
              <a:fillRect/>
            </a:stretch>
          </p:blipFill>
          <p:spPr bwMode="auto">
            <a:xfrm>
              <a:off x="76200" y="2954338"/>
              <a:ext cx="8912225" cy="329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Box 6"/>
            <p:cNvSpPr txBox="1">
              <a:spLocks noChangeArrowheads="1"/>
            </p:cNvSpPr>
            <p:nvPr/>
          </p:nvSpPr>
          <p:spPr bwMode="auto">
            <a:xfrm>
              <a:off x="1592263" y="2438400"/>
              <a:ext cx="1074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image</a:t>
              </a:r>
            </a:p>
          </p:txBody>
        </p:sp>
        <p:sp>
          <p:nvSpPr>
            <p:cNvPr id="22534" name="TextBox 7"/>
            <p:cNvSpPr txBox="1">
              <a:spLocks noChangeArrowheads="1"/>
            </p:cNvSpPr>
            <p:nvPr/>
          </p:nvSpPr>
          <p:spPr bwMode="auto">
            <a:xfrm>
              <a:off x="5203825" y="2133600"/>
              <a:ext cx="31781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Feature space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(L*u*v* color values)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01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Slide by Y.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Ukrainitz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&amp; B.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Sarel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0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41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0991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38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(video)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Top down vs. bottom up </a:t>
            </a:r>
            <a:r>
              <a:rPr lang="en-US" sz="2800" dirty="0" smtClean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 smtClean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 smtClean="0"/>
              <a:t>Bottom up: pixels belong together because they look similar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Hard to measure success</a:t>
            </a:r>
          </a:p>
          <a:p>
            <a:pPr lvl="1" eaLnBrk="1" hangingPunct="1"/>
            <a:r>
              <a:rPr lang="en-US" sz="2400" dirty="0" smtClean="0"/>
              <a:t>What is interesting depends on the app.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57263" y="4378325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0248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2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dirty="0" smtClean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 smtClean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 smtClean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82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Mean shift segmentation results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4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Pros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Does not assume shape on clusters</a:t>
            </a:r>
          </a:p>
          <a:p>
            <a:pPr lvl="1" eaLnBrk="1" hangingPunct="1"/>
            <a:r>
              <a:rPr lang="en-US" sz="2400" dirty="0" smtClean="0"/>
              <a:t>One parameter choice (window size)</a:t>
            </a:r>
          </a:p>
          <a:p>
            <a:pPr lvl="1" eaLnBrk="1" hangingPunct="1"/>
            <a:r>
              <a:rPr lang="en-US" sz="2400" dirty="0" smtClean="0"/>
              <a:t>Generic technique</a:t>
            </a:r>
          </a:p>
          <a:p>
            <a:pPr lvl="1" eaLnBrk="1" hangingPunct="1"/>
            <a:r>
              <a:rPr lang="en-US" sz="2400" dirty="0" smtClean="0"/>
              <a:t>Find multiple modes</a:t>
            </a:r>
          </a:p>
          <a:p>
            <a:pPr eaLnBrk="1" hangingPunct="1"/>
            <a:r>
              <a:rPr lang="en-US" u="sng" dirty="0" smtClean="0"/>
              <a:t>Cons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Selection of window size</a:t>
            </a:r>
          </a:p>
          <a:p>
            <a:pPr lvl="1" eaLnBrk="1" hangingPunct="1"/>
            <a:r>
              <a:rPr lang="en-US" sz="2400" dirty="0" smtClean="0"/>
              <a:t>Does not scale well with dimension of feature space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F7AA1-036F-43AA-99CC-D7DC9D7664E0}" type="slidenum">
              <a:rPr lang="x-none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978953"/>
            <a:ext cx="7521678" cy="4662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8458200" cy="2590800"/>
          </a:xfrm>
        </p:spPr>
        <p:txBody>
          <a:bodyPr/>
          <a:lstStyle/>
          <a:p>
            <a:pPr eaLnBrk="1" hangingPunct="1"/>
            <a:r>
              <a:rPr lang="en-US" i="1" smtClean="0"/>
              <a:t>Fully-connected</a:t>
            </a:r>
            <a:r>
              <a:rPr lang="en-US" smtClean="0"/>
              <a:t> graph</a:t>
            </a:r>
          </a:p>
          <a:p>
            <a:pPr lvl="1" eaLnBrk="1" hangingPunct="1"/>
            <a:r>
              <a:rPr lang="en-US" smtClean="0"/>
              <a:t>node (vertex) for every pixel</a:t>
            </a:r>
          </a:p>
          <a:p>
            <a:pPr lvl="1" eaLnBrk="1" hangingPunct="1"/>
            <a:r>
              <a:rPr lang="en-US" smtClean="0"/>
              <a:t>link between </a:t>
            </a:r>
            <a:r>
              <a:rPr lang="en-US" i="1" smtClean="0"/>
              <a:t>every</a:t>
            </a:r>
            <a:r>
              <a:rPr lang="en-US" smtClean="0"/>
              <a:t> pair of pixels, </a:t>
            </a:r>
            <a:r>
              <a:rPr lang="en-US" b="1" smtClean="0">
                <a:solidFill>
                  <a:schemeClr val="folHlink"/>
                </a:solidFill>
              </a:rPr>
              <a:t>p</a:t>
            </a:r>
            <a:r>
              <a:rPr lang="en-US" smtClean="0"/>
              <a:t>,</a:t>
            </a:r>
            <a:r>
              <a:rPr lang="en-US" b="1" smtClean="0">
                <a:solidFill>
                  <a:schemeClr val="folHlink"/>
                </a:solidFill>
              </a:rPr>
              <a:t>q</a:t>
            </a:r>
          </a:p>
          <a:p>
            <a:pPr lvl="1" eaLnBrk="1" hangingPunct="1"/>
            <a:r>
              <a:rPr lang="en-US" smtClean="0"/>
              <a:t>affinity weight </a:t>
            </a:r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for each link (edge)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measures </a:t>
            </a:r>
            <a:r>
              <a:rPr lang="en-US" i="1" smtClean="0"/>
              <a:t>similarity</a:t>
            </a:r>
          </a:p>
          <a:p>
            <a:pPr lvl="3" eaLnBrk="1" hangingPunct="1"/>
            <a:r>
              <a:rPr lang="en-US" smtClean="0"/>
              <a:t>similarity is </a:t>
            </a:r>
            <a:r>
              <a:rPr lang="en-US" i="1" smtClean="0"/>
              <a:t>inversely proportional</a:t>
            </a:r>
            <a:r>
              <a:rPr lang="en-US" smtClean="0"/>
              <a:t> to difference (in color and position…)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w</a:t>
            </a:r>
            <a:endParaRPr lang="en-US" kern="12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build="p" bldLvl="3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One possibility: 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 l="21718" t="51479" r="60997" b="43652"/>
          <a:stretch>
            <a:fillRect/>
          </a:stretch>
        </p:blipFill>
        <p:spPr bwMode="auto">
          <a:xfrm>
            <a:off x="2362200" y="2225646"/>
            <a:ext cx="441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444846"/>
            <a:ext cx="281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sigma: group only nearby points</a:t>
            </a:r>
          </a:p>
        </p:txBody>
      </p:sp>
      <p:pic>
        <p:nvPicPr>
          <p:cNvPr id="110596" name="Picture 4" descr="C:\DOCUME~1\grauman\LOCALS~1\Temp\_TSE6.tmp\_TS17A9.tmp\aff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36864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4054446"/>
            <a:ext cx="12954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6134100" y="3787746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3444846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sigma: group distant points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 l="26666" t="30086" r="27083" b="12926"/>
          <a:stretch>
            <a:fillRect/>
          </a:stretch>
        </p:blipFill>
        <p:spPr bwMode="auto">
          <a:xfrm>
            <a:off x="1520874" y="1371600"/>
            <a:ext cx="6629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951083" y="61214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σ=.1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σ=1</a:t>
            </a: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4572000" y="17780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</a:t>
            </a:r>
            <a:r>
              <a:rPr lang="el-GR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12804" y="2383127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565" y="4706955"/>
            <a:ext cx="1504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Affinity matrices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 smtClean="0"/>
              <a:t>Break Graph into Segments</a:t>
            </a:r>
          </a:p>
          <a:p>
            <a:pPr lvl="1" eaLnBrk="1" hangingPunct="1"/>
            <a:r>
              <a:rPr lang="en-US" dirty="0" smtClean="0"/>
              <a:t>Want to delete links that cross </a:t>
            </a:r>
            <a:r>
              <a:rPr lang="en-US" b="1" dirty="0" smtClean="0"/>
              <a:t>between</a:t>
            </a:r>
            <a:r>
              <a:rPr lang="en-US" dirty="0" smtClean="0"/>
              <a:t> segments</a:t>
            </a:r>
          </a:p>
          <a:p>
            <a:pPr lvl="1" eaLnBrk="1" hangingPunct="1"/>
            <a:r>
              <a:rPr lang="en-US" dirty="0" smtClean="0"/>
              <a:t>Easiest to break links that have low similarity (low weight)</a:t>
            </a:r>
          </a:p>
          <a:p>
            <a:pPr lvl="2" eaLnBrk="1" hangingPunct="1"/>
            <a:r>
              <a:rPr lang="en-US" dirty="0" smtClean="0"/>
              <a:t>similar pixels should be in the same segments</a:t>
            </a:r>
          </a:p>
          <a:p>
            <a:pPr lvl="2" eaLnBrk="1" hangingPunct="1"/>
            <a:r>
              <a:rPr lang="en-US" dirty="0" smtClean="0"/>
              <a:t>dissimilar pixels should be in different segments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w</a:t>
              </a:r>
              <a:endParaRPr lang="en-US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Link Cut</a:t>
            </a:r>
          </a:p>
          <a:p>
            <a:pPr lvl="1" eaLnBrk="1" hangingPunct="1"/>
            <a:r>
              <a:rPr lang="en-US" smtClean="0"/>
              <a:t>set of links whose removal makes a graph disconnected</a:t>
            </a:r>
          </a:p>
          <a:p>
            <a:pPr lvl="1" eaLnBrk="1" hangingPunct="1"/>
            <a:r>
              <a:rPr lang="en-US" smtClean="0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Find minimum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gives you a segmentation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" name="Equation" r:id="rId4" imgW="1295280" imgH="355320" progId="Equation.3">
                  <p:embed/>
                </p:oleObj>
              </mc:Choice>
              <mc:Fallback>
                <p:oleObj name="Equation" r:id="rId4" imgW="1295280" imgH="35532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502025"/>
                        <a:ext cx="29257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[Shi &amp;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2000 PAMI]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Normalized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fix bias of Min Cut by 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normalizing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size of segments: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assoc(A,V)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= sum of weights of all edges 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A to all nodes V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Ncut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small when we get two clusters with many edges with high weights, and few edges of low weight between them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Approximate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solution for minimizing the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Nc</a:t>
            </a: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value: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generalized eigenvalue 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1" name="Equation" r:id="rId5" imgW="1650960" imgH="419040" progId="Equation.3">
                  <p:embed/>
                </p:oleObj>
              </mc:Choice>
              <mc:Fallback>
                <p:oleObj name="Equation" r:id="rId5" imgW="165096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730625"/>
                        <a:ext cx="3581400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J. Shi and J.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8"/>
              </a:rPr>
              <a:t>Normalized Cuts and Image Segmentation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CVPR, 1997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kern="1200" dirty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 smtClean="0"/>
              <a:t>Pros:</a:t>
            </a:r>
          </a:p>
          <a:p>
            <a:pPr eaLnBrk="1" hangingPunct="1"/>
            <a:r>
              <a:rPr lang="en-US" sz="2400" smtClean="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 smtClean="0"/>
              <a:t>Does not require model of the data distribution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u="sng" smtClean="0"/>
              <a:t>Cons:</a:t>
            </a:r>
          </a:p>
          <a:p>
            <a:pPr eaLnBrk="1" hangingPunct="1"/>
            <a:r>
              <a:rPr lang="en-US" sz="2400" smtClean="0"/>
              <a:t>Time complexity can be high</a:t>
            </a:r>
          </a:p>
          <a:p>
            <a:pPr lvl="1" eaLnBrk="1" hangingPunct="1"/>
            <a:r>
              <a:rPr lang="en-US" sz="2000" smtClean="0"/>
              <a:t>Dense, highly connected graphs </a:t>
            </a:r>
            <a:r>
              <a:rPr lang="en-US" sz="2000" smtClean="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Preference for balanced partitions</a:t>
            </a:r>
            <a:endParaRPr lang="en-US" sz="240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8707"/>
            <a:ext cx="8229600" cy="1143000"/>
          </a:xfrm>
        </p:spPr>
        <p:txBody>
          <a:bodyPr/>
          <a:lstStyle/>
          <a:p>
            <a:r>
              <a:rPr lang="en-US" dirty="0" smtClean="0"/>
              <a:t>Motion segmentation</a:t>
            </a:r>
            <a:endParaRPr lang="en-US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3773488" y="3082958"/>
            <a:ext cx="1712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6632575" y="308295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219200" y="305120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733800" y="5502308"/>
            <a:ext cx="1712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6477000" y="550230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219200" y="544515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pic>
        <p:nvPicPr>
          <p:cNvPr id="53274" name="Picture 26" descr="ma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1482758"/>
            <a:ext cx="2286000" cy="1552575"/>
          </a:xfrm>
          <a:prstGeom prst="rect">
            <a:avLst/>
          </a:prstGeom>
          <a:noFill/>
        </p:spPr>
      </p:pic>
      <p:pic>
        <p:nvPicPr>
          <p:cNvPr id="53275" name="Picture 27" descr="wom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3921158"/>
            <a:ext cx="2286000" cy="1524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1665" y="5867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lphaUcPeriod"/>
            </a:pPr>
            <a:r>
              <a:rPr lang="en-US" dirty="0" err="1" smtClean="0"/>
              <a:t>Barbu</a:t>
            </a:r>
            <a:r>
              <a:rPr lang="en-US" dirty="0" smtClean="0"/>
              <a:t>, S.C. Zhu.  Generalizing </a:t>
            </a:r>
            <a:r>
              <a:rPr lang="en-US" dirty="0" err="1" smtClean="0"/>
              <a:t>Swendsen</a:t>
            </a:r>
            <a:r>
              <a:rPr lang="en-US" dirty="0" smtClean="0"/>
              <a:t>-Wang to sampling arbitrary posterior probabilities, </a:t>
            </a:r>
            <a:r>
              <a:rPr lang="en-US" i="1" dirty="0" smtClean="0"/>
              <a:t> IEEE Trans. PAMI,</a:t>
            </a:r>
            <a:r>
              <a:rPr lang="en-US" dirty="0" smtClean="0"/>
              <a:t> August 2005.   </a:t>
            </a:r>
            <a:endParaRPr lang="en-US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/>
          <a:lstStyle/>
          <a:p>
            <a:r>
              <a:rPr lang="en-US" sz="2800" dirty="0" smtClean="0"/>
              <a:t>Segmentation to find object boundaries or mid-level regions, tokens.</a:t>
            </a:r>
          </a:p>
          <a:p>
            <a:r>
              <a:rPr lang="en-US" sz="2800" dirty="0" smtClean="0"/>
              <a:t> Bottom-up segmentation via clustering</a:t>
            </a:r>
          </a:p>
          <a:p>
            <a:pPr lvl="1"/>
            <a:r>
              <a:rPr lang="en-US" sz="2400" dirty="0" smtClean="0"/>
              <a:t>General choices -- features, affinity functions, and clustering algorithms</a:t>
            </a:r>
          </a:p>
          <a:p>
            <a:r>
              <a:rPr lang="en-US" sz="2800" dirty="0" smtClean="0"/>
              <a:t>Grouping also useful for quantization, can create new feature summaries</a:t>
            </a:r>
          </a:p>
          <a:p>
            <a:pPr lvl="1"/>
            <a:r>
              <a:rPr lang="en-US" sz="2400" dirty="0" err="1" smtClean="0"/>
              <a:t>Texton</a:t>
            </a:r>
            <a:r>
              <a:rPr lang="en-US" sz="2400" dirty="0" smtClean="0"/>
              <a:t> histograms for texture within local region</a:t>
            </a:r>
          </a:p>
          <a:p>
            <a:r>
              <a:rPr lang="en-US" sz="2800" dirty="0" smtClean="0"/>
              <a:t>Example clustering methods</a:t>
            </a:r>
          </a:p>
          <a:p>
            <a:pPr lvl="1"/>
            <a:r>
              <a:rPr lang="en-US" sz="2400" dirty="0" smtClean="0"/>
              <a:t>K-means</a:t>
            </a:r>
          </a:p>
          <a:p>
            <a:pPr lvl="1"/>
            <a:r>
              <a:rPr lang="en-US" sz="2400" dirty="0" smtClean="0"/>
              <a:t>Mean shift</a:t>
            </a:r>
          </a:p>
          <a:p>
            <a:pPr lvl="1"/>
            <a:r>
              <a:rPr lang="en-US" sz="2400" dirty="0" smtClean="0"/>
              <a:t>Graph cut, normalized cuts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Thursday!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Muller-</a:t>
            </a:r>
            <a:r>
              <a:rPr lang="en-US" dirty="0" err="1" smtClean="0"/>
              <a:t>Lyer</a:t>
            </a:r>
            <a:r>
              <a:rPr lang="en-US" dirty="0" smtClean="0"/>
              <a:t>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2739</Words>
  <Application>Microsoft Office PowerPoint</Application>
  <PresentationFormat>On-screen Show (4:3)</PresentationFormat>
  <Paragraphs>767</Paragraphs>
  <Slides>88</Slides>
  <Notes>83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15" baseType="lpstr">
      <vt:lpstr>ＭＳ Ｐゴシック</vt:lpstr>
      <vt:lpstr>Arial</vt:lpstr>
      <vt:lpstr>Arial Narrow</vt:lpstr>
      <vt:lpstr>Calibri</vt:lpstr>
      <vt:lpstr>Comic Sans MS</vt:lpstr>
      <vt:lpstr>Times New Roman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2_Blank Presentation</vt:lpstr>
      <vt:lpstr>1_Blank Presentation</vt:lpstr>
      <vt:lpstr>Blank Presentation</vt:lpstr>
      <vt:lpstr>4_Blank Presentation</vt:lpstr>
      <vt:lpstr>7_Default Design</vt:lpstr>
      <vt:lpstr>6_Blank Presentation</vt:lpstr>
      <vt:lpstr>8_Blank Presentation</vt:lpstr>
      <vt:lpstr>9_Default Design</vt:lpstr>
      <vt:lpstr>10_Default Design</vt:lpstr>
      <vt:lpstr>11_Default Design</vt:lpstr>
      <vt:lpstr>12_Default Design</vt:lpstr>
      <vt:lpstr>13_Default Design</vt:lpstr>
      <vt:lpstr>Equation</vt:lpstr>
      <vt:lpstr>Segmentation and Grouping April 23rd, 2019</vt:lpstr>
      <vt:lpstr>Features and filters</vt:lpstr>
      <vt:lpstr>Grouping and fitting</vt:lpstr>
      <vt:lpstr>Outline</vt:lpstr>
      <vt:lpstr>Grouping in vision</vt:lpstr>
      <vt:lpstr>Examples of grouping in vision</vt:lpstr>
      <vt:lpstr>Grouping in vision</vt:lpstr>
      <vt:lpstr>PowerPoint Presentation</vt:lpstr>
      <vt:lpstr>Muller-Lyer illusion</vt:lpstr>
      <vt:lpstr>Muller-Lyer illusion</vt:lpstr>
      <vt:lpstr>Muller-Lyer illusion</vt:lpstr>
      <vt:lpstr>Muller-Lyer illusion</vt:lpstr>
      <vt:lpstr>What things should be grouped? What cues indicate groups?</vt:lpstr>
      <vt:lpstr>Gestalt</vt:lpstr>
      <vt:lpstr>PowerPoint Presentation</vt:lpstr>
      <vt:lpstr>PowerPoint Presentation</vt:lpstr>
      <vt:lpstr>Similarity</vt:lpstr>
      <vt:lpstr>Symmetry</vt:lpstr>
      <vt:lpstr>Common fate</vt:lpstr>
      <vt:lpstr>Proximity</vt:lpstr>
      <vt:lpstr>Illusory contours</vt:lpstr>
      <vt:lpstr>PowerPoint Presentation</vt:lpstr>
      <vt:lpstr>PowerPoint Presentation</vt:lpstr>
      <vt:lpstr>PowerPoint Presentation</vt:lpstr>
      <vt:lpstr>PowerPoint Presentation</vt:lpstr>
      <vt:lpstr>Figure-ground</vt:lpstr>
      <vt:lpstr>PowerPoint Presentation</vt:lpstr>
      <vt:lpstr>Grouping phenomena in real life</vt:lpstr>
      <vt:lpstr>Grouping phenomena in real life</vt:lpstr>
      <vt:lpstr>Gestalt</vt:lpstr>
      <vt:lpstr>Outline</vt:lpstr>
      <vt:lpstr>The goals of segmentation</vt:lpstr>
      <vt:lpstr>The goals of segmentation</vt:lpstr>
      <vt:lpstr>PowerPoint Presentation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K-means: pros and cons</vt:lpstr>
      <vt:lpstr>An aside: Smoothing out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Recall: texture representation example</vt:lpstr>
      <vt:lpstr>Recall: texture representation example</vt:lpstr>
      <vt:lpstr>Segmentation with texture features</vt:lpstr>
      <vt:lpstr>Image segmentation example</vt:lpstr>
      <vt:lpstr>Color vs. texture</vt:lpstr>
      <vt:lpstr>Material classification example</vt:lpstr>
      <vt:lpstr>Material classification example</vt:lpstr>
      <vt:lpstr>Outline</vt:lpstr>
      <vt:lpstr>K-means: pros and cons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PowerPoint Presentation</vt:lpstr>
      <vt:lpstr>Mean shift</vt:lpstr>
      <vt:lpstr>Outline</vt:lpstr>
      <vt:lpstr>Images as graphs</vt:lpstr>
      <vt:lpstr>Measuring affinity</vt:lpstr>
      <vt:lpstr>Measuring affinity</vt:lpstr>
      <vt:lpstr>Segmentation by Graph Cuts</vt:lpstr>
      <vt:lpstr>Cuts in a graph: Min cut</vt:lpstr>
      <vt:lpstr>Minimum cut</vt:lpstr>
      <vt:lpstr>Cuts in a graph: Normalized cut</vt:lpstr>
      <vt:lpstr>Example results</vt:lpstr>
      <vt:lpstr>Normalized cuts: pros and cons</vt:lpstr>
      <vt:lpstr>Motion segmentation</vt:lpstr>
      <vt:lpstr>Summary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 and segmentation</dc:title>
  <dc:creator>Administrator</dc:creator>
  <cp:lastModifiedBy>Administrator</cp:lastModifiedBy>
  <cp:revision>197</cp:revision>
  <cp:lastPrinted>2011-02-09T19:25:59Z</cp:lastPrinted>
  <dcterms:created xsi:type="dcterms:W3CDTF">2013-10-08T22:01:03Z</dcterms:created>
  <dcterms:modified xsi:type="dcterms:W3CDTF">2019-04-23T21:39:48Z</dcterms:modified>
</cp:coreProperties>
</file>