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41" r:id="rId8"/>
    <p:sldMasterId id="2147483853" r:id="rId9"/>
    <p:sldMasterId id="2147483865" r:id="rId10"/>
    <p:sldMasterId id="2147483901" r:id="rId11"/>
  </p:sldMasterIdLst>
  <p:notesMasterIdLst>
    <p:notesMasterId r:id="rId67"/>
  </p:notesMasterIdLst>
  <p:handoutMasterIdLst>
    <p:handoutMasterId r:id="rId68"/>
  </p:handoutMasterIdLst>
  <p:sldIdLst>
    <p:sldId id="374" r:id="rId12"/>
    <p:sldId id="382" r:id="rId13"/>
    <p:sldId id="367" r:id="rId14"/>
    <p:sldId id="341" r:id="rId15"/>
    <p:sldId id="368" r:id="rId16"/>
    <p:sldId id="343" r:id="rId17"/>
    <p:sldId id="344" r:id="rId18"/>
    <p:sldId id="345" r:id="rId19"/>
    <p:sldId id="346" r:id="rId20"/>
    <p:sldId id="348" r:id="rId21"/>
    <p:sldId id="350" r:id="rId22"/>
    <p:sldId id="351" r:id="rId23"/>
    <p:sldId id="352" r:id="rId24"/>
    <p:sldId id="372" r:id="rId25"/>
    <p:sldId id="272" r:id="rId26"/>
    <p:sldId id="273" r:id="rId27"/>
    <p:sldId id="274" r:id="rId28"/>
    <p:sldId id="275" r:id="rId29"/>
    <p:sldId id="276" r:id="rId30"/>
    <p:sldId id="334" r:id="rId31"/>
    <p:sldId id="278" r:id="rId32"/>
    <p:sldId id="279" r:id="rId33"/>
    <p:sldId id="281" r:id="rId34"/>
    <p:sldId id="282" r:id="rId35"/>
    <p:sldId id="381" r:id="rId36"/>
    <p:sldId id="371" r:id="rId37"/>
    <p:sldId id="284" r:id="rId38"/>
    <p:sldId id="376" r:id="rId39"/>
    <p:sldId id="377" r:id="rId40"/>
    <p:sldId id="378" r:id="rId41"/>
    <p:sldId id="379" r:id="rId42"/>
    <p:sldId id="289" r:id="rId43"/>
    <p:sldId id="375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1" r:id="rId54"/>
    <p:sldId id="302" r:id="rId55"/>
    <p:sldId id="331" r:id="rId56"/>
    <p:sldId id="332" r:id="rId57"/>
    <p:sldId id="303" r:id="rId58"/>
    <p:sldId id="304" r:id="rId59"/>
    <p:sldId id="354" r:id="rId60"/>
    <p:sldId id="305" r:id="rId61"/>
    <p:sldId id="369" r:id="rId62"/>
    <p:sldId id="315" r:id="rId63"/>
    <p:sldId id="316" r:id="rId64"/>
    <p:sldId id="321" r:id="rId65"/>
    <p:sldId id="373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79328" autoAdjust="0"/>
  </p:normalViewPr>
  <p:slideViewPr>
    <p:cSldViewPr>
      <p:cViewPr varScale="1">
        <p:scale>
          <a:sx n="92" d="100"/>
          <a:sy n="92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8A5A-8F2D-430C-9146-0D0D87FDB4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B4527-3157-4112-981A-7B21D5740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88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FF12D1-6BEF-4526-896C-4C1368AE010E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58" indent="-285715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58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001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144" indent="-22857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88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431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574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717" indent="-22857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4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64905-2CE0-4FC0-BBC8-54B7019A101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4A6AAD-5A1A-459B-A189-7D038C6DA31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2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want to form a higher-level, more compact representation of the features in the image by grouping multiple features according to a simple model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3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6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78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89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634"/>
              </a:spcAft>
            </a:pPr>
            <a:endParaRPr 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1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1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2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6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Num_edge_pts</a:t>
            </a:r>
            <a:r>
              <a:rPr lang="en-US" dirty="0" smtClean="0"/>
              <a:t> * </a:t>
            </a:r>
            <a:r>
              <a:rPr lang="en-US" dirty="0" err="1" smtClean="0"/>
              <a:t>num_theta</a:t>
            </a:r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4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42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defTabSz="966612"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Quantization errors: an appropriate grid size is difficult to pick.</a:t>
            </a:r>
          </a:p>
          <a:p>
            <a:pPr defTabSz="966612"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Need to adjust grid size or smooth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9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 to find phantom lines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7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6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3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95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2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1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9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>
              <a:defRPr/>
            </a:pPr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7A68ADE-D0CF-4841-A44D-BCC2957125A2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4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r*theta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a, b: polar</a:t>
            </a:r>
            <a:r>
              <a:rPr lang="en-US" baseline="0" dirty="0" smtClean="0">
                <a:solidFill>
                  <a:srgbClr val="000000"/>
                </a:solidFill>
                <a:latin typeface="Helvetica" pitchFamily="34" charset="0"/>
              </a:rPr>
              <a:t> coordinate for circle center</a:t>
            </a:r>
            <a:endParaRPr lang="en-US" dirty="0" smtClean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EA9A9B7-852E-4FE9-ADC0-4D5CDF6208E9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4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82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9579042-ABAB-42FC-ADC9-9CBC67D14FF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4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D68ACD3-F762-47B4-B86B-0A5292667085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2784D7-04DF-458C-ADE2-57C83DE46FD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41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1ABAACE-DD07-44CF-AFE0-CAEB14790866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2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5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4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8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467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E67104-8B01-4DD2-B9C6-EC97E22E753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9C1D61-4F49-4D81-851C-BB3980C8CE6F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BB4BFB-AE48-4823-8517-3EC95FFC3D0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B7AE91-9785-47E0-BAEE-8DF9DBB6B96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A1DCC-4415-4905-AD7E-B9F6A1E55193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2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ED4E-8BE6-7840-9CC0-62CA6B1DBEA6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033E-6A4C-7F4D-97A0-6DEFDA4C77F4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62A3-0BFB-AC4E-9175-9E1E2740594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F01D-54B9-45B7-8EDD-BE58DEE3A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B42-B65E-9F4B-8974-8203BA21D48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A0E88-2A56-43BB-9311-C951583670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6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8724-7BCF-3B47-9812-D0E3D1E343D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AE69-3076-4B39-866B-3FD3C1A40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676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06C8-9F72-6E48-930F-5A820FC9671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1677-BEFF-422E-8B97-69760C796C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3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EE985-033F-9B48-9739-CCB6A9204B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984A1-08E7-4DA0-8FCA-B9FD8ADE21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1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A78D-DCB4-8047-8050-30AA30D6D8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ACC7-F352-4D64-A02A-C101A5F4FB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23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EDB4-CA2A-D640-A05F-316598D8EEE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5E7F-68C3-4314-88CC-654771EED6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057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6AB1-2085-5948-8928-5402847F863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1F4D-CA4E-4A69-AC03-04048CBA8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52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EA25-9EBC-D244-B254-746CD3167A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434A-4E93-4F23-8B3C-683FC5E82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5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FFDF-5577-DE46-B6ED-147FA524129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9F28-463A-4661-B890-53E48460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CA9E-32C7-CC4E-B981-6CA2FFFBD0CC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61A-CE36-5C4C-B7BF-E471AC4509A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4FA-FA0F-468A-B3CB-2FCFD3A35C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478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E36D-08A3-664D-8934-ED9DFD331DC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BFFB6-0120-470C-BB50-E7B2D8A63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41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DD91F-661D-D04B-BA60-2C4FF5D2DAE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69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F7F82F-4E71-9C43-A298-1065D123F12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458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D490-C4C5-0D45-8623-7699DBF8517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3251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8EBD1-2427-D642-8B2D-7F6158413A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791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0B71E-50ED-8E46-9308-B67CDF58368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47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1276D-A3E0-604F-9F45-976B5406E33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32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193C52-3431-B542-9B07-A2BE948B872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4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75564-6103-1E48-949F-4DA34A3213C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0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C8F17C1-D047-F04C-9E87-AD5E30C6123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ACB1F-635A-5143-9E3A-480EF52C7A1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960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2E097-CA21-4F4F-828B-C48DFA61A85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23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7F9BC-50D8-8D4A-ADA5-3946BDF4E3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8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4F55B14-FA35-7145-9482-6A1F9073A99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A0EC24D-9B93-5244-BE1D-17C586E6FBA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82019C-2585-2249-B706-FA4FC0D1705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7499397-B3F6-344B-9FD0-395574F9D13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57DDFA6-F57A-F04B-8AB6-E86EE4033B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A640AC1-801C-AC40-93EE-CC27AFE4D72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D24A6B4-9D51-8E46-A42E-E3A4C7BC86B3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70B5-BAC2-E743-BFAA-890D6F84577E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89F535-102E-B740-9459-D432B43D1B7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A211B4F-66FC-0D44-9D34-1AE6516977C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BD51216-D0A7-F546-BE03-57BB35FA710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BD887E3-8057-E246-932B-D626A4AEC5B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E48BE878-F303-F249-98B7-00EBD6BA1600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D92007E-25A0-8F4E-85D0-A144D5C8167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40DA9D-C5BB-4C42-B22A-1A8FD6D18B2A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D414CCC-4067-364C-B0C4-52BE46DC6A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2162D16-D35C-BA40-944F-D5E7B22D07AF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741BE16-5A3E-A943-B403-E256523B69F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CFDD-F684-9342-B309-AE6310B4FE26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17DF3A4-7153-8146-AEF7-815F6E0A7AF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65405EC-B1A1-8C4F-8B70-B8E95CAFC7AE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F06378F-8A34-064F-924A-2BB79A82452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29FB11-C4E6-6248-B68E-47F17FF1554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6F6EC67-8227-4B47-9F86-3E9AEA2E8EC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CCD0AF0F-D6D1-5940-BFA7-758C9616532D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8C0FC157-5E15-484F-A5E5-2CC58F83BDF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298C7C04-D76A-1441-9FD7-EF6617E90E1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5EA3333-0F4E-F740-83A1-BB407860FCD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0E5550B-84EF-7F43-8C45-5FAEDEDB579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25CD-8254-DC42-9C6C-16FAB319F932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473E55E-9CD4-E34C-AA5D-794EDFBA30F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78BE1EDE-B415-0844-B939-197E90A4D63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03DF6915-BD71-0F4B-BC41-DD76281D6A9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B12D71A-151A-1C43-A8C8-3CAC4690C01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AAF409E9-CC77-BE4B-880A-53F4531EA259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BDB6357B-86CF-4545-BCDD-BB6CE6147810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45C99E-C7EF-804F-AC02-45CF659346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3612B9-B789-1747-9481-C322FA914D1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4587091-55F3-0943-B654-2A82935B64DB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272C85-5D40-614A-B4F6-929070CDA2C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0EFA-6D46-B04A-9956-9648D11173DA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DFC5-4968-DC49-BF85-DF631CD9222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1D2747-32D8-1345-9C34-92B48E10DF22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07C5D-7045-E142-99E5-2B7BD6170CE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CB8FE6-2528-3A41-B13C-A445256D4F65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682D3A-E0D9-F64C-83F5-833CA0CD301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1D5A54-B90B-294D-A92D-9A09935D20F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BD9C5A-F4AE-E84B-8EBE-1DA064EE11E4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B251D4-B66F-204D-8CAE-C31FC1C1D865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EB17BB-F204-664F-A527-260AF2716C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F9B3C7-9DC6-7E40-99B8-F91D3F24E53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7FA0-0939-3444-A9DC-9D318F794B12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A025FE-EEF0-084A-BAF4-023FBFA95E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0CEB7C-B18B-E246-923E-89842212713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49598DF-2161-1B4A-9113-513721324556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2CB0A40-8DC9-8E49-91F2-24265AD966C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53C8842-4047-1145-A828-BA0BB41FB0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EA910-644A-924E-8C56-8767036A27E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D69AE3-D103-A048-9884-ACE99B8F88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FC8F39-DA36-8041-BB80-0C53B4D9A254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298C1C5-8190-BE48-A181-938AF67EC3B9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43F0596-53A3-6144-99C8-008F0A005328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A863-FD82-C547-A368-5959BA5B32EA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A7E18AF-E47E-494A-9A7D-5C98F3431B0B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DCD594F-D979-9D42-8621-1EF3B1A2E87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B8C21CF-BD33-5843-B1BD-96275E92534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1560B71-CFF5-EA47-9A58-7A60BF753D2D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57E159D-7829-3D4C-A709-DBE9021BBC51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FCB859A-5E22-E343-95A2-D44A7DB6DE67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5650746-D2EE-E24E-932F-5CF47D765AE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BE3D57BD-7D5C-8E4E-8D1D-19DDA0D6D7CC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2AF7FE7-2612-1946-9D19-6438911A4A02}" type="datetime1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769C-C9DF-9D40-8A3F-C6C1508C47C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0817-2E4D-C14D-A9D1-8D927120CEC0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FCDB-233B-4643-87E8-723E057EA1C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6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BF4E-48B3-C640-80F6-FBAA475192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92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0D40-777E-384E-90F9-D6753215C46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042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1F1B-D6DC-E04E-9F45-61C55257E5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9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EBBE-4958-DA41-A702-85110029B14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799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1C2AE-ACE2-7C41-B209-5FB103383B4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2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CF71-CB1A-064D-A36D-7A8104D5299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613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60F64-74AD-5242-A9D4-39DEBB4445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567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B870-573F-614F-B923-292974981AD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811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7322-83C1-DB48-A3B7-E5D05D1CF94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7CCC-F04B-8043-87E2-8EE54C96B314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0006-25E5-9F47-B49C-1413B9DBFB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BAF7E-A64C-4DEA-A10F-0B4EE8C676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51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705B-1A8F-7246-AC22-2B45AF18341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C3AF-5655-46E9-9290-FEFCB6E4C5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70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ABA01-054C-5347-9FB6-28E3BD03A4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A0E8-85CE-4134-A7A6-97E58B35C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749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9DA2-4C0F-B94A-8D15-0891F0FE6D5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A2EB4-C1E2-4B69-A7D8-7DD81D013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7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5D36-4503-0646-BA9B-39B3CA03C5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1BDBE-0E23-4570-B5C5-CB8A9FD1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662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58928-39BE-8543-96AE-F68687752E2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886-DA3F-44FD-9DE1-2D006745C9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25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2B1B-4876-7849-8ECB-CE2131B149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777C-1113-448D-953D-EAF8A9B792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1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3CA9-D940-0D44-9EB4-2705F21524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0332-D6C1-4572-A015-8B1ACD70E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28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1494-193E-4E4F-805A-D9F5B1A9097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28EA-21DA-49B6-AA75-7D873F2802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448B-D588-5F4B-94DD-3AF0AB91F28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15AC-2C05-48E5-8E80-AB2AD2C48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5E50-493B-A744-A483-DB77DF51FADB}" type="datetime1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5B01F8F1-085D-514B-BF7E-E0E74F2EDD1E}" type="datetime1">
              <a:rPr lang="en-US" smtClean="0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defTabSz="914116" fontAlgn="base">
              <a:spcBef>
                <a:spcPct val="0"/>
              </a:spcBef>
              <a:spcAft>
                <a:spcPct val="0"/>
              </a:spcAft>
              <a:defRPr/>
            </a:pPr>
            <a:fld id="{0BEAF1B3-FB9A-44F8-BF37-16D02C4ED1FA}" type="slidenum">
              <a:rPr lang="en-US">
                <a:solidFill>
                  <a:srgbClr val="000000"/>
                </a:solidFill>
              </a:rPr>
              <a:pPr defTabSz="9141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81CCA-84D6-1D4A-84FD-8A3F29F4FC6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BE15C01-A816-8842-AABC-9374B22C1AC5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BF153EA-7BA9-BE4F-B6EC-1E13E42011BA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fld id="{DDBC8FE8-E400-9740-9052-FA9E390D8DDB}" type="datetime1">
              <a:rPr lang="en-US" kern="1200" smtClean="0">
                <a:solidFill>
                  <a:srgbClr val="000000"/>
                </a:solidFill>
                <a:ea typeface="+mn-ea"/>
                <a:cs typeface="Arial" pitchFamily="34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3601C-E7E9-4D4D-8B0B-0B67459D68DF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752EA9-1F09-3147-AAA6-C1C4C6A0C160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598AF1A-9B1F-6546-A12D-B22187294A26}" type="datetime1">
              <a:rPr lang="en-US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4/25/2019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817355-A59B-6E47-9312-03C88104AF10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1DFA4-90FE-7D41-B5A5-7E81594DCBE3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4/25/2019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D680-7D93-491F-8F9A-E71F4C87C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8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s.uniroma1.it/~iocchi/slides/icra2001/java/hough.html" TargetMode="Externa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.xml"/><Relationship Id="rId7" Type="http://schemas.openxmlformats.org/officeDocument/2006/relationships/image" Target="../media/image4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28.xml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46.wmf"/><Relationship Id="rId4" Type="http://schemas.openxmlformats.org/officeDocument/2006/relationships/tags" Target="../tags/tag6.xml"/><Relationship Id="rId9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schulze.net/java/hough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5.wmf"/><Relationship Id="rId4" Type="http://schemas.openxmlformats.org/officeDocument/2006/relationships/hyperlink" Target="http://www.pascal-network.org/challenges/VOC/pubs/leibe04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pascal-network.org/challenges/VOC/pubs/leibe04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Voting and the Hough Transform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25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2019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4106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1524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affinitiessigma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7143" b="6667"/>
          <a:stretch>
            <a:fillRect/>
          </a:stretch>
        </p:blipFill>
        <p:spPr bwMode="auto">
          <a:xfrm>
            <a:off x="5181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181600"/>
            <a:ext cx="38100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19600" y="5029200"/>
            <a:ext cx="46482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for j=i+1:N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</a:t>
            </a:r>
            <a:r>
              <a:rPr lang="en-US" sz="2000" b="1" dirty="0" err="1" smtClean="0">
                <a:solidFill>
                  <a:srgbClr val="000000"/>
                </a:solidFill>
              </a:rPr>
              <a:t>exp</a:t>
            </a:r>
            <a:r>
              <a:rPr lang="en-US" sz="2000" b="1" dirty="0" smtClean="0">
                <a:solidFill>
                  <a:srgbClr val="000000"/>
                </a:solidFill>
              </a:rPr>
              <a:t>(-1/(2*</a:t>
            </a:r>
            <a:r>
              <a:rPr lang="el-GR" sz="2000" b="1" dirty="0" smtClean="0">
                <a:solidFill>
                  <a:srgbClr val="000000"/>
                </a:solidFill>
                <a:cs typeface="Arial" charset="0"/>
              </a:rPr>
              <a:t>σ</a:t>
            </a:r>
            <a:r>
              <a:rPr lang="en-US" sz="2000" b="1" dirty="0" smtClean="0">
                <a:solidFill>
                  <a:srgbClr val="000000"/>
                </a:solidFill>
              </a:rPr>
              <a:t>^2)*||x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     A(</a:t>
            </a:r>
            <a:r>
              <a:rPr lang="en-US" sz="2000" b="1" dirty="0" err="1" smtClean="0">
                <a:solidFill>
                  <a:srgbClr val="000000"/>
                </a:solidFill>
              </a:rPr>
              <a:t>j,i</a:t>
            </a:r>
            <a:r>
              <a:rPr lang="en-US" sz="2000" b="1" dirty="0" smtClean="0">
                <a:solidFill>
                  <a:srgbClr val="000000"/>
                </a:solidFill>
              </a:rPr>
              <a:t>) = A(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1600200" y="914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6781800" y="92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10000" y="31242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Distances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affinities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nimBg="1"/>
      <p:bldP spid="512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affinities_multsig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22511" r="8960" b="30736"/>
          <a:stretch>
            <a:fillRect/>
          </a:stretch>
        </p:blipFill>
        <p:spPr bwMode="auto">
          <a:xfrm>
            <a:off x="-76200" y="2743200"/>
            <a:ext cx="91408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affinities_multsig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32558" r="22025" b="39069"/>
          <a:stretch>
            <a:fillRect/>
          </a:stretch>
        </p:blipFill>
        <p:spPr bwMode="auto">
          <a:xfrm>
            <a:off x="0" y="4800600"/>
            <a:ext cx="91408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1444625" y="46482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95400" y="66294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6872" name="Picture 13" descr="distancem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4154487" y="129540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3468687" y="15240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D=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94129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800" dirty="0" smtClean="0"/>
              <a:t>Scale parameter </a:t>
            </a:r>
            <a:r>
              <a:rPr lang="el-GR" sz="3800" dirty="0" smtClean="0"/>
              <a:t>σ</a:t>
            </a:r>
            <a:r>
              <a:rPr lang="en-US" sz="3800" dirty="0" smtClean="0"/>
              <a:t> affects affinity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4939" y="1331893"/>
            <a:ext cx="2252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Distance matrix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23622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 bwMode="auto">
          <a:xfrm>
            <a:off x="152400" y="4800600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91353" y="2754406"/>
            <a:ext cx="8686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93950"/>
            <a:ext cx="8229600" cy="4311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Affinity matrix with increasing </a:t>
            </a:r>
            <a:r>
              <a:rPr lang="el-GR" sz="2800" dirty="0" smtClean="0"/>
              <a:t>σ</a:t>
            </a:r>
            <a:r>
              <a:rPr lang="en-US" sz="2800" dirty="0" smtClean="0"/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410200" y="6609862"/>
            <a:ext cx="2133600" cy="476250"/>
          </a:xfrm>
        </p:spPr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Visualizing a shuffled affinity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534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If we permute the order of the vertices as they are referred to in the affinity matrix, we see different patterns:</a:t>
            </a:r>
          </a:p>
        </p:txBody>
      </p:sp>
      <p:pic>
        <p:nvPicPr>
          <p:cNvPr id="37892" name="Picture 4" descr="matri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6" t="43098" r="44165" b="39394"/>
          <a:stretch>
            <a:fillRect/>
          </a:stretch>
        </p:blipFill>
        <p:spPr bwMode="auto">
          <a:xfrm>
            <a:off x="381000" y="2971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matrix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1" t="45221" r="43546" b="40802"/>
          <a:stretch>
            <a:fillRect/>
          </a:stretch>
        </p:blipFill>
        <p:spPr bwMode="auto">
          <a:xfrm>
            <a:off x="6324600" y="3138488"/>
            <a:ext cx="251460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matrix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t="43707" r="44539" b="39122"/>
          <a:stretch>
            <a:fillRect/>
          </a:stretch>
        </p:blipFill>
        <p:spPr bwMode="auto">
          <a:xfrm>
            <a:off x="3352800" y="3124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152400" y="94129"/>
            <a:ext cx="86868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Putting these two aspects together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549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30086" r="27083" b="12926"/>
          <a:stretch>
            <a:fillRect/>
          </a:stretch>
        </p:blipFill>
        <p:spPr bwMode="auto">
          <a:xfrm>
            <a:off x="1143000" y="1371600"/>
            <a:ext cx="6629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1600200" y="3746500"/>
            <a:ext cx="594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</a:rPr>
              <a:t>σ=.1 </a:t>
            </a:r>
            <a:r>
              <a:rPr lang="en-US" smtClean="0">
                <a:solidFill>
                  <a:srgbClr val="000000"/>
                </a:solidFill>
              </a:rPr>
              <a:t>                              </a:t>
            </a:r>
            <a:r>
              <a:rPr lang="el-GR" smtClean="0">
                <a:solidFill>
                  <a:srgbClr val="000000"/>
                </a:solidFill>
              </a:rPr>
              <a:t>σ=.2 </a:t>
            </a:r>
            <a:r>
              <a:rPr lang="en-US" smtClean="0">
                <a:solidFill>
                  <a:srgbClr val="000000"/>
                </a:solidFill>
              </a:rPr>
              <a:t>                           </a:t>
            </a:r>
            <a:r>
              <a:rPr lang="el-GR" smtClean="0">
                <a:solidFill>
                  <a:srgbClr val="000000"/>
                </a:solidFill>
              </a:rPr>
              <a:t>σ=1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135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Data 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52400" y="4687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Affinity matrices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</a:rPr>
              <a:t>Points x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…x</a:t>
            </a:r>
            <a:r>
              <a:rPr lang="en-US" baseline="-25000" dirty="0" smtClean="0">
                <a:solidFill>
                  <a:srgbClr val="008000"/>
                </a:solidFill>
              </a:rPr>
              <a:t>10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514600" y="160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2819400" y="12192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400800" y="3124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8000"/>
                </a:solidFill>
              </a:rPr>
              <a:t>Points x</a:t>
            </a:r>
            <a:r>
              <a:rPr lang="en-US" baseline="-25000" smtClean="0">
                <a:solidFill>
                  <a:srgbClr val="008000"/>
                </a:solidFill>
              </a:rPr>
              <a:t>31</a:t>
            </a:r>
            <a:r>
              <a:rPr lang="en-US" smtClean="0">
                <a:solidFill>
                  <a:srgbClr val="008000"/>
                </a:solidFill>
              </a:rPr>
              <a:t>…x</a:t>
            </a:r>
            <a:r>
              <a:rPr lang="en-US" baseline="-2500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2667000"/>
            <a:ext cx="1447800" cy="1524000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5867400" y="3352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486400" y="39624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086600" y="5562600"/>
            <a:ext cx="609600" cy="609600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:mv="urn:schemas-microsoft-com:mac:vml"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258580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4777C-1113-448D-953D-EAF8A9B792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Goal: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38600"/>
            <a:ext cx="91440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80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multiple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32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673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6" cstate="print"/>
          <a:srcRect t="43298"/>
          <a:stretch>
            <a:fillRect/>
          </a:stretch>
        </p:blipFill>
        <p:spPr bwMode="auto">
          <a:xfrm>
            <a:off x="5791200" y="1889918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7" cstate="print"/>
          <a:srcRect l="20000" t="21381" r="50000" b="63628"/>
          <a:stretch>
            <a:fillRect/>
          </a:stretch>
        </p:blipFill>
        <p:spPr bwMode="auto">
          <a:xfrm>
            <a:off x="16002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45720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</a:t>
            </a:r>
            <a:r>
              <a:rPr lang="en-US" dirty="0" smtClean="0"/>
              <a:t>that best represents </a:t>
            </a:r>
            <a:r>
              <a:rPr lang="en-US" dirty="0"/>
              <a:t>a set of features</a:t>
            </a:r>
          </a:p>
          <a:p>
            <a:pPr>
              <a:buFontTx/>
              <a:buChar char="•"/>
            </a:pPr>
            <a:r>
              <a:rPr lang="en-US" dirty="0" smtClean="0"/>
              <a:t>Membership criterion is not local</a:t>
            </a:r>
          </a:p>
          <a:p>
            <a:pPr lvl="1"/>
            <a:r>
              <a:rPr lang="en-US" dirty="0" smtClean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 smtClean="0"/>
              <a:t>Three </a:t>
            </a:r>
            <a:r>
              <a:rPr lang="en-US" dirty="0"/>
              <a:t>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each feature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PS0 grades are up on </a:t>
            </a:r>
            <a:r>
              <a:rPr lang="en-US" dirty="0" smtClean="0"/>
              <a:t>Canvas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r>
              <a:rPr lang="en-US" dirty="0"/>
              <a:t>PS0 stats:</a:t>
            </a:r>
          </a:p>
          <a:p>
            <a:pPr lvl="1"/>
            <a:r>
              <a:rPr lang="en-US" dirty="0"/>
              <a:t>Mean: </a:t>
            </a:r>
            <a:r>
              <a:rPr lang="en-US" dirty="0" smtClean="0"/>
              <a:t>92.13</a:t>
            </a:r>
            <a:endParaRPr lang="en-US" dirty="0"/>
          </a:p>
          <a:p>
            <a:pPr lvl="1"/>
            <a:r>
              <a:rPr lang="en-US" dirty="0"/>
              <a:t>Standard Dev: </a:t>
            </a:r>
            <a:r>
              <a:rPr lang="en-US" dirty="0" smtClean="0"/>
              <a:t>9.71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</a:t>
            </a:r>
            <a:r>
              <a:rPr lang="en-US" sz="1800" dirty="0" err="1" smtClean="0"/>
              <a:t>y</a:t>
            </a:r>
            <a:r>
              <a:rPr lang="en-US" sz="1800" dirty="0" smtClean="0"/>
              <a:t> = </a:t>
            </a:r>
            <a:r>
              <a:rPr lang="en-US" sz="1800" dirty="0" err="1" smtClean="0"/>
              <a:t>mx</a:t>
            </a:r>
            <a:r>
              <a:rPr lang="en-US" sz="1800" dirty="0" smtClean="0"/>
              <a:t> + </a:t>
            </a:r>
            <a:r>
              <a:rPr lang="en-US" sz="1800" dirty="0" err="1" smtClean="0"/>
              <a:t>b</a:t>
            </a:r>
            <a:endParaRPr lang="en-US" sz="1800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958850" y="1114425"/>
            <a:ext cx="2476500" cy="2695575"/>
            <a:chOff x="958850" y="1114425"/>
            <a:chExt cx="2476500" cy="2695575"/>
          </a:xfrm>
        </p:grpSpPr>
        <p:sp>
          <p:nvSpPr>
            <p:cNvPr id="56324" name="Line 4"/>
            <p:cNvSpPr>
              <a:spLocks noChangeShapeType="1"/>
            </p:cNvSpPr>
            <p:nvPr/>
          </p:nvSpPr>
          <p:spPr bwMode="auto">
            <a:xfrm flipV="1">
              <a:off x="129540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5" name="Line 5"/>
            <p:cNvSpPr>
              <a:spLocks noChangeShapeType="1"/>
            </p:cNvSpPr>
            <p:nvPr/>
          </p:nvSpPr>
          <p:spPr bwMode="auto">
            <a:xfrm>
              <a:off x="129540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3124200" y="3048000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56327" name="Text Box 7"/>
            <p:cNvSpPr txBox="1">
              <a:spLocks noChangeArrowheads="1"/>
            </p:cNvSpPr>
            <p:nvPr/>
          </p:nvSpPr>
          <p:spPr bwMode="auto">
            <a:xfrm>
              <a:off x="958850" y="1114425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1676400" y="1981200"/>
              <a:ext cx="1447800" cy="533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56329" name="Picture 9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4838" y="1755775"/>
              <a:ext cx="1554162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Text Box 17"/>
            <p:cNvSpPr txBox="1">
              <a:spLocks noChangeArrowheads="1"/>
            </p:cNvSpPr>
            <p:nvPr/>
          </p:nvSpPr>
          <p:spPr bwMode="auto">
            <a:xfrm>
              <a:off x="1447800" y="3352800"/>
              <a:ext cx="1914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image space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14900" y="1114425"/>
            <a:ext cx="3695700" cy="2700338"/>
            <a:chOff x="4914900" y="1114425"/>
            <a:chExt cx="3695700" cy="2700338"/>
          </a:xfrm>
        </p:grpSpPr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 flipV="1">
              <a:off x="5454650" y="12192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5454650" y="3048000"/>
              <a:ext cx="205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7283450" y="3048000"/>
              <a:ext cx="395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105400" y="111442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57150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5562600" y="3032125"/>
              <a:ext cx="487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m</a:t>
              </a:r>
              <a:r>
                <a:rPr lang="en-US" sz="2000" i="1" kern="1200" baseline="-250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5019675" y="2409825"/>
              <a:ext cx="417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b</a:t>
              </a:r>
              <a:r>
                <a:rPr lang="en-US" sz="2000" i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4914900" y="3352800"/>
              <a:ext cx="36957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Hough (parameter) space</a:t>
              </a:r>
            </a:p>
          </p:txBody>
        </p:sp>
      </p:grp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877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Equation of a line?</a:t>
            </a:r>
          </a:p>
          <a:p>
            <a:pPr algn="ctr"/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mx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  <p:bldP spid="56339" grpId="0" animBg="1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Connection between image (</a:t>
            </a:r>
            <a:r>
              <a:rPr lang="en-US" dirty="0" err="1" smtClean="0"/>
              <a:t>x,y</a:t>
            </a:r>
            <a:r>
              <a:rPr lang="en-US" dirty="0" smtClean="0"/>
              <a:t>) and Hough (</a:t>
            </a:r>
            <a:r>
              <a:rPr lang="en-US" dirty="0" err="1" smtClean="0"/>
              <a:t>m,b</a:t>
            </a:r>
            <a:r>
              <a:rPr lang="en-US" dirty="0" smtClean="0"/>
              <a:t>) spaces</a:t>
            </a:r>
          </a:p>
          <a:p>
            <a:pPr lvl="1" eaLnBrk="1" hangingPunct="1"/>
            <a:r>
              <a:rPr lang="en-US" dirty="0" smtClean="0"/>
              <a:t>A line in the image corresponds to a point in Hough space</a:t>
            </a:r>
          </a:p>
          <a:p>
            <a:pPr lvl="1" eaLnBrk="1" hangingPunct="1"/>
            <a:r>
              <a:rPr lang="en-US" dirty="0" smtClean="0"/>
              <a:t>To go from image space to Hough space:</a:t>
            </a:r>
          </a:p>
          <a:p>
            <a:pPr lvl="2" eaLnBrk="1" hangingPunct="1"/>
            <a:r>
              <a:rPr lang="en-US" sz="1800" dirty="0" smtClean="0"/>
              <a:t>given a set of points (</a:t>
            </a:r>
            <a:r>
              <a:rPr lang="en-US" sz="1800" dirty="0" err="1" smtClean="0"/>
              <a:t>x,y</a:t>
            </a:r>
            <a:r>
              <a:rPr lang="en-US" sz="1800" dirty="0" smtClean="0"/>
              <a:t>), find all (</a:t>
            </a:r>
            <a:r>
              <a:rPr lang="en-US" sz="1800" dirty="0" err="1" smtClean="0"/>
              <a:t>m,b</a:t>
            </a:r>
            <a:r>
              <a:rPr lang="en-US" sz="1800" dirty="0" smtClean="0"/>
              <a:t>) such that y = mx + b</a:t>
            </a:r>
          </a:p>
          <a:p>
            <a:pPr lvl="1" eaLnBrk="1" hangingPunct="1"/>
            <a:r>
              <a:rPr lang="en-US" dirty="0" smtClean="0"/>
              <a:t>What does a point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</a:t>
                </a:r>
                <a:r>
                  <a:rPr lang="en-US" kern="1200" dirty="0" err="1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 = -x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 dirty="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493603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96951"/>
              </p:ext>
            </p:extLst>
          </p:nvPr>
        </p:nvGraphicFramePr>
        <p:xfrm>
          <a:off x="4783138" y="4586288"/>
          <a:ext cx="3873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2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4586288"/>
                        <a:ext cx="38735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3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84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553200" y="65502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2352660"/>
            <a:ext cx="3162300" cy="3076575"/>
            <a:chOff x="838200" y="2390850"/>
            <a:chExt cx="3162300" cy="3076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8200" y="2390850"/>
              <a:ext cx="3162300" cy="3076575"/>
            </a:xfrm>
            <a:prstGeom prst="rect">
              <a:avLst/>
            </a:prstGeom>
          </p:spPr>
        </p:pic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48513"/>
                </p:ext>
              </p:extLst>
            </p:nvPr>
          </p:nvGraphicFramePr>
          <p:xfrm>
            <a:off x="1371600" y="3929137"/>
            <a:ext cx="224716" cy="27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385" name="Equation" r:id="rId11" imgW="139579" imgH="177646" progId="Equation.3">
                    <p:embed/>
                  </p:oleObj>
                </mc:Choice>
                <mc:Fallback>
                  <p:oleObj name="Equation" r:id="rId11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600" y="3929137"/>
                          <a:ext cx="224716" cy="27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856348" y="1101653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2043212" y="3775859"/>
            <a:ext cx="228600" cy="230175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kern="1200" dirty="0" smtClean="0">
                <a:solidFill>
                  <a:srgbClr val="000000"/>
                </a:solidFill>
                <a:latin typeface="Arial" charset="0"/>
                <a:hlinkClick r:id="rId2"/>
              </a:rPr>
              <a:t>Hough line demo</a:t>
            </a:r>
            <a:endParaRPr lang="en-US" kern="1200" dirty="0" smtClean="0">
              <a:solidFill>
                <a:srgbClr val="000000"/>
              </a:solidFill>
              <a:latin typeface="Arial" charset="0"/>
            </a:endParaRPr>
          </a:p>
          <a:p>
            <a:endParaRPr lang="en-US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99663"/>
              </p:ext>
            </p:extLst>
          </p:nvPr>
        </p:nvGraphicFramePr>
        <p:xfrm>
          <a:off x="1589088" y="1371600"/>
          <a:ext cx="2755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8" name="Equation" r:id="rId4" imgW="1231560" imgH="203040" progId="Equation.3">
                  <p:embed/>
                </p:oleObj>
              </mc:Choice>
              <mc:Fallback>
                <p:oleObj name="Equation" r:id="rId4" imgW="1231560" imgH="20304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371600"/>
                        <a:ext cx="27559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70464"/>
              </p:ext>
            </p:extLst>
          </p:nvPr>
        </p:nvGraphicFramePr>
        <p:xfrm>
          <a:off x="2405063" y="3800475"/>
          <a:ext cx="24717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9" name="Equation" r:id="rId6" imgW="1231560" imgH="203040" progId="Equation.3">
                  <p:embed/>
                </p:oleObj>
              </mc:Choice>
              <mc:Fallback>
                <p:oleObj name="Equation" r:id="rId6" imgW="1231560" imgH="20304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800475"/>
                        <a:ext cx="24717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44410"/>
              </p:ext>
            </p:extLst>
          </p:nvPr>
        </p:nvGraphicFramePr>
        <p:xfrm>
          <a:off x="6353175" y="4889500"/>
          <a:ext cx="2063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0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4889500"/>
                        <a:ext cx="20637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629400" y="2374899"/>
            <a:ext cx="4267200" cy="782637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67499" y="1447800"/>
            <a:ext cx="3695701" cy="19812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729709" y="1524000"/>
            <a:ext cx="2471691" cy="1981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120109" y="2634457"/>
            <a:ext cx="152400" cy="152400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mtClean="0">
              <a:solidFill>
                <a:srgbClr val="000000"/>
              </a:solidFill>
              <a:latin typeface="Futura Bk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Image </a:t>
            </a:r>
            <a:r>
              <a:rPr lang="en-US" smtClean="0">
                <a:sym typeface="Wingdings" pitchFamily="2" charset="2"/>
              </a:rPr>
              <a:t> Canny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Canny </a:t>
            </a:r>
            <a:r>
              <a:rPr lang="en-US" smtClean="0">
                <a:sym typeface="Wingdings" pitchFamily="2" charset="2"/>
              </a:rPr>
              <a:t> Hough votes</a:t>
            </a:r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3276600" y="2362200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90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56" y="69804"/>
            <a:ext cx="8229600" cy="1143000"/>
          </a:xfrm>
        </p:spPr>
        <p:txBody>
          <a:bodyPr/>
          <a:lstStyle/>
          <a:p>
            <a:r>
              <a:rPr lang="en-US" dirty="0" smtClean="0"/>
              <a:t>Last time: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Bottom-up segmentation via clustering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find mid-level regions, tokens</a:t>
            </a:r>
            <a:endParaRPr lang="en-US" sz="2400" dirty="0" smtClean="0"/>
          </a:p>
          <a:p>
            <a:pPr lvl="1"/>
            <a:r>
              <a:rPr lang="en-US" sz="2400" dirty="0" smtClean="0"/>
              <a:t>General choices -- features, affinity functions, and clustering algorithms</a:t>
            </a:r>
          </a:p>
          <a:p>
            <a:pPr lvl="1"/>
            <a:r>
              <a:rPr lang="en-US" sz="2400" dirty="0" smtClean="0"/>
              <a:t>Example clustering algorithms</a:t>
            </a:r>
          </a:p>
          <a:p>
            <a:pPr lvl="2"/>
            <a:r>
              <a:rPr lang="en-US" sz="2000" dirty="0" smtClean="0"/>
              <a:t>Mean shift and mode finding: K-means, Mean shift</a:t>
            </a:r>
          </a:p>
          <a:p>
            <a:pPr lvl="2"/>
            <a:r>
              <a:rPr lang="en-US" sz="2000" dirty="0" smtClean="0"/>
              <a:t>Graph theoretic: Graph cut, normalized cuts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Grouping also useful for </a:t>
            </a:r>
            <a:r>
              <a:rPr lang="en-US" sz="2800" dirty="0" smtClean="0"/>
              <a:t>quantization</a:t>
            </a:r>
            <a:endParaRPr lang="en-US" sz="2800" dirty="0"/>
          </a:p>
          <a:p>
            <a:pPr lvl="1"/>
            <a:r>
              <a:rPr lang="en-US" sz="2400" dirty="0" err="1"/>
              <a:t>Texton</a:t>
            </a:r>
            <a:r>
              <a:rPr lang="en-US" sz="2400" dirty="0"/>
              <a:t> histograms for texture within local region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19200" y="4108076"/>
            <a:ext cx="5867400" cy="381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84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304800" y="2438400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Hough votes </a:t>
            </a:r>
            <a:r>
              <a:rPr lang="en-US" smtClean="0">
                <a:sym typeface="Wingdings" pitchFamily="2" charset="2"/>
              </a:rPr>
              <a:t> Edges </a:t>
            </a:r>
            <a:endParaRPr lang="en-US" smtClean="0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Find peaks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4775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4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5497513" y="6550025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7318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Derek </a:t>
            </a:r>
            <a:r>
              <a:rPr lang="en-US" sz="1400" dirty="0" err="1" smtClean="0"/>
              <a:t>Hoiem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2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9784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2614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" y="602326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343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95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mtClean="0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348653" y="512579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6171406" y="5411136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43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2562297" y="4929968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408689" y="2909455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476206" y="500618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640004" y="2869769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8142" y="6131281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41909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80853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715000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21336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81917"/>
              </p:ext>
            </p:extLst>
          </p:nvPr>
        </p:nvGraphicFramePr>
        <p:xfrm>
          <a:off x="1857375" y="3400425"/>
          <a:ext cx="2471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3" name="Equation" r:id="rId9" imgW="1231560" imgH="203040" progId="Equation.3">
                  <p:embed/>
                </p:oleObj>
              </mc:Choice>
              <mc:Fallback>
                <p:oleObj name="Equation" r:id="rId9" imgW="1231560" imgH="2030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400425"/>
                        <a:ext cx="2471738" cy="3952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059" y="31813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1062335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Recall: when we detect </a:t>
            </a:r>
            <a:r>
              <a:rPr lang="en-US" sz="2000" dirty="0" smtClean="0"/>
              <a:t>an edge </a:t>
            </a:r>
            <a:r>
              <a:rPr lang="en-US" sz="2000" dirty="0"/>
              <a:t>point, we also know </a:t>
            </a:r>
            <a:r>
              <a:rPr lang="en-US" sz="2000" dirty="0" smtClean="0"/>
              <a:t>its gradient </a:t>
            </a:r>
            <a:r>
              <a:rPr lang="en-US" sz="2000" dirty="0"/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3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 rot="16200000">
            <a:off x="6306369" y="5017315"/>
            <a:ext cx="365130" cy="20082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097331" y="4487877"/>
            <a:ext cx="2848014" cy="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521338" y="5911884"/>
            <a:ext cx="2951208" cy="63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8113761" y="5984910"/>
          <a:ext cx="392048" cy="43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4" name="Equation" r:id="rId7" imgW="126835" imgH="139518" progId="Equation.3">
                  <p:embed/>
                </p:oleObj>
              </mc:Choice>
              <mc:Fallback>
                <p:oleObj name="Equation" r:id="rId7" imgW="126835" imgH="139518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61" y="5984910"/>
                        <a:ext cx="392048" cy="4316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973638" y="3005138"/>
          <a:ext cx="3921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5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3005138"/>
                        <a:ext cx="3921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96390"/>
            <a:ext cx="434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Adapted by Devi Parikh from: Kristen </a:t>
            </a:r>
            <a:r>
              <a:rPr lang="en-US" sz="1100" dirty="0" err="1" smtClean="0"/>
              <a:t>Grauman</a:t>
            </a:r>
            <a:endParaRPr lang="en-US" sz="11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circle?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24384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 of set of circles that all pass through a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33" grpId="0"/>
      <p:bldP spid="12" grpId="0" animBg="1"/>
      <p:bldP spid="1032" grpId="0"/>
      <p:bldP spid="17" grpId="0"/>
      <p:bldP spid="18" grpId="0"/>
      <p:bldP spid="1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4525962"/>
          </a:xfrm>
        </p:spPr>
        <p:txBody>
          <a:bodyPr/>
          <a:lstStyle/>
          <a:p>
            <a:r>
              <a:rPr lang="en-US" sz="2400" dirty="0" smtClean="0"/>
              <a:t>For a fixed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1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601843" y="6086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pic>
        <p:nvPicPr>
          <p:cNvPr id="9" name="Picture 8" descr="img007"/>
          <p:cNvPicPr>
            <a:picLocks noChangeAspect="1" noChangeArrowheads="1"/>
          </p:cNvPicPr>
          <p:nvPr/>
        </p:nvPicPr>
        <p:blipFill>
          <a:blip r:embed="rId6" cstate="print"/>
          <a:srcRect r="52785"/>
          <a:stretch>
            <a:fillRect/>
          </a:stretch>
        </p:blipFill>
        <p:spPr bwMode="auto">
          <a:xfrm>
            <a:off x="847674" y="3081375"/>
            <a:ext cx="372898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069033" y="6057936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pic>
        <p:nvPicPr>
          <p:cNvPr id="14" name="Picture 13" descr="img007"/>
          <p:cNvPicPr>
            <a:picLocks noChangeAspect="1" noChangeArrowheads="1"/>
          </p:cNvPicPr>
          <p:nvPr/>
        </p:nvPicPr>
        <p:blipFill>
          <a:blip r:embed="rId6" cstate="print"/>
          <a:srcRect l="53306"/>
          <a:stretch>
            <a:fillRect/>
          </a:stretch>
        </p:blipFill>
        <p:spPr bwMode="auto">
          <a:xfrm>
            <a:off x="4608513" y="3081375"/>
            <a:ext cx="36878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2162141" y="4560903"/>
            <a:ext cx="693747" cy="438156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996007" y="4451364"/>
            <a:ext cx="693747" cy="6207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231" y="3810000"/>
            <a:ext cx="162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Intersection: most votes for center occur here.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5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905000" y="3709983"/>
            <a:ext cx="13716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4864105" y="2954332"/>
            <a:ext cx="4279895" cy="3249655"/>
            <a:chOff x="4864105" y="2954332"/>
            <a:chExt cx="4279895" cy="324965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V="1">
              <a:off x="6032520" y="4999059"/>
              <a:ext cx="248288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5010156" y="3976695"/>
              <a:ext cx="20447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4845848" y="5017315"/>
              <a:ext cx="1204929" cy="116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8588430" y="4743468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00617" y="5327676"/>
              <a:ext cx="5555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42059" y="2954332"/>
              <a:ext cx="6285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600" i="1" kern="1200" dirty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2133600" y="4114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6000" y="4343400"/>
            <a:ext cx="685800" cy="685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438400" y="48768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21" grpId="0" animBg="1"/>
      <p:bldP spid="23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152400" y="6505575"/>
            <a:ext cx="182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Slide by 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</a:t>
            </a:r>
            <a:r>
              <a:rPr lang="en-US" sz="2400" dirty="0" err="1" smtClean="0"/>
              <a:t>r</a:t>
            </a:r>
            <a:endParaRPr lang="en-US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9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rcRect l="34584" t="60902" r="49167" b="11839"/>
          <a:stretch>
            <a:fillRect/>
          </a:stretch>
        </p:blipFill>
        <p:spPr bwMode="auto">
          <a:xfrm>
            <a:off x="5105400" y="3100383"/>
            <a:ext cx="27479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img007"/>
          <p:cNvPicPr>
            <a:picLocks noChangeAspect="1" noChangeArrowheads="1"/>
          </p:cNvPicPr>
          <p:nvPr/>
        </p:nvPicPr>
        <p:blipFill>
          <a:blip r:embed="rId7" cstate="print"/>
          <a:srcRect r="52724"/>
          <a:stretch>
            <a:fillRect/>
          </a:stretch>
        </p:blipFill>
        <p:spPr bwMode="auto">
          <a:xfrm>
            <a:off x="1066800" y="3100383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867400" y="5691183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47800" y="5705471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447800" y="3328983"/>
            <a:ext cx="29718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2514600" y="36337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810000" y="431958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68269" r="50998" b="18469"/>
          <a:stretch>
            <a:fillRect/>
          </a:stretch>
        </p:blipFill>
        <p:spPr bwMode="auto">
          <a:xfrm>
            <a:off x="6477000" y="3862383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2514600" y="492918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32839" y="4670442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2281" y="5327676"/>
            <a:ext cx="555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23" y="2954332"/>
            <a:ext cx="4460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6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519057" y="0"/>
            <a:ext cx="8229600" cy="1143000"/>
          </a:xfrm>
        </p:spPr>
        <p:txBody>
          <a:bodyPr/>
          <a:lstStyle/>
          <a:p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57" y="2297097"/>
            <a:ext cx="8229600" cy="693747"/>
          </a:xfrm>
        </p:spPr>
        <p:txBody>
          <a:bodyPr/>
          <a:lstStyle/>
          <a:p>
            <a:r>
              <a:rPr lang="en-US" sz="2400" dirty="0" smtClean="0"/>
              <a:t>For an unknown radius r, </a:t>
            </a:r>
            <a:r>
              <a:rPr lang="en-US" sz="2400" b="1" dirty="0" smtClean="0"/>
              <a:t>known</a:t>
            </a:r>
            <a:r>
              <a:rPr lang="en-US" sz="2400" dirty="0" smtClean="0"/>
              <a:t> gradient direction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9057" y="116519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Circle: center (</a:t>
            </a:r>
            <a:r>
              <a:rPr lang="en-US" sz="2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a,b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) and radius r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709837" y="1639863"/>
          <a:ext cx="3276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Equation" r:id="rId4" imgW="1473200" imgH="241300" progId="Equation.3">
                  <p:embed/>
                </p:oleObj>
              </mc:Choice>
              <mc:Fallback>
                <p:oleObj name="Equation" r:id="rId4" imgW="1473200" imgH="241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37" y="1639863"/>
                        <a:ext cx="32766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img007"/>
          <p:cNvPicPr>
            <a:picLocks noChangeAspect="1" noChangeArrowheads="1"/>
          </p:cNvPicPr>
          <p:nvPr/>
        </p:nvPicPr>
        <p:blipFill>
          <a:blip r:embed="rId6" cstate="print"/>
          <a:srcRect r="52724"/>
          <a:stretch>
            <a:fillRect/>
          </a:stretch>
        </p:blipFill>
        <p:spPr bwMode="auto">
          <a:xfrm>
            <a:off x="1173213" y="2990844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973813" y="5581644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space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33525" y="5581685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554213" y="3219444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2011413" y="3600444"/>
            <a:ext cx="13716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4373613" y="4210044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7" cstate="print"/>
          <a:srcRect l="36250" t="66354" r="50417" b="5707"/>
          <a:stretch>
            <a:fillRect/>
          </a:stretch>
        </p:blipFill>
        <p:spPr bwMode="auto">
          <a:xfrm>
            <a:off x="5821413" y="3067044"/>
            <a:ext cx="2022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rot="2717577">
            <a:off x="1875681" y="4663276"/>
            <a:ext cx="639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rot="2717577" flipV="1">
            <a:off x="2347963" y="4264019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 rot="2717577">
            <a:off x="2108251" y="457675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30413" y="4667244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2201913" y="4468807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θ</a:t>
            </a: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2544813" y="4133844"/>
            <a:ext cx="228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46031" y="14283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Hough transform for circles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For every edge pixel (</a:t>
            </a:r>
            <a:r>
              <a:rPr lang="en-US" sz="2800" i="1" dirty="0" err="1" smtClean="0"/>
              <a:t>x,y</a:t>
            </a:r>
            <a:r>
              <a:rPr lang="en-US" sz="2800" dirty="0" smtClean="0"/>
              <a:t>) :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For each possible radius value </a:t>
            </a:r>
            <a:r>
              <a:rPr lang="en-US" sz="2800" i="1" dirty="0" smtClean="0"/>
              <a:t>r</a:t>
            </a:r>
            <a:r>
              <a:rPr lang="en-US" sz="2800" dirty="0" smtClean="0"/>
              <a:t>: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For each possible gradient direction </a:t>
            </a:r>
            <a:r>
              <a:rPr lang="el-GR" sz="2800" i="1" dirty="0" smtClean="0"/>
              <a:t>θ</a:t>
            </a:r>
            <a:r>
              <a:rPr lang="en-US" sz="2800" i="1" dirty="0" smtClean="0"/>
              <a:t>: </a:t>
            </a:r>
          </a:p>
          <a:p>
            <a:pPr eaLnBrk="1" hangingPunct="1"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</a:rPr>
              <a:t>		// or use estimated gradient at (</a:t>
            </a:r>
            <a:r>
              <a:rPr lang="en-US" sz="2800" i="1" dirty="0" err="1" smtClean="0">
                <a:solidFill>
                  <a:srgbClr val="92D050"/>
                </a:solidFill>
              </a:rPr>
              <a:t>x,y</a:t>
            </a:r>
            <a:r>
              <a:rPr lang="en-US" sz="2800" i="1" dirty="0" smtClean="0">
                <a:solidFill>
                  <a:srgbClr val="92D050"/>
                </a:solidFill>
              </a:rPr>
              <a:t>)</a:t>
            </a:r>
            <a:endParaRPr lang="en-US" sz="2800" dirty="0" smtClean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x</a:t>
            </a:r>
            <a:r>
              <a:rPr lang="en-US" sz="2800" dirty="0" smtClean="0"/>
              <a:t> – </a:t>
            </a:r>
            <a:r>
              <a:rPr lang="en-US" sz="2800" i="1" dirty="0" smtClean="0"/>
              <a:t>r</a:t>
            </a:r>
            <a:r>
              <a:rPr lang="en-US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/>
              <a:t>(</a:t>
            </a:r>
            <a:r>
              <a:rPr lang="el-GR" sz="2800" i="1" dirty="0" smtClean="0"/>
              <a:t>θ</a:t>
            </a:r>
            <a:r>
              <a:rPr lang="en-US" sz="2800" dirty="0" smtClean="0"/>
              <a:t>) </a:t>
            </a:r>
            <a:r>
              <a:rPr lang="en-US" sz="2800" dirty="0" smtClean="0">
                <a:solidFill>
                  <a:srgbClr val="92D050"/>
                </a:solidFill>
              </a:rPr>
              <a:t>// column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y</a:t>
            </a:r>
            <a:r>
              <a:rPr lang="en-US" sz="2800" dirty="0" smtClean="0"/>
              <a:t> + </a:t>
            </a:r>
            <a:r>
              <a:rPr lang="en-US" sz="2800" i="1" dirty="0" smtClean="0"/>
              <a:t>r</a:t>
            </a:r>
            <a:r>
              <a:rPr lang="en-US" sz="2800" dirty="0" smtClean="0"/>
              <a:t> sin(</a:t>
            </a:r>
            <a:r>
              <a:rPr lang="el-GR" sz="2800" i="1" dirty="0" smtClean="0"/>
              <a:t>θ</a:t>
            </a:r>
            <a:r>
              <a:rPr lang="en-US" sz="2800" dirty="0" smtClean="0"/>
              <a:t>)  </a:t>
            </a:r>
            <a:r>
              <a:rPr lang="en-US" sz="2800" dirty="0" smtClean="0">
                <a:solidFill>
                  <a:srgbClr val="92D050"/>
                </a:solidFill>
              </a:rPr>
              <a:t>// row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    		H[</a:t>
            </a:r>
            <a:r>
              <a:rPr lang="en-US" sz="2800" i="1" dirty="0" err="1" smtClean="0"/>
              <a:t>a,b,r</a:t>
            </a:r>
            <a:r>
              <a:rPr lang="en-US" sz="2800" dirty="0" smtClean="0"/>
              <a:t>] += 1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end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end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6477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online demo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n-US" dirty="0" smtClean="0">
                <a:hlinkClick r:id="rId3"/>
              </a:rPr>
              <a:t>http://www.markschulze.net/java/hough/</a:t>
            </a:r>
            <a:endParaRPr lang="en-US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complexity per edge pixel?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r="46982"/>
          <a:stretch>
            <a:fillRect/>
          </a:stretch>
        </p:blipFill>
        <p:spPr bwMode="auto">
          <a:xfrm>
            <a:off x="6032520" y="1603351"/>
            <a:ext cx="2957553" cy="371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3241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Penny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40" y="5473728"/>
            <a:ext cx="9310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Note: a different Hough transform (with separate accumulators) was used for each circle radius (quarters vs. penny).</a:t>
            </a:r>
          </a:p>
          <a:p>
            <a:pPr algn="l" rtl="0"/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740" y="1590646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27" y="1584862"/>
            <a:ext cx="2783001" cy="37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81034" y="1184811"/>
            <a:ext cx="1441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Original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87792" y="1201707"/>
            <a:ext cx="2698750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Edges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Example: detecting circles with Hough</a:t>
            </a:r>
            <a:endParaRPr lang="en-US" sz="40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7189" y="1223345"/>
            <a:ext cx="2104972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Votes: Quarter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45650"/>
          <a:stretch>
            <a:fillRect/>
          </a:stretch>
        </p:blipFill>
        <p:spPr bwMode="auto">
          <a:xfrm>
            <a:off x="5996007" y="1566837"/>
            <a:ext cx="3036274" cy="37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928" y="1603350"/>
            <a:ext cx="2774988" cy="36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90440" y="1201707"/>
            <a:ext cx="3392497" cy="34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Combined detections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145087" y="6657624"/>
            <a:ext cx="3846513" cy="2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Coin finding sample images from: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Vivek</a:t>
            </a:r>
            <a:r>
              <a:rPr lang="en-GB" sz="1400" kern="1200" dirty="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lang="en-GB" sz="1400" kern="1200" dirty="0" err="1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rPr>
              <a:t>Kwatra</a:t>
            </a:r>
            <a:endParaRPr lang="en-GB" sz="1400" kern="1200" dirty="0">
              <a:solidFill>
                <a:srgbClr val="000000"/>
              </a:solidFill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0"/>
            <a:ext cx="8229600" cy="685800"/>
          </a:xfrm>
        </p:spPr>
        <p:txBody>
          <a:bodyPr/>
          <a:lstStyle/>
          <a:p>
            <a:r>
              <a:rPr lang="en-US" sz="1800" dirty="0" err="1" smtClean="0"/>
              <a:t>Hemerson</a:t>
            </a:r>
            <a:r>
              <a:rPr lang="en-US" sz="1800" dirty="0" smtClean="0"/>
              <a:t> </a:t>
            </a:r>
            <a:r>
              <a:rPr lang="en-US" sz="1800" dirty="0" err="1" smtClean="0"/>
              <a:t>Pistori</a:t>
            </a:r>
            <a:r>
              <a:rPr lang="en-US" sz="1800" dirty="0" smtClean="0"/>
              <a:t> and Eduardo Rocha Costa http://rsbweb.nih.gov/ij/plugins/hough-circles.html</a:t>
            </a:r>
            <a:endParaRPr lang="en-US" sz="1800" dirty="0"/>
          </a:p>
        </p:txBody>
      </p:sp>
      <p:pic>
        <p:nvPicPr>
          <p:cNvPr id="290818" name="Picture 2" descr="[original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0" name="Picture 4" descr="[preprocessed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2" name="Picture 6" descr="[houghspac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2315104" cy="1905001"/>
          </a:xfrm>
          <a:prstGeom prst="rect">
            <a:avLst/>
          </a:prstGeom>
          <a:noFill/>
        </p:spPr>
      </p:pic>
      <p:pic>
        <p:nvPicPr>
          <p:cNvPr id="290824" name="Picture 8" descr="[circles marked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315104" cy="1905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Gradient+threshold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581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Hough space (fixed radius)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detections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iris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944563"/>
          </a:xfrm>
        </p:spPr>
        <p:txBody>
          <a:bodyPr/>
          <a:lstStyle/>
          <a:p>
            <a:r>
              <a:rPr lang="en-US" sz="1800" dirty="0" smtClean="0"/>
              <a:t>An Iris Detection Method Using the Hough Transform and Its Evaluation for Facial and Eye Movement, by Hideki Kashima, Hitoshi </a:t>
            </a:r>
            <a:r>
              <a:rPr lang="en-US" sz="1800" dirty="0" err="1" smtClean="0"/>
              <a:t>Hongo</a:t>
            </a:r>
            <a:r>
              <a:rPr lang="en-US" sz="1800" dirty="0" smtClean="0"/>
              <a:t>, </a:t>
            </a:r>
            <a:r>
              <a:rPr lang="en-US" sz="1800" dirty="0" err="1" smtClean="0"/>
              <a:t>Kunihito</a:t>
            </a:r>
            <a:r>
              <a:rPr lang="en-US" sz="1800" dirty="0" smtClean="0"/>
              <a:t> Kato, Kazuhiko Yamamoto, ACCV 2002.</a:t>
            </a:r>
            <a:endParaRPr lang="en-US" sz="18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17251" r="57031" b="59029"/>
          <a:stretch>
            <a:fillRect/>
          </a:stretch>
        </p:blipFill>
        <p:spPr bwMode="auto">
          <a:xfrm>
            <a:off x="2057400" y="15240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40971" r="57031" b="36388"/>
          <a:stretch>
            <a:fillRect/>
          </a:stretch>
        </p:blipFill>
        <p:spPr bwMode="auto">
          <a:xfrm>
            <a:off x="4648200" y="1524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969" t="63612" r="57031" b="12668"/>
          <a:stretch>
            <a:fillRect/>
          </a:stretch>
        </p:blipFill>
        <p:spPr bwMode="auto">
          <a:xfrm>
            <a:off x="3657600" y="3657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Voting: practical tips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0" y="1311246"/>
            <a:ext cx="8545570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Minimize irrelevant tokens first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Choose a good grid / </a:t>
            </a:r>
            <a:r>
              <a:rPr lang="en-US" sz="2800" dirty="0" err="1" smtClean="0"/>
              <a:t>discretization</a:t>
            </a:r>
            <a:endParaRPr lang="en-US" sz="2800" dirty="0" smtClean="0"/>
          </a:p>
          <a:p>
            <a:pPr eaLnBrk="1" hangingPunct="1">
              <a:spcBef>
                <a:spcPts val="1800"/>
              </a:spcBef>
              <a:buNone/>
            </a:pPr>
            <a:endParaRPr lang="en-US" sz="2800" dirty="0" smtClean="0"/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Vote for neighbors, also (smoothing in accumulator array)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/>
              <a:t>Use direction of edge to reduce parameters by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47800" y="2514600"/>
            <a:ext cx="6553200" cy="430887"/>
            <a:chOff x="1295400" y="2590800"/>
            <a:chExt cx="6553200" cy="4308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400" y="2971800"/>
              <a:ext cx="655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6477000" y="2602468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coarse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5908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Too fine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25908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?</a:t>
              </a:r>
              <a:endParaRPr lang="en-US" sz="2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82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Hough transform: pros and cons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128681"/>
            <a:ext cx="8229600" cy="4924456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u="sng" dirty="0" smtClean="0"/>
              <a:t>Pros</a:t>
            </a:r>
          </a:p>
          <a:p>
            <a:pPr eaLnBrk="1" hangingPunct="1"/>
            <a:r>
              <a:rPr lang="en-US" sz="2400" dirty="0" smtClean="0"/>
              <a:t>All points are processed independently, so can cope with occlusion, gaps</a:t>
            </a:r>
          </a:p>
          <a:p>
            <a:pPr eaLnBrk="1" hangingPunct="1"/>
            <a:r>
              <a:rPr lang="en-US" sz="2400" dirty="0" smtClean="0"/>
              <a:t>Some robustness to noise: noise points unlikely to contribute </a:t>
            </a:r>
            <a:r>
              <a:rPr lang="en-US" sz="2400" i="1" dirty="0" smtClean="0"/>
              <a:t>consistently</a:t>
            </a:r>
            <a:r>
              <a:rPr lang="en-US" sz="2400" dirty="0" smtClean="0"/>
              <a:t> to any single bin</a:t>
            </a:r>
          </a:p>
          <a:p>
            <a:pPr eaLnBrk="1" hangingPunct="1"/>
            <a:r>
              <a:rPr lang="en-US" sz="2400" dirty="0" smtClean="0"/>
              <a:t>Can detect multiple instances of a model in a single pass</a:t>
            </a:r>
          </a:p>
          <a:p>
            <a:pPr eaLnBrk="1" hangingPunct="1"/>
            <a:endParaRPr lang="en-US" sz="800" dirty="0" smtClean="0"/>
          </a:p>
          <a:p>
            <a:pPr eaLnBrk="1" hangingPunct="1">
              <a:buNone/>
            </a:pPr>
            <a:r>
              <a:rPr lang="en-US" sz="2800" u="sng" dirty="0" smtClean="0"/>
              <a:t>Cons</a:t>
            </a:r>
          </a:p>
          <a:p>
            <a:pPr eaLnBrk="1" hangingPunct="1"/>
            <a:r>
              <a:rPr lang="en-US" sz="2400" dirty="0" smtClean="0"/>
              <a:t>Complexity of search time increases exponentially with the number of model parameters </a:t>
            </a:r>
          </a:p>
          <a:p>
            <a:pPr eaLnBrk="1" hangingPunct="1"/>
            <a:r>
              <a:rPr lang="en-US" sz="2400" dirty="0" smtClean="0"/>
              <a:t>Non-target shapes can produce spurious peaks in parameter space</a:t>
            </a:r>
          </a:p>
          <a:p>
            <a:pPr eaLnBrk="1" hangingPunct="1"/>
            <a:r>
              <a:rPr lang="en-US" sz="2400" dirty="0" smtClean="0"/>
              <a:t>Quantization: can be tricky to pick a good grid size</a:t>
            </a:r>
          </a:p>
          <a:p>
            <a:pPr eaLnBrk="1" hangingPunct="1">
              <a:buNone/>
            </a:pPr>
            <a:endParaRPr lang="en-US" sz="2800" u="sng" dirty="0" smtClean="0"/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1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724400"/>
            <a:ext cx="91440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Last time: Measuring affinity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6767" t="30086" r="37716" b="40308"/>
          <a:stretch/>
        </p:blipFill>
        <p:spPr bwMode="auto">
          <a:xfrm>
            <a:off x="266700" y="1619001"/>
            <a:ext cx="3657600" cy="258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1500" y="1233536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40 data </a:t>
            </a:r>
            <a:r>
              <a:rPr lang="en-US" sz="2400" b="1" dirty="0">
                <a:solidFill>
                  <a:srgbClr val="000000"/>
                </a:solidFill>
              </a:rPr>
              <a:t>points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32206" y="1290935"/>
            <a:ext cx="3946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40 x </a:t>
            </a:r>
            <a:r>
              <a:rPr lang="en-US" sz="2400" b="1" dirty="0" smtClean="0">
                <a:solidFill>
                  <a:srgbClr val="000000"/>
                </a:solidFill>
              </a:rPr>
              <a:t>40 affinity matrix </a:t>
            </a:r>
            <a:r>
              <a:rPr lang="en-US" sz="2400" b="1" i="1" dirty="0" smtClean="0">
                <a:solidFill>
                  <a:srgbClr val="00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/>
                      </a:rPr>
                      <m:t>exp</m:t>
                    </m:r>
                    <m:r>
                      <a:rPr lang="en-US" sz="2800" b="0" i="1" dirty="0" smtClean="0">
                        <a:latin typeface="Cambria Math"/>
                      </a:rPr>
                      <m:t>⁡{−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 dirty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800" baseline="30000" dirty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𝒙</m:t>
                        </m:r>
                        <m:r>
                          <a:rPr lang="en-US" sz="2800" b="0" i="1" baseline="-25000" dirty="0" smtClean="0"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baseline="30000" dirty="0" smtClean="0"/>
                  <a:t>2</a:t>
                </a:r>
                <a:r>
                  <a:rPr lang="en-US" sz="2800" dirty="0" smtClean="0"/>
                  <a:t>}</a:t>
                </a:r>
                <a:endParaRPr lang="en-US" sz="2800" dirty="0"/>
              </a:p>
            </p:txBody>
          </p:sp>
        </mc:Choice>
        <mc:Fallback xmlns:mv="urn:schemas-microsoft-com:mac:vml"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234453"/>
                <a:ext cx="5486400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914400"/>
            <a:ext cx="4876800" cy="3200400"/>
            <a:chOff x="952500" y="666999"/>
            <a:chExt cx="4876800" cy="3200400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952500" y="666999"/>
              <a:ext cx="914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10</a:t>
              </a: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1524000" y="1371600"/>
              <a:ext cx="1447800" cy="1371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686300" y="2571999"/>
              <a:ext cx="1143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8000"/>
                  </a:solidFill>
                </a:rPr>
                <a:t>Points 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31</a:t>
              </a:r>
              <a:r>
                <a:rPr lang="en-US" dirty="0" smtClean="0">
                  <a:solidFill>
                    <a:srgbClr val="008000"/>
                  </a:solidFill>
                </a:rPr>
                <a:t>…x</a:t>
              </a:r>
              <a:r>
                <a:rPr lang="en-US" baseline="-25000" dirty="0" smtClean="0">
                  <a:solidFill>
                    <a:srgbClr val="008000"/>
                  </a:solidFill>
                </a:rPr>
                <a:t>40</a:t>
              </a: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90900" y="2724399"/>
              <a:ext cx="1371600" cy="11430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959809" y="1676400"/>
            <a:ext cx="520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</a:t>
            </a:r>
            <a:endParaRPr lang="en-US" sz="2000" b="1" dirty="0">
              <a:solidFill>
                <a:srgbClr val="008000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334000" y="3865121"/>
            <a:ext cx="2956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1                 . . .                </a:t>
            </a:r>
            <a:r>
              <a:rPr lang="en-US" sz="2000" b="1" dirty="0" smtClean="0">
                <a:solidFill>
                  <a:srgbClr val="008000"/>
                </a:solidFill>
              </a:rPr>
              <a:t>x</a:t>
            </a:r>
            <a:r>
              <a:rPr lang="en-US" sz="2000" b="1" baseline="-25000" dirty="0" smtClean="0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8100" y="4860429"/>
            <a:ext cx="9182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 the </a:t>
            </a:r>
            <a:r>
              <a:rPr lang="en-US" sz="2800" b="1" dirty="0" smtClean="0"/>
              <a:t>blocks</a:t>
            </a:r>
            <a:r>
              <a:rPr lang="en-US" sz="2800" dirty="0" smtClean="0"/>
              <a:t>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What does the </a:t>
            </a:r>
            <a:r>
              <a:rPr lang="en-US" sz="2800" b="1" dirty="0" smtClean="0"/>
              <a:t>symmetry</a:t>
            </a:r>
            <a:r>
              <a:rPr lang="en-US" sz="2800" dirty="0" smtClean="0"/>
              <a:t> of the matrix signify?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How would the matrix change with </a:t>
            </a:r>
            <a:r>
              <a:rPr lang="en-US" sz="2800" b="1" dirty="0" smtClean="0"/>
              <a:t>larger value of </a:t>
            </a:r>
            <a:r>
              <a:rPr lang="el-GR" sz="2800" b="1" dirty="0" smtClean="0"/>
              <a:t>σ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7" t="60786" r="42478" b="13482"/>
          <a:stretch/>
        </p:blipFill>
        <p:spPr bwMode="auto">
          <a:xfrm>
            <a:off x="5502174" y="1775514"/>
            <a:ext cx="2206690" cy="224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2" idx="2"/>
          </p:cNvCxnSpPr>
          <p:nvPr/>
        </p:nvCxnSpPr>
        <p:spPr bwMode="auto">
          <a:xfrm rot="16200000" flipH="1">
            <a:off x="513666" y="1504264"/>
            <a:ext cx="344268" cy="4572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3505200" y="2971800"/>
            <a:ext cx="304800" cy="286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81001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Slide credit: Kristen </a:t>
            </a:r>
            <a:r>
              <a:rPr lang="en-US" sz="1200" dirty="0" err="1" smtClean="0"/>
              <a:t>Grauman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7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19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</a:t>
            </a:r>
            <a:r>
              <a:rPr lang="en-US" dirty="0" smtClean="0"/>
              <a:t>Tuesday</a:t>
            </a:r>
            <a:r>
              <a:rPr lang="en-US" dirty="0" smtClean="0"/>
              <a:t>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 descr="po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60294" y="6027003"/>
            <a:ext cx="662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Dimension of data points :  d = 2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Number of data points : N = 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16538"/>
            <a:ext cx="38862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Suppose we have a 4-pixel image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(i.e., a 2 x 2 matrix)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Each pixel described by 2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415533" y="29395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dimension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for </a:t>
            </a:r>
            <a:r>
              <a:rPr lang="en-US" sz="2000" b="1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	D(</a:t>
            </a:r>
            <a:r>
              <a:rPr lang="en-US" sz="2000" b="1" dirty="0" err="1" smtClean="0">
                <a:solidFill>
                  <a:srgbClr val="000000"/>
                </a:solidFill>
              </a:rPr>
              <a:t>i,j</a:t>
            </a:r>
            <a:r>
              <a:rPr lang="en-US" sz="2000" b="1" dirty="0" smtClean="0">
                <a:solidFill>
                  <a:srgbClr val="000000"/>
                </a:solidFill>
              </a:rPr>
              <a:t>) = ||x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x</a:t>
            </a:r>
            <a:r>
              <a:rPr lang="en-US" sz="2000" b="1" baseline="-25000" dirty="0" err="1" smtClean="0">
                <a:solidFill>
                  <a:srgbClr val="000000"/>
                </a:solidFill>
              </a:rPr>
              <a:t>j</a:t>
            </a:r>
            <a:r>
              <a:rPr lang="en-US" sz="2000" b="1" dirty="0" smtClean="0">
                <a:solidFill>
                  <a:srgbClr val="000000"/>
                </a:solidFill>
              </a:rPr>
              <a:t>||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end</a:t>
            </a:r>
          </a:p>
        </p:txBody>
      </p:sp>
      <p:grpSp>
        <p:nvGrpSpPr>
          <p:cNvPr id="30725" name="Group 12"/>
          <p:cNvGrpSpPr>
            <a:grpSpLocks/>
          </p:cNvGrpSpPr>
          <p:nvPr/>
        </p:nvGrpSpPr>
        <p:grpSpPr bwMode="auto">
          <a:xfrm>
            <a:off x="-304800" y="1219200"/>
            <a:ext cx="5334000" cy="4000500"/>
            <a:chOff x="0" y="816"/>
            <a:chExt cx="3360" cy="2520"/>
          </a:xfrm>
        </p:grpSpPr>
        <p:pic>
          <p:nvPicPr>
            <p:cNvPr id="30736" name="Picture 5" descr="raysfromx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7"/>
            <p:cNvSpPr txBox="1">
              <a:spLocks noChangeArrowheads="1"/>
            </p:cNvSpPr>
            <p:nvPr/>
          </p:nvSpPr>
          <p:spPr bwMode="auto">
            <a:xfrm>
              <a:off x="2592" y="1752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0.24</a:t>
              </a:r>
            </a:p>
          </p:txBody>
        </p:sp>
        <p:sp>
          <p:nvSpPr>
            <p:cNvPr id="30738" name="Text Box 8"/>
            <p:cNvSpPr txBox="1">
              <a:spLocks noChangeArrowheads="1"/>
            </p:cNvSpPr>
            <p:nvPr/>
          </p:nvSpPr>
          <p:spPr bwMode="auto">
            <a:xfrm>
              <a:off x="2304" y="993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0.01</a:t>
              </a:r>
            </a:p>
          </p:txBody>
        </p:sp>
        <p:sp>
          <p:nvSpPr>
            <p:cNvPr id="30739" name="Text Box 9"/>
            <p:cNvSpPr txBox="1">
              <a:spLocks noChangeArrowheads="1"/>
            </p:cNvSpPr>
            <p:nvPr/>
          </p:nvSpPr>
          <p:spPr bwMode="auto">
            <a:xfrm>
              <a:off x="1200" y="1896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0.47</a:t>
              </a:r>
            </a:p>
          </p:txBody>
        </p:sp>
      </p:grpSp>
      <p:pic>
        <p:nvPicPr>
          <p:cNvPr id="49162" name="Picture 10" descr="distancem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64770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49173" name="Picture 21" descr="poi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nimBg="1"/>
      <p:bldP spid="49165" grpId="0"/>
      <p:bldP spid="49167" grpId="0"/>
      <p:bldP spid="49167" grpId="1"/>
      <p:bldP spid="49169" grpId="0"/>
      <p:bldP spid="49170" grpId="0"/>
      <p:bldP spid="49171" grpId="0"/>
      <p:bldP spid="49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pic>
        <p:nvPicPr>
          <p:cNvPr id="55306" name="Picture 10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5626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5257800" y="2438400"/>
            <a:ext cx="3886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800600" y="1828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D(1,:)=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5562600" y="3276600"/>
            <a:ext cx="35052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 rot="2783831">
            <a:off x="5326857" y="1226343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D(:,1)=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553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4676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0.01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83058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0.47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5791200" y="1843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pic>
        <p:nvPicPr>
          <p:cNvPr id="31758" name="Picture 20" descr="raysfrom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2192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 Box 21"/>
          <p:cNvSpPr txBox="1">
            <a:spLocks noChangeArrowheads="1"/>
          </p:cNvSpPr>
          <p:nvPr/>
        </p:nvSpPr>
        <p:spPr bwMode="auto">
          <a:xfrm>
            <a:off x="1828800" y="3962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0.15</a:t>
            </a:r>
          </a:p>
        </p:txBody>
      </p:sp>
      <p:sp>
        <p:nvSpPr>
          <p:cNvPr id="31760" name="Text Box 22"/>
          <p:cNvSpPr txBox="1">
            <a:spLocks noChangeArrowheads="1"/>
          </p:cNvSpPr>
          <p:nvPr/>
        </p:nvSpPr>
        <p:spPr bwMode="auto">
          <a:xfrm>
            <a:off x="2971800" y="29718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0.24</a:t>
            </a:r>
          </a:p>
        </p:txBody>
      </p:sp>
      <p:sp>
        <p:nvSpPr>
          <p:cNvPr id="31761" name="Text Box 23"/>
          <p:cNvSpPr txBox="1">
            <a:spLocks noChangeArrowheads="1"/>
          </p:cNvSpPr>
          <p:nvPr/>
        </p:nvSpPr>
        <p:spPr bwMode="auto">
          <a:xfrm>
            <a:off x="3886200" y="2376488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0.29</a:t>
            </a:r>
          </a:p>
        </p:txBody>
      </p:sp>
      <p:sp>
        <p:nvSpPr>
          <p:cNvPr id="31762" name="Text Box 24"/>
          <p:cNvSpPr txBox="1">
            <a:spLocks noChangeArrowheads="1"/>
          </p:cNvSpPr>
          <p:nvPr/>
        </p:nvSpPr>
        <p:spPr bwMode="auto">
          <a:xfrm>
            <a:off x="6477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(0)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3" name="Text Box 25"/>
          <p:cNvSpPr txBox="1">
            <a:spLocks noChangeArrowheads="1"/>
          </p:cNvSpPr>
          <p:nvPr/>
        </p:nvSpPr>
        <p:spPr bwMode="auto">
          <a:xfrm>
            <a:off x="73914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0.29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4" name="Text Box 26"/>
          <p:cNvSpPr txBox="1">
            <a:spLocks noChangeArrowheads="1"/>
          </p:cNvSpPr>
          <p:nvPr/>
        </p:nvSpPr>
        <p:spPr bwMode="auto">
          <a:xfrm>
            <a:off x="82296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0.15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5" name="Text Box 27"/>
          <p:cNvSpPr txBox="1">
            <a:spLocks noChangeArrowheads="1"/>
          </p:cNvSpPr>
          <p:nvPr/>
        </p:nvSpPr>
        <p:spPr bwMode="auto">
          <a:xfrm>
            <a:off x="5715000" y="259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0.24</a:t>
            </a:r>
            <a:endParaRPr lang="en-US" b="1" baseline="30000" smtClean="0">
              <a:solidFill>
                <a:srgbClr val="FFFFFF"/>
              </a:solidFill>
            </a:endParaRPr>
          </a:p>
        </p:txBody>
      </p:sp>
      <p:sp>
        <p:nvSpPr>
          <p:cNvPr id="31766" name="Rectangle 28"/>
          <p:cNvSpPr>
            <a:spLocks noChangeArrowheads="1"/>
          </p:cNvSpPr>
          <p:nvPr/>
        </p:nvSpPr>
        <p:spPr bwMode="auto">
          <a:xfrm>
            <a:off x="7315200" y="3276600"/>
            <a:ext cx="18288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Example: weighted graphs</a:t>
            </a:r>
            <a:endParaRPr lang="en-US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/>
      <p:bldP spid="55309" grpId="0" animBg="1"/>
      <p:bldP spid="55311" grpId="0"/>
      <p:bldP spid="55312" grpId="0"/>
      <p:bldP spid="55313" grpId="0"/>
      <p:bldP spid="55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2" name="Picture 9" descr="distanc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5240" r="12675" b="9171"/>
          <a:stretch>
            <a:fillRect/>
          </a:stretch>
        </p:blipFill>
        <p:spPr bwMode="auto">
          <a:xfrm>
            <a:off x="5410200" y="1524000"/>
            <a:ext cx="3581400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fullyco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6629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for i=1:N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for j=1:N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	D(i,j) = ||x</a:t>
            </a:r>
            <a:r>
              <a:rPr lang="en-US" sz="2000" b="1" baseline="-25000" smtClean="0">
                <a:solidFill>
                  <a:srgbClr val="000000"/>
                </a:solidFill>
              </a:rPr>
              <a:t>i</a:t>
            </a:r>
            <a:r>
              <a:rPr lang="en-US" sz="2000" b="1" smtClean="0">
                <a:solidFill>
                  <a:srgbClr val="000000"/>
                </a:solidFill>
              </a:rPr>
              <a:t>- x</a:t>
            </a:r>
            <a:r>
              <a:rPr lang="en-US" sz="2000" b="1" baseline="-25000" smtClean="0">
                <a:solidFill>
                  <a:srgbClr val="000000"/>
                </a:solidFill>
              </a:rPr>
              <a:t>j</a:t>
            </a:r>
            <a:r>
              <a:rPr lang="en-US" sz="2000" b="1" smtClean="0">
                <a:solidFill>
                  <a:srgbClr val="000000"/>
                </a:solidFill>
              </a:rPr>
              <a:t>||</a:t>
            </a:r>
            <a:r>
              <a:rPr lang="en-US" sz="2000" b="1" baseline="30000" smtClean="0">
                <a:solidFill>
                  <a:srgbClr val="000000"/>
                </a:solidFill>
              </a:rPr>
              <a:t>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	end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end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7543800" y="5105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 x N matrix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Example: weighted graphs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" y="1086533"/>
            <a:ext cx="560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Computing the distance matrix: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C3AF-5655-46E9-9290-FEFCB6E4C5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2680</Words>
  <Application>Microsoft Office PowerPoint</Application>
  <PresentationFormat>On-screen Show (4:3)</PresentationFormat>
  <Paragraphs>620</Paragraphs>
  <Slides>55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80" baseType="lpstr">
      <vt:lpstr>Futura Bk BT</vt:lpstr>
      <vt:lpstr>ＭＳ Ｐゴシック</vt:lpstr>
      <vt:lpstr>SimSun</vt:lpstr>
      <vt:lpstr>Arial</vt:lpstr>
      <vt:lpstr>Calibri</vt:lpstr>
      <vt:lpstr>Cambria Math</vt:lpstr>
      <vt:lpstr>Comic Sans MS</vt:lpstr>
      <vt:lpstr>Helvetica</vt:lpstr>
      <vt:lpstr>Symbol</vt:lpstr>
      <vt:lpstr>Times</vt:lpstr>
      <vt:lpstr>Times New Roman</vt:lpstr>
      <vt:lpstr>Wingdings</vt:lpstr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5_Blank Presentation</vt:lpstr>
      <vt:lpstr>7_Default Design</vt:lpstr>
      <vt:lpstr>13_Default Design</vt:lpstr>
      <vt:lpstr>9_Default Design</vt:lpstr>
      <vt:lpstr>Equation</vt:lpstr>
      <vt:lpstr>Image</vt:lpstr>
      <vt:lpstr>Fitting:  Voting and the Hough Transform April 25th, 2019</vt:lpstr>
      <vt:lpstr>Announcements</vt:lpstr>
      <vt:lpstr>Last time: Grouping</vt:lpstr>
      <vt:lpstr>Recall: Images as graphs</vt:lpstr>
      <vt:lpstr>Last time: Measuring affinity</vt:lpstr>
      <vt:lpstr>Example: weighted graphs</vt:lpstr>
      <vt:lpstr>PowerPoint Presentation</vt:lpstr>
      <vt:lpstr>PowerPoint Presentation</vt:lpstr>
      <vt:lpstr>PowerPoint Presentation</vt:lpstr>
      <vt:lpstr>Distancesaffinities</vt:lpstr>
      <vt:lpstr>PowerPoint Presentation</vt:lpstr>
      <vt:lpstr>Visualizing a shuffled affinity matrix</vt:lpstr>
      <vt:lpstr>Putting these two aspects together</vt:lpstr>
      <vt:lpstr>Goal: Segmentation by Graph Cuts</vt:lpstr>
      <vt:lpstr>Now: Fitting</vt:lpstr>
      <vt:lpstr>Fitting: Main idea</vt:lpstr>
      <vt:lpstr>Example: Line fitting</vt:lpstr>
      <vt:lpstr>PowerPoint Presentation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PowerPoint Presentation</vt:lpstr>
      <vt:lpstr>Hough transform algorithm</vt:lpstr>
      <vt:lpstr>1. Image  Canny</vt:lpstr>
      <vt:lpstr>2. Canny  Hough votes</vt:lpstr>
      <vt:lpstr>3. Hough votes  Edges </vt:lpstr>
      <vt:lpstr>Hough transform example</vt:lpstr>
      <vt:lpstr>PowerPoint Presentation</vt:lpstr>
      <vt:lpstr>Impact of noise on Hough</vt:lpstr>
      <vt:lpstr>PowerPoint Presentation</vt:lpstr>
      <vt:lpstr>Extensions</vt:lpstr>
      <vt:lpstr>Extensions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Hough transform for circles</vt:lpstr>
      <vt:lpstr>PowerPoint Presentation</vt:lpstr>
      <vt:lpstr>PowerPoint Presentation</vt:lpstr>
      <vt:lpstr>Example: iris detection</vt:lpstr>
      <vt:lpstr>Example: iris detection</vt:lpstr>
      <vt:lpstr>Voting: practical tips</vt:lpstr>
      <vt:lpstr>Hough transform: pros and cons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>Administrator</dc:creator>
  <cp:lastModifiedBy>Administrator</cp:lastModifiedBy>
  <cp:revision>251</cp:revision>
  <cp:lastPrinted>2015-04-23T22:25:50Z</cp:lastPrinted>
  <dcterms:created xsi:type="dcterms:W3CDTF">2013-10-08T21:52:44Z</dcterms:created>
  <dcterms:modified xsi:type="dcterms:W3CDTF">2019-04-25T19:04:07Z</dcterms:modified>
</cp:coreProperties>
</file>