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22" r:id="rId4"/>
    <p:sldMasterId id="2147483736" r:id="rId5"/>
    <p:sldMasterId id="2147483772" r:id="rId6"/>
    <p:sldMasterId id="2147483784" r:id="rId7"/>
    <p:sldMasterId id="2147483796" r:id="rId8"/>
    <p:sldMasterId id="2147483808" r:id="rId9"/>
    <p:sldMasterId id="2147483845" r:id="rId10"/>
    <p:sldMasterId id="2147483857" r:id="rId11"/>
    <p:sldMasterId id="2147483922" r:id="rId12"/>
    <p:sldMasterId id="2147483934" r:id="rId13"/>
  </p:sldMasterIdLst>
  <p:notesMasterIdLst>
    <p:notesMasterId r:id="rId74"/>
  </p:notesMasterIdLst>
  <p:handoutMasterIdLst>
    <p:handoutMasterId r:id="rId75"/>
  </p:handoutMasterIdLst>
  <p:sldIdLst>
    <p:sldId id="384" r:id="rId14"/>
    <p:sldId id="391" r:id="rId15"/>
    <p:sldId id="392" r:id="rId16"/>
    <p:sldId id="393" r:id="rId17"/>
    <p:sldId id="394" r:id="rId18"/>
    <p:sldId id="395" r:id="rId19"/>
    <p:sldId id="396" r:id="rId20"/>
    <p:sldId id="330" r:id="rId21"/>
    <p:sldId id="271" r:id="rId22"/>
    <p:sldId id="272" r:id="rId23"/>
    <p:sldId id="337" r:id="rId24"/>
    <p:sldId id="382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61" r:id="rId34"/>
    <p:sldId id="286" r:id="rId35"/>
    <p:sldId id="287" r:id="rId36"/>
    <p:sldId id="288" r:id="rId37"/>
    <p:sldId id="290" r:id="rId38"/>
    <p:sldId id="362" r:id="rId39"/>
    <p:sldId id="300" r:id="rId40"/>
    <p:sldId id="301" r:id="rId41"/>
    <p:sldId id="303" r:id="rId42"/>
    <p:sldId id="304" r:id="rId43"/>
    <p:sldId id="305" r:id="rId44"/>
    <p:sldId id="306" r:id="rId45"/>
    <p:sldId id="385" r:id="rId46"/>
    <p:sldId id="386" r:id="rId47"/>
    <p:sldId id="307" r:id="rId48"/>
    <p:sldId id="302" r:id="rId49"/>
    <p:sldId id="388" r:id="rId50"/>
    <p:sldId id="389" r:id="rId51"/>
    <p:sldId id="390" r:id="rId52"/>
    <p:sldId id="363" r:id="rId53"/>
    <p:sldId id="309" r:id="rId54"/>
    <p:sldId id="311" r:id="rId55"/>
    <p:sldId id="312" r:id="rId56"/>
    <p:sldId id="313" r:id="rId57"/>
    <p:sldId id="314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80" r:id="rId70"/>
    <p:sldId id="381" r:id="rId71"/>
    <p:sldId id="336" r:id="rId72"/>
    <p:sldId id="383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04" autoAdjust="0"/>
  </p:normalViewPr>
  <p:slideViewPr>
    <p:cSldViewPr>
      <p:cViewPr varScale="1">
        <p:scale>
          <a:sx n="88" d="100"/>
          <a:sy n="88" d="100"/>
        </p:scale>
        <p:origin x="22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0" indent="-28570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1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2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4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22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projective geometry.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coordinates have an extra dimension called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scales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points at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infinity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(when w = 0)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77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8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0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2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2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7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7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3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6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1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3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0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9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71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1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4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4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CA96-0AB4-124A-9E86-70A7B9076CA8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25F-1FCC-1844-B5FD-A755BD309F64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367F3-2C87-4D4E-BB13-487C82FADC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F5E88-8009-1E45-83BD-FB27DD9D64A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C23C-C19F-5749-87D0-D3052EE8A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552-7C15-5E44-A1C5-D29F77629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EB3-6DC0-574F-BA0C-D1418DFB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21D-6399-B248-9A95-E8B8F644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839A-65D1-8248-AEE8-95E015E5C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0B1-5A83-D746-B8B9-EF2A4B890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FD3-366C-294B-9930-0D1A83BC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B84-3650-6E45-9A65-F68203985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35BC-AB2F-D84F-85BC-F08D1B339D98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DB6-31FA-D649-AF96-0EAF79535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95B8-8621-194A-BC86-D5274EED0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764-DE51-BC47-AC1E-4CBD7AFC2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36A-8242-7E40-B291-605216A0A1B8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8CC7-1617-9446-882F-41D595202B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E74-6199-E44F-AF19-210DAD0C5E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11CC-3079-8C4C-9E0F-ACBA84AB44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A5C0-0A3A-7749-9D00-71283B2163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DD3F-6214-D644-AD37-C86CADFDEB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B11-5376-D94D-A195-98C4B4908D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A4-2821-FE41-877C-4CA614E9EFD3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F4C3-819F-EA49-B041-C7063DB4CD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9CE-9A11-5849-8950-6171813BD9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6A68-980B-9741-A5D9-23862C16E6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5E18-8A13-0747-99B4-15587379E5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82FC-6250-7945-83B6-37D55E8D58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613-68D1-6942-BD24-A078D7D9B4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4CA-FDCF-B242-B13D-C791C86B72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7E7-02C4-9444-801C-7DF2E4F54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C187-BAC1-854D-B58A-D84D118C26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1B15-3E12-CA45-9581-26D4FBAE64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2055-DA12-0B43-9B26-615EBAA7AEED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790-44E0-234E-8E79-030DD51160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4B3-5C87-474E-81AA-CFB1A0BE82C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76EA-BCE2-6B40-BFD0-FE4612FFBC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89A-E081-EA47-BB16-878DB13C98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D5F3-EA66-0441-B92A-FF6B0C97F4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8163-B570-7343-BD73-44500A987C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022C-2114-CC4E-8190-70250DECF0B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6656-93BB-5B4F-A1AA-A914AF9DC0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05BD-0CD6-2741-B0AD-EACFEB98C6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838A-1294-604C-ABF2-554952C47620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D3A0-D016-F144-9EE2-1C0DA8233B4D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3CB9-ACE9-DF46-B994-002F03BE1E8E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5B95-FF50-1849-927A-E4E021B05712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7520-661E-5048-8A1B-3BC5969D2C4B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925E-2A8B-6A44-91AC-98DC4C606BA3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89AE-2176-2440-B12C-98E76888B7B5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C52-0D04-6B46-9A22-C2D7B55AA710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90B6-345B-B24E-8A93-7E9360DC7426}" type="datetime1">
              <a:rPr lang="en-US" smtClean="0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DC3E-B668-5B4D-8DF3-B1A0C9CE2DD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24CF-B5AF-3C41-9951-4F0018CD4A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9EAEE-1A9D-494A-804E-363512E34B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EFEF-B8D9-5A4A-BFF2-10B132EEB9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D3E74-BEB9-3B4C-B349-ECEE1744B0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3C89-8AA7-244A-9188-17755473275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D2FA-95D5-2E44-8E1A-781067FFC75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944D-BF5B-7440-A6C1-FBA555BA901C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0CE1-581B-FB43-A912-707E8DB2AF3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22A24-3284-514D-BE5A-62DCA33EC2A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147E-A57B-3543-8E81-833F5D9CFD9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55CA8-32A3-7C43-B04D-D6F448D9BB2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9BB1-E381-E94C-B369-28B1E89166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D0443-3DB7-7547-8B73-3F5D2E50837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5020-17A3-E246-90DC-F36BC0B2D58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5E08B-C413-824E-BCF9-77A8FCD7A8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98C24-3FA1-A348-9E7E-1E8C1F480F3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47D57-1DDF-AB44-947C-7DA0BF577F9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18-1DF9-BD4F-B095-5A043644798A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F6D28-7F1E-764E-8283-46B9A5A1956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232B3-D0AA-CA40-8C78-4985BBEEA09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981-1714-1C45-830A-3D921DD457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A260-44CF-E249-94FA-DFC4EE0424B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E2D2-6C5F-9841-9675-E6B755AD50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1EB6E-2E4B-404C-8F83-C0109A4818D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95D0-C0CA-734F-986F-45978CEDAA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507B2-5484-694D-9744-F8269F9F1A6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AFE3F-1DCA-6345-B914-C78807E7B0C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04FF1-4E14-F04B-BB83-06B5A5D1D2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8044-341E-D049-9105-C99CB6EF9782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514FE-257E-FB4C-A95C-415FA9F4D9F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7A872-C7A3-F840-B1F9-01BFB6D894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23A7F-0FD5-6B4F-9424-857307724F7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C055F-1300-204E-93F7-88BE4AF3CB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43EC-8DEE-7A43-AA38-54002751402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6C358-39A5-1F46-9D79-2C17F53781E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9C2C-49B7-E341-929E-B8FE2572498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83B0F-1983-8142-B56E-02E81088270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FC29-4F17-FE4F-BA2C-288F74CD13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A80A3-FEFB-2F4C-8D9A-24747E93FE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FEA-7639-0048-A0D8-35DC336AF579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9D9C-F369-F542-B202-7FE19AFF4A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B188D-F4A4-DB4B-BF40-8AB2B3EDDDA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2E84-2F18-1043-A038-9F36341C0DB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1681-6150-684C-8C1F-E40E9FB5491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1FFE9-E48D-4842-BEB6-3C954B57FBB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A9344-2D93-C640-AD47-954AF666C1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9710-15AE-B348-B51C-06EB33015F7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DC81-AF63-2747-B5D4-AA55A31BD14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7F6DA-A365-6643-9968-D0C79A982A3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91401-C579-F942-945D-BF6FD149F65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5864-5C70-2F42-A117-589CE3B0095C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4F72F-0B68-AC4D-B355-5D75984364C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364B6-77D4-5942-80E3-FFB5246F7FE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89963-1A9C-194D-8A5F-FC62423C473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6402D-201A-1B46-B4EE-BFB9F579B9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0552F-D4B3-DA48-AA69-8CA695AFE1A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87A9-CA72-384B-8D9A-9F3C2195959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5363-7F55-EC49-A1F3-04F9F8E9FDA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36F53-F7A6-C24A-B297-53731B27F2A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9B2D-184B-0E42-8AF8-D71F87128B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CA01-3986-654F-87EC-001EAF0831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FC5-4278-B240-8CA9-F362704A44D3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226C3-C383-AD47-9458-1C99198089E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580A-6F92-0E4E-81F5-EB8709A22C9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90A41-1E59-6C44-BB75-71AEA38276A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E0CDE-B174-0847-A05E-C7798D68976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1EB33-30BE-9645-8D37-332CD2A6E21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D490B-8409-514F-A34C-542DC170A0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126E5-B5C7-F843-821C-E4FB24590DF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CE87C-2E27-2943-B011-BBE7A0DBE0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45F11-DF31-8249-81EC-4FB2B99CAA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A44E6-B6E2-E141-A1DF-4820A961CAE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E-DAB3-9148-BDAB-F9D21A0184A6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DFD33-1F8F-594B-B08C-20AC9F5524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5FD4C-8809-BC48-AC92-CAAECF3BFCB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3CA2-8C84-DC45-8C45-054C2BDB503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C703C-320C-0549-AB8D-952B6AB968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96AA-C85B-B640-A9BD-EA0AE02BA52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BC0A-2B0C-0B4F-93FE-431BE38F32B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DF91A-0AE5-5B44-85D8-9B9C98EB81F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2C01-ACA7-9345-B74B-C184C112CC0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B9D50-7CEE-C549-A824-3965CD6176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CE6EB-16E7-4A42-8966-399EDB40D3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102-9D92-4046-8D17-28564FBE7E77}" type="datetime1">
              <a:rPr lang="en-US" smtClean="0"/>
              <a:pPr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330-2E48-1240-8FC0-769DAC3F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420D1-76DA-2245-9FDC-5484BD16787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230201-36E4-EE4E-8717-F2DDB3671B4F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8DAE-32B6-9F48-B207-5BBED046112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0296B-7481-7A4D-9D69-DB8B28CD03E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7B35-192E-E643-9F9A-97F2734C40F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4A3E2-40A3-684E-B47D-A87A82324D9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67C3E-1BC9-2747-AAF4-C59B23AED64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3B98-5424-CC4C-9614-C555975583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37B19-0B3E-D744-A156-50A3556015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0E45E-1ECF-9240-B937-537951FDD43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4/30/2019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44.wmf"/><Relationship Id="rId10" Type="http://schemas.openxmlformats.org/officeDocument/2006/relationships/image" Target="../media/image46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9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4" Type="http://schemas.openxmlformats.org/officeDocument/2006/relationships/hyperlink" Target="http://www.pascal-network.org/challenges/VOC/pubs/leibe04.pdf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cal-network.org/challenges/VOC/pubs/leibe04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 a transformation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Feature-based alignment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30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2019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2081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1828800" y="2133600"/>
            <a:ext cx="5438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</a:t>
            </a:r>
            <a:r>
              <a:rPr lang="en-US" sz="2000" dirty="0" smtClean="0"/>
              <a:t>points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34398" y="4167209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963738"/>
            <a:ext cx="1828800" cy="1462087"/>
            <a:chOff x="1524000" y="1963738"/>
            <a:chExt cx="1828800" cy="1462087"/>
          </a:xfrm>
        </p:grpSpPr>
        <p:pic>
          <p:nvPicPr>
            <p:cNvPr id="64516" name="Picture 4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0713" y="1963738"/>
              <a:ext cx="14620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24000" y="3059113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translation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749425"/>
            <a:ext cx="1755775" cy="1662113"/>
            <a:chOff x="3886200" y="1749425"/>
            <a:chExt cx="1755775" cy="1662113"/>
          </a:xfrm>
        </p:grpSpPr>
        <p:pic>
          <p:nvPicPr>
            <p:cNvPr id="64519" name="Picture 7" descr="rotat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1749425"/>
              <a:ext cx="1755775" cy="141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7975" y="30448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rotation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1978025"/>
            <a:ext cx="1462088" cy="1357313"/>
            <a:chOff x="6477000" y="1978025"/>
            <a:chExt cx="1462088" cy="1357313"/>
          </a:xfrm>
        </p:grpSpPr>
        <p:pic>
          <p:nvPicPr>
            <p:cNvPr id="64518" name="Picture 6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978025"/>
              <a:ext cx="14620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6553200" y="29686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aspect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0675" y="4006850"/>
            <a:ext cx="1746250" cy="1814513"/>
            <a:chOff x="2860675" y="4006850"/>
            <a:chExt cx="1746250" cy="1814513"/>
          </a:xfrm>
        </p:grpSpPr>
        <p:pic>
          <p:nvPicPr>
            <p:cNvPr id="64522" name="Picture 10" descr="aff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675" y="4006850"/>
              <a:ext cx="17462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013075" y="545465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affine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275" y="4159250"/>
            <a:ext cx="1563688" cy="1458913"/>
            <a:chOff x="5375275" y="4159250"/>
            <a:chExt cx="1563688" cy="1458913"/>
          </a:xfrm>
        </p:grpSpPr>
        <p:pic>
          <p:nvPicPr>
            <p:cNvPr id="64524" name="Picture 12" descr="perspecti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5275" y="4159250"/>
              <a:ext cx="15636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5491163" y="525145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perspective</a:t>
              </a:r>
            </a:p>
          </p:txBody>
        </p:sp>
      </p:grp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dirty="0" smtClean="0"/>
              <a:t>Transformation T is a coordinate-changing machine: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i="1" dirty="0" err="1" smtClean="0"/>
              <a:t>T</a:t>
            </a:r>
            <a:r>
              <a:rPr lang="en-US" dirty="0" err="1" smtClean="0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does it mean that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dirty="0" smtClean="0"/>
              <a:t>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same for any point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r>
              <a:rPr lang="en-US" dirty="0" smtClean="0"/>
              <a:t>Let’s represent </a:t>
            </a:r>
            <a:r>
              <a:rPr lang="en-US" i="1" dirty="0" smtClean="0"/>
              <a:t>T</a:t>
            </a:r>
            <a:r>
              <a:rPr lang="en-US" dirty="0" smtClean="0"/>
              <a:t> as a matrix:</a:t>
            </a:r>
          </a:p>
          <a:p>
            <a:r>
              <a:rPr lang="en-US" dirty="0" smtClean="0"/>
              <a:t>				  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43290"/>
              </p:ext>
            </p:extLst>
          </p:nvPr>
        </p:nvGraphicFramePr>
        <p:xfrm>
          <a:off x="3084513" y="53721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3721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Scaling</a:t>
            </a:r>
            <a:r>
              <a:rPr lang="en-US" sz="2000" dirty="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Uniform scaling</a:t>
            </a:r>
            <a:r>
              <a:rPr lang="en-US" sz="2000" dirty="0" smtClean="0"/>
              <a:t> means this scalar is the same for all components: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9600" y="2589213"/>
            <a:ext cx="8001000" cy="3048000"/>
            <a:chOff x="609600" y="2589213"/>
            <a:chExt cx="8001000" cy="3048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00" y="2894013"/>
              <a:ext cx="3048000" cy="2743200"/>
              <a:chOff x="816" y="2208"/>
              <a:chExt cx="1920" cy="1728"/>
            </a:xfrm>
          </p:grpSpPr>
          <p:sp>
            <p:nvSpPr>
              <p:cNvPr id="65571" name="Line 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2" name="Line 6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3" name="Line 7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4" name="Line 8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5" name="Line 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6" name="Line 10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7" name="Line 1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8" name="Line 12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9" name="Line 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0" name="Line 14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Line 15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16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3" name="Line 17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4" name="Line 1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5" name="Line 19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6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7" name="Line 2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8" name="Line 22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600200" y="3960813"/>
              <a:ext cx="914400" cy="1066800"/>
              <a:chOff x="1440" y="2928"/>
              <a:chExt cx="576" cy="672"/>
            </a:xfrm>
          </p:grpSpPr>
          <p:sp>
            <p:nvSpPr>
              <p:cNvPr id="65568" name="Freeform 24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25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0" name="Freeform 26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181600" y="2894013"/>
              <a:ext cx="3048000" cy="2743200"/>
              <a:chOff x="816" y="2208"/>
              <a:chExt cx="1920" cy="1728"/>
            </a:xfrm>
          </p:grpSpPr>
          <p:sp>
            <p:nvSpPr>
              <p:cNvPr id="65550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2" name="Line 30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31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4" name="Line 32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33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Line 34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7" name="Line 35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8" name="Line 36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9" name="Line 37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0" name="Line 38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1" name="Line 39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Line 40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Line 4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Line 42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Line 4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Line 44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Line 4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6781800" y="2589213"/>
              <a:ext cx="1828800" cy="2133600"/>
              <a:chOff x="1440" y="2928"/>
              <a:chExt cx="576" cy="672"/>
            </a:xfrm>
          </p:grpSpPr>
          <p:sp>
            <p:nvSpPr>
              <p:cNvPr id="65547" name="Freeform 47" descr="Horizontal brick"/>
              <p:cNvSpPr>
                <a:spLocks noChangeAspect="1"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11965"/>
                </a:fgClr>
                <a:bgClr>
                  <a:srgbClr val="FFFFFF"/>
                </a:bgClr>
              </a:pattFill>
              <a:ln w="38100">
                <a:solidFill>
                  <a:srgbClr val="01196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Freeform 49"/>
              <p:cNvSpPr>
                <a:spLocks noChangeAspect="1"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544" name="AutoShape 50"/>
            <p:cNvSpPr>
              <a:spLocks noChangeArrowheads="1"/>
            </p:cNvSpPr>
            <p:nvPr/>
          </p:nvSpPr>
          <p:spPr bwMode="auto">
            <a:xfrm>
              <a:off x="3962400" y="41132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51"/>
            <p:cNvSpPr txBox="1">
              <a:spLocks noChangeArrowheads="1"/>
            </p:cNvSpPr>
            <p:nvPr/>
          </p:nvSpPr>
          <p:spPr bwMode="auto">
            <a:xfrm>
              <a:off x="4065588" y="4494213"/>
              <a:ext cx="579437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0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1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8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9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0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1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2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3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1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2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09600" y="487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Converting </a:t>
            </a:r>
            <a:r>
              <a:rPr lang="en-US" sz="2400" i="1" dirty="0" smtClean="0">
                <a:solidFill>
                  <a:srgbClr val="000000"/>
                </a:solidFill>
              </a:rPr>
              <a:t>from</a:t>
            </a:r>
            <a:r>
              <a:rPr lang="en-US" sz="2400" dirty="0" smtClean="0">
                <a:solidFill>
                  <a:srgbClr val="000000"/>
                </a:solidFill>
              </a:rPr>
              <a:t> homogeneous coordinates: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1139" y="2871788"/>
            <a:ext cx="2830512" cy="1852612"/>
            <a:chOff x="3121139" y="2033588"/>
            <a:chExt cx="2830512" cy="18526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325926" y="3184525"/>
              <a:ext cx="2625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homogeneous image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coordinates</a:t>
              </a:r>
            </a:p>
          </p:txBody>
        </p:sp>
        <p:pic>
          <p:nvPicPr>
            <p:cNvPr id="20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139" y="2033588"/>
              <a:ext cx="184308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544195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BBA4-9550-482D-B196-5BA441D3FD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9600" y="1139705"/>
            <a:ext cx="7915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Convenient coordinate system to represent many useful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0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1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2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dirty="0" smtClean="0"/>
              <a:t>Affine transformations are combinations of …</a:t>
            </a:r>
          </a:p>
          <a:p>
            <a:pPr lvl="1"/>
            <a:r>
              <a:rPr lang="en-US" sz="2400" dirty="0" smtClean="0"/>
              <a:t>Linear transformations, and</a:t>
            </a:r>
          </a:p>
          <a:p>
            <a:pPr lvl="1"/>
            <a:r>
              <a:rPr lang="en-US" sz="2400" dirty="0" smtClean="0"/>
              <a:t>Translations</a:t>
            </a:r>
          </a:p>
          <a:p>
            <a:endParaRPr lang="en-US" sz="1200" dirty="0" smtClean="0"/>
          </a:p>
          <a:p>
            <a:r>
              <a:rPr lang="en-US" dirty="0" smtClean="0"/>
              <a:t>Parallel lines remain parallel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9984" y="5455008"/>
            <a:ext cx="2154238" cy="533400"/>
            <a:chOff x="3299984" y="5455008"/>
            <a:chExt cx="2154238" cy="533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299984" y="5607408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-1318191">
              <a:off x="4311222" y="5455008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9584" y="5683608"/>
              <a:ext cx="3048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RANSAC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</a:t>
            </a:r>
            <a:r>
              <a:rPr lang="en-US" sz="2000" dirty="0" smtClean="0"/>
              <a:t>points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53616" y="4170455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alignment</a:t>
            </a:r>
            <a:endParaRPr lang="en-US" dirty="0" smtClean="0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5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6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7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0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1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2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3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4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5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6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07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Picture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3" descr="aff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Affine: # correspondences?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affine?</a:t>
            </a:r>
          </a:p>
          <a:p>
            <a:endParaRPr lang="en-US" altLang="en-US" dirty="0" smtClean="0"/>
          </a:p>
        </p:txBody>
      </p:sp>
      <p:pic>
        <p:nvPicPr>
          <p:cNvPr id="74757" name="Picture 4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4775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9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477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Alyosha</a:t>
            </a:r>
            <a:r>
              <a:rPr lang="en-US" sz="1400" dirty="0" smtClean="0"/>
              <a:t> </a:t>
            </a:r>
            <a:r>
              <a:rPr lang="en-US" sz="1400" dirty="0" err="1" smtClean="0"/>
              <a:t>Efros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5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</a:t>
            </a:r>
            <a:r>
              <a:rPr lang="en-US" sz="2000" i="1" dirty="0" smtClean="0">
                <a:solidFill>
                  <a:srgbClr val="000000"/>
                </a:solidFill>
              </a:rPr>
              <a:t>or </a:t>
            </a:r>
            <a:r>
              <a:rPr lang="en-US" sz="2000" i="1" dirty="0">
                <a:solidFill>
                  <a:srgbClr val="000000"/>
                </a:solidFill>
              </a:rPr>
              <a:t>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</a:t>
            </a: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dirty="0">
                <a:solidFill>
                  <a:srgbClr val="000000"/>
                </a:solidFill>
              </a:rPr>
              <a:t>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11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6295"/>
            <a:ext cx="8229600" cy="42737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935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9" y="1384981"/>
            <a:ext cx="7454861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0135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matching points from two images</a:t>
            </a:r>
          </a:p>
          <a:p>
            <a:pPr lvl="1" eaLnBrk="1" hangingPunct="1"/>
            <a:r>
              <a:rPr lang="en-US" sz="2400" dirty="0" smtClean="0"/>
              <a:t>an edge point 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4238" y="3976688"/>
            <a:ext cx="3760787" cy="2511425"/>
            <a:chOff x="884238" y="3976688"/>
            <a:chExt cx="3760787" cy="2511425"/>
          </a:xfrm>
        </p:grpSpPr>
        <p:pic>
          <p:nvPicPr>
            <p:cNvPr id="84997" name="Picture 5" descr="wall.jpg"/>
            <p:cNvPicPr>
              <a:picLocks noChangeAspect="1"/>
            </p:cNvPicPr>
            <p:nvPr/>
          </p:nvPicPr>
          <p:blipFill>
            <a:blip r:embed="rId3"/>
            <a:srcRect l="49899" r="28003" b="47403"/>
            <a:stretch>
              <a:fillRect/>
            </a:stretch>
          </p:blipFill>
          <p:spPr bwMode="auto">
            <a:xfrm>
              <a:off x="3074988" y="3976688"/>
              <a:ext cx="1570037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8" name="Picture 6" descr="wall.jpg"/>
            <p:cNvPicPr>
              <a:picLocks noChangeAspect="1"/>
            </p:cNvPicPr>
            <p:nvPr/>
          </p:nvPicPr>
          <p:blipFill>
            <a:blip r:embed="rId3"/>
            <a:srcRect l="27220" r="50101" b="47403"/>
            <a:stretch>
              <a:fillRect/>
            </a:stretch>
          </p:blipFill>
          <p:spPr bwMode="auto">
            <a:xfrm>
              <a:off x="884238" y="3976688"/>
              <a:ext cx="1611312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 bldLvl="2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estimate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1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144F-0BBA-4068-ABEE-4D8D26EE08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err="1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err="1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err="1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err="1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</a:t>
            </a:r>
            <a:r>
              <a:rPr lang="en-US" dirty="0" smtClean="0"/>
              <a:t>practice</a:t>
            </a:r>
          </a:p>
          <a:p>
            <a:pPr lvl="1"/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inlier ratios (too many iterations, </a:t>
            </a:r>
            <a:br>
              <a:rPr lang="en-US" dirty="0" smtClean="0"/>
            </a:br>
            <a:r>
              <a:rPr lang="en-US" dirty="0" smtClean="0"/>
              <a:t>or can fail completely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Feature-based </a:t>
            </a:r>
            <a:r>
              <a:rPr lang="en-US" dirty="0" smtClean="0">
                <a:solidFill>
                  <a:schemeClr val="accent4"/>
                </a:solidFill>
              </a:rPr>
              <a:t>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78038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1786</Words>
  <Application>Microsoft Office PowerPoint</Application>
  <PresentationFormat>On-screen Show (4:3)</PresentationFormat>
  <Paragraphs>482</Paragraphs>
  <Slides>60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81" baseType="lpstr">
      <vt:lpstr>ＭＳ Ｐゴシック</vt:lpstr>
      <vt:lpstr>Arial</vt:lpstr>
      <vt:lpstr>Calibri</vt:lpstr>
      <vt:lpstr>Symbol</vt:lpstr>
      <vt:lpstr>Times New Roman</vt:lpstr>
      <vt:lpstr>Office Theme</vt:lpstr>
      <vt:lpstr>3_Default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10_Default Design</vt:lpstr>
      <vt:lpstr>5_Blank Presentation</vt:lpstr>
      <vt:lpstr>CorelPhotoPaint.Image.8</vt:lpstr>
      <vt:lpstr>Equation</vt:lpstr>
      <vt:lpstr>Image</vt:lpstr>
      <vt:lpstr>Fitting a transformation:  Feature-based alignment April 30th, 2019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Affine: # correspondences?</vt:lpstr>
      <vt:lpstr>Fitting an affine transformation</vt:lpstr>
      <vt:lpstr>What are the correspondences?</vt:lpstr>
      <vt:lpstr>Fitting an affine transformation</vt:lpstr>
      <vt:lpstr>PowerPoint Presentation</vt:lpstr>
      <vt:lpstr>Fitting an affine transformation</vt:lpstr>
      <vt:lpstr>Fitting an affine transformation</vt:lpstr>
      <vt:lpstr>Today</vt:lpstr>
      <vt:lpstr>Outliers</vt:lpstr>
      <vt:lpstr>Outliers affect least squares fit</vt:lpstr>
      <vt:lpstr>PowerPoint Presentation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  <vt:lpstr>Questions?</vt:lpstr>
    </vt:vector>
  </TitlesOfParts>
  <Company>UT-Austin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109</cp:revision>
  <cp:lastPrinted>2015-04-30T22:13:19Z</cp:lastPrinted>
  <dcterms:created xsi:type="dcterms:W3CDTF">2013-10-08T22:00:56Z</dcterms:created>
  <dcterms:modified xsi:type="dcterms:W3CDTF">2019-04-30T21:26:00Z</dcterms:modified>
</cp:coreProperties>
</file>