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embeddings/oleObject1.bin" ContentType="application/vnd.openxmlformats-officedocument.oleObject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tags/tag20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21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9"/>
  </p:notesMasterIdLst>
  <p:handoutMasterIdLst>
    <p:handoutMasterId r:id="rId130"/>
  </p:handoutMasterIdLst>
  <p:sldIdLst>
    <p:sldId id="581" r:id="rId9"/>
    <p:sldId id="590" r:id="rId10"/>
    <p:sldId id="378" r:id="rId11"/>
    <p:sldId id="293" r:id="rId12"/>
    <p:sldId id="596" r:id="rId13"/>
    <p:sldId id="359" r:id="rId14"/>
    <p:sldId id="298" r:id="rId15"/>
    <p:sldId id="380" r:id="rId16"/>
    <p:sldId id="328" r:id="rId17"/>
    <p:sldId id="597" r:id="rId18"/>
    <p:sldId id="333" r:id="rId19"/>
    <p:sldId id="591" r:id="rId20"/>
    <p:sldId id="592" r:id="rId21"/>
    <p:sldId id="582" r:id="rId22"/>
    <p:sldId id="292" r:id="rId23"/>
    <p:sldId id="411" r:id="rId24"/>
    <p:sldId id="412" r:id="rId25"/>
    <p:sldId id="266" r:id="rId26"/>
    <p:sldId id="296" r:id="rId27"/>
    <p:sldId id="418" r:id="rId28"/>
    <p:sldId id="294" r:id="rId29"/>
    <p:sldId id="589" r:id="rId30"/>
    <p:sldId id="583" r:id="rId31"/>
    <p:sldId id="407" r:id="rId32"/>
    <p:sldId id="584" r:id="rId33"/>
    <p:sldId id="410" r:id="rId34"/>
    <p:sldId id="588" r:id="rId35"/>
    <p:sldId id="587" r:id="rId36"/>
    <p:sldId id="413" r:id="rId37"/>
    <p:sldId id="585" r:id="rId38"/>
    <p:sldId id="300" r:id="rId39"/>
    <p:sldId id="414" r:id="rId40"/>
    <p:sldId id="415" r:id="rId41"/>
    <p:sldId id="419" r:id="rId42"/>
    <p:sldId id="301" r:id="rId43"/>
    <p:sldId id="308" r:id="rId44"/>
    <p:sldId id="430" r:id="rId45"/>
    <p:sldId id="431" r:id="rId46"/>
    <p:sldId id="433" r:id="rId47"/>
    <p:sldId id="434" r:id="rId48"/>
    <p:sldId id="436" r:id="rId49"/>
    <p:sldId id="435" r:id="rId50"/>
    <p:sldId id="437" r:id="rId51"/>
    <p:sldId id="545" r:id="rId52"/>
    <p:sldId id="546" r:id="rId53"/>
    <p:sldId id="299" r:id="rId54"/>
    <p:sldId id="439" r:id="rId55"/>
    <p:sldId id="440" r:id="rId56"/>
    <p:sldId id="485" r:id="rId57"/>
    <p:sldId id="512" r:id="rId58"/>
    <p:sldId id="490" r:id="rId59"/>
    <p:sldId id="526" r:id="rId60"/>
    <p:sldId id="527" r:id="rId61"/>
    <p:sldId id="528" r:id="rId62"/>
    <p:sldId id="529" r:id="rId63"/>
    <p:sldId id="530" r:id="rId64"/>
    <p:sldId id="531" r:id="rId65"/>
    <p:sldId id="532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07" r:id="rId78"/>
    <p:sldId id="555" r:id="rId79"/>
    <p:sldId id="556" r:id="rId80"/>
    <p:sldId id="544" r:id="rId81"/>
    <p:sldId id="547" r:id="rId82"/>
    <p:sldId id="463" r:id="rId83"/>
    <p:sldId id="361" r:id="rId84"/>
    <p:sldId id="465" r:id="rId85"/>
    <p:sldId id="466" r:id="rId86"/>
    <p:sldId id="421" r:id="rId87"/>
    <p:sldId id="269" r:id="rId88"/>
    <p:sldId id="270" r:id="rId89"/>
    <p:sldId id="330" r:id="rId90"/>
    <p:sldId id="580" r:id="rId91"/>
    <p:sldId id="331" r:id="rId92"/>
    <p:sldId id="332" r:id="rId93"/>
    <p:sldId id="318" r:id="rId94"/>
    <p:sldId id="335" r:id="rId95"/>
    <p:sldId id="336" r:id="rId96"/>
    <p:sldId id="319" r:id="rId97"/>
    <p:sldId id="337" r:id="rId98"/>
    <p:sldId id="273" r:id="rId99"/>
    <p:sldId id="274" r:id="rId100"/>
    <p:sldId id="339" r:id="rId101"/>
    <p:sldId id="275" r:id="rId102"/>
    <p:sldId id="276" r:id="rId103"/>
    <p:sldId id="277" r:id="rId104"/>
    <p:sldId id="320" r:id="rId105"/>
    <p:sldId id="278" r:id="rId106"/>
    <p:sldId id="279" r:id="rId107"/>
    <p:sldId id="280" r:id="rId108"/>
    <p:sldId id="281" r:id="rId109"/>
    <p:sldId id="282" r:id="rId110"/>
    <p:sldId id="283" r:id="rId111"/>
    <p:sldId id="285" r:id="rId112"/>
    <p:sldId id="286" r:id="rId113"/>
    <p:sldId id="288" r:id="rId114"/>
    <p:sldId id="289" r:id="rId115"/>
    <p:sldId id="290" r:id="rId116"/>
    <p:sldId id="291" r:id="rId117"/>
    <p:sldId id="455" r:id="rId118"/>
    <p:sldId id="456" r:id="rId119"/>
    <p:sldId id="457" r:id="rId120"/>
    <p:sldId id="458" r:id="rId121"/>
    <p:sldId id="594" r:id="rId122"/>
    <p:sldId id="595" r:id="rId123"/>
    <p:sldId id="459" r:id="rId124"/>
    <p:sldId id="460" r:id="rId125"/>
    <p:sldId id="461" r:id="rId126"/>
    <p:sldId id="468" r:id="rId127"/>
    <p:sldId id="579" r:id="rId1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8" autoAdjust="0"/>
    <p:restoredTop sz="74434" autoAdjust="0"/>
  </p:normalViewPr>
  <p:slideViewPr>
    <p:cSldViewPr>
      <p:cViewPr varScale="1">
        <p:scale>
          <a:sx n="110" d="100"/>
          <a:sy n="110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30" Type="http://schemas.openxmlformats.org/officeDocument/2006/relationships/handoutMaster" Target="handoutMasters/handoutMaster1.xml"/><Relationship Id="rId131" Type="http://schemas.openxmlformats.org/officeDocument/2006/relationships/printerSettings" Target="printerSettings/printerSettings1.bin"/><Relationship Id="rId132" Type="http://schemas.openxmlformats.org/officeDocument/2006/relationships/presProps" Target="presProps.xml"/><Relationship Id="rId133" Type="http://schemas.openxmlformats.org/officeDocument/2006/relationships/viewProps" Target="viewProps.xml"/><Relationship Id="rId134" Type="http://schemas.openxmlformats.org/officeDocument/2006/relationships/theme" Target="theme/theme1.xml"/><Relationship Id="rId13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265B18C-B97D-D147-BF1C-E5BA5B8A4A84}" type="datetimeFigureOut">
              <a:rPr lang="en-US" smtClean="0"/>
              <a:pPr/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5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</a:t>
            </a:fld>
            <a:endParaRPr lang="en-US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157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5117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5473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Quilting texture. Square blocks from the input texture are patched together to synthesize a new texture sample: (a) blocks are</a:t>
            </a:r>
          </a:p>
          <a:p>
            <a:pPr eaLnBrk="1" hangingPunct="1"/>
            <a:r>
              <a:rPr lang="en-US" dirty="0"/>
              <a:t>chosen randomly,</a:t>
            </a:r>
            <a:r>
              <a:rPr lang="en-US" baseline="0" dirty="0"/>
              <a:t> </a:t>
            </a:r>
            <a:r>
              <a:rPr lang="en-US" dirty="0"/>
              <a:t>(b) the blocks overlap and each new block is chosen so as to “agree” with its neighbors in the region of</a:t>
            </a:r>
          </a:p>
          <a:p>
            <a:pPr eaLnBrk="1" hangingPunct="1"/>
            <a:r>
              <a:rPr lang="en-US" dirty="0"/>
              <a:t>overlap, (c) to reduce </a:t>
            </a:r>
            <a:r>
              <a:rPr lang="en-US" dirty="0" err="1"/>
              <a:t>blockiness</a:t>
            </a:r>
            <a:r>
              <a:rPr lang="en-US" dirty="0"/>
              <a:t> the boundary between blocks is computed as a minimum cost path through the error surface at the overlap.</a:t>
            </a:r>
          </a:p>
        </p:txBody>
      </p:sp>
    </p:spTree>
    <p:extLst>
      <p:ext uri="{BB962C8B-B14F-4D97-AF65-F5344CB8AC3E}">
        <p14:creationId xmlns:p14="http://schemas.microsoft.com/office/powerpoint/2010/main" val="3988075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2611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184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31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908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561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53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7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469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760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r>
              <a:rPr lang="en-US" dirty="0"/>
              <a:t>Here, the correspondence map are the (luminance) image intensities of the man’s face. That is, bright patches of face and bright patches of rice are defined to have a low correspondence error. 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48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6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673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874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92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4572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664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9450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5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29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3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9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Texture is a phenomenon that is widespread, easy to recognize and hard to define.  </a:t>
            </a:r>
          </a:p>
          <a:p>
            <a:endParaRPr lang="en-US" dirty="0"/>
          </a:p>
          <a:p>
            <a:r>
              <a:rPr lang="en-US" dirty="0"/>
              <a:t>views of large numbers of small objects are often best thought of as textures:</a:t>
            </a:r>
            <a:r>
              <a:rPr lang="en-US" baseline="0" dirty="0"/>
              <a:t> </a:t>
            </a:r>
            <a:r>
              <a:rPr lang="en-US" i="1" dirty="0"/>
              <a:t>grass, foliage, brush, pebbles and hair</a:t>
            </a:r>
          </a:p>
          <a:p>
            <a:endParaRPr lang="en-US" dirty="0"/>
          </a:p>
          <a:p>
            <a:r>
              <a:rPr lang="en-US" dirty="0"/>
              <a:t>many surfaces are marked with orderly patterns that look like large numbers of small objects: </a:t>
            </a:r>
            <a:r>
              <a:rPr lang="en-US" i="1" dirty="0"/>
              <a:t>the spots of animals like leopards or cheetahs; the stripes of</a:t>
            </a:r>
          </a:p>
          <a:p>
            <a:r>
              <a:rPr lang="en-US" i="1" dirty="0"/>
              <a:t>animals like tigers or zebras; the patterns on bark, wood and skin.</a:t>
            </a:r>
          </a:p>
        </p:txBody>
      </p:sp>
    </p:spTree>
    <p:extLst>
      <p:ext uri="{BB962C8B-B14F-4D97-AF65-F5344CB8AC3E}">
        <p14:creationId xmlns:p14="http://schemas.microsoft.com/office/powerpoint/2010/main" val="1295540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13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86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hangingPunct="1">
              <a:defRPr/>
            </a:pPr>
            <a:r>
              <a:rPr lang="en-US" dirty="0"/>
              <a:t>Assume that texture “looks the same” at</a:t>
            </a:r>
            <a:r>
              <a:rPr lang="en-US" baseline="0" dirty="0"/>
              <a:t> </a:t>
            </a:r>
            <a:r>
              <a:rPr lang="en-US" dirty="0"/>
              <a:t>different points on a surface; this means that the deformation of the texture</a:t>
            </a:r>
            <a:r>
              <a:rPr lang="en-US" baseline="0" dirty="0"/>
              <a:t> </a:t>
            </a:r>
            <a:r>
              <a:rPr lang="en-US" dirty="0"/>
              <a:t>from point to point is a cue to the shape of the surface</a:t>
            </a:r>
          </a:p>
          <a:p>
            <a:pPr eaLnBrk="1" hangingPunct="1"/>
            <a:endParaRPr lang="en-US" dirty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3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09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5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300" dirty="0"/>
              <a:t>Material recognition.</a:t>
            </a:r>
          </a:p>
          <a:p>
            <a:pPr>
              <a:spcBef>
                <a:spcPct val="0"/>
              </a:spcBef>
            </a:pPr>
            <a:r>
              <a:rPr lang="en-US" sz="1300" dirty="0"/>
              <a:t>Segmentation. </a:t>
            </a:r>
            <a:endParaRPr lang="en-US" dirty="0"/>
          </a:p>
          <a:p>
            <a:pPr>
              <a:spcBef>
                <a:spcPct val="0"/>
              </a:spcBef>
            </a:pPr>
            <a:endParaRPr lang="en-US" altLang="en-US" sz="1300" dirty="0"/>
          </a:p>
          <a:p>
            <a:pPr>
              <a:spcBef>
                <a:spcPct val="0"/>
              </a:spcBef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95886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7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300" dirty="0"/>
              <a:t>Texture is indicative of material</a:t>
            </a:r>
          </a:p>
          <a:p>
            <a:pPr>
              <a:spcBef>
                <a:spcPct val="0"/>
              </a:spcBef>
            </a:pPr>
            <a:endParaRPr lang="en-US" altLang="en-US" sz="1300" dirty="0"/>
          </a:p>
          <a:p>
            <a:endParaRPr lang="en-US" dirty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7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82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Texture is indicative of object type, especially when shape</a:t>
            </a:r>
            <a:r>
              <a:rPr lang="en-US" baseline="0" dirty="0"/>
              <a:t> information is not useful</a:t>
            </a:r>
            <a:endParaRPr lang="en-US" dirty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77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67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r>
              <a:rPr lang="en-US" dirty="0"/>
              <a:t>Texture can help reveal object boundaries</a:t>
            </a:r>
          </a:p>
        </p:txBody>
      </p:sp>
    </p:spTree>
    <p:extLst>
      <p:ext uri="{BB962C8B-B14F-4D97-AF65-F5344CB8AC3E}">
        <p14:creationId xmlns:p14="http://schemas.microsoft.com/office/powerpoint/2010/main" val="437437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62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68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psychophysics: the branch of psychology that deals with the relationships between physical stimuli and mental phenomena.</a:t>
            </a:r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1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56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62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8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hangingPunct="1">
              <a:defRPr/>
            </a:pPr>
            <a:r>
              <a:rPr lang="en-US" dirty="0"/>
              <a:t>texture discriminability</a:t>
            </a:r>
            <a:r>
              <a:rPr lang="en-US" baseline="0" dirty="0"/>
              <a:t> can </a:t>
            </a:r>
            <a:r>
              <a:rPr lang="en-US" dirty="0"/>
              <a:t>depend</a:t>
            </a:r>
            <a:r>
              <a:rPr lang="en-US" baseline="0" dirty="0"/>
              <a:t> </a:t>
            </a:r>
            <a:r>
              <a:rPr lang="en-US" dirty="0"/>
              <a:t>on scale</a:t>
            </a:r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38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 Instead of looking for patterns at the level of arrowheads and triangles, we could look for even simpler</a:t>
            </a:r>
            <a:r>
              <a:rPr lang="en-US" baseline="0" dirty="0"/>
              <a:t> </a:t>
            </a:r>
            <a:r>
              <a:rPr lang="en-US" dirty="0"/>
              <a:t>pattern elements — dots and bars, say — and then reason about their spatial layout.</a:t>
            </a:r>
          </a:p>
          <a:p>
            <a:r>
              <a:rPr lang="en-US" dirty="0"/>
              <a:t>The advantage of this approach is that it is easy to look for simple pattern elements by filtering an image</a:t>
            </a:r>
          </a:p>
        </p:txBody>
      </p:sp>
    </p:spTree>
    <p:extLst>
      <p:ext uri="{BB962C8B-B14F-4D97-AF65-F5344CB8AC3E}">
        <p14:creationId xmlns:p14="http://schemas.microsoft.com/office/powerpoint/2010/main" val="2001062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0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81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70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60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270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492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59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85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94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hangingPunct="1">
              <a:defRPr/>
            </a:pPr>
            <a:r>
              <a:rPr lang="en-US" dirty="0"/>
              <a:t>The choice of scale is important for description</a:t>
            </a:r>
          </a:p>
          <a:p>
            <a:pPr eaLnBrk="1" hangingPunct="1"/>
            <a:endParaRPr lang="en-US" dirty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742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82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By analogy with the human visual cortex, it is usual to use at</a:t>
            </a:r>
            <a:r>
              <a:rPr lang="en-US" baseline="0" dirty="0"/>
              <a:t> </a:t>
            </a:r>
            <a:r>
              <a:rPr lang="en-US" dirty="0"/>
              <a:t>least one spot filter and a collection of oriented bar filters at different orientations,</a:t>
            </a:r>
            <a:r>
              <a:rPr lang="en-US" baseline="0" dirty="0"/>
              <a:t> </a:t>
            </a:r>
            <a:r>
              <a:rPr lang="en-US" dirty="0"/>
              <a:t>scales and phases</a:t>
            </a:r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58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Isotropic</a:t>
            </a:r>
          </a:p>
          <a:p>
            <a:r>
              <a:rPr lang="en-US" dirty="0"/>
              <a:t>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357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0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15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65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9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51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62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32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34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90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organs</a:t>
            </a:r>
          </a:p>
        </p:txBody>
      </p:sp>
    </p:spTree>
    <p:extLst>
      <p:ext uri="{BB962C8B-B14F-4D97-AF65-F5344CB8AC3E}">
        <p14:creationId xmlns:p14="http://schemas.microsoft.com/office/powerpoint/2010/main" val="2322507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16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14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4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62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24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0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10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0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306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18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43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6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335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0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156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024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4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22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562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2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466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82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349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r>
              <a:rPr lang="en-US" sz="1300" dirty="0"/>
              <a:t>a stochastic model describing a sequence of possible events in which the probability of each event depends only on the state attained in the previous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032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71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93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426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r>
              <a:rPr lang="en-US" sz="1300" dirty="0"/>
              <a:t>“Mark </a:t>
            </a:r>
            <a:r>
              <a:rPr lang="en-US" sz="1300" dirty="0" err="1"/>
              <a:t>Shaney</a:t>
            </a:r>
            <a:r>
              <a:rPr lang="en-US" sz="1300" dirty="0"/>
              <a:t>” (Markov Chain) program read all the messages in the UseNet News group called </a:t>
            </a:r>
            <a:r>
              <a:rPr lang="en-US" sz="1300" dirty="0" err="1"/>
              <a:t>net.single</a:t>
            </a:r>
            <a:r>
              <a:rPr lang="en-US" sz="1300" dirty="0"/>
              <a:t> and spit back messages.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188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63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50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6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086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90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319088"/>
            <a:ext cx="4854575" cy="3640137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36788" y="4480560"/>
            <a:ext cx="6241627" cy="4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4691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015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319088"/>
            <a:ext cx="5113337" cy="3835400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36787" y="4528900"/>
            <a:ext cx="6245013" cy="42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5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905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93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319088"/>
            <a:ext cx="4854575" cy="3640137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36788" y="4480560"/>
            <a:ext cx="6241627" cy="4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02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7138" y="319088"/>
            <a:ext cx="4854575" cy="3640137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36788" y="4480561"/>
            <a:ext cx="6241627" cy="425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88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7138" y="319088"/>
            <a:ext cx="4854575" cy="3640137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36788" y="4480561"/>
            <a:ext cx="6241627" cy="425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0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319088"/>
            <a:ext cx="5116512" cy="3836987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36787" y="4528901"/>
            <a:ext cx="6245013" cy="426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343424207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319088"/>
            <a:ext cx="5116513" cy="3836987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36787" y="4530566"/>
            <a:ext cx="6245013" cy="42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5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664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9808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319088"/>
            <a:ext cx="5113337" cy="3835400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36787" y="4528900"/>
            <a:ext cx="6245013" cy="42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5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82.png"/><Relationship Id="rId8" Type="http://schemas.openxmlformats.org/officeDocument/2006/relationships/image" Target="../media/image183.png"/><Relationship Id="rId9" Type="http://schemas.openxmlformats.org/officeDocument/2006/relationships/image" Target="../media/image184.png"/><Relationship Id="rId10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wmf"/><Relationship Id="rId6" Type="http://schemas.openxmlformats.org/officeDocument/2006/relationships/image" Target="../media/image201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wmf"/><Relationship Id="rId10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4" Type="http://schemas.openxmlformats.org/officeDocument/2006/relationships/image" Target="../media/image210.wmf"/><Relationship Id="rId5" Type="http://schemas.openxmlformats.org/officeDocument/2006/relationships/image" Target="../media/image211.wmf"/><Relationship Id="rId6" Type="http://schemas.openxmlformats.org/officeDocument/2006/relationships/image" Target="../media/image2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2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4" Type="http://schemas.openxmlformats.org/officeDocument/2006/relationships/image" Target="../media/image215.wmf"/><Relationship Id="rId5" Type="http://schemas.openxmlformats.org/officeDocument/2006/relationships/image" Target="../media/image216.wmf"/><Relationship Id="rId6" Type="http://schemas.openxmlformats.org/officeDocument/2006/relationships/image" Target="../media/image217.wmf"/><Relationship Id="rId7" Type="http://schemas.openxmlformats.org/officeDocument/2006/relationships/image" Target="../media/image21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jpeg"/><Relationship Id="rId5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jpeg"/><Relationship Id="rId6" Type="http://schemas.openxmlformats.org/officeDocument/2006/relationships/image" Target="../media/image225.jpeg"/><Relationship Id="rId7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26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27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28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28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29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h_-HUdQwow" TargetMode="External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0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wmf"/><Relationship Id="rId8" Type="http://schemas.openxmlformats.org/officeDocument/2006/relationships/image" Target="../media/image54.wmf"/><Relationship Id="rId9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openxmlformats.org/officeDocument/2006/relationships/image" Target="../media/image100.png"/><Relationship Id="rId8" Type="http://schemas.openxmlformats.org/officeDocument/2006/relationships/image" Target="../media/image101.jpe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2.pn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openxmlformats.org/officeDocument/2006/relationships/image" Target="../media/image100.png"/><Relationship Id="rId8" Type="http://schemas.openxmlformats.org/officeDocument/2006/relationships/image" Target="../media/image101.jpe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0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119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82.xml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83.xml"/><Relationship Id="rId6" Type="http://schemas.openxmlformats.org/officeDocument/2006/relationships/image" Target="../media/image118.png"/><Relationship Id="rId7" Type="http://schemas.openxmlformats.org/officeDocument/2006/relationships/image" Target="../media/image117.png"/><Relationship Id="rId8" Type="http://schemas.openxmlformats.org/officeDocument/2006/relationships/image" Target="../media/image120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84.xml"/><Relationship Id="rId6" Type="http://schemas.openxmlformats.org/officeDocument/2006/relationships/image" Target="../media/image118.png"/><Relationship Id="rId7" Type="http://schemas.openxmlformats.org/officeDocument/2006/relationships/image" Target="../media/image117.png"/><Relationship Id="rId8" Type="http://schemas.openxmlformats.org/officeDocument/2006/relationships/image" Target="../media/image120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85.xml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image" Target="../media/image124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09.png"/><Relationship Id="rId5" Type="http://schemas.openxmlformats.org/officeDocument/2006/relationships/image" Target="../media/image154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/>
              <a:t>Texture</a:t>
            </a:r>
            <a:br>
              <a:rPr lang="en-US" sz="4800" dirty="0"/>
            </a:br>
            <a:r>
              <a:rPr lang="en-US" sz="3600" dirty="0"/>
              <a:t>April 16</a:t>
            </a:r>
            <a:r>
              <a:rPr lang="en-US" sz="3600" baseline="30000" dirty="0"/>
              <a:t>th</a:t>
            </a:r>
            <a:r>
              <a:rPr lang="en-US" sz="3600" dirty="0"/>
              <a:t>, 2020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/>
              <a:t>Krishna Kumar Singh</a:t>
            </a:r>
          </a:p>
          <a:p>
            <a:r>
              <a:rPr lang="en-US" dirty="0"/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285350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/>
              <a:t>Pros</a:t>
            </a:r>
          </a:p>
          <a:p>
            <a:pPr lvl="1" eaLnBrk="1" hangingPunct="1"/>
            <a:r>
              <a:rPr lang="en-US" sz="2400" dirty="0"/>
              <a:t>Can be fast to compute, easy to store</a:t>
            </a:r>
          </a:p>
          <a:p>
            <a:pPr lvl="1" eaLnBrk="1" hangingPunct="1"/>
            <a:r>
              <a:rPr lang="en-US" sz="2400" dirty="0"/>
              <a:t>Simple processing techniques available</a:t>
            </a:r>
          </a:p>
          <a:p>
            <a:pPr lvl="1" eaLnBrk="1" hangingPunct="1"/>
            <a:r>
              <a:rPr lang="en-US" sz="2400" dirty="0"/>
              <a:t>Lead to some useful compact shape descriptors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</a:t>
            </a:r>
          </a:p>
          <a:p>
            <a:pPr lvl="1" eaLnBrk="1" hangingPunct="1"/>
            <a:r>
              <a:rPr lang="en-US" sz="2400" dirty="0"/>
              <a:t>Hard to get “clean” silhouettes</a:t>
            </a:r>
          </a:p>
          <a:p>
            <a:pPr lvl="1" eaLnBrk="1" hangingPunct="1"/>
            <a:r>
              <a:rPr lang="en-US" sz="2400" dirty="0"/>
              <a:t>Noise common in realistic scenarios</a:t>
            </a:r>
          </a:p>
          <a:p>
            <a:pPr lvl="1" eaLnBrk="1" hangingPunct="1"/>
            <a:r>
              <a:rPr lang="en-US" sz="2400" dirty="0"/>
              <a:t>Can be too coarse of a representation</a:t>
            </a:r>
          </a:p>
          <a:p>
            <a:pPr lvl="1" eaLnBrk="1" hangingPunct="1"/>
            <a:endParaRPr lang="en-US" sz="2400" dirty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689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en-US" dirty="0" err="1"/>
              <a:t>Efros</a:t>
            </a:r>
            <a:r>
              <a:rPr lang="en-US" dirty="0"/>
              <a:t> &amp; Leung algorithm</a:t>
            </a:r>
          </a:p>
          <a:p>
            <a:pPr lvl="1" eaLnBrk="1" hangingPunct="1"/>
            <a:r>
              <a:rPr lang="en-US" dirty="0"/>
              <a:t>Simple</a:t>
            </a:r>
          </a:p>
          <a:p>
            <a:pPr lvl="1" eaLnBrk="1" hangingPunct="1"/>
            <a:r>
              <a:rPr lang="en-US" dirty="0"/>
              <a:t>Surprisingly good results</a:t>
            </a:r>
          </a:p>
          <a:p>
            <a:pPr lvl="1" eaLnBrk="1" hangingPunct="1"/>
            <a:r>
              <a:rPr lang="en-US" dirty="0"/>
              <a:t>Synthesis is easier than analysis!</a:t>
            </a:r>
          </a:p>
          <a:p>
            <a:pPr lvl="1" eaLnBrk="1" hangingPunct="1"/>
            <a:r>
              <a:rPr lang="en-US" dirty="0"/>
              <a:t>…but very slow</a:t>
            </a:r>
          </a:p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/>
              <a:t>Observation:</a:t>
            </a:r>
            <a:r>
              <a:rPr lang="en-GB" sz="290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87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/>
              <a:t>Operations, tools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endParaRPr lang="en-US"/>
          </a:p>
          <a:p>
            <a:r>
              <a:rPr lang="en-US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Matching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68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/>
              <a:t>Take the texture from one object and “paint” it onto another object</a:t>
            </a:r>
          </a:p>
          <a:p>
            <a:pPr lvl="1"/>
            <a:r>
              <a:rPr lang="en-US" sz="2400" dirty="0"/>
              <a:t>This requires separating texture and shape</a:t>
            </a:r>
          </a:p>
          <a:p>
            <a:pPr lvl="1"/>
            <a:r>
              <a:rPr lang="en-US" sz="2400" dirty="0"/>
              <a:t>That’s HARD, but we can cheat </a:t>
            </a:r>
          </a:p>
          <a:p>
            <a:pPr lvl="1"/>
            <a:r>
              <a:rPr lang="en-US" sz="2400" dirty="0"/>
              <a:t>Assume we can capture shape by boundary and rough shading</a:t>
            </a:r>
          </a:p>
          <a:p>
            <a:r>
              <a:rPr lang="en-US" sz="2800" dirty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1043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bldLvl="3"/>
      <p:bldP spid="5734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85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17104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8944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Gatys</a:t>
            </a:r>
            <a:r>
              <a:rPr lang="en-US" dirty="0"/>
              <a:t> et al., CVPR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6872"/>
            <a:ext cx="8514826" cy="32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02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/>
              <a:t>Gatys</a:t>
            </a:r>
            <a:r>
              <a:rPr lang="en-US" dirty="0"/>
              <a:t> et al., CVPR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1232756"/>
            <a:ext cx="7455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64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Texture</a:t>
            </a:r>
            <a:r>
              <a:rPr lang="en-US" sz="2800" dirty="0"/>
              <a:t> </a:t>
            </a:r>
            <a:r>
              <a:rPr lang="en-US" sz="2800" b="1" dirty="0"/>
              <a:t>representations</a:t>
            </a:r>
            <a:r>
              <a:rPr lang="en-US" sz="2800" dirty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Filter banks </a:t>
            </a:r>
            <a:r>
              <a:rPr lang="en-US" sz="2800" dirty="0"/>
              <a:t>useful to measure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Neighborhood statistics can be exploited to “sample” or </a:t>
            </a:r>
            <a:r>
              <a:rPr lang="en-US" sz="2800" b="1" dirty="0"/>
              <a:t>synthesize </a:t>
            </a:r>
            <a:r>
              <a:rPr lang="en-US" sz="2800" dirty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/>
              <a:t>Chamfer matching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/>
              <a:t>Gavrila</a:t>
            </a:r>
            <a:r>
              <a:rPr lang="en-US" sz="2000" dirty="0"/>
              <a:t> et al. http://gavrila.net/Research/Chamfer_System/chamfer_system.html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8" y="2058208"/>
            <a:ext cx="3429479" cy="274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58208"/>
            <a:ext cx="3429479" cy="2743583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721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you Tuesday!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/>
              <a:t>Chamfer matching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/>
              <a:t>Gavrila</a:t>
            </a:r>
            <a:r>
              <a:rPr lang="en-US" sz="2000" dirty="0"/>
              <a:t> et al. http://gavrila.net/Research/Chamfer_System/chamfer_system.html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2209630"/>
            <a:ext cx="3658111" cy="243874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4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ShadowDraw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[Lee et al., SIGGRAPH 2011]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20" y="2672916"/>
            <a:ext cx="4287759" cy="30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/>
              <a:t>Shape from texture</a:t>
            </a:r>
          </a:p>
          <a:p>
            <a:pPr lvl="1" eaLnBrk="1" hangingPunct="1"/>
            <a:r>
              <a:rPr lang="en-US"/>
              <a:t>Estimate surface orientation or shape from image texture</a:t>
            </a:r>
          </a:p>
          <a:p>
            <a:pPr lvl="1" eaLnBrk="1" hangingPunct="1"/>
            <a:endParaRPr lang="en-US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/>
              <a:t>Edge detection: </a:t>
            </a:r>
          </a:p>
          <a:p>
            <a:pPr lvl="1"/>
            <a:r>
              <a:rPr lang="en-US" dirty="0"/>
              <a:t>Filter for gradient</a:t>
            </a:r>
          </a:p>
          <a:p>
            <a:pPr lvl="1"/>
            <a:r>
              <a:rPr lang="en-US" dirty="0"/>
              <a:t>Threshold gradient magnitude, thin</a:t>
            </a:r>
          </a:p>
          <a:p>
            <a:pPr lvl="1"/>
            <a:endParaRPr lang="en-US" sz="2000" dirty="0"/>
          </a:p>
          <a:p>
            <a:r>
              <a:rPr lang="en-US" sz="2800" dirty="0"/>
              <a:t>Chamfer matching to compare shapes (in terms of edge points)</a:t>
            </a:r>
          </a:p>
          <a:p>
            <a:pPr lvl="1"/>
            <a:endParaRPr lang="en-US" sz="2000" dirty="0"/>
          </a:p>
          <a:p>
            <a:r>
              <a:rPr lang="en-US" sz="2800" dirty="0"/>
              <a:t>Binary image analysis</a:t>
            </a:r>
          </a:p>
          <a:p>
            <a:pPr lvl="1"/>
            <a:r>
              <a:rPr lang="en-US" dirty="0" err="1"/>
              <a:t>Thresholding</a:t>
            </a:r>
            <a:endParaRPr lang="en-US" sz="2400" dirty="0"/>
          </a:p>
          <a:p>
            <a:pPr lvl="1"/>
            <a:r>
              <a:rPr lang="en-US" dirty="0"/>
              <a:t>Morphological operators to “clean up”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5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dirty="0"/>
              <a:t>Shape from texture</a:t>
            </a:r>
          </a:p>
          <a:p>
            <a:pPr lvl="1" eaLnBrk="1" hangingPunct="1"/>
            <a:r>
              <a:rPr lang="en-US" dirty="0"/>
              <a:t>Estimate surface orientation or shape from image texture</a:t>
            </a:r>
          </a:p>
          <a:p>
            <a:pPr eaLnBrk="1" hangingPunct="1"/>
            <a:r>
              <a:rPr lang="en-US" sz="2800" b="1" dirty="0"/>
              <a:t>Classification/segmentation</a:t>
            </a:r>
            <a:r>
              <a:rPr lang="en-US" sz="2800" dirty="0"/>
              <a:t> from texture cues</a:t>
            </a:r>
          </a:p>
          <a:p>
            <a:pPr lvl="1" eaLnBrk="1" hangingPunct="1"/>
            <a:r>
              <a:rPr lang="en-US" dirty="0"/>
              <a:t>Analyze, represent texture</a:t>
            </a:r>
          </a:p>
          <a:p>
            <a:pPr lvl="1" eaLnBrk="1" hangingPunct="1"/>
            <a:r>
              <a:rPr lang="en-US" dirty="0"/>
              <a:t>Group image regions with consistent texture</a:t>
            </a:r>
          </a:p>
          <a:p>
            <a:pPr eaLnBrk="1" hangingPunct="1"/>
            <a:r>
              <a:rPr lang="en-US" sz="2800" b="1" dirty="0"/>
              <a:t>Synthesis</a:t>
            </a:r>
          </a:p>
          <a:p>
            <a:pPr lvl="1" eaLnBrk="1" hangingPunct="1"/>
            <a:r>
              <a:rPr lang="en-US" dirty="0"/>
              <a:t>Generate new texture patches/images given some examples</a:t>
            </a:r>
          </a:p>
          <a:p>
            <a:pPr lvl="1" eaLnBrk="1" hangingPunct="1"/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31812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2375756" y="3356992"/>
            <a:ext cx="19442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Importance to perception:</a:t>
            </a:r>
          </a:p>
          <a:p>
            <a:r>
              <a:rPr lang="en-US" sz="2800" dirty="0"/>
              <a:t>Often indicative of a material’s properties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Importance to perception:</a:t>
            </a:r>
          </a:p>
          <a:p>
            <a:r>
              <a:rPr lang="en-US" sz="2800" dirty="0"/>
              <a:t>Often indicative of a material’s properties</a:t>
            </a:r>
          </a:p>
          <a:p>
            <a:r>
              <a:rPr lang="en-US" sz="2800" dirty="0"/>
              <a:t>Can be important appearance cue, especially if shape is similar across objects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Importance to perception:</a:t>
            </a:r>
          </a:p>
          <a:p>
            <a:r>
              <a:rPr lang="en-US" sz="2800" dirty="0"/>
              <a:t>Often indicative of a material’s properties</a:t>
            </a:r>
          </a:p>
          <a:p>
            <a:r>
              <a:rPr lang="en-US" sz="2800" dirty="0"/>
              <a:t>Can be important appearance cue, especially if shape is similar across objects</a:t>
            </a:r>
          </a:p>
          <a:p>
            <a:r>
              <a:rPr lang="en-US" sz="2800" dirty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6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Importance to perception:</a:t>
            </a:r>
          </a:p>
          <a:p>
            <a:r>
              <a:rPr lang="en-US" sz="2800" dirty="0"/>
              <a:t>Often indicative of a material’s properties</a:t>
            </a:r>
          </a:p>
          <a:p>
            <a:r>
              <a:rPr lang="en-US" sz="2800" dirty="0"/>
              <a:t>Can be important appearance cue, especially if shape is similar across objects</a:t>
            </a:r>
          </a:p>
          <a:p>
            <a:r>
              <a:rPr lang="en-US" sz="2800" dirty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/>
          </a:p>
          <a:p>
            <a:pPr>
              <a:buFontTx/>
              <a:buNone/>
            </a:pPr>
            <a:r>
              <a:rPr lang="en-US" sz="2800" dirty="0"/>
              <a:t>Technically: </a:t>
            </a:r>
          </a:p>
          <a:p>
            <a:r>
              <a:rPr lang="en-US" sz="2800" dirty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/>
          </a:p>
          <a:p>
            <a:r>
              <a:rPr lang="en-US" sz="2800" dirty="0"/>
              <a:t>How to demarcate multiple regions of interest? </a:t>
            </a:r>
          </a:p>
          <a:p>
            <a:pPr lvl="1"/>
            <a:r>
              <a:rPr lang="en-US" sz="2400" dirty="0"/>
              <a:t>Count objects</a:t>
            </a:r>
          </a:p>
          <a:p>
            <a:pPr lvl="1"/>
            <a:r>
              <a:rPr lang="en-US" sz="2400" dirty="0"/>
              <a:t>Compute further features per object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8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1871700" y="34995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1871700" y="9087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275856" y="6220058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6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dirty="0"/>
              <a:t>Some textures distinguishable with </a:t>
            </a:r>
            <a:r>
              <a:rPr lang="en-US" sz="2800" i="1" dirty="0" err="1"/>
              <a:t>preattentive</a:t>
            </a:r>
            <a:r>
              <a:rPr lang="en-US" sz="2800" dirty="0"/>
              <a:t> perception – without scrutiny, eye movements [</a:t>
            </a:r>
            <a:r>
              <a:rPr lang="en-US" sz="2800" dirty="0" err="1"/>
              <a:t>Julesz</a:t>
            </a:r>
            <a:r>
              <a:rPr lang="en-US" sz="2800" dirty="0"/>
              <a:t>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-76200" y="1700808"/>
            <a:ext cx="2205037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42786" y="1700808"/>
            <a:ext cx="2295525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Textures are made up of repeated local patterns, so:</a:t>
            </a:r>
          </a:p>
          <a:p>
            <a:pPr lvl="1" eaLnBrk="1" hangingPunct="1"/>
            <a:r>
              <a:rPr lang="en-US" dirty="0"/>
              <a:t>Find the patterns</a:t>
            </a:r>
          </a:p>
          <a:p>
            <a:pPr lvl="2" eaLnBrk="1" hangingPunct="1"/>
            <a:r>
              <a:rPr lang="en-US" dirty="0"/>
              <a:t>Use filters that look like patterns (spots, bars, raw patches…)</a:t>
            </a:r>
          </a:p>
          <a:p>
            <a:pPr lvl="2" eaLnBrk="1" hangingPunct="1"/>
            <a:r>
              <a:rPr lang="en-US" dirty="0"/>
              <a:t>Consider magnitude of response</a:t>
            </a:r>
          </a:p>
          <a:p>
            <a:pPr lvl="1" eaLnBrk="1" hangingPunct="1"/>
            <a:r>
              <a:rPr lang="en-US" dirty="0"/>
              <a:t>Describe their statistics within each local window</a:t>
            </a:r>
          </a:p>
          <a:p>
            <a:pPr lvl="2" eaLnBrk="1" hangingPunct="1"/>
            <a:r>
              <a:rPr lang="en-US" dirty="0"/>
              <a:t>Mean, standard deviation</a:t>
            </a:r>
          </a:p>
          <a:p>
            <a:pPr lvl="2" eaLnBrk="1" hangingPunct="1"/>
            <a:r>
              <a:rPr lang="en-US" dirty="0"/>
              <a:t>Histogram of “prototypical” feature occurrences</a:t>
            </a:r>
          </a:p>
          <a:p>
            <a:pPr lvl="2"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858963" y="1768475"/>
            <a:ext cx="5066949" cy="19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Identify distinct regions of “connected pixels”</a:t>
            </a:r>
          </a:p>
          <a:p>
            <a:pPr eaLnBrk="1" hangingPunct="1"/>
            <a:endParaRPr lang="en-US"/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2040239" y="3753339"/>
            <a:ext cx="4914900" cy="197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239" y="6215652"/>
            <a:ext cx="27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</a:rPr>
              <a:t>&gt;&gt; L = </a:t>
            </a:r>
            <a:r>
              <a:rPr lang="en-US" dirty="0" err="1">
                <a:latin typeface="Arial" pitchFamily="34" charset="0"/>
              </a:rPr>
              <a:t>bwlabel</a:t>
            </a:r>
            <a:r>
              <a:rPr lang="en-US" dirty="0">
                <a:latin typeface="Arial" pitchFamily="34" charset="0"/>
              </a:rPr>
              <a:t>(</a:t>
            </a:r>
            <a:r>
              <a:rPr lang="en-US" dirty="0" err="1">
                <a:latin typeface="Arial" pitchFamily="34" charset="0"/>
              </a:rPr>
              <a:t>BW,conn</a:t>
            </a:r>
            <a:r>
              <a:rPr lang="en-US" dirty="0"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5369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56" y="1772816"/>
            <a:ext cx="4576572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The window size (i.e., scale) for which we collect these statistics is important.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Our previous example used two filters, and resulted in a 2-dimensional feature vector to describe texture in a window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x and y derivatives revealed something about local structure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We can generalize to apply a collection of multiple (</a:t>
            </a:r>
            <a:r>
              <a:rPr lang="en-US" sz="2800" i="1" dirty="0"/>
              <a:t>d</a:t>
            </a:r>
            <a:r>
              <a:rPr lang="en-US" sz="2800" dirty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Then our feature vectors will be </a:t>
            </a:r>
            <a:r>
              <a:rPr lang="en-US" sz="2800" i="1" dirty="0"/>
              <a:t>d</a:t>
            </a:r>
            <a:r>
              <a:rPr lang="en-US" sz="2800" dirty="0"/>
              <a:t>-dimensional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/>
              <a:t>What filters to put in the bank?</a:t>
            </a:r>
          </a:p>
          <a:p>
            <a:pPr lvl="1"/>
            <a:r>
              <a:rPr lang="en-US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“Edges”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“Bars”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“Spots”</a:t>
            </a: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/>
              <a:t>Multivariate Gaussian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Chaitanya</a:t>
            </a:r>
            <a:r>
              <a:rPr lang="en-US" sz="1400" dirty="0"/>
              <a:t> Chandra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776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Image from http://www.texasexplorer.com/austincap2.jpg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Showing magnitude of responses</a:t>
            </a:r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18081"/>
      </p:ext>
    </p:extLst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/>
              <a:t>Given connected components, can compute simple features per blob, such as:</a:t>
            </a:r>
          </a:p>
          <a:p>
            <a:pPr lvl="1"/>
            <a:r>
              <a:rPr lang="en-US" sz="2000" dirty="0"/>
              <a:t>Area (num pixels in the region)</a:t>
            </a:r>
          </a:p>
          <a:p>
            <a:pPr lvl="1"/>
            <a:r>
              <a:rPr lang="en-US" sz="2000" dirty="0" err="1"/>
              <a:t>Centroid</a:t>
            </a:r>
            <a:r>
              <a:rPr lang="en-US" sz="2000" dirty="0"/>
              <a:t> (average x and y position of pixels in the region)</a:t>
            </a:r>
          </a:p>
          <a:p>
            <a:pPr lvl="1"/>
            <a:r>
              <a:rPr lang="en-US" sz="2000" dirty="0"/>
              <a:t>Bounding box (min and max coordinates)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94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You try: Can you match the texture to the response?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Representing texture by mean abs response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[r1, r2, …, r38]</a:t>
            </a:r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 form a feature vector from the list of responses at each pixel.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/>
              <a:t>d</a:t>
            </a:r>
            <a:r>
              <a:rPr lang="en-US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74" name="Equation" r:id="rId4" imgW="1473120" imgH="482400" progId="Equation.3">
                  <p:embed/>
                </p:oleObj>
              </mc:Choice>
              <mc:Fallback>
                <p:oleObj name="Equation" r:id="rId4" imgW="1473120" imgH="4824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/>
              <a:t>Example uses of texture in vision: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/>
              <a:t>Texture features for image retrieval</a:t>
            </a:r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/>
              <a:t>Shape from texture</a:t>
            </a:r>
          </a:p>
          <a:p>
            <a:pPr lvl="1" eaLnBrk="1" hangingPunct="1"/>
            <a:r>
              <a:rPr lang="en-US"/>
              <a:t>Estimate surface orientation or shape from image texture</a:t>
            </a:r>
          </a:p>
          <a:p>
            <a:pPr eaLnBrk="1" hangingPunct="1"/>
            <a:r>
              <a:rPr lang="en-US" sz="2800" b="1"/>
              <a:t>Segmentation/classification</a:t>
            </a:r>
            <a:r>
              <a:rPr lang="en-US" sz="2800"/>
              <a:t> from texture cues</a:t>
            </a:r>
          </a:p>
          <a:p>
            <a:pPr lvl="1" eaLnBrk="1" hangingPunct="1"/>
            <a:r>
              <a:rPr lang="en-US"/>
              <a:t>Analyze, represent texture</a:t>
            </a:r>
          </a:p>
          <a:p>
            <a:pPr lvl="1" eaLnBrk="1" hangingPunct="1"/>
            <a:r>
              <a:rPr lang="en-US"/>
              <a:t>Group image regions with consistent texture</a:t>
            </a:r>
          </a:p>
          <a:p>
            <a:pPr eaLnBrk="1" hangingPunct="1"/>
            <a:r>
              <a:rPr lang="en-US" sz="2800" b="1"/>
              <a:t>Synthesis</a:t>
            </a:r>
          </a:p>
          <a:p>
            <a:pPr lvl="1" eaLnBrk="1" hangingPunct="1"/>
            <a:r>
              <a:rPr lang="en-US"/>
              <a:t>Generate new texture patches/images given some examples</a:t>
            </a:r>
          </a:p>
          <a:p>
            <a:pPr lvl="1" eaLnBrk="1" hangingPunct="1"/>
            <a:endParaRPr lang="en-US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/>
              <a:t>Binary image analysis: </a:t>
            </a:r>
            <a:br>
              <a:rPr lang="en-US" sz="4000" dirty="0"/>
            </a:br>
            <a:r>
              <a:rPr lang="en-US" sz="4000" dirty="0"/>
              <a:t>basic steps (recap)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>
                <a:ea typeface="+mn-ea"/>
                <a:cs typeface="+mn-cs"/>
              </a:rPr>
              <a:t>Thresholding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/>
              <a:t>Clean up the </a:t>
            </a:r>
            <a:r>
              <a:rPr lang="en-US" sz="2800" dirty="0" err="1"/>
              <a:t>thresholded</a:t>
            </a:r>
            <a:r>
              <a:rPr lang="en-US" sz="2800" dirty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 synthesis</a:t>
            </a:r>
            <a:endParaRPr lang="en-US" sz="2800" i="1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/>
              <a:t>Goal: create new samples of a given texture</a:t>
            </a:r>
          </a:p>
          <a:p>
            <a:pPr eaLnBrk="1" hangingPunct="1"/>
            <a:r>
              <a:rPr lang="en-US" sz="2800" dirty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/>
              <a:t>Markov Chain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sequence</a:t>
            </a:r>
            <a:r>
              <a:rPr lang="en-US" dirty="0"/>
              <a:t> of random variables</a:t>
            </a:r>
            <a:endParaRPr lang="en-US" baseline="-25000" dirty="0"/>
          </a:p>
          <a:p>
            <a:pPr lvl="1"/>
            <a:endParaRPr lang="en-US" baseline="-25000" dirty="0"/>
          </a:p>
          <a:p>
            <a:pPr lvl="1"/>
            <a:r>
              <a:rPr lang="en-US" dirty="0"/>
              <a:t>      is the </a:t>
            </a:r>
            <a:r>
              <a:rPr lang="en-US" b="1" dirty="0"/>
              <a:t>state</a:t>
            </a:r>
            <a:r>
              <a:rPr lang="en-US" dirty="0"/>
              <a:t> of the model at time 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Markov assumption</a:t>
            </a:r>
            <a:r>
              <a:rPr lang="en-US" dirty="0"/>
              <a:t>:  each state is dependent only on the previous one</a:t>
            </a:r>
          </a:p>
          <a:p>
            <a:pPr lvl="2"/>
            <a:r>
              <a:rPr lang="en-US" dirty="0"/>
              <a:t>dependency given by a </a:t>
            </a:r>
            <a:r>
              <a:rPr lang="en-US" b="1" dirty="0"/>
              <a:t>conditional probability</a:t>
            </a:r>
            <a:r>
              <a:rPr lang="en-US" dirty="0"/>
              <a:t>: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The above is actually a </a:t>
            </a:r>
            <a:r>
              <a:rPr lang="en-US" i="1" dirty="0"/>
              <a:t>first-order</a:t>
            </a:r>
            <a:r>
              <a:rPr lang="en-US" dirty="0"/>
              <a:t> Markov chain</a:t>
            </a:r>
          </a:p>
          <a:p>
            <a:pPr lvl="1"/>
            <a:r>
              <a:rPr lang="en-US" dirty="0"/>
              <a:t>An </a:t>
            </a:r>
            <a:r>
              <a:rPr lang="en-US" i="1" dirty="0" err="1"/>
              <a:t>N’th</a:t>
            </a:r>
            <a:r>
              <a:rPr lang="en-US" i="1" dirty="0"/>
              <a:t>-order</a:t>
            </a:r>
            <a:r>
              <a:rPr lang="en-US" dirty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p(dog|a</a:t>
            </a:r>
            <a:r>
              <a:rPr lang="en-US" dirty="0"/>
              <a:t>) =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/>
              <a:t>Create plausible looking poetry, love letters, term papers, etc.</a:t>
            </a:r>
          </a:p>
          <a:p>
            <a:pPr marL="533400" indent="-533400"/>
            <a:r>
              <a:rPr lang="en-US" dirty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/>
              <a:t>Build probability histogram/table</a:t>
            </a:r>
          </a:p>
          <a:p>
            <a:pPr marL="1257300" lvl="2" indent="-342900"/>
            <a:r>
              <a:rPr lang="en-US" dirty="0"/>
              <a:t>find all blocks of N consecutive words/letters in training documents</a:t>
            </a:r>
          </a:p>
          <a:p>
            <a:pPr marL="1257300" lvl="2" indent="-342900"/>
            <a:r>
              <a:rPr lang="en-US" dirty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/>
              <a:t>Given words  </a:t>
            </a:r>
          </a:p>
          <a:p>
            <a:pPr marL="1257300" lvl="2" indent="-342900"/>
            <a:r>
              <a:rPr lang="en-US" dirty="0"/>
              <a:t>compute          by sampling from</a:t>
            </a:r>
          </a:p>
          <a:p>
            <a:pPr marL="1257300" lvl="2" indent="-342900"/>
            <a:endParaRPr lang="en-US" dirty="0"/>
          </a:p>
          <a:p>
            <a:pPr marL="1257300" lvl="2" indent="-342900"/>
            <a:endParaRPr lang="en-US" dirty="0"/>
          </a:p>
          <a:p>
            <a:pPr marL="1257300" lvl="2" indent="-342900"/>
            <a:endParaRPr lang="en-US" dirty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cs typeface="Arial" charset="0"/>
              </a:rPr>
              <a:t>Dewdney, “A potpourri of programmed prose and prosody”  </a:t>
            </a:r>
            <a:r>
              <a:rPr lang="en-US" i="1" dirty="0">
                <a:cs typeface="Arial" charset="0"/>
              </a:rPr>
              <a:t>Scientific American, </a:t>
            </a:r>
            <a:r>
              <a:rPr lang="en-US" dirty="0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Steve Seitz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Synthesis </a:t>
            </a:r>
            <a:r>
              <a:rPr lang="en-US" sz="2400">
                <a:hlinkClick r:id="rId3"/>
              </a:rPr>
              <a:t>[Efros &amp; Leung, ICCV 99]</a:t>
            </a:r>
            <a:endParaRPr lang="en-US" sz="240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apply 2D version of text synthesis</a:t>
            </a:r>
          </a:p>
        </p:txBody>
      </p:sp>
      <p:pic>
        <p:nvPicPr>
          <p:cNvPr id="402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713" y="1833821"/>
            <a:ext cx="1316477" cy="12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229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728" y="1844826"/>
            <a:ext cx="1272456" cy="12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0" name="Freeform 9"/>
          <p:cNvSpPr>
            <a:spLocks noChangeArrowheads="1"/>
          </p:cNvSpPr>
          <p:nvPr/>
        </p:nvSpPr>
        <p:spPr bwMode="auto">
          <a:xfrm>
            <a:off x="2692203" y="3122813"/>
            <a:ext cx="326024" cy="326031"/>
          </a:xfrm>
          <a:custGeom>
            <a:avLst/>
            <a:gdLst>
              <a:gd name="T0" fmla="*/ 9 w 1051"/>
              <a:gd name="T1" fmla="*/ 0 h 1051"/>
              <a:gd name="T2" fmla="*/ 3 w 1051"/>
              <a:gd name="T3" fmla="*/ 0 h 1051"/>
              <a:gd name="T4" fmla="*/ 3 w 1051"/>
              <a:gd name="T5" fmla="*/ 9 h 1051"/>
              <a:gd name="T6" fmla="*/ 0 w 1051"/>
              <a:gd name="T7" fmla="*/ 9 h 1051"/>
              <a:gd name="T8" fmla="*/ 6 w 1051"/>
              <a:gd name="T9" fmla="*/ 12 h 1051"/>
              <a:gd name="T10" fmla="*/ 12 w 1051"/>
              <a:gd name="T11" fmla="*/ 9 h 1051"/>
              <a:gd name="T12" fmla="*/ 9 w 1051"/>
              <a:gd name="T13" fmla="*/ 9 h 1051"/>
              <a:gd name="T14" fmla="*/ 9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1" name="Freeform 10"/>
          <p:cNvSpPr>
            <a:spLocks noChangeArrowheads="1"/>
          </p:cNvSpPr>
          <p:nvPr/>
        </p:nvSpPr>
        <p:spPr bwMode="auto">
          <a:xfrm>
            <a:off x="6257833" y="3154453"/>
            <a:ext cx="326024" cy="312274"/>
          </a:xfrm>
          <a:custGeom>
            <a:avLst/>
            <a:gdLst>
              <a:gd name="T0" fmla="*/ 9 w 1051"/>
              <a:gd name="T1" fmla="*/ 0 h 1006"/>
              <a:gd name="T2" fmla="*/ 3 w 1051"/>
              <a:gd name="T3" fmla="*/ 0 h 1006"/>
              <a:gd name="T4" fmla="*/ 3 w 1051"/>
              <a:gd name="T5" fmla="*/ 9 h 1006"/>
              <a:gd name="T6" fmla="*/ 0 w 1051"/>
              <a:gd name="T7" fmla="*/ 9 h 1006"/>
              <a:gd name="T8" fmla="*/ 6 w 1051"/>
              <a:gd name="T9" fmla="*/ 12 h 1006"/>
              <a:gd name="T10" fmla="*/ 12 w 1051"/>
              <a:gd name="T11" fmla="*/ 9 h 1006"/>
              <a:gd name="T12" fmla="*/ 9 w 1051"/>
              <a:gd name="T13" fmla="*/ 9 h 1006"/>
              <a:gd name="T14" fmla="*/ 9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2" name="Text Box 11"/>
          <p:cNvSpPr txBox="1">
            <a:spLocks noChangeArrowheads="1"/>
          </p:cNvSpPr>
          <p:nvPr/>
        </p:nvSpPr>
        <p:spPr bwMode="auto">
          <a:xfrm>
            <a:off x="2429458" y="1371600"/>
            <a:ext cx="182959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3" name="Text Box 12"/>
          <p:cNvSpPr txBox="1">
            <a:spLocks noChangeArrowheads="1"/>
          </p:cNvSpPr>
          <p:nvPr/>
        </p:nvSpPr>
        <p:spPr bwMode="auto">
          <a:xfrm>
            <a:off x="5979956" y="1371600"/>
            <a:ext cx="184334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Texture corpus (sample)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>
                <a:latin typeface="Arial" charset="0"/>
                <a:cs typeface="Arial" charset="0"/>
              </a:rPr>
              <a:t>Now we want to insert </a:t>
            </a:r>
            <a:r>
              <a:rPr lang="en-US" sz="2800" b="1">
                <a:latin typeface="Arial" charset="0"/>
                <a:cs typeface="Arial" charset="0"/>
              </a:rPr>
              <a:t>pixel intensities </a:t>
            </a:r>
            <a:r>
              <a:rPr lang="en-US" sz="2800">
                <a:latin typeface="Arial" charset="0"/>
                <a:cs typeface="Arial" charset="0"/>
              </a:rPr>
              <a:t>based on existing nearby pixel values</a:t>
            </a:r>
            <a:r>
              <a:rPr lang="en-US">
                <a:latin typeface="Arial" charset="0"/>
                <a:cs typeface="Arial" charset="0"/>
              </a:rPr>
              <a:t>.</a:t>
            </a:r>
            <a:endParaRPr lang="en-US" b="1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5224463" y="2871806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1839450" y="3171050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5172094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3400" y="4741087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6100" y="4441844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447835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37275" y="345600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(BW,8);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adapted from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015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/>
              <a:t>Find all the windows in the image that match the </a:t>
            </a:r>
            <a:r>
              <a:rPr lang="en-GB" dirty="0" err="1"/>
              <a:t>neighborhood</a:t>
            </a:r>
            <a:endParaRPr lang="en-GB" dirty="0"/>
          </a:p>
          <a:p>
            <a:pPr marL="571500" lvl="1">
              <a:spcBef>
                <a:spcPts val="700"/>
              </a:spcBef>
            </a:pPr>
            <a:r>
              <a:rPr lang="en-GB" dirty="0"/>
              <a:t>To synthesize </a:t>
            </a:r>
            <a:r>
              <a:rPr lang="en-GB" b="1" dirty="0"/>
              <a:t>x</a:t>
            </a:r>
            <a:endParaRPr lang="en-GB" dirty="0"/>
          </a:p>
          <a:p>
            <a:pPr lvl="2">
              <a:spcBef>
                <a:spcPts val="700"/>
              </a:spcBef>
            </a:pPr>
            <a:r>
              <a:rPr lang="en-GB" dirty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/>
              <a:t>assign </a:t>
            </a:r>
            <a:r>
              <a:rPr lang="en-GB" b="1" dirty="0"/>
              <a:t>x</a:t>
            </a:r>
            <a:r>
              <a:rPr lang="en-GB" dirty="0"/>
              <a:t> to be the </a:t>
            </a:r>
            <a:r>
              <a:rPr lang="en-GB" dirty="0" err="1"/>
              <a:t>center</a:t>
            </a:r>
            <a:r>
              <a:rPr lang="en-GB" dirty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>
                <a:solidFill>
                  <a:srgbClr val="000000"/>
                </a:solidFill>
              </a:rPr>
              <a:t>An </a:t>
            </a:r>
            <a:r>
              <a:rPr lang="en-GB" b="1" dirty="0">
                <a:solidFill>
                  <a:srgbClr val="000000"/>
                </a:solidFill>
              </a:rPr>
              <a:t>exact</a:t>
            </a:r>
            <a:r>
              <a:rPr lang="en-GB" dirty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>
                <a:solidFill>
                  <a:srgbClr val="000000"/>
                </a:solidFill>
              </a:rPr>
              <a:t>best</a:t>
            </a:r>
            <a:r>
              <a:rPr lang="en-GB" dirty="0">
                <a:solidFill>
                  <a:srgbClr val="000000"/>
                </a:solidFill>
              </a:rPr>
              <a:t> matches using </a:t>
            </a:r>
            <a:r>
              <a:rPr lang="en-GB" b="1" dirty="0">
                <a:solidFill>
                  <a:srgbClr val="000000"/>
                </a:solidFill>
              </a:rPr>
              <a:t>SSD error </a:t>
            </a:r>
            <a:r>
              <a:rPr lang="en-GB" dirty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/>
          </a:p>
          <a:p>
            <a:pPr lvl="1">
              <a:spcBef>
                <a:spcPts val="700"/>
              </a:spcBef>
            </a:pPr>
            <a:endParaRPr lang="en-GB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13356</TotalTime>
  <Words>3620</Words>
  <Application>Microsoft Macintosh PowerPoint</Application>
  <PresentationFormat>On-screen Show (4:3)</PresentationFormat>
  <Paragraphs>895</Paragraphs>
  <Slides>120</Slides>
  <Notes>120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9" baseType="lpstr"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 April 16th, 2020</vt:lpstr>
      <vt:lpstr>Review: last time</vt:lpstr>
      <vt:lpstr>Issues</vt:lpstr>
      <vt:lpstr>Connected components</vt:lpstr>
      <vt:lpstr>Connectedness</vt:lpstr>
      <vt:lpstr>Connected components</vt:lpstr>
      <vt:lpstr>Region properties</vt:lpstr>
      <vt:lpstr>Binary image analysis:  basic steps (recap)</vt:lpstr>
      <vt:lpstr>Matlab</vt:lpstr>
      <vt:lpstr>Binary images</vt:lpstr>
      <vt:lpstr>Summary</vt:lpstr>
      <vt:lpstr>Chamfer matching system</vt:lpstr>
      <vt:lpstr>Chamfer matching system</vt:lpstr>
      <vt:lpstr>ShadowDraw  [Lee et al., SIGGRAPH 2011]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PowerPoint Presentation</vt:lpstr>
      <vt:lpstr>PowerPoint Presentation</vt:lpstr>
      <vt:lpstr>Failure Cases</vt:lpstr>
      <vt:lpstr>Hole Filling</vt:lpstr>
      <vt:lpstr>Extrapolation</vt:lpstr>
      <vt:lpstr>PowerPoint Presentation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Transfer</vt:lpstr>
      <vt:lpstr>PowerPoint Presentation</vt:lpstr>
      <vt:lpstr>PowerPoint Presentation</vt:lpstr>
      <vt:lpstr>PowerPoint Presentation</vt:lpstr>
      <vt:lpstr>Gatys et al., CVPR 2016</vt:lpstr>
      <vt:lpstr>Gatys et al., CVPR 2016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Yong Jae Lee</cp:lastModifiedBy>
  <cp:revision>531</cp:revision>
  <cp:lastPrinted>2020-04-15T23:15:15Z</cp:lastPrinted>
  <dcterms:created xsi:type="dcterms:W3CDTF">2013-10-08T22:01:07Z</dcterms:created>
  <dcterms:modified xsi:type="dcterms:W3CDTF">2020-04-15T23:58:12Z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