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6.xml" ContentType="application/vnd.openxmlformats-officedocument.presentationml.notesSlide+xml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17.bin" ContentType="application/vnd.openxmlformats-officedocument.oleObject"/>
  <Override PartName="/ppt/notesSlides/notesSlide29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tags/tag1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  <p:sldMasterId id="2147483772" r:id="rId3"/>
    <p:sldMasterId id="2147483857" r:id="rId4"/>
    <p:sldMasterId id="2147483949" r:id="rId5"/>
    <p:sldMasterId id="2147483985" r:id="rId6"/>
    <p:sldMasterId id="2147484047" r:id="rId7"/>
    <p:sldMasterId id="2147484060" r:id="rId8"/>
    <p:sldMasterId id="2147484072" r:id="rId9"/>
    <p:sldMasterId id="2147484084" r:id="rId10"/>
    <p:sldMasterId id="2147484096" r:id="rId11"/>
    <p:sldMasterId id="2147484108" r:id="rId12"/>
    <p:sldMasterId id="2147484180" r:id="rId13"/>
    <p:sldMasterId id="2147484192" r:id="rId14"/>
    <p:sldMasterId id="2147484204" r:id="rId15"/>
  </p:sldMasterIdLst>
  <p:notesMasterIdLst>
    <p:notesMasterId r:id="rId60"/>
  </p:notesMasterIdLst>
  <p:handoutMasterIdLst>
    <p:handoutMasterId r:id="rId61"/>
  </p:handoutMasterIdLst>
  <p:sldIdLst>
    <p:sldId id="537" r:id="rId16"/>
    <p:sldId id="444" r:id="rId17"/>
    <p:sldId id="471" r:id="rId18"/>
    <p:sldId id="405" r:id="rId19"/>
    <p:sldId id="472" r:id="rId20"/>
    <p:sldId id="411" r:id="rId21"/>
    <p:sldId id="538" r:id="rId22"/>
    <p:sldId id="539" r:id="rId23"/>
    <p:sldId id="543" r:id="rId24"/>
    <p:sldId id="544" r:id="rId25"/>
    <p:sldId id="449" r:id="rId26"/>
    <p:sldId id="450" r:id="rId27"/>
    <p:sldId id="451" r:id="rId28"/>
    <p:sldId id="452" r:id="rId29"/>
    <p:sldId id="453" r:id="rId30"/>
    <p:sldId id="454" r:id="rId31"/>
    <p:sldId id="455" r:id="rId32"/>
    <p:sldId id="447" r:id="rId33"/>
    <p:sldId id="448" r:id="rId34"/>
    <p:sldId id="473" r:id="rId35"/>
    <p:sldId id="474" r:id="rId36"/>
    <p:sldId id="475" r:id="rId37"/>
    <p:sldId id="476" r:id="rId38"/>
    <p:sldId id="548" r:id="rId39"/>
    <p:sldId id="554" r:id="rId40"/>
    <p:sldId id="555" r:id="rId41"/>
    <p:sldId id="477" r:id="rId42"/>
    <p:sldId id="478" r:id="rId43"/>
    <p:sldId id="479" r:id="rId44"/>
    <p:sldId id="480" r:id="rId45"/>
    <p:sldId id="481" r:id="rId46"/>
    <p:sldId id="483" r:id="rId47"/>
    <p:sldId id="484" r:id="rId48"/>
    <p:sldId id="485" r:id="rId49"/>
    <p:sldId id="486" r:id="rId50"/>
    <p:sldId id="487" r:id="rId51"/>
    <p:sldId id="488" r:id="rId52"/>
    <p:sldId id="534" r:id="rId53"/>
    <p:sldId id="535" r:id="rId54"/>
    <p:sldId id="536" r:id="rId55"/>
    <p:sldId id="493" r:id="rId56"/>
    <p:sldId id="553" r:id="rId57"/>
    <p:sldId id="552" r:id="rId58"/>
    <p:sldId id="533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648" autoAdjust="0"/>
  </p:normalViewPr>
  <p:slideViewPr>
    <p:cSldViewPr>
      <p:cViewPr varScale="1">
        <p:scale>
          <a:sx n="103" d="100"/>
          <a:sy n="103" d="100"/>
        </p:scale>
        <p:origin x="-25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Relationship Id="rId3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wmf"/><Relationship Id="rId1" Type="http://schemas.openxmlformats.org/officeDocument/2006/relationships/image" Target="../media/image50.emf"/><Relationship Id="rId2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87A3EA1-A844-4A98-B225-1EB1E67B0F4C}" type="datetimeFigureOut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6759D82-1E12-46BA-B12A-967277D6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66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4465ED-A488-4DAD-902E-A267F0337A56}" type="datetimeFigureOut">
              <a:rPr lang="en-US" smtClean="0"/>
              <a:pPr/>
              <a:t>5/5/20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D26C2C5-82E7-47D2-97FB-E2DE053A9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3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30020" indent="-319239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76955" indent="-25539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87736" indent="-25539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98517" indent="-255391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809299" indent="-25539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320079" indent="-25539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830862" indent="-25539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341642" indent="-25539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40CE78-E203-4607-BC86-3470E8F13B7D}" type="slidenum">
              <a:rPr lang="en-US" altLang="en-US" b="0" smtClean="0"/>
              <a:pPr/>
              <a:t>1</a:t>
            </a:fld>
            <a:endParaRPr lang="en-US" altLang="en-US" b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4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0DD4437-5403-4C72-BE79-527CC6F3CF65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0250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D7329E5-074E-4A05-A2A9-4E8C77CC39B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065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0301C88-653F-46C8-9DD5-37BA2F48D688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260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06C2759-8EED-4AE0-BE7A-F96815C6FC49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2286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collection of several million images downloaded from Flickr</a:t>
            </a:r>
          </a:p>
          <a:p>
            <a:r>
              <a:rPr lang="en-US" dirty="0" smtClean="0"/>
              <a:t>broken into themes that consist of a few hundred thousand images each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63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Scene matching with camera view transformations. </a:t>
            </a:r>
          </a:p>
          <a:p>
            <a:endParaRPr lang="en-US" dirty="0" smtClean="0"/>
          </a:p>
          <a:p>
            <a:r>
              <a:rPr lang="en-US" dirty="0" smtClean="0"/>
              <a:t>First</a:t>
            </a:r>
            <a:r>
              <a:rPr lang="en-US" baseline="0" dirty="0" smtClean="0"/>
              <a:t> </a:t>
            </a:r>
            <a:r>
              <a:rPr lang="en-US" dirty="0" smtClean="0"/>
              <a:t>row: The input image with the desired camera view overlaid in</a:t>
            </a:r>
            <a:r>
              <a:rPr lang="en-US" baseline="0" dirty="0" smtClean="0"/>
              <a:t> </a:t>
            </a:r>
            <a:r>
              <a:rPr lang="en-US" dirty="0" smtClean="0"/>
              <a:t>green. </a:t>
            </a:r>
          </a:p>
          <a:p>
            <a:r>
              <a:rPr lang="en-US" dirty="0" smtClean="0"/>
              <a:t>Second row: The synthesized view from the new camera.</a:t>
            </a:r>
            <a:r>
              <a:rPr lang="en-US" baseline="0" dirty="0" smtClean="0"/>
              <a:t> </a:t>
            </a:r>
            <a:r>
              <a:rPr lang="en-US" dirty="0" smtClean="0"/>
              <a:t>The goal is to find images which can fill-in the unseen portion of</a:t>
            </a:r>
            <a:r>
              <a:rPr lang="en-US" baseline="0" dirty="0" smtClean="0"/>
              <a:t> </a:t>
            </a:r>
            <a:r>
              <a:rPr lang="en-US" dirty="0" smtClean="0"/>
              <a:t>the image (shown in black) while matching the visible portion. </a:t>
            </a:r>
          </a:p>
          <a:p>
            <a:r>
              <a:rPr lang="en-US" dirty="0" smtClean="0"/>
              <a:t>Third row:</a:t>
            </a:r>
            <a:r>
              <a:rPr lang="en-US" baseline="0" dirty="0" smtClean="0"/>
              <a:t> </a:t>
            </a:r>
            <a:r>
              <a:rPr lang="en-US" dirty="0" smtClean="0"/>
              <a:t>the top matching image found in the dataset of</a:t>
            </a:r>
            <a:r>
              <a:rPr lang="en-US" baseline="0" dirty="0" smtClean="0"/>
              <a:t> </a:t>
            </a:r>
            <a:r>
              <a:rPr lang="en-US" dirty="0" smtClean="0"/>
              <a:t>street scenes for each motion. </a:t>
            </a:r>
          </a:p>
          <a:p>
            <a:r>
              <a:rPr lang="en-US" dirty="0" smtClean="0"/>
              <a:t>Fourth row: induced</a:t>
            </a:r>
            <a:r>
              <a:rPr lang="en-US" baseline="0" dirty="0" smtClean="0"/>
              <a:t> </a:t>
            </a:r>
            <a:r>
              <a:rPr lang="en-US" dirty="0" smtClean="0"/>
              <a:t>camera motion between the two pictures. </a:t>
            </a:r>
          </a:p>
          <a:p>
            <a:r>
              <a:rPr lang="en-US" dirty="0" smtClean="0"/>
              <a:t>Final row:</a:t>
            </a:r>
            <a:r>
              <a:rPr lang="en-US" baseline="0" dirty="0" smtClean="0"/>
              <a:t> </a:t>
            </a:r>
            <a:r>
              <a:rPr lang="en-US" dirty="0" smtClean="0"/>
              <a:t>composite after Poisson blending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2BA4-4AE3-48FE-A5AE-1045C504160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11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214B45E-EF84-4306-A408-E4AB12FA9AD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720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9FC36-129B-4DD5-9620-5AFFC8C373B8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95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main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89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 desired properties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5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48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B8E37-7C59-4C51-B72A-493F76F18F76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6363" y="754063"/>
            <a:ext cx="5018087" cy="3763962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2613" y="4767263"/>
            <a:ext cx="5743787" cy="459890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8113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DE8D7-1D66-430E-89BF-588F50959477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0FC288C-9B72-4834-807F-91B06DF4EAA8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7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77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53" tIns="48326" rIns="96653" bIns="483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20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9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53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repeatability, distinctiveness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45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B8F2C1-2606-4D1E-B87D-8927E07E754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3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93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704DC1-17D2-4F9A-8A86-F2302B36F694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961" y="4540568"/>
            <a:ext cx="5384800" cy="437888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52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EF1D4E-1FBF-4675-84E5-65A04B6F1DC1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628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6174A-073C-4624-9523-17FAFA7F046F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6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1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FC9A7-D7CA-4C75-B6E5-5488EBAD6E04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r>
              <a:rPr lang="en-US" smtClean="0"/>
              <a:t>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310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214B45E-EF84-4306-A408-E4AB12FA9AD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7103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749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697AD-F4D0-4EC1-8CC8-0E1CD8D33EDF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3" tIns="48326" rIns="96653" bIns="4832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D2B00DE-42B5-429A-B128-69726E691329}" type="slidenum">
              <a:rPr lang="en-US" sz="130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653" tIns="48326" rIns="96653" bIns="4832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79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667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66526"/>
            <a:r>
              <a:rPr lang="en-US" dirty="0">
                <a:solidFill>
                  <a:srgbClr val="000000"/>
                </a:solidFill>
              </a:rPr>
              <a:t>Only non-maxes exceeding average (</a:t>
            </a:r>
            <a:r>
              <a:rPr lang="en-US" dirty="0" err="1">
                <a:solidFill>
                  <a:srgbClr val="000000"/>
                </a:solidFill>
              </a:rPr>
              <a:t>thresholded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endParaRPr 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FE2BC-39B3-4C3B-B909-7DEA0EA0EC2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1899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B0E5F-A245-4CC4-9792-D448453003A0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6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184D92-B970-4FF7-B9AB-4B1FEFD14D14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0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There </a:t>
            </a:r>
            <a:r>
              <a:rPr lang="en-US" dirty="0"/>
              <a:t>is a whole set of solution </a:t>
            </a:r>
            <a:r>
              <a:rPr lang="en-US" dirty="0" err="1"/>
              <a:t>homographies</a:t>
            </a:r>
            <a:r>
              <a:rPr lang="en-US" dirty="0"/>
              <a:t> with variation across </a:t>
            </a:r>
            <a:r>
              <a:rPr lang="en-US" dirty="0" smtClean="0"/>
              <a:t>scale</a:t>
            </a:r>
            <a:r>
              <a:rPr lang="en-US" baseline="0" dirty="0" smtClean="0"/>
              <a:t> </a:t>
            </a:r>
            <a:r>
              <a:rPr lang="en-US" sz="1300" dirty="0" smtClean="0"/>
              <a:t>that </a:t>
            </a:r>
            <a:r>
              <a:rPr lang="en-US" sz="1300" dirty="0"/>
              <a:t>represent the same geometrical transformation</a:t>
            </a:r>
            <a:endParaRPr lang="en-US" dirty="0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6DD575-0F9E-4F6C-93C9-BF1FFE1FD7F7}" type="slidenum">
              <a:rPr lang="en-US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7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 is a whole set of solution </a:t>
            </a:r>
            <a:r>
              <a:rPr lang="en-US" dirty="0" err="1" smtClean="0"/>
              <a:t>homographies</a:t>
            </a:r>
            <a:r>
              <a:rPr lang="en-US" dirty="0" smtClean="0"/>
              <a:t> with variation across scale</a:t>
            </a:r>
            <a:r>
              <a:rPr lang="en-US" baseline="0" dirty="0" smtClean="0"/>
              <a:t> </a:t>
            </a:r>
            <a:r>
              <a:rPr lang="en-US" sz="1300" dirty="0" smtClean="0"/>
              <a:t>that represent the same geometrical transformation</a:t>
            </a:r>
            <a:endParaRPr lang="en-US" dirty="0" smtClean="0"/>
          </a:p>
          <a:p>
            <a:pPr defTabSz="966612"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966612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DOF: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 of variables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are free to vary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8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if h_22=0 this approach fails</a:t>
            </a:r>
          </a:p>
          <a:p>
            <a:r>
              <a:rPr lang="en-US" dirty="0" smtClean="0"/>
              <a:t>Also poor results if h_22 close to</a:t>
            </a:r>
            <a:r>
              <a:rPr lang="en-US" baseline="0" dirty="0" smtClean="0"/>
              <a:t> zero; thus, not recommended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6C2C5-82E7-47D2-97FB-E2DE053A92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0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5586DDD-22B9-4C19-AEB2-3A6DEABA2652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96304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214B45E-EF84-4306-A408-E4AB12FA9AD3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8047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B3AD-19EC-442F-B4A0-93276AD66D8D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E6513-5AE6-412A-B77C-7BA6B392107F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48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3AC6-F98A-45BD-BEC9-4790C137884D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BE30F1-0304-487F-8665-C9AF3EEC5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1579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B691-58C6-45B5-AD6B-0F16A0F5900C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DA2117-156B-4290-B8AC-1326C86E3F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0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4541-C59C-4051-81B3-144710BF1D10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5507B-7F6F-406B-BE3E-1306DFBE9B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82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0F5D2-9073-424F-A3E6-6DDA39956012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AE9D73-E396-46EA-92A0-644C1643B2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1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5129A-3A2E-4F9B-B8EE-5007737861C7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B9B0D-8E6E-4677-BD2A-A4E528130F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504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E2A65-928D-4045-B57F-9C82FBA1DDD3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0CB2-5303-4D3E-B0D2-3C770C63DF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193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3B5624-71BB-45D9-B7D4-73ED610028F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E9C2-50EF-4070-B2E3-DAF2707F7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99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A650-BA3A-4715-B488-EA8506F0FF5E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8041C-F586-451E-86CB-D41C278B23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022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295A7-DFD5-4DCE-9D7A-1F63E6345AF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B51F-2EC3-4A86-9A68-17DBB2EA7C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2063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67190-7A4F-4364-9FEF-792E1CD7458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E31C7-C517-40AD-9C98-90AEA8B477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9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DAD2F-F671-4C7F-BAD3-74264A306663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952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93A16-5A12-42B3-B2C7-6A675D8184E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F2D2D-E36F-4706-9A27-9C72FF25FD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778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F9B5D8-E178-4E8F-93F4-5EC057E7CEDC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4E27C-3F02-495C-9E5F-2CD97AFF2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900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2FA743-584C-41CA-8FF2-A7558EA0102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8349-8B4F-47D3-A8E9-7FB431AF5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067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172B9-296C-4EDC-B28E-F6CACE4F9BA4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80BA6-62ED-4F14-83CA-9F5A5A2134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9527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FFCD2-DE25-4E09-BB28-6CE82AB2AC46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E00E-9720-499D-A91C-37E6F1351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424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BE691C-92D3-4470-AC97-5093F84C9D74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018FA-729C-4774-84BA-629305C7EF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04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626B9B-D127-46FA-8B8E-B201B68605E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FB31-2694-44B9-96FC-A0F712CE3B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086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0F9B97-A263-439C-89DB-B09D99110EE0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2BEA-B778-4F09-8F37-2D8560D11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35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1CEF9-3912-4E18-92BD-B1E9FE3CD3D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2D196-2A8C-4202-A1DF-0FBB8A45D3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0625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0B543-680C-4535-9E95-C006B99141AC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6946-0AD1-4244-8228-2D73557F2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35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97322-7020-4506-9A63-543324F08315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466A-FB8A-44AC-8124-F15668B96B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000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B3445-C228-4A23-AA62-EF4541D3E490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9DDBB-20CB-4744-92AB-E6C7466C3E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7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B326F-DC46-44F6-AA2E-33D8403BBA54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257E6-5DB2-4145-AC93-227207D0DB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045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4B7D1-1D5F-48C5-9B19-D24D31C08DEE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388E-68B0-4AC8-B8D3-C0CF3E47C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33503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7A994D-7340-433B-8DCE-7BF9846817CA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F861-FDBF-4675-9161-0CB3A4E8F0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574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911DCD-9556-4D5A-BF51-14F96E6B35D0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F110C-F84C-4717-9648-91007EC982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145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CBA1A-283C-4F63-A012-D751F48C449D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F52A-B369-4174-8EAC-8772C2FEE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118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14AB2-14DD-40AB-B449-502F2501BD16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38DED3-6B58-41BD-AED5-B801D11A37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018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DCCD-C60F-4011-9A07-A40FE5B9DD12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31D263-80E4-4D11-A6AE-33B6E8F756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692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4E0AA-6458-46AD-9420-804CDF7F74A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1D2C03-1646-481D-A019-269416064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8071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7F97-B69A-4586-A82A-0CC8AFC1CE9F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52A0F2-C39A-4E77-8CAA-C415D4CD71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1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4DD2A5-FA38-4F29-91A7-1589CE35D73C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38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D5CD-BD98-497C-83BB-DA2BC448C157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D99B8E-0F09-4295-9F48-5E69EC5DF9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696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3B414-C0A6-40AD-A162-1E75A2DF8957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B308FB-77C8-4B52-8169-983E2523A4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440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A18A7-D6BF-42D2-A133-6513554A5AD0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9B75AA-E36B-4F1D-A889-61D971607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882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675B-F4F8-4208-A109-60FEBCC1D036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ED0BB0-FBFC-4BD9-9A1D-45C52A7D0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6094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57A81-673B-4CE7-9E0C-D3C59C73090B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87C357-AC0B-4BBC-8CEF-70A5D2D5DB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6649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E522E-8E5F-48DF-916C-710D41E1D304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4C6366-DA3E-40A9-A0D6-A97EFB1FC2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6020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12A41-CA46-4614-ACA1-5F21DFF75FE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B54806-55D1-4220-BA51-B197EE7C57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5739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74C16-B88A-452D-A259-782AA995689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230CC-2082-4BBE-BE68-7C07C48988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42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70617-6ECC-4C72-82DB-1B5BEF67BA77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8C68F-2498-4D0A-9843-338F912BDA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273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F74F2-23CC-4704-B7B4-25ED6F265FCB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D9017F-4FCE-4024-B724-B41B7C7D89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1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57EE31-F377-4314-B737-27D5ECC5928B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A588A-274E-450B-9BBB-4FAED95950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0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C061-4D07-4813-B732-A3979453533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7C7DBE-DC85-4D0B-8BD6-633A58FC6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940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D9EC-2E49-4CBD-9FF2-F6B499F8662D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A8A58A-C606-427E-83B8-5D749A87F0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052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0BEE5-77B1-44B9-B491-8ED9DCB178DE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B528D-DC0A-4527-8A84-64D34BA6A2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81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A041-D264-429F-ABC5-12F7486EA6E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46BAED-F31B-456F-B141-63044CF9E9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819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0B621-23FF-45B3-A6E2-1F47F782E3E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875098-B9CF-4128-8EAF-1415DC303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8578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D547-9690-40B1-B24D-BB54E393CECE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F7BCD8-FA77-47C6-A04A-75142F7BF2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106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8C190-22FF-475E-861A-CED332F2CA6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19921B-C40A-43A7-AED0-2E5ECF04E2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7590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FDCF1-1D0B-456A-88C8-A5993C0E6BDB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D6F4B-F2B2-4ACD-8D55-E62812884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029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104658-14F1-4A57-83A8-15C5B7624AB2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018FA-729C-4774-84BA-629305C7EF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6100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5CFF3-3792-44EC-8292-E6F46EA35B8C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0FB31-2694-44B9-96FC-A0F712CE3B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80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167524-CDF7-4273-90C2-D1C3455AE38B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78BEF7-F514-46A2-B6ED-A610827ABA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5284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6B3B7D-CCDA-4E23-B011-392466CE5B3E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52BEA-B778-4F09-8F37-2D8560D11F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930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C4790-57CA-48CA-AA5E-9853BC77430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2D196-2A8C-4202-A1DF-0FBB8A45D3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2584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976FBC-E533-413C-A929-A2D36F27B238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6946-0AD1-4244-8228-2D73557F2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12460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E2568-22A9-4E5D-8570-18E3F433D11C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9DDBB-20CB-4744-92AB-E6C7466C3E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721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9DE3D-A5D4-4C23-BFA1-2E1D1C79E437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257E6-5DB2-4145-AC93-227207D0DB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962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9EBB4-8D1A-4DAC-9312-D9EAC9A7E69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388E-68B0-4AC8-B8D3-C0CF3E47CB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02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F253FC-ACED-4974-9AE3-529CBE463A0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F861-FDBF-4675-9161-0CB3A4E8F0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242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2FEAA7-A9E4-43AF-BC0C-7FAE4F50B74A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F110C-F84C-4717-9648-91007EC982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2653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6821CC-9135-43FF-822E-1507CDAB3E1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7F52A-B369-4174-8EAC-8772C2FEE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4567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58F3F-CAF8-4A27-B02C-5A42B09D3C2E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B5ADA-35DA-4EE0-B21E-47669DA6F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1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2580B5-788B-4069-98AC-09F538A51532}" type="datetime1">
              <a:rPr lang="en-US" smtClean="0"/>
              <a:t>5/5/20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A687-61BF-4D48-860D-E0334468BB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893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D0C58-0B1E-474E-A120-4882391E3DD7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D9B1-B23E-4645-BE20-A5207F5EA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80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34CD9-D6FA-461E-807A-34D5982566D4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EF74D-4F96-4E40-8567-3CA228EF0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77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5B573-365F-48BD-8D51-16E2223D1FE6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615C5-7366-46AD-A998-55D7613D6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3077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05D92-A552-4CCF-910B-4581E6DFF4D3}" type="datetime1">
              <a:rPr lang="en-US" smtClean="0"/>
              <a:t>5/5/20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396E-013B-4D38-B0A7-33B36AB81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8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4732-B06B-4E09-B93F-FBE446A37499}" type="datetime1">
              <a:rPr lang="en-US" smtClean="0"/>
              <a:t>5/5/20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D55B0-532D-4394-A2FF-4BD653366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954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44FF-7C7C-4DC6-B657-A57C1407B24C}" type="datetime1">
              <a:rPr lang="en-US" smtClean="0"/>
              <a:t>5/5/20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ECF38-1023-4B3A-8D1F-22C9836C6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352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E8734-93C9-49D7-BC7B-5A9D9618BF2B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D156-D716-4DD6-931D-B7BB4BDF6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46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E5919-ECB3-46F3-9B23-C8B50DC18672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BDF95-28A1-4449-935F-A0DA3E387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36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F561A-FADC-4D9C-A5AF-9BDBCB5E5069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67F2-00E7-4023-A63D-41A24AB5B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406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06B52-B6C5-4C32-BA30-9E23185F9FF6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DA695-65B1-416C-937D-BD86CD8E0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19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F23318-F3D3-4C51-95C6-E2A1F1474061}" type="datetime1">
              <a:rPr lang="en-US" smtClean="0"/>
              <a:t>5/5/20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CB89CE-55E9-419A-A2EF-4349E5080B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6A2382-1560-4E5C-B78C-CB01F2594246}" type="datetime1">
              <a:rPr lang="en-US" smtClean="0"/>
              <a:t>5/5/20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97FFF7-47F4-41B7-BFFD-A71969F7545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58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ACCC22-AC54-47EC-BBA8-5E99A71EA4C3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E812C3-78BE-4FFA-866B-731D270156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A6E5-97ED-49ED-8187-59AAA831EC04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4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D66E9C-1068-4AA4-93D5-4EA85927F456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E8EB8-BE31-48FC-BD55-E7636109E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511FC6-E589-410D-949C-481608F0B052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A41C3D-07E3-4795-BCDF-BF4D51DFB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4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1A5364-4BFC-4C97-BCC7-37A9941D855A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DD0E20-865B-4477-8212-2040FCF4C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3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CBDD5-BEA4-40CF-8096-C66539E99E0F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2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E1131-D83B-4C14-89A6-6FD565D25D07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86B591-ACE6-48FB-A7B5-69BBE5878D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78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7F292-22A8-4C8E-A61C-7B46A15A67E1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D1A206-AA2F-4491-9355-E73762D429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65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39F8AE-CA64-42CF-9944-9FAC3997456D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9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F0C5F-23F0-440D-8D14-3D99D1CF942C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A378A-6A8C-4A79-B795-2135F8A060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4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155BB-FDFF-4F77-B637-EF127C5ACCF3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431504-C6C0-465A-9B7E-27072C15E18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1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43473-0B85-4754-AA8D-6E10BB3FF159}" type="datetime1">
              <a:rPr lang="en-US" smtClean="0"/>
              <a:t>5/5/20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E5E2B-8C06-4433-9A97-B94D92356B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AB9E-5D84-4CFB-85B5-F200C6B8BC9A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3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52D85-E9B8-4E7A-B035-9E7F6E772FF6}" type="datetime1">
              <a:rPr lang="en-US" smtClean="0"/>
              <a:t>5/5/20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6F863D-7495-4D91-B9D1-5E017028CE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31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784704-FAE1-4A03-90AF-BD4E78BB32DE}" type="datetime1">
              <a:rPr lang="en-US" smtClean="0"/>
              <a:t>5/5/20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F3354-CD96-4B66-A60D-FA6BBD80C8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7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C086B5-9A91-4689-A219-100698B0E898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CD817-3392-497D-ADC5-624D2B19FB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9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EB4C38-6CAA-46A4-9DFA-FB0F1B106AD1}" type="datetime1">
              <a:rPr lang="en-US" smtClean="0"/>
              <a:t>5/5/20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6557F6-226C-43EA-935E-8BFF8D973E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4801A-19E9-45DB-B5D6-36ADA0ED1A37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44C35A-4CBF-44FF-B109-4490639DD2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80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B1135-45FC-45F1-90EA-525B3DDD6E66}" type="datetime1">
              <a:rPr lang="en-US" smtClean="0"/>
              <a:t>5/5/20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3127E-40F5-4F91-95C0-AB5D5B9F91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1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BigBlueDots1600Logo2 o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folHlink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082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90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49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0D44-8E10-4109-8002-984DB052316A}" type="datetime1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66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483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118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1856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537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88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D4B86-4D4A-4CAF-9D5D-A669C827D11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DFE37D-0399-4782-ACCC-41C6582A829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32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0C1391-5E15-4BE0-98CE-942884DE571D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169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BE999D-5B6C-4444-B085-A090D9BE630C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FCA5C-1058-44E4-9BEF-B7DD58ECFA3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6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1436-9BEC-4410-9113-6199CF435DBB}" type="datetime1">
              <a:rPr lang="en-US" smtClean="0"/>
              <a:t>5/5/20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45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0ECFA1-17C9-4133-A561-EE7550460723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1C46FF-051C-4417-BFCD-C33BCFC300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605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F9CF3-6F3D-41E8-BD4E-52FB2C44002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386BE5-8C8C-4CA7-A34B-7167F91EBB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804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E768D1-D41D-422F-A189-C0D7142272D0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3AD704-75B4-4EED-BB56-66A6FBA0736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3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3A4D5-DA69-4C1C-88E2-A96F924408A7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4FF8AD-E0AB-4224-90B0-25063A38E4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05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C2BEC-E271-4A83-A4A3-694F28FCA76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734C93-0044-4DA3-A71E-86D267CB126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1135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10DDB-738E-4EDF-BC3B-301880AAFD7D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0158DE-57D3-4497-B383-F0E55D5CF61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101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33DDE5-310A-45FA-B7C9-2EE0BFBE09E4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52F32-A75F-403B-B111-3F89478CA95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47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07031-84EA-4AA9-B8F9-A1D4BC1A02FC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552460-B472-4652-A7B3-F000F9CBB89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29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584F08-1F88-4FD7-B292-46132929A92E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307C8-829D-4BED-80D0-396216B14B1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9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0AB0F4-75F9-48C6-B460-48FE138E73F6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41B9C-0B88-4767-9182-A02C1BB5DE4C}" type="datetime1">
              <a:rPr lang="en-US" smtClean="0"/>
              <a:t>5/5/20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738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84916B-DA9B-44DB-9B8F-C0653D8A068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31CB19-1C00-46EB-95E5-FC6DE6FE5CC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044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3BBED7-211E-41EE-97ED-BDF2E9BDD1E8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D2DE4-3975-4D81-9234-8C24AEADCF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516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F3074F-D055-49DA-A0E5-4401F1DB17B0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ACB6DE-3EC2-4600-BA32-ECA1B2995D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153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80FDD-CA86-426E-973B-1E8FFAF9383E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361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BEA4D9-D38B-4691-AF0C-4C03FA43DB43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85158D-3111-4441-A775-49823B22BC2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23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2584C8-A5F0-4850-AADE-0E9741DAE56F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AFC6A-C4FA-4FAE-8CCF-DCD4EF18CEE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840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54DF73-9B0D-4429-AAC6-5BD2C9E7C9AE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C0164F-EAAB-4283-99BF-B9E4343546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36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50FC6-D335-4609-AE6E-AAABAAE15412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3CB9A-9E34-4D09-8302-9742DF7F18E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539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0BC631-1CEE-483A-BFC9-98C4F1E4F65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2B9EF0-7E4F-4554-8D12-4A5B9B407E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27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7621B-4AE3-4034-8C10-F8CA1E2337A7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66157C-4016-434D-8329-A6BA8E355C7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9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AE68-B3A3-4FB6-A59E-76CBB9F23D09}" type="datetime1">
              <a:rPr lang="en-US" smtClean="0"/>
              <a:t>5/5/20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474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64A2-75D2-48C4-AE56-6619316F0E46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B3D3A-9DFE-4B08-8CC1-FB03F876E7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121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5D713-F11E-4DB8-9E98-7FC407CAEE1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A8175-55DA-4EF8-B888-CA4A03D1E9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810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93E2B-7BCA-4681-AE1E-9D75703D3182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0FD1B-E747-4629-8CD2-22ED4C2670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9733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4C4AD-0561-4AB4-B2E8-A3E4596FDB53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58953-6FB6-4000-B863-7D750F738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183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2A8D-77A7-47CD-BE52-2DD295F5FE6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D0BA1-DB8C-47D7-BDFF-ED6E5F5F87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5672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952E2-44EA-49FC-888B-5AA20CC3CAB0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D0CA-9B9E-42F8-959F-EC92E14267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15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B393-C456-4669-A0C5-1660E81F70D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147D-57CB-4CDE-97E5-6842A5F72A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862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4F0B-1BBA-4EB2-BCEE-35FE70C87C58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30CA2-ED5C-439B-BD7C-2DE5A7F53A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7358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7738-B8BE-4C22-8A39-E2F86CE79302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7AA87-DD59-4A64-8373-37D0DF12CF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003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4F175-844E-4302-A6BF-2511A66E2BA8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3655D-F7C4-42E2-B432-310B688064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2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E47-2A8D-4426-9965-382B3F10788D}" type="datetime1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92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4B2F1-631E-4FA3-8E19-FFDBF06A4377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3AB2F-353B-44A7-8A1D-3C3B68E1DE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125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07B0E-6249-45BE-9F99-0D44C32C19EF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9EB69-4972-438D-9C2D-8659C11F72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29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C2ED3-5FB1-400F-827E-27372E78C75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B9B0D-8E6E-4677-BD2A-A4E528130FC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336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84ADD-D3C9-40C2-8CDC-4D6BD3C4A37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B0CB2-5303-4D3E-B0D2-3C770C63DF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606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742F85-47DE-4E72-9AC7-29550DDC2947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E9C2-50EF-4070-B2E3-DAF2707F7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168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C5EC5-C3B4-4472-B250-FB8C793CD543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8041C-F586-451E-86CB-D41C278B23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217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B25D1C-3941-4DDD-9F0D-E733E8C88A7B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6B51F-2EC3-4A86-9A68-17DBB2EA7C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304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EC5C31-A59E-43E7-8867-5B2293EDEB42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E31C7-C517-40AD-9C98-90AEA8B477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500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040A6-35A6-42C0-9530-9FB0FFBFF946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F2D2D-E36F-4706-9A27-9C72FF25FDF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67738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5D3DB-0C93-4698-86CD-6CDFB63F27F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4E27C-3F02-495C-9E5F-2CD97AFF2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0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C1C8-E5C7-4E59-B85A-F1E5841D148E}" type="datetime1">
              <a:rPr lang="en-US" smtClean="0"/>
              <a:t>5/5/20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1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13BA4E-AB3A-48C6-B9DE-0F5D964708B0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8349-8B4F-47D3-A8E9-7FB431AF5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25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E85A8-7D4B-4DAD-B4A6-3C1547BD3774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80BA6-62ED-4F14-83CA-9F5A5A2134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0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9E3D2-33AC-42A5-AD61-97815963FC4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AE00E-9720-499D-A91C-37E6F1351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4197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9E0BB-4A41-4E14-9AB1-000DFC094B9D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4207CD-682E-4D64-8FBB-EBA3104C5E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4182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70EA9-1A7E-49E3-97A4-93A50C7A1B76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C774B7-2CEB-4B76-87BF-619AEB52DF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70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F533-0FFF-4A10-BF14-4032B150644E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EEE34-E2F4-4095-8CD1-1454D79850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903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5E41-41A9-42C7-B22F-A072E26BDDD8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9DA678-0E06-4B7F-B44C-2E45059FE5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6974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0AF8D-BC36-4403-B6AD-36255692892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931875-4677-451E-AC0B-6655F6A3B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292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607E-4543-40F1-BBF3-6409CA8A7EF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EEC44A-0E84-4B31-8910-7B0C2E16D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20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65B83-89D4-4118-AE93-6CF8220DB9E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779850-1E96-438F-8D98-28A24A8D25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1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3.xml"/><Relationship Id="rId8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6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5.xml"/><Relationship Id="rId8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4.xml"/><Relationship Id="rId3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5AD8-A21F-4C91-9AAA-980B34AB6F74}" type="datetime1">
              <a:rPr lang="en-US" smtClean="0"/>
              <a:t>5/5/20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BEE6C-CE65-4638-B199-8501D41A4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4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826EE9-DCFF-4B5C-B596-E3DAA605D64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20F666-117D-4A59-9DE3-11A441E0EC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0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EDEAE64-7B3A-415A-A969-3B9F54AB8F7A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E77339-781C-4201-A157-AEF1EC056191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8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EBFEF8F-BD8B-46F3-B4C9-4409CD5E1B42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EFC1878-DF5E-42B4-8B74-8C27BC804CEE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64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33D8EF-10A5-47A8-A7E4-89673B2819E1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90DB48-E42D-4999-ACC0-9891DBDF582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D9D91A-9A7B-4F9B-955D-E400EA8BF5B4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EE77339-781C-4201-A157-AEF1EC056191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31495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4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DB77A-7568-489C-A65A-FE975B10278F}" type="datetime1">
              <a:rPr lang="en-US" smtClean="0"/>
              <a:t>5/5/20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E0C990-568A-4A94-8A8C-CE1746DD59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7874A-9C1D-4BEA-B065-FCE8406AA0F2}" type="datetime1">
              <a:rPr lang="en-US" smtClean="0"/>
              <a:t>5/5/20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C24D8-48A4-4CF3-98D9-EC4A8A4876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94AE4-C60B-4BFB-A6FE-A7CEF6A5A97B}" type="datetime1">
              <a:rPr lang="en-US" smtClean="0"/>
              <a:t>5/5/20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B1D190-F0A8-4BB2-9566-41A732BBF1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81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BigBlueDots1600gradientWithBrite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4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1A50E8-04F0-413D-A06F-C3E545CEB895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B9F3-849D-4788-85CF-CB5DFEF19A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4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1EF2B-8CD9-4387-80E8-FDB207456CCB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6C9532-855A-4EA1-B8EB-122CC0DEAC2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6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4D2E9C-ED8B-451C-A934-19F45B33220A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E9DF8-9489-44FB-8BDD-BAF5A386CE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3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15153C-250C-4FF3-997A-2CCE18569CF9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20F666-117D-4A59-9DE3-11A441E0EC5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2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DE8DA-4451-4006-A0E3-285A44D2710C}" type="datetime1">
              <a:rPr lang="en-US" smtClean="0">
                <a:solidFill>
                  <a:srgbClr val="000000"/>
                </a:solidFill>
              </a:rPr>
              <a:t>5/5/20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1AA85-3204-446D-BEB7-21A2F71051B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03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Relationship Id="rId3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http://www.youtube.com/watch?v=E0rboU10rPo" TargetMode="External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.jpe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38.wmf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w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5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16.xml"/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51.wmf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oleObject" Target="../embeddings/oleObject1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5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57.w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58.wmf"/><Relationship Id="rId8" Type="http://schemas.openxmlformats.org/officeDocument/2006/relationships/image" Target="../media/image49.jpe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49.jpeg"/><Relationship Id="rId5" Type="http://schemas.openxmlformats.org/officeDocument/2006/relationships/image" Target="../media/image59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Relationship Id="rId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3.wmf"/><Relationship Id="rId15" Type="http://schemas.openxmlformats.org/officeDocument/2006/relationships/oleObject" Target="../embeddings/oleObject6.bin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8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8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w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6.w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gif"/><Relationship Id="rId12" Type="http://schemas.openxmlformats.org/officeDocument/2006/relationships/image" Target="../media/image25.gi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8.wmf"/><Relationship Id="rId6" Type="http://schemas.openxmlformats.org/officeDocument/2006/relationships/image" Target="../media/image19.gif"/><Relationship Id="rId7" Type="http://schemas.openxmlformats.org/officeDocument/2006/relationships/image" Target="../media/image20.gif"/><Relationship Id="rId8" Type="http://schemas.openxmlformats.org/officeDocument/2006/relationships/image" Target="../media/image21.gif"/><Relationship Id="rId9" Type="http://schemas.openxmlformats.org/officeDocument/2006/relationships/image" Target="../media/image22.gif"/><Relationship Id="rId10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4" Type="http://schemas.openxmlformats.org/officeDocument/2006/relationships/image" Target="../media/image27.gif"/><Relationship Id="rId5" Type="http://schemas.openxmlformats.org/officeDocument/2006/relationships/image" Target="../media/image28.gi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sp>
        <p:nvSpPr>
          <p:cNvPr id="59395" name="Title 3"/>
          <p:cNvSpPr>
            <a:spLocks noGrp="1"/>
          </p:cNvSpPr>
          <p:nvPr>
            <p:ph type="ctrTitle"/>
          </p:nvPr>
        </p:nvSpPr>
        <p:spPr>
          <a:xfrm>
            <a:off x="0" y="1143001"/>
            <a:ext cx="9144000" cy="1993900"/>
          </a:xfrm>
        </p:spPr>
        <p:txBody>
          <a:bodyPr>
            <a:normAutofit fontScale="90000"/>
          </a:bodyPr>
          <a:lstStyle/>
          <a:p>
            <a:r>
              <a:rPr lang="en-US" altLang="en-US" sz="5300" dirty="0" smtClean="0">
                <a:ea typeface="ＭＳ Ｐゴシック" panose="020B0600070205080204" pitchFamily="34" charset="-128"/>
              </a:rPr>
              <a:t>Local features and image matching</a:t>
            </a:r>
            <a:r>
              <a:rPr lang="en-US" altLang="en-US" sz="4800" dirty="0" smtClean="0">
                <a:ea typeface="ＭＳ Ｐゴシック" panose="020B0600070205080204" pitchFamily="34" charset="-128"/>
              </a:rPr>
              <a:t/>
            </a:r>
            <a:br>
              <a:rPr lang="en-US" altLang="en-US" sz="4800" dirty="0" smtClean="0">
                <a:ea typeface="ＭＳ Ｐゴシック" panose="020B0600070205080204" pitchFamily="34" charset="-128"/>
              </a:rPr>
            </a:br>
            <a:r>
              <a:rPr lang="en-US" altLang="en-US" sz="3600" dirty="0" smtClean="0">
                <a:ea typeface="ＭＳ Ｐゴシック" panose="020B0600070205080204" pitchFamily="34" charset="-128"/>
              </a:rPr>
              <a:t>May </a:t>
            </a:r>
            <a:r>
              <a:rPr lang="en-US" altLang="en-US" sz="3600" dirty="0">
                <a:ea typeface="ＭＳ Ｐゴシック" panose="020B0600070205080204" pitchFamily="34" charset="-128"/>
              </a:rPr>
              <a:t>5</a:t>
            </a:r>
            <a:r>
              <a:rPr lang="en-US" altLang="en-US" sz="3600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, </a:t>
            </a:r>
            <a:r>
              <a:rPr lang="en-US" altLang="en-US" sz="3600" dirty="0" smtClean="0">
                <a:ea typeface="ＭＳ Ｐゴシック" panose="020B0600070205080204" pitchFamily="34" charset="-128"/>
              </a:rPr>
              <a:t>2020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59396" name="Subtitle 4"/>
          <p:cNvSpPr>
            <a:spLocks noGrp="1"/>
          </p:cNvSpPr>
          <p:nvPr>
            <p:ph type="subTitle" idx="1"/>
          </p:nvPr>
        </p:nvSpPr>
        <p:spPr>
          <a:xfrm>
            <a:off x="1371600" y="3570288"/>
            <a:ext cx="6400800" cy="1752600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Yong Jae Lee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UC Davis</a:t>
            </a:r>
          </a:p>
        </p:txBody>
      </p:sp>
    </p:spTree>
    <p:extLst>
      <p:ext uri="{BB962C8B-B14F-4D97-AF65-F5344CB8AC3E}">
        <p14:creationId xmlns:p14="http://schemas.microsoft.com/office/powerpoint/2010/main" val="159349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5" descr="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15636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Projective: # correspondences?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4267200"/>
            <a:ext cx="7696200" cy="1371600"/>
          </a:xfrm>
        </p:spPr>
        <p:txBody>
          <a:bodyPr/>
          <a:lstStyle/>
          <a:p>
            <a:r>
              <a:rPr lang="en-US" altLang="en-US" dirty="0" smtClean="0"/>
              <a:t>How many correspondences needed for projective?</a:t>
            </a:r>
          </a:p>
          <a:p>
            <a:endParaRPr lang="en-US" altLang="en-US" dirty="0" smtClean="0"/>
          </a:p>
        </p:txBody>
      </p:sp>
      <p:pic>
        <p:nvPicPr>
          <p:cNvPr id="75781" name="Picture 5" descr="HHHIMG_1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1939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82" name="Group 6"/>
          <p:cNvGrpSpPr>
            <a:grpSpLocks/>
          </p:cNvGrpSpPr>
          <p:nvPr/>
        </p:nvGrpSpPr>
        <p:grpSpPr bwMode="auto">
          <a:xfrm>
            <a:off x="1752600" y="2971800"/>
            <a:ext cx="381000" cy="381000"/>
            <a:chOff x="1104" y="3312"/>
            <a:chExt cx="240" cy="240"/>
          </a:xfrm>
        </p:grpSpPr>
        <p:sp>
          <p:nvSpPr>
            <p:cNvPr id="75801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2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783" name="Group 9"/>
          <p:cNvGrpSpPr>
            <a:grpSpLocks/>
          </p:cNvGrpSpPr>
          <p:nvPr/>
        </p:nvGrpSpPr>
        <p:grpSpPr bwMode="auto">
          <a:xfrm>
            <a:off x="5257800" y="2971800"/>
            <a:ext cx="381000" cy="381000"/>
            <a:chOff x="1104" y="3312"/>
            <a:chExt cx="240" cy="240"/>
          </a:xfrm>
        </p:grpSpPr>
        <p:sp>
          <p:nvSpPr>
            <p:cNvPr id="75799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00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784" name="Text Box 12"/>
          <p:cNvSpPr txBox="1">
            <a:spLocks noChangeArrowheads="1"/>
          </p:cNvSpPr>
          <p:nvPr/>
        </p:nvSpPr>
        <p:spPr bwMode="auto">
          <a:xfrm>
            <a:off x="17526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</a:t>
            </a:r>
            <a:endParaRPr lang="en-US" altLang="en-US"/>
          </a:p>
        </p:txBody>
      </p:sp>
      <p:sp>
        <p:nvSpPr>
          <p:cNvPr id="75785" name="Text Box 13"/>
          <p:cNvSpPr txBox="1">
            <a:spLocks noChangeArrowheads="1"/>
          </p:cNvSpPr>
          <p:nvPr/>
        </p:nvSpPr>
        <p:spPr bwMode="auto">
          <a:xfrm>
            <a:off x="5257800" y="3276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x’</a:t>
            </a:r>
            <a:endParaRPr lang="en-US" altLang="en-US"/>
          </a:p>
        </p:txBody>
      </p:sp>
      <p:sp>
        <p:nvSpPr>
          <p:cNvPr id="75786" name="Text Box 14"/>
          <p:cNvSpPr txBox="1">
            <a:spLocks noChangeArrowheads="1"/>
          </p:cNvSpPr>
          <p:nvPr/>
        </p:nvSpPr>
        <p:spPr bwMode="auto">
          <a:xfrm>
            <a:off x="4038600" y="2438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/>
              <a:t>(</a:t>
            </a:r>
            <a:r>
              <a:rPr lang="en-US" altLang="en-US" i="1"/>
              <a:t>x,y</a:t>
            </a:r>
            <a:r>
              <a:rPr lang="en-US" altLang="en-US"/>
              <a:t>)</a:t>
            </a:r>
          </a:p>
        </p:txBody>
      </p:sp>
      <p:sp>
        <p:nvSpPr>
          <p:cNvPr id="75787" name="Text Box 15"/>
          <p:cNvSpPr txBox="1">
            <a:spLocks noChangeArrowheads="1"/>
          </p:cNvSpPr>
          <p:nvPr/>
        </p:nvSpPr>
        <p:spPr bwMode="auto">
          <a:xfrm>
            <a:off x="12192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</a:t>
            </a:r>
            <a:endParaRPr lang="en-US" altLang="en-US"/>
          </a:p>
        </p:txBody>
      </p:sp>
      <p:sp>
        <p:nvSpPr>
          <p:cNvPr id="75788" name="Text Box 16"/>
          <p:cNvSpPr txBox="1">
            <a:spLocks noChangeArrowheads="1"/>
          </p:cNvSpPr>
          <p:nvPr/>
        </p:nvSpPr>
        <p:spPr bwMode="auto">
          <a:xfrm>
            <a:off x="4724400" y="2819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y’</a:t>
            </a:r>
            <a:endParaRPr lang="en-US" altLang="en-US"/>
          </a:p>
        </p:txBody>
      </p:sp>
      <p:sp>
        <p:nvSpPr>
          <p:cNvPr id="761873" name="Oval 17"/>
          <p:cNvSpPr>
            <a:spLocks noChangeAspect="1" noChangeArrowheads="1"/>
          </p:cNvSpPr>
          <p:nvPr/>
        </p:nvSpPr>
        <p:spPr bwMode="auto">
          <a:xfrm>
            <a:off x="5672138" y="2819400"/>
            <a:ext cx="119062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74" name="Oval 18"/>
          <p:cNvSpPr>
            <a:spLocks noChangeAspect="1" noChangeArrowheads="1"/>
          </p:cNvSpPr>
          <p:nvPr/>
        </p:nvSpPr>
        <p:spPr bwMode="auto">
          <a:xfrm>
            <a:off x="18621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5791" name="AutoShape 19"/>
          <p:cNvSpPr>
            <a:spLocks noChangeArrowheads="1"/>
          </p:cNvSpPr>
          <p:nvPr/>
        </p:nvSpPr>
        <p:spPr bwMode="auto">
          <a:xfrm>
            <a:off x="4392613" y="2195513"/>
            <a:ext cx="636587" cy="319087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ru-RU" altLang="en-US" i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75792" name="Text Box 20"/>
          <p:cNvSpPr txBox="1">
            <a:spLocks noChangeArrowheads="1"/>
          </p:cNvSpPr>
          <p:nvPr/>
        </p:nvSpPr>
        <p:spPr bwMode="auto">
          <a:xfrm>
            <a:off x="4495800" y="1766888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b="1"/>
              <a:t>?</a:t>
            </a:r>
          </a:p>
        </p:txBody>
      </p:sp>
      <p:sp>
        <p:nvSpPr>
          <p:cNvPr id="761877" name="Oval 21"/>
          <p:cNvSpPr>
            <a:spLocks noChangeAspect="1" noChangeArrowheads="1"/>
          </p:cNvSpPr>
          <p:nvPr/>
        </p:nvSpPr>
        <p:spPr bwMode="auto">
          <a:xfrm>
            <a:off x="5900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78" name="Oval 22"/>
          <p:cNvSpPr>
            <a:spLocks noChangeAspect="1" noChangeArrowheads="1"/>
          </p:cNvSpPr>
          <p:nvPr/>
        </p:nvSpPr>
        <p:spPr bwMode="auto">
          <a:xfrm>
            <a:off x="19050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79" name="Oval 23"/>
          <p:cNvSpPr>
            <a:spLocks noChangeAspect="1" noChangeArrowheads="1"/>
          </p:cNvSpPr>
          <p:nvPr/>
        </p:nvSpPr>
        <p:spPr bwMode="auto">
          <a:xfrm>
            <a:off x="7239000" y="28194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80" name="Oval 24"/>
          <p:cNvSpPr>
            <a:spLocks noChangeAspect="1" noChangeArrowheads="1"/>
          </p:cNvSpPr>
          <p:nvPr/>
        </p:nvSpPr>
        <p:spPr bwMode="auto">
          <a:xfrm>
            <a:off x="3995738" y="31575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82" name="Oval 26"/>
          <p:cNvSpPr>
            <a:spLocks noChangeAspect="1" noChangeArrowheads="1"/>
          </p:cNvSpPr>
          <p:nvPr/>
        </p:nvSpPr>
        <p:spPr bwMode="auto">
          <a:xfrm>
            <a:off x="7043738" y="18621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61883" name="Oval 27"/>
          <p:cNvSpPr>
            <a:spLocks noChangeAspect="1" noChangeArrowheads="1"/>
          </p:cNvSpPr>
          <p:nvPr/>
        </p:nvSpPr>
        <p:spPr bwMode="auto">
          <a:xfrm>
            <a:off x="4038600" y="1524000"/>
            <a:ext cx="119063" cy="1190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34925" y="6538913"/>
            <a:ext cx="24495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Source: </a:t>
            </a:r>
            <a:r>
              <a:rPr lang="en-US" sz="1200" dirty="0" err="1" smtClean="0">
                <a:solidFill>
                  <a:srgbClr val="000000"/>
                </a:solidFill>
              </a:rPr>
              <a:t>Alyosha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err="1" smtClean="0">
                <a:solidFill>
                  <a:srgbClr val="000000"/>
                </a:solidFill>
              </a:rPr>
              <a:t>Efros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3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1873" grpId="0" animBg="1"/>
      <p:bldP spid="761874" grpId="0" animBg="1"/>
      <p:bldP spid="761877" grpId="0" animBg="1"/>
      <p:bldP spid="761878" grpId="0" animBg="1"/>
      <p:bldP spid="761879" grpId="0" animBg="1"/>
      <p:bldP spid="761880" grpId="0" animBg="1"/>
      <p:bldP spid="761882" grpId="0" animBg="1"/>
      <p:bldP spid="7618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RANSAC for estimating </a:t>
            </a:r>
            <a:r>
              <a:rPr lang="en-US" dirty="0" err="1" smtClean="0"/>
              <a:t>homography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458200" cy="5257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RANSAC loop: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1.  Select four feature pairs (at random)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2.  Compute </a:t>
            </a:r>
            <a:r>
              <a:rPr lang="en-US" dirty="0" err="1" smtClean="0">
                <a:solidFill>
                  <a:srgbClr val="000000"/>
                </a:solidFill>
              </a:rPr>
              <a:t>homography</a:t>
            </a:r>
            <a:r>
              <a:rPr lang="en-US" dirty="0" smtClean="0">
                <a:solidFill>
                  <a:srgbClr val="000000"/>
                </a:solidFill>
              </a:rPr>
              <a:t> H (exact)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3.  Compute </a:t>
            </a:r>
            <a:r>
              <a:rPr lang="en-US" i="1" dirty="0" smtClean="0">
                <a:solidFill>
                  <a:srgbClr val="000000"/>
                </a:solidFill>
              </a:rPr>
              <a:t>inliers </a:t>
            </a:r>
            <a:r>
              <a:rPr lang="en-US" dirty="0" smtClean="0">
                <a:solidFill>
                  <a:srgbClr val="000000"/>
                </a:solidFill>
              </a:rPr>
              <a:t>where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SSD(p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’, </a:t>
            </a:r>
            <a:r>
              <a:rPr lang="en-US" b="1" i="1" dirty="0" smtClean="0">
                <a:solidFill>
                  <a:srgbClr val="000000"/>
                </a:solidFill>
                <a:latin typeface="Times New Roman"/>
              </a:rPr>
              <a:t>H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p</a:t>
            </a:r>
            <a:r>
              <a:rPr lang="en-US" i="1" baseline="-25000" dirty="0" smtClean="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</a:rPr>
              <a:t>)&lt; ε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4.  Keep largest set of inliers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5.  Re-compute least-squares H estimate on all of the inliers</a:t>
            </a:r>
          </a:p>
          <a:p>
            <a:endParaRPr lang="en-US" dirty="0"/>
          </a:p>
        </p:txBody>
      </p:sp>
      <p:sp>
        <p:nvSpPr>
          <p:cNvPr id="6" name="Curved Left Arrow 5"/>
          <p:cNvSpPr/>
          <p:nvPr/>
        </p:nvSpPr>
        <p:spPr bwMode="auto">
          <a:xfrm flipV="1">
            <a:off x="6781800" y="1752600"/>
            <a:ext cx="838200" cy="1219200"/>
          </a:xfrm>
          <a:prstGeom prst="curved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6565612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000000"/>
                </a:solidFill>
              </a:rPr>
              <a:t>Slide credit: Steve Seitz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pic>
        <p:nvPicPr>
          <p:cNvPr id="102403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TextBox 5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98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</p:txBody>
      </p:sp>
      <p:sp>
        <p:nvSpPr>
          <p:cNvPr id="103430" name="TextBox 6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7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</p:txBody>
      </p:sp>
      <p:sp>
        <p:nvSpPr>
          <p:cNvPr id="104454" name="Line 11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5" name="Freeform 12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6" name="Line 13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7" name="Freeform 14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58" name="Line 15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9" name="Freeform 16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0" name="Freeform 17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1" name="Freeform 18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2" name="Freeform 19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3" name="Line 20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4464" name="Freeform 21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5" name="Freeform 22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6" name="Freeform 23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7" name="Freeform 24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8" name="Freeform 25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69" name="Freeform 26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0" name="Freeform 27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1" name="Freeform 28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>
              <a:gd name="T0" fmla="*/ 0 w 2443"/>
              <a:gd name="T1" fmla="*/ 0 h 384"/>
              <a:gd name="T2" fmla="*/ 2147483647 w 2443"/>
              <a:gd name="T3" fmla="*/ 2147483647 h 384"/>
              <a:gd name="T4" fmla="*/ 0 60000 65536"/>
              <a:gd name="T5" fmla="*/ 0 60000 65536"/>
              <a:gd name="T6" fmla="*/ 0 w 2443"/>
              <a:gd name="T7" fmla="*/ 0 h 384"/>
              <a:gd name="T8" fmla="*/ 2443 w 2443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2" name="Freeform 29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>
              <a:gd name="T0" fmla="*/ 0 w 3397"/>
              <a:gd name="T1" fmla="*/ 2147483647 h 261"/>
              <a:gd name="T2" fmla="*/ 2147483647 w 3397"/>
              <a:gd name="T3" fmla="*/ 0 h 261"/>
              <a:gd name="T4" fmla="*/ 0 60000 65536"/>
              <a:gd name="T5" fmla="*/ 0 60000 65536"/>
              <a:gd name="T6" fmla="*/ 0 w 3397"/>
              <a:gd name="T7" fmla="*/ 0 h 261"/>
              <a:gd name="T8" fmla="*/ 3397 w 3397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3" name="Freeform 30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>
              <a:gd name="T0" fmla="*/ 0 w 3858"/>
              <a:gd name="T1" fmla="*/ 0 h 155"/>
              <a:gd name="T2" fmla="*/ 2147483647 w 3858"/>
              <a:gd name="T3" fmla="*/ 2147483647 h 155"/>
              <a:gd name="T4" fmla="*/ 0 60000 65536"/>
              <a:gd name="T5" fmla="*/ 0 60000 65536"/>
              <a:gd name="T6" fmla="*/ 0 w 3858"/>
              <a:gd name="T7" fmla="*/ 0 h 155"/>
              <a:gd name="T8" fmla="*/ 3858 w 3858"/>
              <a:gd name="T9" fmla="*/ 155 h 1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4" name="Freeform 31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>
              <a:gd name="T0" fmla="*/ 0 w 3303"/>
              <a:gd name="T1" fmla="*/ 0 h 501"/>
              <a:gd name="T2" fmla="*/ 2147483647 w 3303"/>
              <a:gd name="T3" fmla="*/ 2147483647 h 501"/>
              <a:gd name="T4" fmla="*/ 0 60000 65536"/>
              <a:gd name="T5" fmla="*/ 0 60000 65536"/>
              <a:gd name="T6" fmla="*/ 0 w 3303"/>
              <a:gd name="T7" fmla="*/ 0 h 501"/>
              <a:gd name="T8" fmla="*/ 3303 w 330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5" name="Freeform 32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>
              <a:gd name="T0" fmla="*/ 0 w 3118"/>
              <a:gd name="T1" fmla="*/ 2147483647 h 128"/>
              <a:gd name="T2" fmla="*/ 2147483647 w 3118"/>
              <a:gd name="T3" fmla="*/ 0 h 128"/>
              <a:gd name="T4" fmla="*/ 0 60000 65536"/>
              <a:gd name="T5" fmla="*/ 0 60000 65536"/>
              <a:gd name="T6" fmla="*/ 0 w 3118"/>
              <a:gd name="T7" fmla="*/ 0 h 128"/>
              <a:gd name="T8" fmla="*/ 3118 w 311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6" name="Freeform 33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>
              <a:gd name="T0" fmla="*/ 0 w 2617"/>
              <a:gd name="T1" fmla="*/ 2147483647 h 810"/>
              <a:gd name="T2" fmla="*/ 2147483647 w 2617"/>
              <a:gd name="T3" fmla="*/ 0 h 810"/>
              <a:gd name="T4" fmla="*/ 0 60000 65536"/>
              <a:gd name="T5" fmla="*/ 0 60000 65536"/>
              <a:gd name="T6" fmla="*/ 0 w 2617"/>
              <a:gd name="T7" fmla="*/ 0 h 810"/>
              <a:gd name="T8" fmla="*/ 2617 w 2617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7" name="Freeform 34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>
              <a:gd name="T0" fmla="*/ 0 w 905"/>
              <a:gd name="T1" fmla="*/ 2147483647 h 988"/>
              <a:gd name="T2" fmla="*/ 2147483647 w 905"/>
              <a:gd name="T3" fmla="*/ 0 h 988"/>
              <a:gd name="T4" fmla="*/ 0 60000 65536"/>
              <a:gd name="T5" fmla="*/ 0 60000 65536"/>
              <a:gd name="T6" fmla="*/ 0 w 905"/>
              <a:gd name="T7" fmla="*/ 0 h 988"/>
              <a:gd name="T8" fmla="*/ 905 w 905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8" name="Freeform 35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>
              <a:gd name="T0" fmla="*/ 0 w 4213"/>
              <a:gd name="T1" fmla="*/ 2147483647 h 501"/>
              <a:gd name="T2" fmla="*/ 2147483647 w 4213"/>
              <a:gd name="T3" fmla="*/ 0 h 501"/>
              <a:gd name="T4" fmla="*/ 0 60000 65536"/>
              <a:gd name="T5" fmla="*/ 0 60000 65536"/>
              <a:gd name="T6" fmla="*/ 0 w 4213"/>
              <a:gd name="T7" fmla="*/ 0 h 501"/>
              <a:gd name="T8" fmla="*/ 4213 w 421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79" name="Freeform 36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>
              <a:gd name="T0" fmla="*/ 0 w 3831"/>
              <a:gd name="T1" fmla="*/ 2147483647 h 299"/>
              <a:gd name="T2" fmla="*/ 2147483647 w 3831"/>
              <a:gd name="T3" fmla="*/ 0 h 299"/>
              <a:gd name="T4" fmla="*/ 0 60000 65536"/>
              <a:gd name="T5" fmla="*/ 0 60000 65536"/>
              <a:gd name="T6" fmla="*/ 0 w 3831"/>
              <a:gd name="T7" fmla="*/ 0 h 299"/>
              <a:gd name="T8" fmla="*/ 3831 w 3831"/>
              <a:gd name="T9" fmla="*/ 299 h 2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0" name="Freeform 37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>
              <a:gd name="T0" fmla="*/ 0 w 2240"/>
              <a:gd name="T1" fmla="*/ 2147483647 h 393"/>
              <a:gd name="T2" fmla="*/ 2147483647 w 2240"/>
              <a:gd name="T3" fmla="*/ 0 h 393"/>
              <a:gd name="T4" fmla="*/ 0 60000 65536"/>
              <a:gd name="T5" fmla="*/ 0 60000 65536"/>
              <a:gd name="T6" fmla="*/ 0 w 2240"/>
              <a:gd name="T7" fmla="*/ 0 h 393"/>
              <a:gd name="T8" fmla="*/ 2240 w 224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1" name="Freeform 38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>
              <a:gd name="T0" fmla="*/ 0 w 2176"/>
              <a:gd name="T1" fmla="*/ 2147483647 h 421"/>
              <a:gd name="T2" fmla="*/ 2147483647 w 2176"/>
              <a:gd name="T3" fmla="*/ 0 h 421"/>
              <a:gd name="T4" fmla="*/ 0 60000 65536"/>
              <a:gd name="T5" fmla="*/ 0 60000 65536"/>
              <a:gd name="T6" fmla="*/ 0 w 2176"/>
              <a:gd name="T7" fmla="*/ 0 h 421"/>
              <a:gd name="T8" fmla="*/ 2176 w 2176"/>
              <a:gd name="T9" fmla="*/ 421 h 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2" name="Freeform 39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>
              <a:gd name="T0" fmla="*/ 0 w 2327"/>
              <a:gd name="T1" fmla="*/ 0 h 21"/>
              <a:gd name="T2" fmla="*/ 2147483647 w 2327"/>
              <a:gd name="T3" fmla="*/ 2147483647 h 21"/>
              <a:gd name="T4" fmla="*/ 0 60000 65536"/>
              <a:gd name="T5" fmla="*/ 0 60000 65536"/>
              <a:gd name="T6" fmla="*/ 0 w 2327"/>
              <a:gd name="T7" fmla="*/ 0 h 21"/>
              <a:gd name="T8" fmla="*/ 2327 w 232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3" name="Freeform 40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>
              <a:gd name="T0" fmla="*/ 0 w 4352"/>
              <a:gd name="T1" fmla="*/ 0 h 690"/>
              <a:gd name="T2" fmla="*/ 2147483647 w 4352"/>
              <a:gd name="T3" fmla="*/ 2147483647 h 690"/>
              <a:gd name="T4" fmla="*/ 0 60000 65536"/>
              <a:gd name="T5" fmla="*/ 0 60000 65536"/>
              <a:gd name="T6" fmla="*/ 0 w 4352"/>
              <a:gd name="T7" fmla="*/ 0 h 690"/>
              <a:gd name="T8" fmla="*/ 4352 w 4352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4" name="Freeform 41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>
              <a:gd name="T0" fmla="*/ 0 w 3707"/>
              <a:gd name="T1" fmla="*/ 0 h 125"/>
              <a:gd name="T2" fmla="*/ 2147483647 w 3707"/>
              <a:gd name="T3" fmla="*/ 2147483647 h 125"/>
              <a:gd name="T4" fmla="*/ 0 60000 65536"/>
              <a:gd name="T5" fmla="*/ 0 60000 65536"/>
              <a:gd name="T6" fmla="*/ 0 w 3707"/>
              <a:gd name="T7" fmla="*/ 0 h 125"/>
              <a:gd name="T8" fmla="*/ 3707 w 3707"/>
              <a:gd name="T9" fmla="*/ 125 h 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4485" name="TextBox 37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 </a:t>
            </a:r>
            <a:r>
              <a:rPr lang="en-US" smtClean="0"/>
              <a:t>(small group of putative matches that are related by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pPr marL="457200" indent="-457200">
              <a:buFontTx/>
              <a:buChar char="•"/>
            </a:pPr>
            <a:endParaRPr lang="en-US" smtClean="0"/>
          </a:p>
        </p:txBody>
      </p:sp>
      <p:sp>
        <p:nvSpPr>
          <p:cNvPr id="105478" name="Line 7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479" name="Line 8"/>
          <p:cNvSpPr>
            <a:spLocks noChangeShapeType="1"/>
          </p:cNvSpPr>
          <p:nvPr/>
        </p:nvSpPr>
        <p:spPr bwMode="auto">
          <a:xfrm>
            <a:off x="4232275" y="20986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480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481" name="TextBox 9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 </a:t>
            </a:r>
            <a:r>
              <a:rPr lang="en-US" smtClean="0"/>
              <a:t>(small group of putative matches that are related by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pPr marL="838200" lvl="1" indent="-381000"/>
            <a:r>
              <a:rPr lang="en-US" i="1" smtClean="0"/>
              <a:t>Verify </a:t>
            </a:r>
            <a:r>
              <a:rPr lang="en-US" smtClean="0"/>
              <a:t>transformation (search for other matches consistent with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3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5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2147483647 h 30"/>
              <a:gd name="T2" fmla="*/ 2147483647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07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8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09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0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1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2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3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4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2147483647 h 65"/>
              <a:gd name="T2" fmla="*/ 214748364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5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2147483647 h 35"/>
              <a:gd name="T2" fmla="*/ 214748364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6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7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2147483647 h 33"/>
              <a:gd name="T2" fmla="*/ 2147483647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8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2147483647 h 110"/>
              <a:gd name="T2" fmla="*/ 2147483647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6519" name="TextBox 23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feature-based alignment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smtClean="0"/>
              <a:t>Extract features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Compute </a:t>
            </a:r>
            <a:r>
              <a:rPr lang="en-US" i="1" smtClean="0"/>
              <a:t>putative matches</a:t>
            </a:r>
          </a:p>
          <a:p>
            <a:pPr marL="457200" indent="-457200">
              <a:buFontTx/>
              <a:buChar char="•"/>
            </a:pPr>
            <a:r>
              <a:rPr lang="en-US" smtClean="0"/>
              <a:t>Loop:</a:t>
            </a:r>
          </a:p>
          <a:p>
            <a:pPr marL="838200" lvl="1" indent="-381000"/>
            <a:r>
              <a:rPr lang="en-US" i="1" smtClean="0"/>
              <a:t>Hypothesize</a:t>
            </a:r>
            <a:r>
              <a:rPr lang="en-US" smtClean="0"/>
              <a:t> transformation </a:t>
            </a:r>
            <a:r>
              <a:rPr lang="en-US" i="1" smtClean="0"/>
              <a:t>T </a:t>
            </a:r>
            <a:r>
              <a:rPr lang="en-US" smtClean="0"/>
              <a:t>(small group of putative matches that are related by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  <a:p>
            <a:pPr marL="838200" lvl="1" indent="-381000"/>
            <a:r>
              <a:rPr lang="en-US" i="1" smtClean="0"/>
              <a:t>Verify </a:t>
            </a:r>
            <a:r>
              <a:rPr lang="en-US" smtClean="0"/>
              <a:t>transformation (search for other matches consistent with </a:t>
            </a:r>
            <a:r>
              <a:rPr lang="en-US" i="1" smtClean="0"/>
              <a:t>T</a:t>
            </a:r>
            <a:r>
              <a:rPr lang="en-US" smtClean="0"/>
              <a:t>)</a:t>
            </a:r>
          </a:p>
        </p:txBody>
      </p:sp>
      <p:pic>
        <p:nvPicPr>
          <p:cNvPr id="107524" name="Picture 23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5" name="TextBox 5"/>
          <p:cNvSpPr txBox="1">
            <a:spLocks noChangeArrowheads="1"/>
          </p:cNvSpPr>
          <p:nvPr/>
        </p:nvSpPr>
        <p:spPr bwMode="auto">
          <a:xfrm>
            <a:off x="7383463" y="6532563"/>
            <a:ext cx="32496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>
                <a:solidFill>
                  <a:srgbClr val="000000"/>
                </a:solidFill>
              </a:rPr>
              <a:t>Source: L. Lazebnik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Creating and Exploring a Large Photorealistic Virtual Space</a:t>
            </a:r>
            <a:endParaRPr lang="en-US" sz="3200" dirty="0"/>
          </a:p>
        </p:txBody>
      </p:sp>
      <p:pic>
        <p:nvPicPr>
          <p:cNvPr id="559106" name="Picture 2"/>
          <p:cNvPicPr>
            <a:picLocks noChangeAspect="1" noChangeArrowheads="1"/>
          </p:cNvPicPr>
          <p:nvPr/>
        </p:nvPicPr>
        <p:blipFill>
          <a:blip r:embed="rId3" cstate="print"/>
          <a:srcRect l="4573" t="19070" r="2213" b="9636"/>
          <a:stretch>
            <a:fillRect/>
          </a:stretch>
        </p:blipFill>
        <p:spPr bwMode="auto">
          <a:xfrm>
            <a:off x="437323" y="1066800"/>
            <a:ext cx="824947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5733871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Josef </a:t>
            </a:r>
            <a:r>
              <a:rPr lang="en-US" dirty="0" err="1" smtClean="0">
                <a:solidFill>
                  <a:srgbClr val="000000"/>
                </a:solidFill>
              </a:rPr>
              <a:t>Sivic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Biliana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Kaneva</a:t>
            </a:r>
            <a:r>
              <a:rPr lang="en-US" dirty="0" smtClean="0">
                <a:solidFill>
                  <a:srgbClr val="000000"/>
                </a:solidFill>
              </a:rPr>
              <a:t>, Antonio </a:t>
            </a:r>
            <a:r>
              <a:rPr lang="en-US" dirty="0" err="1" smtClean="0">
                <a:solidFill>
                  <a:srgbClr val="000000"/>
                </a:solidFill>
              </a:rPr>
              <a:t>Torralba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Shai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Avidan</a:t>
            </a:r>
            <a:r>
              <a:rPr lang="en-US" dirty="0" smtClean="0">
                <a:solidFill>
                  <a:srgbClr val="000000"/>
                </a:solidFill>
              </a:rPr>
              <a:t> and William T. Freeman, Internet Vision Workshop, CVPR 2008.</a:t>
            </a:r>
          </a:p>
          <a:p>
            <a:r>
              <a:rPr lang="en-US" dirty="0" smtClean="0">
                <a:solidFill>
                  <a:srgbClr val="000000"/>
                </a:solidFill>
                <a:hlinkClick r:id="rId4"/>
              </a:rPr>
              <a:t>http://www.youtube.com/watch?v=E0rboU10rPo</a:t>
            </a:r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88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 smtClean="0"/>
              <a:t>Creating and Exploring a Large Photorealistic Virtual Space</a:t>
            </a:r>
            <a:endParaRPr lang="en-US" sz="32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09600" y="1118419"/>
            <a:ext cx="5943600" cy="5815781"/>
            <a:chOff x="838200" y="-304800"/>
            <a:chExt cx="7086600" cy="6934200"/>
          </a:xfrm>
        </p:grpSpPr>
        <p:pic>
          <p:nvPicPr>
            <p:cNvPr id="3522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3281" t="20485" r="14844" b="14825"/>
            <a:stretch>
              <a:fillRect/>
            </a:stretch>
          </p:blipFill>
          <p:spPr bwMode="auto">
            <a:xfrm>
              <a:off x="914400" y="-304800"/>
              <a:ext cx="70104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225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0938" t="39219" r="16406" b="27358"/>
            <a:stretch>
              <a:fillRect/>
            </a:stretch>
          </p:blipFill>
          <p:spPr bwMode="auto">
            <a:xfrm>
              <a:off x="838200" y="4267200"/>
              <a:ext cx="70866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/>
        </p:nvSpPr>
        <p:spPr bwMode="auto">
          <a:xfrm>
            <a:off x="228600" y="2362200"/>
            <a:ext cx="7315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3581400"/>
            <a:ext cx="7315200" cy="1295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1000" y="4876800"/>
            <a:ext cx="73152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2819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Synthesized view from new camera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447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Current view, and desired view in green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9400" y="510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Induced camera motion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36629A-99BA-43CE-910B-DE79E020FC0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0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Last time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RANSAC for robust fitting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Lines, translation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Image mosaics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Fitting a 2D transformation</a:t>
            </a:r>
          </a:p>
          <a:p>
            <a:pPr lvl="2"/>
            <a:r>
              <a:rPr lang="en-US" dirty="0" err="1" smtClean="0">
                <a:latin typeface="Arial" pitchFamily="34" charset="0"/>
                <a:cs typeface="Arial" pitchFamily="34" charset="0"/>
              </a:rPr>
              <a:t>Homography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BEE6C-CE65-4638-B199-8501D41A44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7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032574"/>
            <a:ext cx="2895600" cy="198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8273" y="4032575"/>
            <a:ext cx="2741613" cy="198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9525000" cy="838200"/>
          </a:xfrm>
        </p:spPr>
        <p:txBody>
          <a:bodyPr/>
          <a:lstStyle/>
          <a:p>
            <a:r>
              <a:rPr lang="en-US" dirty="0" smtClean="0"/>
              <a:t>Today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43000" y="6019800"/>
            <a:ext cx="952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/>
              <a:t>How to detect </a:t>
            </a:r>
            <a:r>
              <a:rPr lang="en-US" sz="2800" i="1" dirty="0" smtClean="0"/>
              <a:t>which features </a:t>
            </a:r>
            <a:r>
              <a:rPr lang="en-US" sz="2800" dirty="0" smtClean="0"/>
              <a:t>to match?</a:t>
            </a:r>
          </a:p>
        </p:txBody>
      </p:sp>
      <p:pic>
        <p:nvPicPr>
          <p:cNvPr id="7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417" y="1060450"/>
            <a:ext cx="284718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950" y="838200"/>
            <a:ext cx="3052320" cy="22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3124200"/>
            <a:ext cx="952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i="1" smtClean="0"/>
              <a:t>Mosaics recap</a:t>
            </a:r>
            <a:r>
              <a:rPr lang="en-US" sz="2800" i="1" dirty="0" smtClean="0"/>
              <a:t>:</a:t>
            </a:r>
          </a:p>
          <a:p>
            <a:r>
              <a:rPr lang="en-US" sz="2800" i="1" dirty="0" smtClean="0"/>
              <a:t>How to warp </a:t>
            </a:r>
            <a:r>
              <a:rPr lang="en-US" sz="2800" dirty="0" smtClean="0"/>
              <a:t>one image to the other, given H?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6C3202-6032-4398-816A-8AC20E230EC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87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Detecting local invariant features</a:t>
            </a:r>
            <a:endParaRPr lang="en-US" dirty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endParaRPr lang="en-US" sz="1200" dirty="0" smtClean="0"/>
          </a:p>
          <a:p>
            <a:r>
              <a:rPr lang="en-US" dirty="0" smtClean="0"/>
              <a:t>Detection of interest points</a:t>
            </a:r>
          </a:p>
          <a:p>
            <a:pPr lvl="1"/>
            <a:r>
              <a:rPr lang="en-US" dirty="0" smtClean="0"/>
              <a:t>Harris corner detection</a:t>
            </a:r>
          </a:p>
          <a:p>
            <a:pPr lvl="1"/>
            <a:r>
              <a:rPr lang="en-US" dirty="0" smtClean="0"/>
              <a:t>(Scale invariant blob detection: </a:t>
            </a:r>
            <a:r>
              <a:rPr lang="en-US" dirty="0" err="1" smtClean="0"/>
              <a:t>LoG</a:t>
            </a:r>
            <a:r>
              <a:rPr lang="en-US" dirty="0" smtClean="0"/>
              <a:t>)</a:t>
            </a:r>
          </a:p>
          <a:p>
            <a:r>
              <a:rPr lang="en-US" dirty="0" smtClean="0"/>
              <a:t>(Next time: description of local patches)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Local features: 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Detection: </a:t>
            </a:r>
            <a:r>
              <a:rPr lang="en-US" sz="2400" dirty="0" smtClean="0"/>
              <a:t>Identify the interest points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Description</a:t>
            </a:r>
            <a:r>
              <a:rPr lang="en-US" sz="2400" dirty="0" smtClean="0"/>
              <a:t>: Extract vector feature descriptor surrounding each interest point.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Matching: </a:t>
            </a:r>
            <a:r>
              <a:rPr lang="en-US" sz="2400" dirty="0" smtClean="0"/>
              <a:t>Determine correspondence between descriptors in two views</a:t>
            </a:r>
          </a:p>
        </p:txBody>
      </p:sp>
      <p:pic>
        <p:nvPicPr>
          <p:cNvPr id="6" name="Picture 4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066800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971800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876800" y="2983540"/>
            <a:ext cx="2306292" cy="1131261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4192" y="5081804"/>
              <a:ext cx="412126" cy="442881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431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hape 17"/>
            <p:cNvCxnSpPr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6718301" y="3352800"/>
            <a:ext cx="2425700" cy="1984022"/>
            <a:chOff x="7042516" y="4800600"/>
            <a:chExt cx="2794000" cy="2232025"/>
          </a:xfrm>
        </p:grpSpPr>
        <p:grpSp>
          <p:nvGrpSpPr>
            <p:cNvPr id="12" name="Group 11"/>
            <p:cNvGrpSpPr/>
            <p:nvPr/>
          </p:nvGrpSpPr>
          <p:grpSpPr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648" y="4800600"/>
                <a:ext cx="530352" cy="533400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1404931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432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20" name="Curved Connector 19"/>
            <p:cNvCxnSpPr/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4800600" y="5391912"/>
            <a:ext cx="4343400" cy="1161288"/>
            <a:chOff x="4800600" y="5391912"/>
            <a:chExt cx="4343400" cy="1161288"/>
          </a:xfrm>
        </p:grpSpPr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Straight Arrow Connector 27"/>
            <p:cNvCxnSpPr/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32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22"/>
            <a:ext cx="9144000" cy="1143000"/>
          </a:xfrm>
        </p:spPr>
        <p:txBody>
          <a:bodyPr/>
          <a:lstStyle/>
          <a:p>
            <a:r>
              <a:rPr lang="en-US" dirty="0" smtClean="0"/>
              <a:t>Local features: desired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Saliency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Each feature has a distinctive description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Many fewer features than image pixels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Locality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feature occupies a relatively small area of the image; robust to clutter and occlusion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229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Applications  </a:t>
            </a:r>
            <a:endParaRPr lang="ru-RU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2800" dirty="0" smtClean="0"/>
              <a:t>Local features have be used for:</a:t>
            </a:r>
          </a:p>
          <a:p>
            <a:pPr lvl="1"/>
            <a:r>
              <a:rPr lang="en-US" sz="2000" dirty="0" smtClean="0"/>
              <a:t>Image alignment </a:t>
            </a:r>
          </a:p>
          <a:p>
            <a:pPr lvl="1"/>
            <a:r>
              <a:rPr lang="en-US" sz="2000" dirty="0" smtClean="0"/>
              <a:t>3D reconstruction</a:t>
            </a:r>
          </a:p>
          <a:p>
            <a:pPr lvl="1"/>
            <a:r>
              <a:rPr lang="en-US" sz="2000" dirty="0" smtClean="0"/>
              <a:t>Motion tracking</a:t>
            </a:r>
          </a:p>
          <a:p>
            <a:pPr lvl="1"/>
            <a:r>
              <a:rPr lang="en-US" sz="2000" dirty="0" smtClean="0"/>
              <a:t>Robot navigation</a:t>
            </a:r>
          </a:p>
          <a:p>
            <a:pPr lvl="1"/>
            <a:r>
              <a:rPr lang="en-US" sz="2000" dirty="0" smtClean="0"/>
              <a:t>Indexing and database retrieval </a:t>
            </a:r>
          </a:p>
          <a:p>
            <a:pPr lvl="1"/>
            <a:r>
              <a:rPr lang="en-US" sz="2000" dirty="0" smtClean="0"/>
              <a:t>Object recognition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425" y="1524000"/>
            <a:ext cx="2339975" cy="23926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4" descr="Inliers_im1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8557" y="4267199"/>
            <a:ext cx="3645578" cy="2360887"/>
          </a:xfrm>
          <a:prstGeom prst="rect">
            <a:avLst/>
          </a:prstGeom>
        </p:spPr>
      </p:pic>
      <p:pic>
        <p:nvPicPr>
          <p:cNvPr id="6" name="Picture 5" descr="Inliers_i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266525"/>
            <a:ext cx="3286996" cy="2362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Lana </a:t>
            </a:r>
            <a:r>
              <a:rPr lang="en-US" sz="1400" dirty="0" err="1" smtClean="0"/>
              <a:t>Lazebnik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801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ln/>
        </p:spPr>
        <p:txBody>
          <a:bodyPr rIns="132080"/>
          <a:lstStyle/>
          <a:p>
            <a:r>
              <a:rPr lang="en-US" sz="4000" dirty="0" smtClean="0"/>
              <a:t>A hard feature matching problem</a:t>
            </a:r>
            <a:endParaRPr lang="en-US" sz="4000" dirty="0"/>
          </a:p>
        </p:txBody>
      </p:sp>
      <p:sp>
        <p:nvSpPr>
          <p:cNvPr id="6149" name="Rectangle 5"/>
          <p:cNvSpPr>
            <a:spLocks/>
          </p:cNvSpPr>
          <p:nvPr/>
        </p:nvSpPr>
        <p:spPr bwMode="auto">
          <a:xfrm>
            <a:off x="2781300" y="5910263"/>
            <a:ext cx="3632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NASA Mars Rover images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/>
          </p:cNvSpPr>
          <p:nvPr/>
        </p:nvSpPr>
        <p:spPr bwMode="auto">
          <a:xfrm>
            <a:off x="2781300" y="5910263"/>
            <a:ext cx="3632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NASA Mars Rover images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with SIFT feature matches</a:t>
            </a:r>
            <a:b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6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Figure by Noah Snavely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ln/>
        </p:spPr>
        <p:txBody>
          <a:bodyPr rIns="132080"/>
          <a:lstStyle/>
          <a:p>
            <a:r>
              <a:rPr lang="en-US" sz="4000" dirty="0"/>
              <a:t>Answer below </a:t>
            </a:r>
            <a:r>
              <a:rPr lang="en-US" sz="2400" dirty="0"/>
              <a:t>(look for tiny colored squares…)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46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dirty="0" smtClean="0"/>
              <a:t>Goal: interest operator repeatability</a:t>
            </a:r>
            <a:endParaRPr lang="en-US" sz="4000" dirty="0"/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We want to detect (at least some of) the same points in both images.</a:t>
            </a: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Yet we have to be able to run the detection procedure </a:t>
            </a:r>
            <a:r>
              <a:rPr lang="en-US" sz="2800" i="1" dirty="0" smtClean="0">
                <a:solidFill>
                  <a:srgbClr val="000000"/>
                </a:solidFill>
                <a:cs typeface="Times New Roman" pitchFamily="18" charset="0"/>
              </a:rPr>
              <a:t>independently</a:t>
            </a: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 per image.</a:t>
            </a:r>
            <a:endParaRPr lang="en-US" sz="2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38200" y="2514600"/>
            <a:ext cx="7487497" cy="2671465"/>
            <a:chOff x="838200" y="3429000"/>
            <a:chExt cx="7487497" cy="2671465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9343" y="4009571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914" y="4590143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486" y="4880429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5057" y="4445000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5343" y="4299857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914" y="4880429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4200" y="4154714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8200" y="4735286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3300"/>
                  </a:solidFill>
                  <a:cs typeface="Times New Roman" pitchFamily="18" charset="0"/>
                </a:rPr>
                <a:t>No </a:t>
              </a:r>
              <a:r>
                <a:rPr lang="en-US" sz="2400" dirty="0">
                  <a:solidFill>
                    <a:srgbClr val="FF3300"/>
                  </a:solidFill>
                  <a:cs typeface="Times New Roman" pitchFamily="18" charset="0"/>
                </a:rPr>
                <a:t>chance </a:t>
              </a:r>
              <a:r>
                <a:rPr lang="en-US" sz="2400" dirty="0" smtClean="0">
                  <a:solidFill>
                    <a:srgbClr val="FF3300"/>
                  </a:solidFill>
                  <a:cs typeface="Times New Roman" pitchFamily="18" charset="0"/>
                </a:rPr>
                <a:t>to find true matches!</a:t>
              </a:r>
              <a:endParaRPr lang="ru-RU" sz="24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79850-1E96-438F-8D98-28A24A8D25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1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 l="48239" t="33333" r="35682" b="40741"/>
          <a:stretch>
            <a:fillRect/>
          </a:stretch>
        </p:blipFill>
        <p:spPr bwMode="auto">
          <a:xfrm>
            <a:off x="6477000" y="31242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3200400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kern="0" dirty="0" smtClean="0">
                <a:solidFill>
                  <a:srgbClr val="000000"/>
                </a:solidFill>
              </a:rPr>
              <a:t>Goal: descriptor distinctiveness</a:t>
            </a:r>
            <a:endParaRPr lang="en-US" sz="4000" kern="0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We want to be able to reliably determine which point goes with which.</a:t>
            </a: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233363" indent="-233363"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</a:rPr>
              <a:t>Must provide some invariance to geometric and photometric differences between the two views.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78758" y="2514600"/>
            <a:ext cx="3464378" cy="2020887"/>
            <a:chOff x="1981200" y="3535362"/>
            <a:chExt cx="1714500" cy="100012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800" y="38401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00" y="41449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000" y="42973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1800" y="40687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743236" y="2514600"/>
            <a:ext cx="3791164" cy="2057400"/>
            <a:chOff x="4495800" y="3611562"/>
            <a:chExt cx="1562100" cy="847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338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625" y="4192587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00" y="36877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400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436" y="3192462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636" y="3192462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636" y="2819401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436" y="322580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3565525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 l="22109" r="59801" b="70370"/>
          <a:stretch>
            <a:fillRect/>
          </a:stretch>
        </p:blipFill>
        <p:spPr bwMode="auto">
          <a:xfrm>
            <a:off x="5410200" y="27432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 cstate="print"/>
          <a:srcRect l="8040" t="33333" r="71861" b="33333"/>
          <a:stretch>
            <a:fillRect/>
          </a:stretch>
        </p:blipFill>
        <p:spPr bwMode="auto">
          <a:xfrm>
            <a:off x="4648200" y="3124200"/>
            <a:ext cx="6096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 cstate="print"/>
          <a:srcRect l="28139" t="62963" r="55781" b="7407"/>
          <a:stretch>
            <a:fillRect/>
          </a:stretch>
        </p:blipFill>
        <p:spPr bwMode="auto">
          <a:xfrm>
            <a:off x="5638800" y="3733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 cstate="print"/>
          <a:srcRect l="24195" t="20817" r="56009" b="45247"/>
          <a:stretch>
            <a:fillRect/>
          </a:stretch>
        </p:blipFill>
        <p:spPr bwMode="auto">
          <a:xfrm>
            <a:off x="1447800" y="2895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3200401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2827339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323373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79850-1E96-438F-8D98-28A24A8D259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6" grpId="0" animBg="1"/>
      <p:bldP spid="17" grpId="0" animBg="1"/>
      <p:bldP spid="18" grpId="0" animBg="1"/>
      <p:bldP spid="19" grpId="0" animBg="1"/>
      <p:bldP spid="20" grpId="0"/>
      <p:bldP spid="46" grpId="0" animBg="1"/>
      <p:bldP spid="47" grpId="0" animBg="1"/>
      <p:bldP spid="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Local features: 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Detection: </a:t>
            </a:r>
            <a:r>
              <a:rPr lang="en-US" sz="2400" dirty="0" smtClean="0"/>
              <a:t>Identify the interest points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/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err="1" smtClean="0">
                <a:solidFill>
                  <a:schemeClr val="bg2"/>
                </a:solidFill>
              </a:rPr>
              <a:t>Description</a:t>
            </a:r>
            <a:r>
              <a:rPr lang="en-US" sz="2400" dirty="0" err="1" smtClean="0">
                <a:solidFill>
                  <a:schemeClr val="bg2"/>
                </a:solidFill>
              </a:rPr>
              <a:t>:Extract</a:t>
            </a:r>
            <a:r>
              <a:rPr lang="en-US" sz="2400" dirty="0" smtClean="0">
                <a:solidFill>
                  <a:schemeClr val="bg2"/>
                </a:solidFill>
              </a:rPr>
              <a:t> vector feature descriptor surrounding each interest point.</a:t>
            </a: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sz="1000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>
                <a:solidFill>
                  <a:schemeClr val="bg2"/>
                </a:solidFill>
              </a:rPr>
              <a:t>Matching: </a:t>
            </a:r>
            <a:r>
              <a:rPr lang="en-US" sz="2400" dirty="0" smtClean="0">
                <a:solidFill>
                  <a:schemeClr val="bg2"/>
                </a:solidFill>
              </a:rPr>
              <a:t>Determine correspondence between descriptors in two views</a:t>
            </a:r>
          </a:p>
        </p:txBody>
      </p:sp>
      <p:pic>
        <p:nvPicPr>
          <p:cNvPr id="6" name="Picture 4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2438400" cy="176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6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9525000" cy="838200"/>
          </a:xfrm>
        </p:spPr>
        <p:txBody>
          <a:bodyPr/>
          <a:lstStyle/>
          <a:p>
            <a:r>
              <a:rPr lang="en-US" dirty="0" smtClean="0"/>
              <a:t>Today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4032574"/>
            <a:ext cx="9525000" cy="2825426"/>
            <a:chOff x="1143000" y="4032574"/>
            <a:chExt cx="9525000" cy="2825426"/>
          </a:xfrm>
        </p:grpSpPr>
        <p:pic>
          <p:nvPicPr>
            <p:cNvPr id="103426" name="Picture 6" descr="SIFT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4032574"/>
              <a:ext cx="2895600" cy="198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27" name="Picture 7" descr="SIF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8273" y="4032575"/>
              <a:ext cx="2741613" cy="198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143000" y="6019800"/>
              <a:ext cx="9525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chemeClr val="tx2"/>
                  </a:solidFill>
                  <a:latin typeface="Arial" pitchFamily="34" charset="0"/>
                </a:defRPr>
              </a:lvl9pPr>
            </a:lstStyle>
            <a:p>
              <a:r>
                <a:rPr lang="en-US" sz="2800" dirty="0" smtClean="0"/>
                <a:t>How to detect </a:t>
              </a:r>
              <a:r>
                <a:rPr lang="en-US" sz="2800" i="1" dirty="0" smtClean="0"/>
                <a:t>which features </a:t>
              </a:r>
              <a:r>
                <a:rPr lang="en-US" sz="2800" dirty="0" smtClean="0"/>
                <a:t>to match?</a:t>
              </a:r>
            </a:p>
          </p:txBody>
        </p:sp>
      </p:grpSp>
      <p:pic>
        <p:nvPicPr>
          <p:cNvPr id="7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417" y="1060450"/>
            <a:ext cx="284718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950" y="838200"/>
            <a:ext cx="3052320" cy="22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3124200"/>
            <a:ext cx="952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2800" i="1" dirty="0" smtClean="0"/>
              <a:t>Mosaics recap:</a:t>
            </a:r>
          </a:p>
          <a:p>
            <a:r>
              <a:rPr lang="en-US" sz="2800" i="1" dirty="0" smtClean="0"/>
              <a:t>How to warp </a:t>
            </a:r>
            <a:r>
              <a:rPr lang="en-US" sz="2800" dirty="0" smtClean="0"/>
              <a:t>one image to the other, given 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50EC2-E408-4E5F-9BA1-518D849467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46754"/>
            <a:ext cx="8229600" cy="579409"/>
          </a:xfrm>
        </p:spPr>
        <p:txBody>
          <a:bodyPr/>
          <a:lstStyle/>
          <a:p>
            <a:r>
              <a:rPr lang="en-US" dirty="0" smtClean="0"/>
              <a:t>What points would you choose (for repeatability, distinctiveness)?</a:t>
            </a:r>
            <a:endParaRPr lang="en-US" dirty="0"/>
          </a:p>
        </p:txBody>
      </p:sp>
      <p:pic>
        <p:nvPicPr>
          <p:cNvPr id="4" name="Picture 3" descr="uttow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109" y="252369"/>
            <a:ext cx="7772400" cy="518413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B0CB2-5303-4D3E-B0D2-3C770C63DFA2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07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000" b="1" dirty="0" smtClean="0"/>
              <a:t>Corners</a:t>
            </a:r>
            <a:r>
              <a:rPr lang="en-US" sz="3000" dirty="0" smtClean="0"/>
              <a:t> as distinctive interest points</a:t>
            </a:r>
            <a:endParaRPr lang="ru-RU" sz="3000" dirty="0"/>
          </a:p>
        </p:txBody>
      </p:sp>
      <p:sp>
        <p:nvSpPr>
          <p:cNvPr id="83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 should easily recognize the point by looking through a small window</a:t>
            </a:r>
          </a:p>
          <a:p>
            <a:pPr>
              <a:lnSpc>
                <a:spcPct val="90000"/>
              </a:lnSpc>
            </a:pPr>
            <a:r>
              <a:rPr lang="en-US"/>
              <a:t>Shifting a window in </a:t>
            </a:r>
            <a:r>
              <a:rPr lang="en-US" i="1"/>
              <a:t>any</a:t>
            </a:r>
            <a:r>
              <a:rPr lang="en-US"/>
              <a:t> </a:t>
            </a:r>
            <a:r>
              <a:rPr lang="en-US" i="1"/>
              <a:t>direction</a:t>
            </a:r>
            <a:r>
              <a:rPr lang="en-US"/>
              <a:t> should give </a:t>
            </a:r>
            <a:r>
              <a:rPr lang="en-US" i="1"/>
              <a:t>a large change</a:t>
            </a:r>
            <a:r>
              <a:rPr lang="en-US"/>
              <a:t> in intensity</a:t>
            </a:r>
            <a:endParaRPr lang="ru-RU"/>
          </a:p>
        </p:txBody>
      </p:sp>
      <p:grpSp>
        <p:nvGrpSpPr>
          <p:cNvPr id="836612" name="Group 4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836613" name="Picture 5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14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15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36617" name="Group 9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836618" name="Picture 10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20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1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4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36625" name="Group 17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836626" name="Picture 1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36627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836628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30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31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6632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36633" name="Text Box 25"/>
          <p:cNvSpPr txBox="1">
            <a:spLocks noChangeArrowheads="1"/>
          </p:cNvSpPr>
          <p:nvPr/>
        </p:nvSpPr>
        <p:spPr bwMode="auto">
          <a:xfrm>
            <a:off x="-76200" y="6578769"/>
            <a:ext cx="4734438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 smtClean="0">
                <a:solidFill>
                  <a:srgbClr val="000000"/>
                </a:solidFill>
                <a:cs typeface="Arial" pitchFamily="34" charset="0"/>
              </a:rPr>
              <a:t>Slide credit: </a:t>
            </a:r>
            <a:r>
              <a:rPr lang="en-US" sz="1300" dirty="0" err="1" smtClean="0">
                <a:solidFill>
                  <a:srgbClr val="000000"/>
                </a:solidFill>
                <a:cs typeface="Arial" pitchFamily="34" charset="0"/>
              </a:rPr>
              <a:t>Alyosha</a:t>
            </a:r>
            <a:r>
              <a:rPr lang="en-US" sz="13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cs typeface="Arial" pitchFamily="34" charset="0"/>
              </a:rPr>
              <a:t>Efros</a:t>
            </a:r>
            <a:r>
              <a:rPr lang="en-US" sz="1300" dirty="0" smtClean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1400" kern="0" dirty="0" smtClean="0">
                <a:solidFill>
                  <a:srgbClr val="000000"/>
                </a:solidFill>
              </a:rPr>
              <a:t>Darya </a:t>
            </a:r>
            <a:r>
              <a:rPr lang="en-US" sz="1400" kern="0" dirty="0" err="1" smtClean="0">
                <a:solidFill>
                  <a:srgbClr val="000000"/>
                </a:solidFill>
              </a:rPr>
              <a:t>Frolova</a:t>
            </a:r>
            <a:r>
              <a:rPr lang="en-US" sz="1400" kern="0" dirty="0" smtClean="0">
                <a:solidFill>
                  <a:srgbClr val="000000"/>
                </a:solidFill>
              </a:rPr>
              <a:t>, Denis </a:t>
            </a:r>
            <a:r>
              <a:rPr lang="en-US" sz="1400" kern="0" dirty="0" err="1" smtClean="0">
                <a:solidFill>
                  <a:srgbClr val="000000"/>
                </a:solidFill>
              </a:rPr>
              <a:t>Simakov</a:t>
            </a:r>
            <a:endParaRPr lang="en-US" sz="1400" kern="0" dirty="0" smtClean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8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71808"/>
              </p:ext>
            </p:extLst>
          </p:nvPr>
        </p:nvGraphicFramePr>
        <p:xfrm>
          <a:off x="1624013" y="825500"/>
          <a:ext cx="4452937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73" name="Equation" r:id="rId4" imgW="1435100" imgH="609600" progId="Equation.3">
                  <p:embed/>
                </p:oleObj>
              </mc:Choice>
              <mc:Fallback>
                <p:oleObj name="Equation" r:id="rId4" imgW="1435100" imgH="609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825500"/>
                        <a:ext cx="4452937" cy="189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87667" y="5362583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74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67" y="5362583"/>
                        <a:ext cx="1428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42" y="3990983"/>
            <a:ext cx="1655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 cstate="print"/>
          <a:srcRect l="7629" t="9563" r="47212" b="45161"/>
          <a:stretch>
            <a:fillRect/>
          </a:stretch>
        </p:blipFill>
        <p:spPr bwMode="auto">
          <a:xfrm>
            <a:off x="2606705" y="4013208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 cstate="print"/>
          <a:srcRect l="6955" t="54877" r="45802"/>
          <a:stretch>
            <a:fillRect/>
          </a:stretch>
        </p:blipFill>
        <p:spPr bwMode="auto">
          <a:xfrm>
            <a:off x="6762780" y="4013208"/>
            <a:ext cx="1700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 cstate="print"/>
          <a:srcRect l="53523" t="54877"/>
          <a:stretch>
            <a:fillRect/>
          </a:stretch>
        </p:blipFill>
        <p:spPr bwMode="auto">
          <a:xfrm>
            <a:off x="4668867" y="4013208"/>
            <a:ext cx="167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1078" name="Object 6"/>
          <p:cNvGraphicFramePr>
            <a:graphicFrameLocks noChangeAspect="1"/>
          </p:cNvGraphicFramePr>
          <p:nvPr/>
        </p:nvGraphicFramePr>
        <p:xfrm>
          <a:off x="4745067" y="5362583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75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67" y="5362583"/>
                        <a:ext cx="1460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7"/>
          <p:cNvGraphicFramePr>
            <a:graphicFrameLocks noChangeAspect="1"/>
          </p:cNvGraphicFramePr>
          <p:nvPr/>
        </p:nvGraphicFramePr>
        <p:xfrm>
          <a:off x="6497667" y="5362583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76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67" y="5362583"/>
                        <a:ext cx="2222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kern="0" smtClean="0">
                <a:solidFill>
                  <a:srgbClr val="000000"/>
                </a:solidFill>
              </a:rPr>
              <a:t>Corners</a:t>
            </a:r>
            <a:r>
              <a:rPr lang="en-US" sz="3000" kern="0" smtClean="0">
                <a:solidFill>
                  <a:srgbClr val="000000"/>
                </a:solidFill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57213" y="2771766"/>
            <a:ext cx="78137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x 2 matrix of image derivatives (averaged in neighborhood of a point)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.</a:t>
            </a:r>
            <a:endParaRPr lang="en-US" sz="2800" dirty="0" smtClean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596" y="5619780"/>
            <a:ext cx="14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Notation: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5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Text Box 2"/>
          <p:cNvSpPr txBox="1">
            <a:spLocks noChangeArrowheads="1"/>
          </p:cNvSpPr>
          <p:nvPr/>
        </p:nvSpPr>
        <p:spPr bwMode="auto">
          <a:xfrm>
            <a:off x="685800" y="11430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First, consider an axis-aligned corner:</a:t>
            </a:r>
          </a:p>
        </p:txBody>
      </p:sp>
      <p:sp>
        <p:nvSpPr>
          <p:cNvPr id="865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matrix reveal?</a:t>
            </a:r>
            <a:endParaRPr lang="en-US" dirty="0"/>
          </a:p>
        </p:txBody>
      </p:sp>
      <p:pic>
        <p:nvPicPr>
          <p:cNvPr id="23" name="Picture 10" descr="corner"/>
          <p:cNvPicPr>
            <a:picLocks noChangeAspect="1" noChangeArrowheads="1"/>
          </p:cNvPicPr>
          <p:nvPr/>
        </p:nvPicPr>
        <p:blipFill>
          <a:blip r:embed="rId3" cstate="print"/>
          <a:srcRect t="-13333" b="26667"/>
          <a:stretch>
            <a:fillRect/>
          </a:stretch>
        </p:blipFill>
        <p:spPr bwMode="auto">
          <a:xfrm>
            <a:off x="3733800" y="2209800"/>
            <a:ext cx="19812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3810000" y="2590800"/>
            <a:ext cx="1676400" cy="1600200"/>
            <a:chOff x="2400" y="1968"/>
            <a:chExt cx="1056" cy="1008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 flipH="1">
              <a:off x="2400" y="240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2400" y="2592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 flipH="1">
              <a:off x="2400" y="2784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 flipH="1">
              <a:off x="2400" y="2976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 rot="5400000" flipH="1">
              <a:off x="2688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rot="5400000" flipH="1">
              <a:off x="2880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rot="5400000" flipH="1">
              <a:off x="3072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 rot="5400000" flipH="1">
              <a:off x="3264" y="2160"/>
              <a:ext cx="38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1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7330" name="Object 2"/>
          <p:cNvGraphicFramePr>
            <a:graphicFrameLocks noChangeAspect="1"/>
          </p:cNvGraphicFramePr>
          <p:nvPr/>
        </p:nvGraphicFramePr>
        <p:xfrm>
          <a:off x="1406525" y="1905000"/>
          <a:ext cx="6351588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3" name="Equation" r:id="rId4" imgW="2082800" imgH="508000" progId="Equation.3">
                  <p:embed/>
                </p:oleObj>
              </mc:Choice>
              <mc:Fallback>
                <p:oleObj name="Equation" r:id="rId4" imgW="2082800" imgH="5080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1905000"/>
                        <a:ext cx="6351588" cy="154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7331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  <a:cs typeface="Arial" pitchFamily="34" charset="0"/>
              </a:rPr>
              <a:t>First, consider an axis-aligned corner:</a:t>
            </a:r>
          </a:p>
        </p:txBody>
      </p:sp>
      <p:sp>
        <p:nvSpPr>
          <p:cNvPr id="867332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8229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This means dominant gradient directions align with x or y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axis</a:t>
            </a: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Look for locations where </a:t>
            </a:r>
            <a:r>
              <a:rPr lang="en-US" sz="2800" b="1" dirty="0" smtClean="0">
                <a:solidFill>
                  <a:srgbClr val="000000"/>
                </a:solidFill>
                <a:cs typeface="Arial" pitchFamily="34" charset="0"/>
              </a:rPr>
              <a:t>both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’s are large.</a:t>
            </a:r>
            <a:endParaRPr lang="en-US" sz="2800" dirty="0">
              <a:solidFill>
                <a:srgbClr val="000000"/>
              </a:solidFill>
              <a:cs typeface="Arial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If either </a:t>
            </a:r>
            <a:r>
              <a:rPr lang="el-GR" sz="2800" dirty="0">
                <a:solidFill>
                  <a:srgbClr val="000000"/>
                </a:solidFill>
                <a:cs typeface="Arial" pitchFamily="34" charset="0"/>
              </a:rPr>
              <a:t>λ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is close to 0, then this is </a:t>
            </a:r>
            <a:r>
              <a:rPr lang="en-US" sz="2800" b="1" dirty="0">
                <a:solidFill>
                  <a:srgbClr val="000000"/>
                </a:solidFill>
                <a:cs typeface="Arial" pitchFamily="34" charset="0"/>
              </a:rPr>
              <a:t>not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corner-like.</a:t>
            </a:r>
            <a:endParaRPr lang="en-US" sz="2400" dirty="0">
              <a:solidFill>
                <a:srgbClr val="000000"/>
              </a:solidFill>
              <a:latin typeface="Symbol" pitchFamily="18" charset="2"/>
              <a:cs typeface="Arial" pitchFamily="34" charset="0"/>
            </a:endParaRPr>
          </a:p>
          <a:p>
            <a:pPr marL="457200" indent="-457200" fontAlgn="base">
              <a:spcBef>
                <a:spcPct val="5000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67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matrix reveal?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867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What if we have a corner that is not aligned with the image axes?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12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matrix reveal?</a:t>
            </a:r>
            <a:endParaRPr lang="en-US" dirty="0"/>
          </a:p>
        </p:txBody>
      </p:sp>
      <p:graphicFrame>
        <p:nvGraphicFramePr>
          <p:cNvPr id="8693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445987"/>
              </p:ext>
            </p:extLst>
          </p:nvPr>
        </p:nvGraphicFramePr>
        <p:xfrm>
          <a:off x="5761038" y="974725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7" name="Equation" r:id="rId4" imgW="1244520" imgH="482400" progId="Equation.3">
                  <p:embed/>
                </p:oleObj>
              </mc:Choice>
              <mc:Fallback>
                <p:oleObj name="Equation" r:id="rId4" imgW="1244520" imgH="48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038" y="974725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9395" name="Object 19"/>
          <p:cNvGraphicFramePr>
            <a:graphicFrameLocks noChangeAspect="1"/>
          </p:cNvGraphicFramePr>
          <p:nvPr/>
        </p:nvGraphicFramePr>
        <p:xfrm>
          <a:off x="5730875" y="2438400"/>
          <a:ext cx="15859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8" name="Equation" r:id="rId6" imgW="660400" imgH="228600" progId="Equation.3">
                  <p:embed/>
                </p:oleObj>
              </mc:Choice>
              <mc:Fallback>
                <p:oleObj name="Equation" r:id="rId6" imgW="660400" imgH="2286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2438400"/>
                        <a:ext cx="15859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1733538" y="2236799"/>
            <a:ext cx="1981200" cy="1981200"/>
            <a:chOff x="3105138" y="3635398"/>
            <a:chExt cx="1981200" cy="1981200"/>
          </a:xfrm>
        </p:grpSpPr>
        <p:pic>
          <p:nvPicPr>
            <p:cNvPr id="24" name="Picture 10" descr="corner"/>
            <p:cNvPicPr>
              <a:picLocks noChangeAspect="1" noChangeArrowheads="1"/>
            </p:cNvPicPr>
            <p:nvPr/>
          </p:nvPicPr>
          <p:blipFill>
            <a:blip r:embed="rId8" cstate="print"/>
            <a:srcRect t="-13333" b="26667"/>
            <a:stretch>
              <a:fillRect/>
            </a:stretch>
          </p:blipFill>
          <p:spPr bwMode="auto">
            <a:xfrm rot="1721913">
              <a:off x="3105138" y="3635398"/>
              <a:ext cx="1981200" cy="1981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25" name="Group 6"/>
            <p:cNvGrpSpPr>
              <a:grpSpLocks/>
            </p:cNvGrpSpPr>
            <p:nvPr/>
          </p:nvGrpSpPr>
          <p:grpSpPr bwMode="auto">
            <a:xfrm rot="1721913">
              <a:off x="3418410" y="4089857"/>
              <a:ext cx="1501776" cy="1504950"/>
              <a:chOff x="2610" y="2151"/>
              <a:chExt cx="946" cy="948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H="1">
                <a:off x="2610" y="252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H="1">
                <a:off x="2610" y="2715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 flipH="1">
                <a:off x="2610" y="2907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2610" y="3099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rot="5400000" flipH="1">
                <a:off x="2788" y="234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rot="5400000" flipH="1">
                <a:off x="2980" y="234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rot="5400000" flipH="1">
                <a:off x="3172" y="234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 rot="5400000" flipH="1">
                <a:off x="3364" y="2343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685800" y="48006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i="1" dirty="0" err="1" smtClean="0">
                <a:solidFill>
                  <a:srgbClr val="000000"/>
                </a:solidFill>
              </a:rPr>
              <a:t>eigenvalues</a:t>
            </a:r>
            <a:r>
              <a:rPr lang="en-US" sz="2800" dirty="0" smtClean="0">
                <a:solidFill>
                  <a:srgbClr val="000000"/>
                </a:solidFill>
              </a:rPr>
              <a:t> of </a:t>
            </a:r>
            <a:r>
              <a:rPr lang="en-US" sz="2800" i="1" dirty="0" smtClean="0">
                <a:solidFill>
                  <a:srgbClr val="000000"/>
                </a:solidFill>
              </a:rPr>
              <a:t>M </a:t>
            </a:r>
            <a:r>
              <a:rPr lang="en-US" sz="2800" dirty="0" smtClean="0">
                <a:solidFill>
                  <a:srgbClr val="000000"/>
                </a:solidFill>
              </a:rPr>
              <a:t>reveal the amount of intensity change in the two principal orthogonal gradient directions in the window.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69379" name="Text Box 3"/>
          <p:cNvSpPr txBox="1">
            <a:spLocks noChangeArrowheads="1"/>
          </p:cNvSpPr>
          <p:nvPr/>
        </p:nvSpPr>
        <p:spPr bwMode="auto">
          <a:xfrm>
            <a:off x="609600" y="1233488"/>
            <a:ext cx="7391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Since </a:t>
            </a:r>
            <a:r>
              <a:rPr lang="en-US" sz="2800" i="1" dirty="0" smtClean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is symmetric, we </a:t>
            </a:r>
            <a:r>
              <a:rPr lang="en-US" sz="2800" dirty="0" smtClean="0">
                <a:solidFill>
                  <a:srgbClr val="000000"/>
                </a:solidFill>
                <a:cs typeface="Arial" pitchFamily="34" charset="0"/>
              </a:rPr>
              <a:t>have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(Eigenvalue decomposition)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6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Corner response function</a:t>
            </a:r>
            <a:endParaRPr lang="en-US" dirty="0"/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553200" y="1295400"/>
            <a:ext cx="2362200" cy="2779713"/>
            <a:chOff x="480" y="1824"/>
            <a:chExt cx="1488" cy="1751"/>
          </a:xfrm>
        </p:grpSpPr>
        <p:pic>
          <p:nvPicPr>
            <p:cNvPr id="18" name="Picture 18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region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705600" y="4038600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57200" y="1295400"/>
            <a:ext cx="2438400" cy="2779713"/>
            <a:chOff x="2160" y="1824"/>
            <a:chExt cx="1536" cy="1751"/>
          </a:xfrm>
        </p:grpSpPr>
        <p:pic>
          <p:nvPicPr>
            <p:cNvPr id="5" name="Picture 5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</a:t>
              </a:r>
              <a:r>
                <a:rPr lang="en-US" sz="2400" dirty="0" smtClean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”</a:t>
              </a:r>
              <a:r>
                <a:rPr lang="en-US" sz="2400" dirty="0" smtClean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752600" y="1447800"/>
            <a:ext cx="685800" cy="68580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762000" y="4018260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762000" y="4491335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505200" y="1295400"/>
            <a:ext cx="2667000" cy="2779713"/>
            <a:chOff x="3792" y="1824"/>
            <a:chExt cx="1680" cy="1751"/>
          </a:xfrm>
        </p:grpSpPr>
        <p:pic>
          <p:nvPicPr>
            <p:cNvPr id="10" name="Picture 10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</a:t>
              </a:r>
              <a:r>
                <a:rPr lang="en-US" sz="2400" dirty="0" smtClean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”</a:t>
              </a:r>
              <a:r>
                <a:rPr lang="en-US" sz="2400" dirty="0" smtClean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276600" y="4045803"/>
            <a:ext cx="358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1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5281189"/>
            <a:ext cx="3441256" cy="134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</a:t>
            </a:r>
            <a:r>
              <a:rPr lang="en-US" dirty="0" smtClean="0"/>
              <a:t>corner detector</a:t>
            </a:r>
            <a:endParaRPr lang="ru-RU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48682" cy="2801955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Compute</a:t>
            </a:r>
            <a:r>
              <a:rPr lang="en-US" sz="2800" i="1" dirty="0" smtClean="0"/>
              <a:t> M </a:t>
            </a:r>
            <a:r>
              <a:rPr lang="en-US" sz="2800" dirty="0" smtClean="0"/>
              <a:t>matrix for each image window to get their </a:t>
            </a:r>
            <a:r>
              <a:rPr lang="en-US" i="1" dirty="0" err="1" smtClean="0"/>
              <a:t>cornerness</a:t>
            </a:r>
            <a:r>
              <a:rPr lang="en-US" i="1" dirty="0" smtClean="0"/>
              <a:t> </a:t>
            </a:r>
            <a:r>
              <a:rPr lang="en-US" sz="2800" dirty="0" smtClean="0"/>
              <a:t>scores.</a:t>
            </a:r>
            <a:endParaRPr lang="en-US" sz="2800" dirty="0"/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Find points </a:t>
            </a:r>
            <a:r>
              <a:rPr lang="en-US" sz="2800" dirty="0" smtClean="0"/>
              <a:t>whose surrounding window gave large </a:t>
            </a:r>
            <a:r>
              <a:rPr lang="en-US" sz="2800" dirty="0"/>
              <a:t>corner response </a:t>
            </a:r>
            <a:r>
              <a:rPr lang="en-US" sz="2800" dirty="0" smtClean="0"/>
              <a:t>(</a:t>
            </a:r>
            <a:r>
              <a:rPr lang="en-US" i="1" dirty="0" smtClean="0"/>
              <a:t>f </a:t>
            </a:r>
            <a:r>
              <a:rPr lang="en-US" sz="2800" dirty="0" smtClean="0"/>
              <a:t>&gt; </a:t>
            </a:r>
            <a:r>
              <a:rPr lang="en-US" sz="2800" dirty="0"/>
              <a:t>threshold)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Take the points of local </a:t>
            </a:r>
            <a:r>
              <a:rPr lang="en-US" sz="2800" dirty="0" smtClean="0"/>
              <a:t>maxima</a:t>
            </a:r>
            <a:r>
              <a:rPr lang="en-US" dirty="0" smtClean="0"/>
              <a:t>, i.e., perform non-maximum suppression</a:t>
            </a:r>
            <a:endParaRPr lang="ru-R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2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Harris application</a:t>
            </a:r>
            <a:endParaRPr lang="en-US" dirty="0"/>
          </a:p>
        </p:txBody>
      </p:sp>
      <p:pic>
        <p:nvPicPr>
          <p:cNvPr id="4" name="Picture 3" descr="uttow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7772400" cy="5184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6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685800" y="914400"/>
            <a:ext cx="5731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latin typeface="+mj-lt"/>
                <a:cs typeface="Times New Roman" pitchFamily="18" charset="0"/>
              </a:rPr>
              <a:t>Compute corner response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at every pixel.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4" descr="ut_harris_blur1.5Rmap.jpg"/>
          <p:cNvPicPr>
            <a:picLocks noChangeAspect="1"/>
          </p:cNvPicPr>
          <p:nvPr/>
        </p:nvPicPr>
        <p:blipFill>
          <a:blip r:embed="rId3" cstate="print"/>
          <a:srcRect l="12500" t="6667" r="9167" b="11111"/>
          <a:stretch>
            <a:fillRect/>
          </a:stretch>
        </p:blipFill>
        <p:spPr>
          <a:xfrm>
            <a:off x="1371600" y="1447800"/>
            <a:ext cx="6400800" cy="50389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Example of Harris application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0FB31-2694-44B9-96FC-A0F712CE3B7B}" type="slidenum">
              <a:rPr lang="en-US" smtClean="0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03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168275"/>
            <a:ext cx="8229600" cy="1143000"/>
          </a:xfrm>
        </p:spPr>
        <p:txBody>
          <a:bodyPr/>
          <a:lstStyle/>
          <a:p>
            <a:r>
              <a:rPr lang="en-US" sz="4000" dirty="0" smtClean="0"/>
              <a:t>How to stitch together a panorama (a.k.a. mosaic)?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15400" cy="4525963"/>
          </a:xfrm>
        </p:spPr>
        <p:txBody>
          <a:bodyPr/>
          <a:lstStyle/>
          <a:p>
            <a:r>
              <a:rPr lang="en-US" sz="2800" dirty="0" smtClean="0"/>
              <a:t>Basic Procedure</a:t>
            </a:r>
          </a:p>
          <a:p>
            <a:pPr lvl="1"/>
            <a:r>
              <a:rPr lang="en-US" sz="2400" dirty="0" smtClean="0"/>
              <a:t>Take a sequence of images from the same position</a:t>
            </a:r>
          </a:p>
          <a:p>
            <a:pPr lvl="2"/>
            <a:r>
              <a:rPr lang="en-US" sz="2000" dirty="0" smtClean="0"/>
              <a:t>Rotate the camera about its optical center</a:t>
            </a:r>
          </a:p>
          <a:p>
            <a:pPr lvl="1"/>
            <a:r>
              <a:rPr lang="en-US" sz="2400" dirty="0" smtClean="0"/>
              <a:t>Compute transformation between second image and first</a:t>
            </a:r>
          </a:p>
          <a:p>
            <a:pPr lvl="1"/>
            <a:r>
              <a:rPr lang="en-US" sz="2400" dirty="0" smtClean="0"/>
              <a:t>Transform the second image to overlap with the first</a:t>
            </a:r>
          </a:p>
          <a:p>
            <a:pPr lvl="1"/>
            <a:r>
              <a:rPr lang="en-US" sz="2400" dirty="0" smtClean="0"/>
              <a:t>Blend the two together to create a mosaic</a:t>
            </a:r>
          </a:p>
          <a:p>
            <a:pPr lvl="1"/>
            <a:r>
              <a:rPr lang="en-US" sz="2400" dirty="0" smtClean="0"/>
              <a:t>(If there are more images, repeat)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7273925" y="6516688"/>
            <a:ext cx="2555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Source: Steve Seitz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8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4" descr="thresholded_v_score.jpg"/>
          <p:cNvPicPr>
            <a:picLocks noChangeAspect="1"/>
          </p:cNvPicPr>
          <p:nvPr/>
        </p:nvPicPr>
        <p:blipFill>
          <a:blip r:embed="rId3" cstate="print"/>
          <a:srcRect l="55833"/>
          <a:stretch>
            <a:fillRect/>
          </a:stretch>
        </p:blipFill>
        <p:spPr bwMode="auto">
          <a:xfrm>
            <a:off x="701622" y="1242086"/>
            <a:ext cx="7547276" cy="503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0" smtClean="0">
                <a:solidFill>
                  <a:srgbClr val="000000"/>
                </a:solidFill>
              </a:rPr>
              <a:t>Example of Harris application</a:t>
            </a:r>
            <a:endParaRPr lang="en-US" sz="3400" kern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6200" y="6626423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Kristen </a:t>
            </a:r>
            <a:r>
              <a:rPr lang="en-US" sz="1400" dirty="0" err="1" smtClean="0"/>
              <a:t>Grauman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6AD9B1-B23E-4645-BE20-A5207F5EA38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4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r>
              <a:rPr lang="en-US" sz="2800" dirty="0" smtClean="0"/>
              <a:t>Rotation invariant? 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Yes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905000" y="3187568"/>
            <a:ext cx="4993895" cy="1232035"/>
            <a:chOff x="1768" y="1339"/>
            <a:chExt cx="1968" cy="480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21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7194 h 528"/>
                  <a:gd name="T2" fmla="*/ 623 w 720"/>
                  <a:gd name="T3" fmla="*/ 0 h 528"/>
                  <a:gd name="T4" fmla="*/ 9359 w 720"/>
                  <a:gd name="T5" fmla="*/ 4575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28 h 528"/>
                  <a:gd name="T2" fmla="*/ 1 w 720"/>
                  <a:gd name="T3" fmla="*/ 0 h 528"/>
                  <a:gd name="T4" fmla="*/ 12 w 720"/>
                  <a:gd name="T5" fmla="*/ 18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AutoShape 12"/>
            <p:cNvSpPr>
              <a:spLocks noChangeArrowheads="1"/>
            </p:cNvSpPr>
            <p:nvPr/>
          </p:nvSpPr>
          <p:spPr bwMode="auto">
            <a:xfrm>
              <a:off x="2536" y="1339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D263-80E4-4D11-A6AE-33B6E8F756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10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r>
              <a:rPr lang="en-US" sz="2800" dirty="0" smtClean="0"/>
              <a:t>Rotation invariant? </a:t>
            </a:r>
          </a:p>
          <a:p>
            <a:r>
              <a:rPr lang="en-US" sz="2800" dirty="0" smtClean="0"/>
              <a:t>Translation invariant?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43762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Yes</a:t>
            </a:r>
            <a:endParaRPr lang="en-US" sz="28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7800" y="3001051"/>
            <a:ext cx="6172200" cy="2209800"/>
            <a:chOff x="1447800" y="3001051"/>
            <a:chExt cx="6172200" cy="220980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447800" y="3001051"/>
              <a:ext cx="2184671" cy="22098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756112" y="3384877"/>
              <a:ext cx="787909" cy="725004"/>
            </a:xfrm>
            <a:custGeom>
              <a:avLst/>
              <a:gdLst>
                <a:gd name="T0" fmla="*/ 0 w 720"/>
                <a:gd name="T1" fmla="*/ 7194 h 528"/>
                <a:gd name="T2" fmla="*/ 623 w 720"/>
                <a:gd name="T3" fmla="*/ 0 h 528"/>
                <a:gd name="T4" fmla="*/ 9359 w 720"/>
                <a:gd name="T5" fmla="*/ 4575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3899439" y="3521617"/>
              <a:ext cx="1218023" cy="12320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435329" y="3001051"/>
              <a:ext cx="2184671" cy="22098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553200" y="4104847"/>
              <a:ext cx="787909" cy="725004"/>
            </a:xfrm>
            <a:custGeom>
              <a:avLst/>
              <a:gdLst>
                <a:gd name="T0" fmla="*/ 0 w 720"/>
                <a:gd name="T1" fmla="*/ 7194 h 528"/>
                <a:gd name="T2" fmla="*/ 623 w 720"/>
                <a:gd name="T3" fmla="*/ 0 h 528"/>
                <a:gd name="T4" fmla="*/ 9359 w 720"/>
                <a:gd name="T5" fmla="*/ 4575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D263-80E4-4D11-A6AE-33B6E8F756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3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Harris corner detector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286000"/>
          </a:xfrm>
        </p:spPr>
        <p:txBody>
          <a:bodyPr/>
          <a:lstStyle/>
          <a:p>
            <a:r>
              <a:rPr lang="en-US" sz="2800" dirty="0" smtClean="0"/>
              <a:t>Rotation invariant? </a:t>
            </a:r>
          </a:p>
          <a:p>
            <a:r>
              <a:rPr lang="en-US" sz="2800" dirty="0"/>
              <a:t>Translation invariant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Scale invariant?</a:t>
            </a:r>
            <a:endParaRPr lang="en-US" sz="2800" dirty="0"/>
          </a:p>
        </p:txBody>
      </p:sp>
      <p:grpSp>
        <p:nvGrpSpPr>
          <p:cNvPr id="3" name="Group 18"/>
          <p:cNvGrpSpPr/>
          <p:nvPr/>
        </p:nvGrpSpPr>
        <p:grpSpPr>
          <a:xfrm>
            <a:off x="1219200" y="3244850"/>
            <a:ext cx="2819400" cy="3232150"/>
            <a:chOff x="1219200" y="3244850"/>
            <a:chExt cx="2819400" cy="32321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295400" y="3463925"/>
              <a:ext cx="2743200" cy="20066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19200" y="40227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00200" y="34893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52688" y="32448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71600" y="5775325"/>
              <a:ext cx="2590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All points will be classified as </a:t>
              </a:r>
              <a:r>
                <a:rPr lang="en-US" sz="2000" dirty="0">
                  <a:solidFill>
                    <a:srgbClr val="0033CC"/>
                  </a:solidFill>
                  <a:cs typeface="Times New Roman" pitchFamily="18" charset="0"/>
                </a:rPr>
                <a:t>edges</a:t>
              </a:r>
              <a:endParaRPr lang="ru-RU" sz="20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800600" y="3565525"/>
            <a:ext cx="3352800" cy="2667000"/>
            <a:chOff x="4800600" y="3565525"/>
            <a:chExt cx="3352800" cy="26670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086600" y="3844925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024688" y="37401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4800600" y="3565525"/>
              <a:ext cx="1676400" cy="8382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419100 h 21600"/>
                <a:gd name="T4" fmla="*/ 1257300 w 21600"/>
                <a:gd name="T5" fmla="*/ 838200 h 21600"/>
                <a:gd name="T6" fmla="*/ 1676400 w 21600"/>
                <a:gd name="T7" fmla="*/ 419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781800" y="5775325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cs typeface="Times New Roman" pitchFamily="18" charset="0"/>
                </a:rPr>
                <a:t>Corner !</a:t>
              </a:r>
              <a:endParaRPr lang="ru-RU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038600" y="9144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9500" y="1940252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0" y="143762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Yes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1D263-80E4-4D11-A6AE-33B6E8F756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69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5562"/>
            <a:ext cx="8763000" cy="4525963"/>
          </a:xfrm>
        </p:spPr>
        <p:txBody>
          <a:bodyPr/>
          <a:lstStyle/>
          <a:p>
            <a:r>
              <a:rPr lang="en-US" sz="2800" dirty="0" smtClean="0"/>
              <a:t>Image warping to create mosaic, given </a:t>
            </a:r>
            <a:r>
              <a:rPr lang="en-US" sz="2800" dirty="0" err="1" smtClean="0"/>
              <a:t>homography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Interest point detection</a:t>
            </a:r>
          </a:p>
          <a:p>
            <a:pPr lvl="1"/>
            <a:r>
              <a:rPr lang="en-US" sz="2400" dirty="0" smtClean="0"/>
              <a:t>Harris corner detector</a:t>
            </a:r>
          </a:p>
          <a:p>
            <a:pPr lvl="1"/>
            <a:r>
              <a:rPr lang="en-US" sz="2400" dirty="0" smtClean="0"/>
              <a:t>Next time: </a:t>
            </a:r>
          </a:p>
          <a:p>
            <a:pPr lvl="2"/>
            <a:r>
              <a:rPr lang="en-US" sz="2000" dirty="0" err="1" smtClean="0"/>
              <a:t>Laplacian</a:t>
            </a:r>
            <a:r>
              <a:rPr lang="en-US" sz="2000" dirty="0" smtClean="0"/>
              <a:t> of Gaussian, automatic scale selection</a:t>
            </a:r>
          </a:p>
          <a:p>
            <a:pPr lvl="1"/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8C68F-2498-4D0A-9843-338F912BDAA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Mosaics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188" y="5711825"/>
            <a:ext cx="8305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</a:rPr>
              <a:t>Obtain a wider angle view by combining multiple images.</a:t>
            </a:r>
            <a:endParaRPr lang="en-US" sz="2400" i="1" dirty="0">
              <a:solidFill>
                <a:srgbClr val="000000"/>
              </a:solidFill>
            </a:endParaRPr>
          </a:p>
        </p:txBody>
      </p:sp>
      <p:pic>
        <p:nvPicPr>
          <p:cNvPr id="78852" name="Picture 5" descr="MCj04316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762000" y="3962400"/>
            <a:ext cx="8382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1066800" y="3962400"/>
            <a:ext cx="5334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1371600" y="3962400"/>
            <a:ext cx="2286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1600200" y="3962400"/>
            <a:ext cx="1524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1600200" y="3962400"/>
            <a:ext cx="6096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1600200" y="3962400"/>
            <a:ext cx="914400" cy="91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1600200" y="3962400"/>
            <a:ext cx="1066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2" name="Picture 4" descr="fig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66863"/>
            <a:ext cx="25527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wall.jpg"/>
          <p:cNvPicPr>
            <a:picLocks noChangeAspect="1"/>
          </p:cNvPicPr>
          <p:nvPr/>
        </p:nvPicPr>
        <p:blipFill>
          <a:blip r:embed="rId4" cstate="print"/>
          <a:srcRect l="3477" r="73260" b="47403"/>
          <a:stretch>
            <a:fillRect/>
          </a:stretch>
        </p:blipFill>
        <p:spPr bwMode="auto">
          <a:xfrm>
            <a:off x="2344738" y="1027113"/>
            <a:ext cx="14605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351088" y="3392488"/>
            <a:ext cx="6529387" cy="2043112"/>
            <a:chOff x="1584960" y="3648078"/>
            <a:chExt cx="6528801" cy="2042538"/>
          </a:xfrm>
        </p:grpSpPr>
        <p:sp>
          <p:nvSpPr>
            <p:cNvPr id="78867" name="TextBox 21"/>
            <p:cNvSpPr txBox="1">
              <a:spLocks noChangeArrowheads="1"/>
            </p:cNvSpPr>
            <p:nvPr/>
          </p:nvSpPr>
          <p:spPr bwMode="auto">
            <a:xfrm rot="5400000">
              <a:off x="7109681" y="4579187"/>
              <a:ext cx="1716056" cy="29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>
                  <a:solidFill>
                    <a:srgbClr val="000000"/>
                  </a:solidFill>
                </a:rPr>
                <a:t>image from S. Seitz</a:t>
              </a:r>
            </a:p>
          </p:txBody>
        </p:sp>
        <p:pic>
          <p:nvPicPr>
            <p:cNvPr id="78868" name="Picture 24" descr="wall.jpg"/>
            <p:cNvPicPr>
              <a:picLocks noChangeAspect="1"/>
            </p:cNvPicPr>
            <p:nvPr/>
          </p:nvPicPr>
          <p:blipFill>
            <a:blip r:embed="rId4" cstate="print"/>
            <a:srcRect t="51581"/>
            <a:stretch>
              <a:fillRect/>
            </a:stretch>
          </p:blipFill>
          <p:spPr bwMode="auto">
            <a:xfrm>
              <a:off x="1584960" y="3648078"/>
              <a:ext cx="6278880" cy="2042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25" descr="wall.jpg"/>
          <p:cNvPicPr>
            <a:picLocks noChangeAspect="1"/>
          </p:cNvPicPr>
          <p:nvPr/>
        </p:nvPicPr>
        <p:blipFill>
          <a:blip r:embed="rId4" cstate="print"/>
          <a:srcRect l="71997" r="4642" b="47403"/>
          <a:stretch>
            <a:fillRect/>
          </a:stretch>
        </p:blipFill>
        <p:spPr bwMode="auto">
          <a:xfrm>
            <a:off x="7127875" y="1027113"/>
            <a:ext cx="14668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wall.jpg"/>
          <p:cNvPicPr>
            <a:picLocks noChangeAspect="1"/>
          </p:cNvPicPr>
          <p:nvPr/>
        </p:nvPicPr>
        <p:blipFill>
          <a:blip r:embed="rId4" cstate="print"/>
          <a:srcRect l="49899" r="28003" b="47403"/>
          <a:stretch>
            <a:fillRect/>
          </a:stretch>
        </p:blipFill>
        <p:spPr bwMode="auto">
          <a:xfrm>
            <a:off x="5630863" y="1027113"/>
            <a:ext cx="13874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wall.jpg"/>
          <p:cNvPicPr>
            <a:picLocks noChangeAspect="1"/>
          </p:cNvPicPr>
          <p:nvPr/>
        </p:nvPicPr>
        <p:blipFill>
          <a:blip r:embed="rId4" cstate="print"/>
          <a:srcRect l="27220" r="50101" b="47403"/>
          <a:stretch>
            <a:fillRect/>
          </a:stretch>
        </p:blipFill>
        <p:spPr bwMode="auto">
          <a:xfrm>
            <a:off x="3987800" y="1019175"/>
            <a:ext cx="14239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8515350" y="2005013"/>
            <a:ext cx="1022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. .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A8175-55DA-4EF8-B888-CA4A03D1E99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60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itle 3"/>
          <p:cNvSpPr>
            <a:spLocks noGrp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r>
              <a:rPr lang="en-US" smtClean="0"/>
              <a:t>Homography</a:t>
            </a:r>
          </a:p>
        </p:txBody>
      </p:sp>
      <p:pic>
        <p:nvPicPr>
          <p:cNvPr id="19465" name="Picture 15" descr="wall.jpg"/>
          <p:cNvPicPr>
            <a:picLocks noChangeAspect="1"/>
          </p:cNvPicPr>
          <p:nvPr/>
        </p:nvPicPr>
        <p:blipFill>
          <a:blip r:embed="rId4" cstate="print"/>
          <a:srcRect l="49899" r="28003" b="47403"/>
          <a:stretch>
            <a:fillRect/>
          </a:stretch>
        </p:blipFill>
        <p:spPr bwMode="auto">
          <a:xfrm>
            <a:off x="4243388" y="1019175"/>
            <a:ext cx="240982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6" descr="wall.jpg"/>
          <p:cNvPicPr>
            <a:picLocks noChangeAspect="1"/>
          </p:cNvPicPr>
          <p:nvPr/>
        </p:nvPicPr>
        <p:blipFill>
          <a:blip r:embed="rId4" cstate="print"/>
          <a:srcRect l="27220" r="50101" b="47403"/>
          <a:stretch>
            <a:fillRect/>
          </a:stretch>
        </p:blipFill>
        <p:spPr bwMode="auto">
          <a:xfrm>
            <a:off x="1687513" y="1019175"/>
            <a:ext cx="247332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5738" y="1092200"/>
            <a:ext cx="3300412" cy="885825"/>
            <a:chOff x="185738" y="1092200"/>
            <a:chExt cx="3300205" cy="885613"/>
          </a:xfrm>
        </p:grpSpPr>
        <p:sp>
          <p:nvSpPr>
            <p:cNvPr id="19" name="Oval 18"/>
            <p:cNvSpPr/>
            <p:nvPr/>
          </p:nvSpPr>
          <p:spPr>
            <a:xfrm>
              <a:off x="3366888" y="1858779"/>
              <a:ext cx="119055" cy="1190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19459" name="Object 5"/>
            <p:cNvGraphicFramePr>
              <a:graphicFrameLocks noChangeAspect="1"/>
            </p:cNvGraphicFramePr>
            <p:nvPr/>
          </p:nvGraphicFramePr>
          <p:xfrm>
            <a:off x="185738" y="1092200"/>
            <a:ext cx="1504950" cy="730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35" name="Equation" r:id="rId5" imgW="444114" imgH="215713" progId="Equation.3">
                    <p:embed/>
                  </p:oleObj>
                </mc:Choice>
                <mc:Fallback>
                  <p:oleObj name="Equation" r:id="rId5" imgW="444114" imgH="215713" progId="Equation.3">
                    <p:embed/>
                    <p:pic>
                      <p:nvPicPr>
                        <p:cNvPr id="0" name="Picture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8" y="1092200"/>
                          <a:ext cx="1504950" cy="730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Arrow Connector 26"/>
            <p:cNvCxnSpPr>
              <a:endCxn id="19" idx="1"/>
            </p:cNvCxnSpPr>
            <p:nvPr/>
          </p:nvCxnSpPr>
          <p:spPr>
            <a:xfrm>
              <a:off x="1504867" y="1530245"/>
              <a:ext cx="1879482" cy="345992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083175" y="1055688"/>
            <a:ext cx="3246438" cy="958850"/>
            <a:chOff x="5083182" y="1055688"/>
            <a:chExt cx="3246431" cy="958638"/>
          </a:xfrm>
        </p:grpSpPr>
        <p:sp>
          <p:nvSpPr>
            <p:cNvPr id="20" name="Oval 19"/>
            <p:cNvSpPr/>
            <p:nvPr/>
          </p:nvSpPr>
          <p:spPr>
            <a:xfrm>
              <a:off x="5083182" y="1895289"/>
              <a:ext cx="119063" cy="11903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19458" name="Object 4"/>
            <p:cNvGraphicFramePr>
              <a:graphicFrameLocks noChangeAspect="1"/>
            </p:cNvGraphicFramePr>
            <p:nvPr/>
          </p:nvGraphicFramePr>
          <p:xfrm>
            <a:off x="7054850" y="1055688"/>
            <a:ext cx="1274763" cy="619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836" name="Equation" r:id="rId7" imgW="444114" imgH="215713" progId="Equation.3">
                    <p:embed/>
                  </p:oleObj>
                </mc:Choice>
                <mc:Fallback>
                  <p:oleObj name="Equation" r:id="rId7" imgW="444114" imgH="215713" progId="Equation.3">
                    <p:embed/>
                    <p:pic>
                      <p:nvPicPr>
                        <p:cNvPr id="0" name="Picture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4850" y="1055688"/>
                          <a:ext cx="1274763" cy="619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Arrow Connector 30"/>
            <p:cNvCxnSpPr>
              <a:endCxn id="20" idx="5"/>
            </p:cNvCxnSpPr>
            <p:nvPr/>
          </p:nvCxnSpPr>
          <p:spPr>
            <a:xfrm rot="10800000" flipV="1">
              <a:off x="5184782" y="1347723"/>
              <a:ext cx="1906584" cy="649143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9" name="Rectangle 23"/>
          <p:cNvSpPr>
            <a:spLocks noChangeArrowheads="1"/>
          </p:cNvSpPr>
          <p:nvPr/>
        </p:nvSpPr>
        <p:spPr bwMode="auto">
          <a:xfrm>
            <a:off x="600075" y="4926013"/>
            <a:ext cx="8543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</a:rPr>
              <a:t>To </a:t>
            </a:r>
            <a:r>
              <a:rPr lang="en-US" sz="2400" b="1">
                <a:solidFill>
                  <a:srgbClr val="000000"/>
                </a:solidFill>
              </a:rPr>
              <a:t>compute </a:t>
            </a:r>
            <a:r>
              <a:rPr lang="en-US" sz="2400">
                <a:solidFill>
                  <a:srgbClr val="000000"/>
                </a:solidFill>
              </a:rPr>
              <a:t>the</a:t>
            </a:r>
            <a:r>
              <a:rPr lang="en-US" sz="2400" b="1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</a:rPr>
              <a:t>homography given pairs of corresponding points in the images, we need to set up an equation where the parameters of </a:t>
            </a:r>
            <a:r>
              <a:rPr lang="en-US" sz="2400" b="1">
                <a:solidFill>
                  <a:srgbClr val="000000"/>
                </a:solidFill>
              </a:rPr>
              <a:t>H</a:t>
            </a:r>
            <a:r>
              <a:rPr lang="en-US" sz="2400">
                <a:solidFill>
                  <a:srgbClr val="000000"/>
                </a:solidFill>
              </a:rPr>
              <a:t> are the unknowns…</a:t>
            </a:r>
          </a:p>
        </p:txBody>
      </p:sp>
      <p:sp>
        <p:nvSpPr>
          <p:cNvPr id="26" name="Oval 25"/>
          <p:cNvSpPr/>
          <p:nvPr/>
        </p:nvSpPr>
        <p:spPr>
          <a:xfrm>
            <a:off x="5338763" y="2041525"/>
            <a:ext cx="119062" cy="1190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9460" name="Object 6"/>
          <p:cNvGraphicFramePr>
            <a:graphicFrameLocks noChangeAspect="1"/>
          </p:cNvGraphicFramePr>
          <p:nvPr/>
        </p:nvGraphicFramePr>
        <p:xfrm>
          <a:off x="7237413" y="1968500"/>
          <a:ext cx="1346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7" name="Equation" r:id="rId9" imgW="469696" imgH="215806" progId="Equation.3">
                  <p:embed/>
                </p:oleObj>
              </mc:Choice>
              <mc:Fallback>
                <p:oleObj name="Equation" r:id="rId9" imgW="469696" imgH="215806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1968500"/>
                        <a:ext cx="13462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>
            <a:endCxn id="26" idx="5"/>
          </p:cNvCxnSpPr>
          <p:nvPr/>
        </p:nvCxnSpPr>
        <p:spPr>
          <a:xfrm rot="10800000">
            <a:off x="5440363" y="2143125"/>
            <a:ext cx="1797050" cy="190500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461" name="Object 7"/>
          <p:cNvGraphicFramePr>
            <a:graphicFrameLocks noChangeAspect="1"/>
          </p:cNvGraphicFramePr>
          <p:nvPr/>
        </p:nvGraphicFramePr>
        <p:xfrm>
          <a:off x="122238" y="2189163"/>
          <a:ext cx="13462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8" name="Equation" r:id="rId11" imgW="469696" imgH="215806" progId="Equation.3">
                  <p:embed/>
                </p:oleObj>
              </mc:Choice>
              <mc:Fallback>
                <p:oleObj name="Equation" r:id="rId11" imgW="469696" imgH="215806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2189163"/>
                        <a:ext cx="134620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34"/>
          <p:cNvSpPr/>
          <p:nvPr/>
        </p:nvSpPr>
        <p:spPr>
          <a:xfrm>
            <a:off x="3686175" y="1958975"/>
            <a:ext cx="119063" cy="1190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468438" y="2151063"/>
            <a:ext cx="2300287" cy="373062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4" name="TextBox 41"/>
          <p:cNvSpPr txBox="1">
            <a:spLocks noChangeArrowheads="1"/>
          </p:cNvSpPr>
          <p:nvPr/>
        </p:nvSpPr>
        <p:spPr bwMode="auto">
          <a:xfrm rot="5400000">
            <a:off x="667544" y="3024981"/>
            <a:ext cx="58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9475" name="TextBox 42"/>
          <p:cNvSpPr txBox="1">
            <a:spLocks noChangeArrowheads="1"/>
          </p:cNvSpPr>
          <p:nvPr/>
        </p:nvSpPr>
        <p:spPr bwMode="auto">
          <a:xfrm rot="5400000">
            <a:off x="7600157" y="2842419"/>
            <a:ext cx="58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…</a:t>
            </a:r>
          </a:p>
        </p:txBody>
      </p:sp>
      <p:graphicFrame>
        <p:nvGraphicFramePr>
          <p:cNvPr id="19462" name="Object 8"/>
          <p:cNvGraphicFramePr>
            <a:graphicFrameLocks noChangeAspect="1"/>
          </p:cNvGraphicFramePr>
          <p:nvPr/>
        </p:nvGraphicFramePr>
        <p:xfrm>
          <a:off x="153988" y="3667125"/>
          <a:ext cx="13827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9" name="Equation" r:id="rId13" imgW="482391" imgH="228501" progId="Equation.3">
                  <p:embed/>
                </p:oleObj>
              </mc:Choice>
              <mc:Fallback>
                <p:oleObj name="Equation" r:id="rId13" imgW="482391" imgH="228501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3667125"/>
                        <a:ext cx="1382712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9"/>
          <p:cNvGraphicFramePr>
            <a:graphicFrameLocks noChangeAspect="1"/>
          </p:cNvGraphicFramePr>
          <p:nvPr/>
        </p:nvGraphicFramePr>
        <p:xfrm>
          <a:off x="7273925" y="3648075"/>
          <a:ext cx="138271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0" name="Equation" r:id="rId15" imgW="482391" imgH="228501" progId="Equation.3">
                  <p:embed/>
                </p:oleObj>
              </mc:Choice>
              <mc:Fallback>
                <p:oleObj name="Equation" r:id="rId15" imgW="482391" imgH="228501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5" y="3648075"/>
                        <a:ext cx="1382713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2928938" y="3684588"/>
            <a:ext cx="119062" cy="119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62475" y="3757613"/>
            <a:ext cx="119063" cy="11906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7" name="Straight Arrow Connector 46"/>
          <p:cNvCxnSpPr>
            <a:endCxn id="44" idx="2"/>
          </p:cNvCxnSpPr>
          <p:nvPr/>
        </p:nvCxnSpPr>
        <p:spPr>
          <a:xfrm flipV="1">
            <a:off x="1504950" y="3743325"/>
            <a:ext cx="1423988" cy="233363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>
            <a:off x="4791075" y="3830638"/>
            <a:ext cx="2300288" cy="50800"/>
          </a:xfrm>
          <a:prstGeom prst="straightConnector1">
            <a:avLst/>
          </a:prstGeom>
          <a:ln w="38100">
            <a:solidFill>
              <a:srgbClr val="FFC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3087-A45F-4E7E-8A0B-022321B6A9A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7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for homographies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95600"/>
            <a:ext cx="7848600" cy="3810000"/>
          </a:xfrm>
        </p:spPr>
        <p:txBody>
          <a:bodyPr/>
          <a:lstStyle/>
          <a:p>
            <a:pPr marL="0" indent="0"/>
            <a:r>
              <a:rPr lang="en-US" sz="2000" dirty="0" smtClean="0"/>
              <a:t>Defined up to a scale factor.</a:t>
            </a:r>
          </a:p>
          <a:p>
            <a:pPr marL="0" indent="0"/>
            <a:r>
              <a:rPr lang="en-US" sz="2000" dirty="0" smtClean="0"/>
              <a:t>Constrain </a:t>
            </a:r>
            <a:r>
              <a:rPr lang="en-US" sz="2000" dirty="0" err="1" smtClean="0"/>
              <a:t>Frobenius</a:t>
            </a:r>
            <a:r>
              <a:rPr lang="en-US" sz="2000" dirty="0" smtClean="0"/>
              <a:t> norm of H to be 1.</a:t>
            </a:r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dirty="0" smtClean="0"/>
              <a:t>Problem to be solved:</a:t>
            </a:r>
          </a:p>
          <a:p>
            <a:pPr marL="0" indent="0"/>
            <a:endParaRPr lang="en-US" sz="2000" b="1" dirty="0" smtClean="0"/>
          </a:p>
          <a:p>
            <a:pPr marL="0" indent="0"/>
            <a:endParaRPr lang="en-US" sz="2000" b="1" dirty="0"/>
          </a:p>
          <a:p>
            <a:pPr marL="0" indent="0"/>
            <a:endParaRPr lang="en-US" sz="2000" b="1" dirty="0" smtClean="0"/>
          </a:p>
          <a:p>
            <a:pPr marL="0" indent="0"/>
            <a:r>
              <a:rPr lang="en-US" sz="2000" dirty="0" smtClean="0"/>
              <a:t>where vector of unknowns h = [</a:t>
            </a:r>
            <a:r>
              <a:rPr lang="en-US" sz="2000" i="1" dirty="0" smtClean="0"/>
              <a:t>h</a:t>
            </a:r>
            <a:r>
              <a:rPr lang="en-US" sz="2000" i="1" baseline="-25000" dirty="0" smtClean="0"/>
              <a:t>00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01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02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10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11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12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20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21</a:t>
            </a:r>
            <a:r>
              <a:rPr lang="en-US" sz="2000" i="1" dirty="0" smtClean="0"/>
              <a:t>,h</a:t>
            </a:r>
            <a:r>
              <a:rPr lang="en-US" sz="2000" i="1" baseline="-25000" dirty="0" smtClean="0"/>
              <a:t>22</a:t>
            </a:r>
            <a:r>
              <a:rPr lang="en-US" sz="2000" dirty="0" smtClean="0"/>
              <a:t>]</a:t>
            </a:r>
            <a:r>
              <a:rPr lang="en-US" sz="2000" baseline="30000" dirty="0" smtClean="0"/>
              <a:t>T</a:t>
            </a:r>
            <a:endParaRPr lang="en-US" sz="2000" dirty="0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>
            <p:extLst/>
          </p:nvPr>
        </p:nvGraphicFramePr>
        <p:xfrm>
          <a:off x="2362200" y="1370013"/>
          <a:ext cx="34750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3" name="Equation" r:id="rId4" imgW="1638000" imgH="711000" progId="Equation.3">
                  <p:embed/>
                </p:oleObj>
              </mc:Choice>
              <mc:Fallback>
                <p:oleObj name="Equation" r:id="rId4" imgW="163800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0013"/>
                        <a:ext cx="3475038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3386138" y="912813"/>
            <a:ext cx="120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</a:rPr>
              <a:t>p</a:t>
            </a:r>
            <a:r>
              <a:rPr lang="en-US" sz="2400" b="1" dirty="0">
                <a:solidFill>
                  <a:srgbClr val="000000"/>
                </a:solidFill>
              </a:rPr>
              <a:t>’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b="1" dirty="0">
                <a:solidFill>
                  <a:srgbClr val="000000"/>
                </a:solidFill>
              </a:rPr>
              <a:t>Hp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659778" y="4217390"/>
          <a:ext cx="1865720" cy="128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4" name="Equation" r:id="rId6" imgW="812520" imgH="558720" progId="Equation.3">
                  <p:embed/>
                </p:oleObj>
              </mc:Choice>
              <mc:Fallback>
                <p:oleObj name="Equation" r:id="rId6" imgW="812520" imgH="558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778" y="4217390"/>
                        <a:ext cx="1865720" cy="12838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50223"/>
            <a:ext cx="533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Devi Parikh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3C75FB-2373-4000-8620-B9B5F50B3A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/>
          </p:nvPr>
        </p:nvGraphicFramePr>
        <p:xfrm>
          <a:off x="3733800" y="5035748"/>
          <a:ext cx="544194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5" name="Equation" r:id="rId8" imgW="215640" imgH="152280" progId="Equation.3">
                  <p:embed/>
                </p:oleObj>
              </mc:Choice>
              <mc:Fallback>
                <p:oleObj name="Equation" r:id="rId8" imgW="215640" imgH="1522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35748"/>
                        <a:ext cx="544194" cy="349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496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  <p:bldP spid="204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Line 1"/>
          <p:cNvSpPr>
            <a:spLocks noChangeShapeType="1"/>
          </p:cNvSpPr>
          <p:nvPr/>
        </p:nvSpPr>
        <p:spPr bwMode="auto">
          <a:xfrm>
            <a:off x="685800" y="838200"/>
            <a:ext cx="7772400" cy="158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Solving for homographies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3034864" y="1081697"/>
          <a:ext cx="2680136" cy="1128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9" name="Equation" r:id="rId4" imgW="1688760" imgH="711000" progId="Equation.3">
                  <p:embed/>
                </p:oleObj>
              </mc:Choice>
              <mc:Fallback>
                <p:oleObj name="Equation" r:id="rId4" imgW="1688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864" y="1081697"/>
                        <a:ext cx="2680136" cy="11281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143000" y="2599281"/>
            <a:ext cx="2453449" cy="1005840"/>
            <a:chOff x="3192780" y="2487429"/>
            <a:chExt cx="2552700" cy="1046530"/>
          </a:xfrm>
        </p:grpSpPr>
        <p:pic>
          <p:nvPicPr>
            <p:cNvPr id="407579" name="Picture 27" descr="http://latex.codecogs.com/gif.latex?%5Cdpi%7B150%7D%20wx_i%27%3Dh_%7B00%7Dx_i%20&amp;plus;%20h_%7B01%7Dy_i%20&amp;plus;%20h_%7B02%7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780" y="2487429"/>
              <a:ext cx="2552700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581" name="Picture 29" descr="http://latex.codecogs.com/gif.latex?%5Cdpi%7B150%7D%20wy_i%27%3Dh_%7B10%7Dx_i%20&amp;plus;%20h_%7B11%7Dy_i%20&amp;plus;%20h_%7B12%7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830" y="2905919"/>
              <a:ext cx="2533650" cy="247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7583" name="Picture 31" descr="http://latex.codecogs.com/gif.latex?%5Cdpi%7B150%7D%20w%3Dh_%7B20%7Dx_i%20&amp;plus;%20h_%7B21%7Dy_i%20&amp;plus;%20h_%7B22%7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805" y="3324409"/>
              <a:ext cx="2352675" cy="20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377211" y="2492654"/>
            <a:ext cx="2428875" cy="1255712"/>
            <a:chOff x="5419725" y="2368179"/>
            <a:chExt cx="2428875" cy="1255712"/>
          </a:xfrm>
        </p:grpSpPr>
        <p:pic>
          <p:nvPicPr>
            <p:cNvPr id="12" name="Picture 46" descr="http://latex.codecogs.com/gif.latex?%5Cdpi%7B150%7D%20x_i%27%20%3D%20%5Cfrac%7Bh_%7B00%7Dx_i&amp;plus;h_%7B01%7Dy_i&amp;plus;h_%7B02%7D%7D%7Bh_%7B20%7Dx_i&amp;plus;h_%7B21%7Dy_i&amp;plus;h_%7B22%7D%7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725" y="2368179"/>
              <a:ext cx="2428875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8" descr="http://latex.codecogs.com/gif.latex?%5Cdpi%7B150%7D%20y_i%27%20%3D%20%5Cfrac%7Bh_%7B10%7Dx_i&amp;plus;h_%7B11%7Dy_i&amp;plus;h_%7B12%7D%7D%7Bh_%7B20%7Dx_i&amp;plus;h_%7B21%7Dy_i&amp;plus;h_%7B22%7D%7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775" y="3090491"/>
              <a:ext cx="2409825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396261" y="4226655"/>
            <a:ext cx="2809875" cy="1255712"/>
            <a:chOff x="5334000" y="4191000"/>
            <a:chExt cx="2809875" cy="1255712"/>
          </a:xfrm>
        </p:grpSpPr>
        <p:pic>
          <p:nvPicPr>
            <p:cNvPr id="57349" name="Picture 5" descr="http://latex.codecogs.com/gif.latex?%5Cdpi%7B150%7D%20y_i%27%20%3D%20%5Cfrac%7Bkh_%7B10%7Dx_i&amp;plus;kh_%7B11%7Dy_i&amp;plus;kh_%7B12%7D%7D%7Bkh_%7B20%7Dx_i&amp;plus;kh_%7B21%7Dy_i&amp;plus;kh_%7B22%7D%7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050" y="4913312"/>
              <a:ext cx="2790825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351" name="Picture 7" descr="http://latex.codecogs.com/gif.latex?%5Cdpi%7B150%7D%20x_i%27%20%3D%20%5Cfrac%7Bkh_%7B00%7Dx_i&amp;plus;kh_%7B01%7Dy_i&amp;plus;kh_%7B02%7D%7D%7Bkh_%7B20%7Dx_i&amp;plus;kh_%7B21%7Dy_i&amp;plus;kh_%7B22%7D%7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4191000"/>
              <a:ext cx="2809875" cy="533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685800" y="4115847"/>
            <a:ext cx="4471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are 9 </a:t>
            </a:r>
            <a:r>
              <a:rPr lang="en-US" dirty="0" smtClean="0"/>
              <a:t>variables </a:t>
            </a:r>
            <a:r>
              <a:rPr lang="en-US" i="1" dirty="0" smtClean="0"/>
              <a:t>h</a:t>
            </a:r>
            <a:r>
              <a:rPr lang="en-US" i="1" baseline="-25000" dirty="0" smtClean="0"/>
              <a:t>00</a:t>
            </a:r>
            <a:r>
              <a:rPr lang="en-US" i="1" dirty="0" smtClean="0"/>
              <a:t>,…,h</a:t>
            </a:r>
            <a:r>
              <a:rPr lang="en-US" i="1" baseline="-25000" dirty="0" smtClean="0"/>
              <a:t>22</a:t>
            </a:r>
            <a:r>
              <a:rPr lang="en-US" dirty="0" smtClean="0"/>
              <a:t>.</a:t>
            </a:r>
          </a:p>
          <a:p>
            <a:r>
              <a:rPr lang="en-US" dirty="0" smtClean="0"/>
              <a:t>Are </a:t>
            </a:r>
            <a:r>
              <a:rPr lang="en-US" dirty="0"/>
              <a:t>there 9 </a:t>
            </a:r>
            <a:r>
              <a:rPr lang="en-US" dirty="0" smtClean="0"/>
              <a:t>degrees of freedom?</a:t>
            </a:r>
          </a:p>
          <a:p>
            <a:endParaRPr lang="en-US" dirty="0"/>
          </a:p>
          <a:p>
            <a:r>
              <a:rPr lang="en-US" dirty="0"/>
              <a:t>No. </a:t>
            </a:r>
            <a:r>
              <a:rPr lang="en-US" dirty="0" smtClean="0"/>
              <a:t> We </a:t>
            </a:r>
            <a:r>
              <a:rPr lang="en-US" dirty="0"/>
              <a:t>can multiply all </a:t>
            </a:r>
            <a:r>
              <a:rPr lang="en-US" i="1" dirty="0"/>
              <a:t>h</a:t>
            </a:r>
            <a:r>
              <a:rPr lang="en-US" i="1" baseline="-25000" dirty="0"/>
              <a:t>ij</a:t>
            </a:r>
            <a:r>
              <a:rPr lang="en-US" dirty="0"/>
              <a:t> by nonzero </a:t>
            </a:r>
            <a:r>
              <a:rPr lang="en-US" dirty="0" smtClean="0"/>
              <a:t>scalar </a:t>
            </a:r>
            <a:r>
              <a:rPr lang="en-US" i="1" dirty="0" smtClean="0"/>
              <a:t>k</a:t>
            </a:r>
            <a:r>
              <a:rPr lang="en-US" dirty="0" smtClean="0"/>
              <a:t> without </a:t>
            </a:r>
            <a:r>
              <a:rPr lang="en-US" dirty="0"/>
              <a:t>changing the </a:t>
            </a:r>
            <a:r>
              <a:rPr lang="en-US" dirty="0" smtClean="0"/>
              <a:t>equations:</a:t>
            </a:r>
            <a:endParaRPr lang="en-US" dirty="0"/>
          </a:p>
        </p:txBody>
      </p:sp>
      <p:sp>
        <p:nvSpPr>
          <p:cNvPr id="6" name="Up-Down Arrow 5"/>
          <p:cNvSpPr/>
          <p:nvPr/>
        </p:nvSpPr>
        <p:spPr bwMode="auto">
          <a:xfrm>
            <a:off x="6790279" y="3821044"/>
            <a:ext cx="228600" cy="340455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Enforcing </a:t>
            </a:r>
            <a:r>
              <a:rPr lang="en-US" dirty="0"/>
              <a:t>8 DOF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Impose unit vector constraint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29746" y="2209800"/>
            <a:ext cx="7047454" cy="1342367"/>
            <a:chOff x="1029746" y="4220233"/>
            <a:chExt cx="7047454" cy="1342367"/>
          </a:xfrm>
        </p:grpSpPr>
        <p:pic>
          <p:nvPicPr>
            <p:cNvPr id="60422" name="Picture 6" descr="http://latex.codecogs.com/gif.latex?%5Cdpi%7B200%7D%20x_i%27%20%3D%20%5Cfrac%7Bh_%7B00%7Dx_i&amp;plus;h_%7B01%7Dy_i&amp;plus;h_%7B02%7D%7D%7Bh_%7B20%7Dx_i&amp;plus;h_%7B21%7Dy_i&amp;plus;h_%7B22%7D%7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220233"/>
              <a:ext cx="3238500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24" name="Picture 8" descr="http://latex.codecogs.com/gif.latex?%5Cdpi%7B200%7D%20y_i%27%20%3D%20%5Cfrac%7Bh_%7B10%7Dx_i&amp;plus;h_%7B11%7Dy_i&amp;plus;h_%7B12%7D%7D%7Bh_%7B20%7Dx_i&amp;plus;h_%7B21%7Dy_i&amp;plus;h_%7B22%7D%7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275" y="4220233"/>
              <a:ext cx="3209925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430" name="Picture 14" descr="http://latex.codecogs.com/gif.latex?%5Cdpi%7B150%7D%20h_%7B00%7D%5E2&amp;plus;h_%7B01%7D%5E2&amp;plus;h_%7B02%7D%5E2&amp;plus;h_%7B10%7D%5E2&amp;plus;h_%7B11%7D%5E2&amp;plus;h_%7B12%7D%5E2&amp;plus;h_%7B20%7D%5E2&amp;plus;h_%7B21%7D%5E2&amp;plus;h_%7B22%7D%5E2%3D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5239821"/>
              <a:ext cx="5495925" cy="27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029746" y="5193268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 smtClean="0"/>
                <a:t>Subject to: </a:t>
              </a:r>
              <a:endParaRPr lang="en-US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A585EC-33ED-4BDF-9A81-E70F1ABDFC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1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1568</Words>
  <Application>Microsoft Macintosh PowerPoint</Application>
  <PresentationFormat>On-screen Show (4:3)</PresentationFormat>
  <Paragraphs>343</Paragraphs>
  <Slides>44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Office Theme</vt:lpstr>
      <vt:lpstr>1_Blank Presentation</vt:lpstr>
      <vt:lpstr>2_Blank Presentation</vt:lpstr>
      <vt:lpstr>Custom Design</vt:lpstr>
      <vt:lpstr>2_Default Design</vt:lpstr>
      <vt:lpstr>Default Design</vt:lpstr>
      <vt:lpstr>4_Default Design</vt:lpstr>
      <vt:lpstr>3_Default Design</vt:lpstr>
      <vt:lpstr>5_Default Design</vt:lpstr>
      <vt:lpstr>6_Default Design</vt:lpstr>
      <vt:lpstr>3_Blank Presentation</vt:lpstr>
      <vt:lpstr>4_Blank Presentation</vt:lpstr>
      <vt:lpstr>8_Default Design</vt:lpstr>
      <vt:lpstr>5_Blank Presentation</vt:lpstr>
      <vt:lpstr>15_Default Design</vt:lpstr>
      <vt:lpstr>Equation</vt:lpstr>
      <vt:lpstr>Local features and image matching May 5th, 2020</vt:lpstr>
      <vt:lpstr>Last time</vt:lpstr>
      <vt:lpstr>Today</vt:lpstr>
      <vt:lpstr>How to stitch together a panorama (a.k.a. mosaic)?</vt:lpstr>
      <vt:lpstr>Mosaics</vt:lpstr>
      <vt:lpstr>Homography</vt:lpstr>
      <vt:lpstr>Solving for homographies</vt:lpstr>
      <vt:lpstr>Solving for homographies</vt:lpstr>
      <vt:lpstr>Enforcing 8 DOF</vt:lpstr>
      <vt:lpstr>Projective: # correspondences?</vt:lpstr>
      <vt:lpstr>RANSAC for estimating homography</vt:lpstr>
      <vt:lpstr>Robust feature-based alignment</vt:lpstr>
      <vt:lpstr>Robust feature-based alignment</vt:lpstr>
      <vt:lpstr>Robust feature-based alignment</vt:lpstr>
      <vt:lpstr>Robust feature-based alignment</vt:lpstr>
      <vt:lpstr>Robust feature-based alignment</vt:lpstr>
      <vt:lpstr>Robust feature-based alignment</vt:lpstr>
      <vt:lpstr>Creating and Exploring a Large Photorealistic Virtual Space</vt:lpstr>
      <vt:lpstr>Creating and Exploring a Large Photorealistic Virtual Space</vt:lpstr>
      <vt:lpstr>Today</vt:lpstr>
      <vt:lpstr>Detecting local invariant features</vt:lpstr>
      <vt:lpstr>Local features: main components</vt:lpstr>
      <vt:lpstr>Local features: desired properties</vt:lpstr>
      <vt:lpstr>Applications  </vt:lpstr>
      <vt:lpstr>A hard feature matching problem</vt:lpstr>
      <vt:lpstr>Answer below (look for tiny colored squares…)</vt:lpstr>
      <vt:lpstr>Goal: interest operator repeatability</vt:lpstr>
      <vt:lpstr>PowerPoint Presentation</vt:lpstr>
      <vt:lpstr>Local features: main components</vt:lpstr>
      <vt:lpstr>PowerPoint Presentation</vt:lpstr>
      <vt:lpstr>Corners as distinctive interest points</vt:lpstr>
      <vt:lpstr>PowerPoint Presentation</vt:lpstr>
      <vt:lpstr>What does this matrix reveal?</vt:lpstr>
      <vt:lpstr>What does this matrix reveal?</vt:lpstr>
      <vt:lpstr>What does this matrix reveal?</vt:lpstr>
      <vt:lpstr>Corner response function</vt:lpstr>
      <vt:lpstr>Harris corner detector</vt:lpstr>
      <vt:lpstr>Example of Harris application</vt:lpstr>
      <vt:lpstr>Example of Harris application</vt:lpstr>
      <vt:lpstr>PowerPoint Presentation</vt:lpstr>
      <vt:lpstr>Properties of the Harris corner detector</vt:lpstr>
      <vt:lpstr>Properties of the Harris corner detector</vt:lpstr>
      <vt:lpstr>Properties of the Harris corner detector</vt:lpstr>
      <vt:lpstr>Summary</vt:lpstr>
    </vt:vector>
  </TitlesOfParts>
  <Company>UT-Austin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Yong Jae Lee</cp:lastModifiedBy>
  <cp:revision>168</cp:revision>
  <cp:lastPrinted>2015-05-07T23:04:00Z</cp:lastPrinted>
  <dcterms:created xsi:type="dcterms:W3CDTF">2011-02-22T03:49:47Z</dcterms:created>
  <dcterms:modified xsi:type="dcterms:W3CDTF">2020-05-05T23:16:22Z</dcterms:modified>
</cp:coreProperties>
</file>