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2.bin" ContentType="application/vnd.openxmlformats-officedocument.oleObject"/>
  <Override PartName="/ppt/notesSlides/notesSlide21.xml" ContentType="application/vnd.openxmlformats-officedocument.presentationml.notesSlide+xml"/>
  <Override PartName="/ppt/embeddings/oleObject1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4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6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oleObject19.bin" ContentType="application/vnd.openxmlformats-officedocument.oleObject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7" r:id="rId2"/>
    <p:sldMasterId id="2147484060" r:id="rId3"/>
    <p:sldMasterId id="2147484072" r:id="rId4"/>
    <p:sldMasterId id="2147484084" r:id="rId5"/>
    <p:sldMasterId id="2147484096" r:id="rId6"/>
    <p:sldMasterId id="2147484108" r:id="rId7"/>
    <p:sldMasterId id="2147484216" r:id="rId8"/>
    <p:sldMasterId id="2147484228" r:id="rId9"/>
    <p:sldMasterId id="2147484240" r:id="rId10"/>
    <p:sldMasterId id="2147484336" r:id="rId11"/>
    <p:sldMasterId id="2147484349" r:id="rId12"/>
    <p:sldMasterId id="2147484388" r:id="rId13"/>
  </p:sldMasterIdLst>
  <p:notesMasterIdLst>
    <p:notesMasterId r:id="rId77"/>
  </p:notesMasterIdLst>
  <p:handoutMasterIdLst>
    <p:handoutMasterId r:id="rId78"/>
  </p:handoutMasterIdLst>
  <p:sldIdLst>
    <p:sldId id="605" r:id="rId14"/>
    <p:sldId id="552" r:id="rId15"/>
    <p:sldId id="475" r:id="rId16"/>
    <p:sldId id="477" r:id="rId17"/>
    <p:sldId id="478" r:id="rId18"/>
    <p:sldId id="479" r:id="rId19"/>
    <p:sldId id="483" r:id="rId20"/>
    <p:sldId id="606" r:id="rId21"/>
    <p:sldId id="487" r:id="rId22"/>
    <p:sldId id="488" r:id="rId23"/>
    <p:sldId id="585" r:id="rId24"/>
    <p:sldId id="586" r:id="rId25"/>
    <p:sldId id="587" r:id="rId26"/>
    <p:sldId id="588" r:id="rId27"/>
    <p:sldId id="589" r:id="rId28"/>
    <p:sldId id="607" r:id="rId29"/>
    <p:sldId id="608" r:id="rId30"/>
    <p:sldId id="609" r:id="rId31"/>
    <p:sldId id="498" r:id="rId32"/>
    <p:sldId id="537" r:id="rId33"/>
    <p:sldId id="600" r:id="rId34"/>
    <p:sldId id="575" r:id="rId35"/>
    <p:sldId id="576" r:id="rId36"/>
    <p:sldId id="598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610" r:id="rId47"/>
    <p:sldId id="611" r:id="rId48"/>
    <p:sldId id="612" r:id="rId49"/>
    <p:sldId id="613" r:id="rId50"/>
    <p:sldId id="614" r:id="rId51"/>
    <p:sldId id="615" r:id="rId52"/>
    <p:sldId id="616" r:id="rId53"/>
    <p:sldId id="617" r:id="rId54"/>
    <p:sldId id="618" r:id="rId55"/>
    <p:sldId id="619" r:id="rId56"/>
    <p:sldId id="620" r:id="rId57"/>
    <p:sldId id="621" r:id="rId58"/>
    <p:sldId id="622" r:id="rId59"/>
    <p:sldId id="623" r:id="rId60"/>
    <p:sldId id="624" r:id="rId61"/>
    <p:sldId id="625" r:id="rId62"/>
    <p:sldId id="626" r:id="rId63"/>
    <p:sldId id="627" r:id="rId64"/>
    <p:sldId id="628" r:id="rId65"/>
    <p:sldId id="629" r:id="rId66"/>
    <p:sldId id="630" r:id="rId67"/>
    <p:sldId id="631" r:id="rId68"/>
    <p:sldId id="632" r:id="rId69"/>
    <p:sldId id="633" r:id="rId70"/>
    <p:sldId id="634" r:id="rId71"/>
    <p:sldId id="635" r:id="rId72"/>
    <p:sldId id="636" r:id="rId73"/>
    <p:sldId id="637" r:id="rId74"/>
    <p:sldId id="638" r:id="rId75"/>
    <p:sldId id="639" r:id="rId7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1577" autoAdjust="0"/>
  </p:normalViewPr>
  <p:slideViewPr>
    <p:cSldViewPr>
      <p:cViewPr varScale="1">
        <p:scale>
          <a:sx n="97" d="100"/>
          <a:sy n="97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e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3B084EC-D106-B14D-9436-759B7633FE35}" type="datetimeFigureOut">
              <a:rPr lang="en-US" smtClean="0"/>
              <a:pPr/>
              <a:t>5/7/20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Relationship Id="rId3" Type="http://schemas.openxmlformats.org/officeDocument/2006/relationships/hyperlink" Target="http://www.cs.ubc.ca/~lowe/keypoints/" TargetMode="Externa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77414" indent="-33746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49869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89816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429762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96971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509656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049604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58955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3369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094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493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73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821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00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5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78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9004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When two waves meet they overlap and interact.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470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3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626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5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39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4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20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pPr defTabSz="966612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k~1.6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62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05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4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Preserve spatial structure</a:t>
            </a:r>
          </a:p>
          <a:p>
            <a:pPr eaLnBrk="1" hangingPunct="1"/>
            <a:r>
              <a:rPr lang="en-US" dirty="0" smtClean="0"/>
              <a:t>Gradients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4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2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70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1352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65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56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46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7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34329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2456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568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9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4747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5187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9871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8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/>
              <a:t>AutoStitch</a:t>
            </a:r>
            <a:r>
              <a:rPr lang="en-US" sz="1300" dirty="0"/>
              <a:t> works from unordered collections of images, automatically finding matches between images </a:t>
            </a:r>
            <a:r>
              <a:rPr lang="en-US" sz="1300" dirty="0" smtClean="0"/>
              <a:t>using</a:t>
            </a:r>
            <a:r>
              <a:rPr lang="en-US" sz="1300" dirty="0"/>
              <a:t> </a:t>
            </a:r>
            <a:r>
              <a:rPr lang="en-US" sz="1300" dirty="0" smtClean="0">
                <a:hlinkClick r:id="rId3"/>
              </a:rPr>
              <a:t>SIFT</a:t>
            </a:r>
            <a:r>
              <a:rPr lang="en-US" sz="1300" dirty="0" smtClean="0"/>
              <a:t>. </a:t>
            </a:r>
            <a:r>
              <a:rPr lang="en-US" sz="1300" dirty="0"/>
              <a:t>It then robustly aligns all images and uses advanced blending algorithms to form seamless </a:t>
            </a:r>
            <a:r>
              <a:rPr lang="en-US" sz="1300" dirty="0" smtClean="0"/>
              <a:t>panoramas.</a:t>
            </a:r>
            <a:r>
              <a:rPr lang="en-US" sz="13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986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22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95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7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4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moment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71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3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6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0.wm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wmf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90.xml"/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9.wmf"/><Relationship Id="rId6" Type="http://schemas.openxmlformats.org/officeDocument/2006/relationships/image" Target="../media/image36.jpe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8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59.wmf"/><Relationship Id="rId8" Type="http://schemas.openxmlformats.org/officeDocument/2006/relationships/image" Target="../media/image60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5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wm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w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7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0.wmf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wmf"/><Relationship Id="rId8" Type="http://schemas.openxmlformats.org/officeDocument/2006/relationships/image" Target="../media/image17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features: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 smtClean="0">
                <a:ea typeface="ＭＳ Ｐゴシック" panose="020B0600070205080204" pitchFamily="34" charset="-128"/>
              </a:rPr>
              <a:t>detection and description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>
                <a:ea typeface="ＭＳ Ｐゴシック" panose="020B0600070205080204" pitchFamily="34" charset="-128"/>
              </a:rPr>
              <a:t>7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2020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303250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 rotWithShape="1">
          <a:blip r:embed="rId3" cstate="print"/>
          <a:srcRect l="25465" t="30602" r="40196" b="20488"/>
          <a:stretch/>
        </p:blipFill>
        <p:spPr>
          <a:xfrm>
            <a:off x="5562600" y="2486628"/>
            <a:ext cx="3182622" cy="3023612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92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93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94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Edge = ripple</a:t>
            </a:r>
          </a:p>
          <a:p>
            <a:pPr>
              <a:buFontTx/>
              <a:buChar char="•"/>
            </a:pPr>
            <a:r>
              <a:rPr lang="en-US" dirty="0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6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9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208337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6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36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2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1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3932" t="2504" r="3964" b="6801"/>
          <a:stretch/>
        </p:blipFill>
        <p:spPr bwMode="auto">
          <a:xfrm>
            <a:off x="3866206" y="304800"/>
            <a:ext cx="5075237" cy="314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5003" t="2504" r="3366" b="6801"/>
          <a:stretch/>
        </p:blipFill>
        <p:spPr bwMode="auto">
          <a:xfrm>
            <a:off x="3875852" y="304800"/>
            <a:ext cx="5039548" cy="32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635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1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81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82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0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4705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4706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5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6553200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Figure from T. </a:t>
            </a:r>
            <a:r>
              <a:rPr lang="en-US" sz="1200" dirty="0" err="1">
                <a:solidFill>
                  <a:srgbClr val="000000"/>
                </a:solidFill>
              </a:rPr>
              <a:t>Tuytelaars</a:t>
            </a:r>
            <a:r>
              <a:rPr lang="en-US" sz="1200" dirty="0">
                <a:solidFill>
                  <a:srgbClr val="000000"/>
                </a:solidFill>
              </a:rPr>
              <a:t>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8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920" t="74815" r="16096" b="14550"/>
          <a:stretch/>
        </p:blipFill>
        <p:spPr bwMode="auto">
          <a:xfrm>
            <a:off x="2438400" y="35052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806655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7470"/>
            <a:ext cx="4649599" cy="1903530"/>
            <a:chOff x="1381" y="2881"/>
            <a:chExt cx="3324" cy="129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1"/>
              <a:ext cx="3324" cy="1282"/>
              <a:chOff x="1056" y="2544"/>
              <a:chExt cx="4094" cy="1614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56"/>
                <a:chOff x="2725" y="2802"/>
                <a:chExt cx="2425" cy="1356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56"/>
                  <a:chOff x="4080" y="3573"/>
                  <a:chExt cx="1075" cy="678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667000" y="4648200"/>
            <a:ext cx="457200" cy="4572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654100" y="4724400"/>
            <a:ext cx="441900" cy="464776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0"/>
            <a:ext cx="8459847" cy="8382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7691437" y="2772500"/>
            <a:ext cx="4763" cy="1956684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86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866001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4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SIFT </a:t>
            </a:r>
            <a:r>
              <a:rPr lang="en-US" dirty="0" smtClean="0">
                <a:latin typeface="Arial" pitchFamily="34" charset="0"/>
              </a:rPr>
              <a:t>descriptor properties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09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2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add robustness to matching, can consider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2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4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46"/>
            <a:ext cx="8991600" cy="517554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3D </a:t>
            </a:r>
            <a:r>
              <a:rPr lang="en-US" sz="2800" dirty="0"/>
              <a:t>reconstruction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Recognition (better for instance matching)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2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5706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3722" y="606373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AutoStitch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07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9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6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7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59597"/>
              </p:ext>
            </p:extLst>
          </p:nvPr>
        </p:nvGraphicFramePr>
        <p:xfrm>
          <a:off x="2100263" y="825500"/>
          <a:ext cx="4452937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8" name="Equation" r:id="rId4" imgW="1435100" imgH="609600" progId="Equation.3">
                  <p:embed/>
                </p:oleObj>
              </mc:Choice>
              <mc:Fallback>
                <p:oleObj name="Equation" r:id="rId4" imgW="1435100" imgH="609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825500"/>
                        <a:ext cx="4452937" cy="189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39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40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41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</a:rPr>
              <a:t>Recall: </a:t>
            </a:r>
            <a:r>
              <a:rPr lang="en-US" sz="3000" dirty="0">
                <a:solidFill>
                  <a:srgbClr val="000000"/>
                </a:solidFill>
              </a:rPr>
              <a:t>Corners as distinctive interest points</a:t>
            </a:r>
            <a:endParaRPr lang="ru-RU" sz="3000" dirty="0">
              <a:solidFill>
                <a:srgbClr val="000000"/>
              </a:solidFill>
            </a:endParaRP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/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74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75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3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1551</Words>
  <Application>Microsoft Macintosh PowerPoint</Application>
  <PresentationFormat>On-screen Show (4:3)</PresentationFormat>
  <Paragraphs>440</Paragraphs>
  <Slides>63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Office Theme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Blank Presentation</vt:lpstr>
      <vt:lpstr>9_Blank Presentation</vt:lpstr>
      <vt:lpstr>5_Blank Presentation</vt:lpstr>
      <vt:lpstr>Equation</vt:lpstr>
      <vt:lpstr>Photo Editor Photo</vt:lpstr>
      <vt:lpstr>Bitmap Image</vt:lpstr>
      <vt:lpstr>Local features: detection and description May 7th, 2020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Recall: Corners as distinctive interest points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descriptor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Yong Jae Lee</cp:lastModifiedBy>
  <cp:revision>149</cp:revision>
  <cp:lastPrinted>2015-05-12T23:30:11Z</cp:lastPrinted>
  <dcterms:created xsi:type="dcterms:W3CDTF">2013-10-08T21:53:09Z</dcterms:created>
  <dcterms:modified xsi:type="dcterms:W3CDTF">2020-05-07T23:23:06Z</dcterms:modified>
</cp:coreProperties>
</file>