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8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9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0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embeddings/oleObject1.bin" ContentType="application/vnd.openxmlformats-officedocument.oleObject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3.xml" ContentType="application/vnd.openxmlformats-officedocument.presentationml.notesSlide+xml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embeddings/oleObject4.bin" ContentType="application/vnd.openxmlformats-officedocument.oleObject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notesSlides/notesSlide24.xml" ContentType="application/vnd.openxmlformats-officedocument.presentationml.notesSlide+xml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notesSlides/notesSlide25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26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27.xml" ContentType="application/vnd.openxmlformats-officedocument.presentationml.notesSlide+xml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notesSlides/notesSlide28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29.xml" ContentType="application/vnd.openxmlformats-officedocument.presentationml.notesSlide+xml"/>
  <Override PartName="/ppt/embeddings/oleObject11.bin" ContentType="application/vnd.openxmlformats-officedocument.oleObject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30.xml" ContentType="application/vnd.openxmlformats-officedocument.presentationml.notesSlide+xml"/>
  <Override PartName="/ppt/embeddings/oleObject12.bin" ContentType="application/vnd.openxmlformats-officedocument.oleObject"/>
  <Override PartName="/ppt/notesSlides/notesSlide31.xml" ContentType="application/vnd.openxmlformats-officedocument.presentationml.notesSlide+xml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notesSlides/notesSlide32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33.xml" ContentType="application/vnd.openxmlformats-officedocument.presentationml.notesSlide+xml"/>
  <Override PartName="/ppt/embeddings/oleObject16.bin" ContentType="application/vnd.openxmlformats-officedocument.oleObject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34.xml" ContentType="application/vnd.openxmlformats-officedocument.presentationml.notesSlide+xml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tags/tag30.xml" ContentType="application/vnd.openxmlformats-officedocument.presentationml.tags+xml"/>
  <Override PartName="/ppt/notesSlides/notesSlide43.xml" ContentType="application/vnd.openxmlformats-officedocument.presentationml.notesSlide+xml"/>
  <Override PartName="/ppt/embeddings/oleObject20.bin" ContentType="application/vnd.openxmlformats-officedocument.oleObject"/>
  <Override PartName="/ppt/tags/tag31.xml" ContentType="application/vnd.openxmlformats-officedocument.presentationml.tags+xml"/>
  <Override PartName="/ppt/notesSlides/notesSlide44.xml" ContentType="application/vnd.openxmlformats-officedocument.presentationml.notesSlide+xml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notesSlides/notesSlide45.xml" ContentType="application/vnd.openxmlformats-officedocument.presentationml.notesSlide+xml"/>
  <Override PartName="/ppt/embeddings/oleObject24.bin" ContentType="application/vnd.openxmlformats-officedocument.oleObject"/>
  <Override PartName="/ppt/notesSlides/notesSlide46.xml" ContentType="application/vnd.openxmlformats-officedocument.presentationml.notesSlide+xml"/>
  <Override PartName="/ppt/embeddings/oleObject25.bin" ContentType="application/vnd.openxmlformats-officedocument.oleObject"/>
  <Override PartName="/ppt/notesSlides/notesSlide47.xml" ContentType="application/vnd.openxmlformats-officedocument.presentationml.notesSlide+xml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notesSlides/notesSlide48.xml" ContentType="application/vnd.openxmlformats-officedocument.presentationml.notesSlide+xml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8" r:id="rId3"/>
    <p:sldMasterId id="2147483712" r:id="rId4"/>
    <p:sldMasterId id="2147483724" r:id="rId5"/>
    <p:sldMasterId id="2147483737" r:id="rId6"/>
    <p:sldMasterId id="2147483823" r:id="rId7"/>
    <p:sldMasterId id="2147483859" r:id="rId8"/>
    <p:sldMasterId id="2147483887" r:id="rId9"/>
    <p:sldMasterId id="2147483902" r:id="rId10"/>
    <p:sldMasterId id="2147483914" r:id="rId11"/>
  </p:sldMasterIdLst>
  <p:notesMasterIdLst>
    <p:notesMasterId r:id="rId75"/>
  </p:notesMasterIdLst>
  <p:handoutMasterIdLst>
    <p:handoutMasterId r:id="rId76"/>
  </p:handoutMasterIdLst>
  <p:sldIdLst>
    <p:sldId id="409" r:id="rId12"/>
    <p:sldId id="458" r:id="rId13"/>
    <p:sldId id="459" r:id="rId14"/>
    <p:sldId id="347" r:id="rId15"/>
    <p:sldId id="446" r:id="rId16"/>
    <p:sldId id="447" r:id="rId17"/>
    <p:sldId id="448" r:id="rId18"/>
    <p:sldId id="449" r:id="rId19"/>
    <p:sldId id="450" r:id="rId20"/>
    <p:sldId id="451" r:id="rId21"/>
    <p:sldId id="457" r:id="rId22"/>
    <p:sldId id="452" r:id="rId23"/>
    <p:sldId id="453" r:id="rId24"/>
    <p:sldId id="454" r:id="rId25"/>
    <p:sldId id="455" r:id="rId26"/>
    <p:sldId id="456" r:id="rId27"/>
    <p:sldId id="410" r:id="rId28"/>
    <p:sldId id="440" r:id="rId29"/>
    <p:sldId id="269" r:id="rId30"/>
    <p:sldId id="270" r:id="rId31"/>
    <p:sldId id="271" r:id="rId32"/>
    <p:sldId id="273" r:id="rId33"/>
    <p:sldId id="274" r:id="rId34"/>
    <p:sldId id="275" r:id="rId35"/>
    <p:sldId id="276" r:id="rId36"/>
    <p:sldId id="277" r:id="rId37"/>
    <p:sldId id="278" r:id="rId38"/>
    <p:sldId id="413" r:id="rId39"/>
    <p:sldId id="279" r:id="rId40"/>
    <p:sldId id="280" r:id="rId41"/>
    <p:sldId id="281" r:id="rId42"/>
    <p:sldId id="282" r:id="rId43"/>
    <p:sldId id="283" r:id="rId44"/>
    <p:sldId id="284" r:id="rId45"/>
    <p:sldId id="287" r:id="rId46"/>
    <p:sldId id="288" r:id="rId47"/>
    <p:sldId id="289" r:id="rId48"/>
    <p:sldId id="285" r:id="rId49"/>
    <p:sldId id="367" r:id="rId50"/>
    <p:sldId id="368" r:id="rId51"/>
    <p:sldId id="369" r:id="rId52"/>
    <p:sldId id="370" r:id="rId53"/>
    <p:sldId id="377" r:id="rId54"/>
    <p:sldId id="378" r:id="rId55"/>
    <p:sldId id="401" r:id="rId56"/>
    <p:sldId id="379" r:id="rId57"/>
    <p:sldId id="380" r:id="rId58"/>
    <p:sldId id="381" r:id="rId59"/>
    <p:sldId id="382" r:id="rId60"/>
    <p:sldId id="383" r:id="rId61"/>
    <p:sldId id="384" r:id="rId62"/>
    <p:sldId id="385" r:id="rId63"/>
    <p:sldId id="387" r:id="rId64"/>
    <p:sldId id="443" r:id="rId65"/>
    <p:sldId id="388" r:id="rId66"/>
    <p:sldId id="389" r:id="rId67"/>
    <p:sldId id="390" r:id="rId68"/>
    <p:sldId id="391" r:id="rId69"/>
    <p:sldId id="444" r:id="rId70"/>
    <p:sldId id="393" r:id="rId71"/>
    <p:sldId id="395" r:id="rId72"/>
    <p:sldId id="398" r:id="rId73"/>
    <p:sldId id="445" r:id="rId74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2" autoAdjust="0"/>
    <p:restoredTop sz="82773" autoAdjust="0"/>
  </p:normalViewPr>
  <p:slideViewPr>
    <p:cSldViewPr>
      <p:cViewPr varScale="1">
        <p:scale>
          <a:sx n="124" d="100"/>
          <a:sy n="124" d="100"/>
        </p:scale>
        <p:origin x="-271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28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4" Type="http://schemas.openxmlformats.org/officeDocument/2006/relationships/slide" Target="slides/slide3.xml"/><Relationship Id="rId15" Type="http://schemas.openxmlformats.org/officeDocument/2006/relationships/slide" Target="slides/slide4.xml"/><Relationship Id="rId16" Type="http://schemas.openxmlformats.org/officeDocument/2006/relationships/slide" Target="slides/slide5.xml"/><Relationship Id="rId17" Type="http://schemas.openxmlformats.org/officeDocument/2006/relationships/slide" Target="slides/slide6.xml"/><Relationship Id="rId18" Type="http://schemas.openxmlformats.org/officeDocument/2006/relationships/slide" Target="slides/slide7.xml"/><Relationship Id="rId19" Type="http://schemas.openxmlformats.org/officeDocument/2006/relationships/slide" Target="slides/slide8.xml"/><Relationship Id="rId63" Type="http://schemas.openxmlformats.org/officeDocument/2006/relationships/slide" Target="slides/slide52.xml"/><Relationship Id="rId64" Type="http://schemas.openxmlformats.org/officeDocument/2006/relationships/slide" Target="slides/slide53.xml"/><Relationship Id="rId65" Type="http://schemas.openxmlformats.org/officeDocument/2006/relationships/slide" Target="slides/slide54.xml"/><Relationship Id="rId66" Type="http://schemas.openxmlformats.org/officeDocument/2006/relationships/slide" Target="slides/slide55.xml"/><Relationship Id="rId67" Type="http://schemas.openxmlformats.org/officeDocument/2006/relationships/slide" Target="slides/slide56.xml"/><Relationship Id="rId68" Type="http://schemas.openxmlformats.org/officeDocument/2006/relationships/slide" Target="slides/slide57.xml"/><Relationship Id="rId69" Type="http://schemas.openxmlformats.org/officeDocument/2006/relationships/slide" Target="slides/slide58.xml"/><Relationship Id="rId50" Type="http://schemas.openxmlformats.org/officeDocument/2006/relationships/slide" Target="slides/slide39.xml"/><Relationship Id="rId51" Type="http://schemas.openxmlformats.org/officeDocument/2006/relationships/slide" Target="slides/slide40.xml"/><Relationship Id="rId52" Type="http://schemas.openxmlformats.org/officeDocument/2006/relationships/slide" Target="slides/slide41.xml"/><Relationship Id="rId53" Type="http://schemas.openxmlformats.org/officeDocument/2006/relationships/slide" Target="slides/slide42.xml"/><Relationship Id="rId54" Type="http://schemas.openxmlformats.org/officeDocument/2006/relationships/slide" Target="slides/slide43.xml"/><Relationship Id="rId55" Type="http://schemas.openxmlformats.org/officeDocument/2006/relationships/slide" Target="slides/slide44.xml"/><Relationship Id="rId56" Type="http://schemas.openxmlformats.org/officeDocument/2006/relationships/slide" Target="slides/slide45.xml"/><Relationship Id="rId57" Type="http://schemas.openxmlformats.org/officeDocument/2006/relationships/slide" Target="slides/slide46.xml"/><Relationship Id="rId58" Type="http://schemas.openxmlformats.org/officeDocument/2006/relationships/slide" Target="slides/slide47.xml"/><Relationship Id="rId59" Type="http://schemas.openxmlformats.org/officeDocument/2006/relationships/slide" Target="slides/slide48.xml"/><Relationship Id="rId40" Type="http://schemas.openxmlformats.org/officeDocument/2006/relationships/slide" Target="slides/slide29.xml"/><Relationship Id="rId41" Type="http://schemas.openxmlformats.org/officeDocument/2006/relationships/slide" Target="slides/slide30.xml"/><Relationship Id="rId42" Type="http://schemas.openxmlformats.org/officeDocument/2006/relationships/slide" Target="slides/slide31.xml"/><Relationship Id="rId43" Type="http://schemas.openxmlformats.org/officeDocument/2006/relationships/slide" Target="slides/slide32.xml"/><Relationship Id="rId44" Type="http://schemas.openxmlformats.org/officeDocument/2006/relationships/slide" Target="slides/slide33.xml"/><Relationship Id="rId45" Type="http://schemas.openxmlformats.org/officeDocument/2006/relationships/slide" Target="slides/slide34.xml"/><Relationship Id="rId46" Type="http://schemas.openxmlformats.org/officeDocument/2006/relationships/slide" Target="slides/slide35.xml"/><Relationship Id="rId47" Type="http://schemas.openxmlformats.org/officeDocument/2006/relationships/slide" Target="slides/slide36.xml"/><Relationship Id="rId48" Type="http://schemas.openxmlformats.org/officeDocument/2006/relationships/slide" Target="slides/slide37.xml"/><Relationship Id="rId49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19.xml"/><Relationship Id="rId31" Type="http://schemas.openxmlformats.org/officeDocument/2006/relationships/slide" Target="slides/slide20.xml"/><Relationship Id="rId32" Type="http://schemas.openxmlformats.org/officeDocument/2006/relationships/slide" Target="slides/slide21.xml"/><Relationship Id="rId33" Type="http://schemas.openxmlformats.org/officeDocument/2006/relationships/slide" Target="slides/slide22.xml"/><Relationship Id="rId34" Type="http://schemas.openxmlformats.org/officeDocument/2006/relationships/slide" Target="slides/slide23.xml"/><Relationship Id="rId35" Type="http://schemas.openxmlformats.org/officeDocument/2006/relationships/slide" Target="slides/slide24.xml"/><Relationship Id="rId36" Type="http://schemas.openxmlformats.org/officeDocument/2006/relationships/slide" Target="slides/slide25.xml"/><Relationship Id="rId37" Type="http://schemas.openxmlformats.org/officeDocument/2006/relationships/slide" Target="slides/slide26.xml"/><Relationship Id="rId38" Type="http://schemas.openxmlformats.org/officeDocument/2006/relationships/slide" Target="slides/slide27.xml"/><Relationship Id="rId39" Type="http://schemas.openxmlformats.org/officeDocument/2006/relationships/slide" Target="slides/slide28.xml"/><Relationship Id="rId80" Type="http://schemas.openxmlformats.org/officeDocument/2006/relationships/theme" Target="theme/theme1.xml"/><Relationship Id="rId81" Type="http://schemas.openxmlformats.org/officeDocument/2006/relationships/tableStyles" Target="tableStyles.xml"/><Relationship Id="rId70" Type="http://schemas.openxmlformats.org/officeDocument/2006/relationships/slide" Target="slides/slide59.xml"/><Relationship Id="rId71" Type="http://schemas.openxmlformats.org/officeDocument/2006/relationships/slide" Target="slides/slide60.xml"/><Relationship Id="rId72" Type="http://schemas.openxmlformats.org/officeDocument/2006/relationships/slide" Target="slides/slide61.xml"/><Relationship Id="rId20" Type="http://schemas.openxmlformats.org/officeDocument/2006/relationships/slide" Target="slides/slide9.xml"/><Relationship Id="rId21" Type="http://schemas.openxmlformats.org/officeDocument/2006/relationships/slide" Target="slides/slide10.xml"/><Relationship Id="rId22" Type="http://schemas.openxmlformats.org/officeDocument/2006/relationships/slide" Target="slides/slide11.xml"/><Relationship Id="rId23" Type="http://schemas.openxmlformats.org/officeDocument/2006/relationships/slide" Target="slides/slide12.xml"/><Relationship Id="rId24" Type="http://schemas.openxmlformats.org/officeDocument/2006/relationships/slide" Target="slides/slide13.xml"/><Relationship Id="rId25" Type="http://schemas.openxmlformats.org/officeDocument/2006/relationships/slide" Target="slides/slide14.xml"/><Relationship Id="rId26" Type="http://schemas.openxmlformats.org/officeDocument/2006/relationships/slide" Target="slides/slide15.xml"/><Relationship Id="rId27" Type="http://schemas.openxmlformats.org/officeDocument/2006/relationships/slide" Target="slides/slide16.xml"/><Relationship Id="rId28" Type="http://schemas.openxmlformats.org/officeDocument/2006/relationships/slide" Target="slides/slide17.xml"/><Relationship Id="rId29" Type="http://schemas.openxmlformats.org/officeDocument/2006/relationships/slide" Target="slides/slide18.xml"/><Relationship Id="rId73" Type="http://schemas.openxmlformats.org/officeDocument/2006/relationships/slide" Target="slides/slide62.xml"/><Relationship Id="rId74" Type="http://schemas.openxmlformats.org/officeDocument/2006/relationships/slide" Target="slides/slide63.xml"/><Relationship Id="rId75" Type="http://schemas.openxmlformats.org/officeDocument/2006/relationships/notesMaster" Target="notesMasters/notesMaster1.xml"/><Relationship Id="rId76" Type="http://schemas.openxmlformats.org/officeDocument/2006/relationships/handoutMaster" Target="handoutMasters/handoutMaster1.xml"/><Relationship Id="rId77" Type="http://schemas.openxmlformats.org/officeDocument/2006/relationships/printerSettings" Target="printerSettings/printerSettings1.bin"/><Relationship Id="rId78" Type="http://schemas.openxmlformats.org/officeDocument/2006/relationships/presProps" Target="presProps.xml"/><Relationship Id="rId79" Type="http://schemas.openxmlformats.org/officeDocument/2006/relationships/viewProps" Target="viewProps.xml"/><Relationship Id="rId60" Type="http://schemas.openxmlformats.org/officeDocument/2006/relationships/slide" Target="slides/slide49.xml"/><Relationship Id="rId61" Type="http://schemas.openxmlformats.org/officeDocument/2006/relationships/slide" Target="slides/slide50.xml"/><Relationship Id="rId62" Type="http://schemas.openxmlformats.org/officeDocument/2006/relationships/slide" Target="slides/slide51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image" Target="../media/image64.png"/><Relationship Id="rId3" Type="http://schemas.openxmlformats.org/officeDocument/2006/relationships/image" Target="../media/image65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1.wmf"/><Relationship Id="rId2" Type="http://schemas.openxmlformats.org/officeDocument/2006/relationships/image" Target="../media/image92.wmf"/><Relationship Id="rId3" Type="http://schemas.openxmlformats.org/officeDocument/2006/relationships/image" Target="../media/image88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wmf"/><Relationship Id="rId2" Type="http://schemas.openxmlformats.org/officeDocument/2006/relationships/image" Target="../media/image96.wmf"/><Relationship Id="rId3" Type="http://schemas.openxmlformats.org/officeDocument/2006/relationships/image" Target="../media/image94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wmf"/><Relationship Id="rId2" Type="http://schemas.openxmlformats.org/officeDocument/2006/relationships/image" Target="../media/image96.wmf"/><Relationship Id="rId3" Type="http://schemas.openxmlformats.org/officeDocument/2006/relationships/image" Target="../media/image9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Relationship Id="rId2" Type="http://schemas.openxmlformats.org/officeDocument/2006/relationships/image" Target="../media/image27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Relationship Id="rId2" Type="http://schemas.openxmlformats.org/officeDocument/2006/relationships/image" Target="../media/image29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image" Target="../media/image40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Relationship Id="rId2" Type="http://schemas.openxmlformats.org/officeDocument/2006/relationships/image" Target="../media/image53.wmf"/><Relationship Id="rId3" Type="http://schemas.openxmlformats.org/officeDocument/2006/relationships/image" Target="../media/image5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8829AA06-2BE4-C04E-A967-135F3140B360}" type="datetimeFigureOut">
              <a:rPr lang="en-US" smtClean="0"/>
              <a:pPr/>
              <a:t>4/9/20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E356F528-8FC4-5849-954F-2D13142306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8408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0CECD1E6-2A5A-4CBE-B74B-E103D8F012F1}" type="datetimeFigureOut">
              <a:rPr lang="en-US" smtClean="0"/>
              <a:pPr/>
              <a:t>4/9/20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261E101E-B703-4926-9856-699E0BC263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01987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E101E-B703-4926-9856-699E0BC263C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7594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7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94094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66612">
              <a:defRPr/>
            </a:pPr>
            <a:r>
              <a:rPr lang="en-US" dirty="0" smtClean="0">
                <a:latin typeface="Arial" pitchFamily="34" charset="0"/>
              </a:rPr>
              <a:t>Output</a:t>
            </a:r>
            <a:r>
              <a:rPr lang="en-US" baseline="0" dirty="0" smtClean="0">
                <a:latin typeface="Arial" pitchFamily="34" charset="0"/>
              </a:rPr>
              <a:t> no longer a weighted summation of input pixels; non-linear filter</a:t>
            </a:r>
            <a:endParaRPr lang="en-US" dirty="0" smtClean="0">
              <a:latin typeface="Arial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E101E-B703-4926-9856-699E0BC263C8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5930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88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latin typeface="Arial" pitchFamily="34" charset="0"/>
              </a:rPr>
              <a:t>\</a:t>
            </a:r>
          </a:p>
        </p:txBody>
      </p:sp>
      <p:sp>
        <p:nvSpPr>
          <p:cNvPr id="208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47DD9B-4950-4E5A-940D-6CE923CD0D5E}" type="slidenum">
              <a:rPr lang="en-US" smtClean="0">
                <a:latin typeface="Arial" pitchFamily="34" charset="0"/>
              </a:rPr>
              <a:pPr/>
              <a:t>12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88190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99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  <p:sp>
        <p:nvSpPr>
          <p:cNvPr id="209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CBEA3-1841-422A-A5A0-C25C6D4B72FD}" type="slidenum">
              <a:rPr lang="en-US" smtClean="0">
                <a:solidFill>
                  <a:srgbClr val="000000"/>
                </a:solidFill>
                <a:latin typeface="Arial" pitchFamily="34" charset="0"/>
              </a:rPr>
              <a:pPr/>
              <a:t>13</a:t>
            </a:fld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91051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52F1F6-DC5D-4F1C-B5F7-1014541A27E4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5958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2109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CC0E27-AFC7-4419-A0E4-0563EA0FB993}" type="slidenum">
              <a:rPr lang="en-US" smtClean="0">
                <a:solidFill>
                  <a:srgbClr val="000000"/>
                </a:solidFill>
                <a:latin typeface="Arial" pitchFamily="34" charset="0"/>
              </a:rPr>
              <a:pPr/>
              <a:t>15</a:t>
            </a:fld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40744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52F1F6-DC5D-4F1C-B5F7-1014541A27E4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2784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52F1F6-DC5D-4F1C-B5F7-1014541A27E4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4236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52F1F6-DC5D-4F1C-B5F7-1014541A27E4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4236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>
            <a:normAutofit/>
          </a:bodyPr>
          <a:lstStyle/>
          <a:p>
            <a:pPr defTabSz="966612">
              <a:defRPr/>
            </a:pPr>
            <a:r>
              <a:rPr lang="en-US" sz="1300" dirty="0"/>
              <a:t>One of the fundamental steps in image processing, and computer vision techniques</a:t>
            </a:r>
            <a:r>
              <a:rPr lang="en-US" sz="1300" dirty="0" smtClean="0"/>
              <a:t>.</a:t>
            </a:r>
            <a:endParaRPr lang="en-US" sz="1300" dirty="0"/>
          </a:p>
          <a:p>
            <a:r>
              <a:rPr lang="en-US" sz="1300" dirty="0" smtClean="0"/>
              <a:t>Can filter </a:t>
            </a:r>
            <a:r>
              <a:rPr lang="en-US" sz="1300" dirty="0"/>
              <a:t>out information regarded as less relevant, while preserving important structural properties.</a:t>
            </a:r>
          </a:p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2457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E32B468-EF8F-44C2-915B-AEAAC903B378}" type="slidenum">
              <a:rPr lang="en-US" b="1">
                <a:solidFill>
                  <a:srgbClr val="000000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b="1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33482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E101E-B703-4926-9856-699E0BC263C8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3561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z="1300" dirty="0"/>
              <a:t>It can be shown that under rather general assumptions for an image formation model, discontinuities in image brightness are likely to correspond to:</a:t>
            </a:r>
          </a:p>
          <a:p>
            <a:endParaRPr lang="en-US" sz="1300" dirty="0"/>
          </a:p>
          <a:p>
            <a:r>
              <a:rPr lang="en-US" sz="1300" dirty="0"/>
              <a:t>discontinuities in depth,</a:t>
            </a:r>
          </a:p>
          <a:p>
            <a:r>
              <a:rPr lang="en-US" sz="1300" dirty="0"/>
              <a:t>discontinuities in surface orientation,</a:t>
            </a:r>
          </a:p>
          <a:p>
            <a:r>
              <a:rPr lang="en-US" sz="1300" dirty="0"/>
              <a:t>changes in material properties and</a:t>
            </a:r>
          </a:p>
          <a:p>
            <a:r>
              <a:rPr lang="en-US" sz="1300" dirty="0"/>
              <a:t>variations in scene illumination.</a:t>
            </a:r>
          </a:p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28161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78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20178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98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2498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30D1969-8DF6-4ACE-AB8A-BBF50543F3BF}" type="slidenum">
              <a:rPr lang="en-US" b="1">
                <a:solidFill>
                  <a:srgbClr val="000000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b="1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85775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r>
              <a:rPr lang="en-US" dirty="0" smtClean="0">
                <a:latin typeface="Arial" pitchFamily="34" charset="0"/>
              </a:rPr>
              <a:t>[-1</a:t>
            </a:r>
            <a:r>
              <a:rPr lang="en-US" baseline="0" dirty="0" smtClean="0">
                <a:latin typeface="Arial" pitchFamily="34" charset="0"/>
              </a:rPr>
              <a:t> 1]</a:t>
            </a:r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9082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19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Arial" pitchFamily="34" charset="0"/>
              </a:rPr>
              <a:t>[</a:t>
            </a:r>
          </a:p>
        </p:txBody>
      </p:sp>
      <p:sp>
        <p:nvSpPr>
          <p:cNvPr id="2519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2902D948-6617-4183-A553-B871B9C49FBD}" type="slidenum">
              <a:rPr lang="en-US" sz="1200" b="1">
                <a:solidFill>
                  <a:srgbClr val="000000"/>
                </a:solidFill>
                <a:latin typeface="Arial" pitchFamily="34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 sz="1200" b="1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1776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29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302066" indent="-302066"/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larger convolution kernel smooths the input image to a greater extent and makes the operator less sensitive to noise</a:t>
            </a:r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95573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539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 lIns="96653" tIns="48326" rIns="96653" bIns="48326"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  <p:sp>
        <p:nvSpPr>
          <p:cNvPr id="253956" name="Slide Number Placeholder 3"/>
          <p:cNvSpPr txBox="1">
            <a:spLocks noGrp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53" tIns="48326" rIns="96653" bIns="48326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A5EF4DE-3611-44BF-920F-B197A7F5B26A}" type="slidenum">
              <a:rPr lang="en-US" sz="1300" b="1">
                <a:solidFill>
                  <a:srgbClr val="000000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 sz="1300" b="1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09253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549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82549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0027770-D31A-4687-80C0-0EE04A7AEB45}" type="slidenum">
              <a:rPr lang="en-US" smtClean="0"/>
              <a:pPr>
                <a:defRPr/>
              </a:pPr>
              <a:t>28</a:t>
            </a:fld>
            <a:endParaRPr lang="en-US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0" y="4560570"/>
            <a:ext cx="5364480" cy="432054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0937142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560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5361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E101E-B703-4926-9856-699E0BC263C8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76403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570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608185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80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69154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945300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60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latin typeface="Arial" pitchFamily="34" charset="0"/>
              </a:rPr>
              <a:t>Second order</a:t>
            </a:r>
            <a:r>
              <a:rPr lang="en-US" baseline="0" dirty="0" smtClean="0">
                <a:latin typeface="Arial" pitchFamily="34" charset="0"/>
              </a:rPr>
              <a:t> derivative</a:t>
            </a:r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454020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53" tIns="48326" rIns="96653" bIns="48326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EBD45110-882B-47CF-832E-5B0F0F228325}" type="slidenum">
              <a:rPr lang="en-US" sz="1300" b="1">
                <a:solidFill>
                  <a:srgbClr val="000000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 sz="1300" b="1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61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2611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8"/>
            <a:ext cx="5384800" cy="4378881"/>
          </a:xfrm>
          <a:noFill/>
          <a:ln/>
        </p:spPr>
        <p:txBody>
          <a:bodyPr lIns="96653" tIns="48326" rIns="96653" bIns="48326"/>
          <a:lstStyle/>
          <a:p>
            <a:pPr defTabSz="966612">
              <a:defRPr/>
            </a:pPr>
            <a:r>
              <a:rPr lang="en-US" dirty="0" smtClean="0">
                <a:latin typeface="Arial" pitchFamily="34" charset="0"/>
              </a:rPr>
              <a:t>Second derivative can be more sensitive </a:t>
            </a:r>
            <a:r>
              <a:rPr lang="en-US" smtClean="0">
                <a:latin typeface="Arial" pitchFamily="34" charset="0"/>
              </a:rPr>
              <a:t>to noise</a:t>
            </a:r>
            <a:endParaRPr lang="en-US" dirty="0" smtClean="0">
              <a:latin typeface="Arial" pitchFamily="34" charset="0"/>
            </a:endParaRPr>
          </a:p>
          <a:p>
            <a:pPr defTabSz="966612">
              <a:defRPr/>
            </a:pPr>
            <a:r>
              <a:rPr lang="en-US" dirty="0" smtClean="0"/>
              <a:t>cheaper to implement than gradient (i.e., one mask only)</a:t>
            </a:r>
          </a:p>
          <a:p>
            <a:pPr defTabSz="966612">
              <a:defRPr/>
            </a:pPr>
            <a:r>
              <a:rPr lang="en-US" dirty="0" smtClean="0"/>
              <a:t>does not provide information about edge direction. </a:t>
            </a:r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60131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4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413463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5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18160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2662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3E9EC428-DE93-4437-AF15-93D5903589E7}" type="slidenum">
              <a:rPr lang="en-US" b="1">
                <a:solidFill>
                  <a:srgbClr val="000000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US" b="1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100720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2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914344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9C3390-DEA3-45C4-B1DA-733B7BB985F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E101E-B703-4926-9856-699E0BC263C8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31031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97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289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8F3F38-B629-4BFE-969A-827C86296078}" type="slidenum">
              <a:rPr lang="en-US" b="1">
                <a:solidFill>
                  <a:srgbClr val="000000"/>
                </a:solidFill>
                <a:latin typeface="Arial" pitchFamily="34" charset="0"/>
              </a:rPr>
              <a:pPr/>
              <a:t>40</a:t>
            </a:fld>
            <a:endParaRPr lang="en-US" b="1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36138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E101E-B703-4926-9856-699E0BC263C8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16706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97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289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8F3F38-B629-4BFE-969A-827C86296078}" type="slidenum">
              <a:rPr lang="en-US" b="1">
                <a:solidFill>
                  <a:srgbClr val="000000"/>
                </a:solidFill>
                <a:latin typeface="Arial" pitchFamily="34" charset="0"/>
              </a:rPr>
              <a:pPr/>
              <a:t>42</a:t>
            </a:fld>
            <a:endParaRPr lang="en-US" b="1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201048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87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288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BEB955-E7F5-4783-8CF7-69EDFC2E5D97}" type="slidenum">
              <a:rPr lang="en-US" b="1">
                <a:solidFill>
                  <a:srgbClr val="000000"/>
                </a:solidFill>
                <a:latin typeface="Arial" pitchFamily="34" charset="0"/>
              </a:rPr>
              <a:pPr/>
              <a:t>43</a:t>
            </a:fld>
            <a:endParaRPr lang="en-US" b="1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1703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87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288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BEB955-E7F5-4783-8CF7-69EDFC2E5D97}" type="slidenum">
              <a:rPr lang="en-US" b="1">
                <a:solidFill>
                  <a:srgbClr val="000000"/>
                </a:solidFill>
                <a:latin typeface="Arial" pitchFamily="34" charset="0"/>
              </a:rPr>
              <a:pPr/>
              <a:t>44</a:t>
            </a:fld>
            <a:endParaRPr lang="en-US" b="1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216322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3^h * w </a:t>
            </a:r>
            <a:r>
              <a:rPr lang="en-US" smtClean="0"/>
              <a:t>for vertical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E101E-B703-4926-9856-699E0BC263C8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45963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9C3390-DEA3-45C4-B1DA-733B7BB985F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45566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9C3390-DEA3-45C4-B1DA-733B7BB985F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2593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9C3390-DEA3-45C4-B1DA-733B7BB985F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27228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E101E-B703-4926-9856-699E0BC263C8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9026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2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513705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E101E-B703-4926-9856-699E0BC263C8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07413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9C3390-DEA3-45C4-B1DA-733B7BB985F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68349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317423-CC60-429F-B626-74CBC878ED8A}" type="slidenum">
              <a:rPr lang="en-US">
                <a:solidFill>
                  <a:prstClr val="black"/>
                </a:solidFill>
                <a:latin typeface="Calibri"/>
              </a:rPr>
              <a:pPr/>
              <a:t>52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9048540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9C3390-DEA3-45C4-B1DA-733B7BB985F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39976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6C2C5-82E7-47D2-97FB-E2DE053A92DB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92679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9C3390-DEA3-45C4-B1DA-733B7BB985F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1211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9C3390-DEA3-45C4-B1DA-733B7BB985F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50217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317423-CC60-429F-B626-74CBC878ED8A}" type="slidenum">
              <a:rPr lang="en-US">
                <a:solidFill>
                  <a:prstClr val="black"/>
                </a:solidFill>
                <a:latin typeface="Calibri"/>
              </a:rPr>
              <a:pPr/>
              <a:t>57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038313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AD1436-A6CB-4D91-9AC0-0AC23CB01ED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27793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6C2C5-82E7-47D2-97FB-E2DE053A92DB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5209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latin typeface="Arial" pitchFamily="34" charset="0"/>
              </a:rPr>
              <a:t>k^2 vs. 2k</a:t>
            </a:r>
            <a:r>
              <a:rPr lang="en-US" baseline="0" dirty="0" smtClean="0">
                <a:latin typeface="Arial" pitchFamily="34" charset="0"/>
              </a:rPr>
              <a:t> multiply-add per pixel</a:t>
            </a:r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03651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9C3390-DEA3-45C4-B1DA-733B7BB985F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08932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9C3390-DEA3-45C4-B1DA-733B7BB985F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57649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9C3390-DEA3-45C4-B1DA-733B7BB985F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4280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BA50CBEE-DE44-4B0B-8B67-70429ED9C0B0}" type="slidenum">
              <a:rPr lang="en-US" sz="1200" b="1" smtClean="0">
                <a:solidFill>
                  <a:srgbClr val="000000"/>
                </a:solidFill>
                <a:latin typeface="Arial" pitchFamily="34" charset="0"/>
              </a:rPr>
              <a:pPr eaLnBrk="0" hangingPunct="0"/>
              <a:t>7</a:t>
            </a:fld>
            <a:endParaRPr lang="en-US" sz="1200" b="1" dirty="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0480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53988" y="401638"/>
            <a:ext cx="7634288" cy="5724525"/>
          </a:xfrm>
          <a:solidFill>
            <a:srgbClr val="FFFFFF"/>
          </a:solidFill>
          <a:ln/>
        </p:spPr>
      </p:sp>
      <p:sp>
        <p:nvSpPr>
          <p:cNvPr id="204804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883920" y="6367463"/>
            <a:ext cx="5620174" cy="2535317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48708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latin typeface="Arial" pitchFamily="34" charset="0"/>
              </a:rPr>
              <a:t>Output</a:t>
            </a:r>
            <a:r>
              <a:rPr lang="en-US" baseline="0" dirty="0" smtClean="0">
                <a:latin typeface="Arial" pitchFamily="34" charset="0"/>
              </a:rPr>
              <a:t> no longer a weighted summation of input pixels; non-linear filter</a:t>
            </a:r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26941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774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E830A0B-738C-4191-A719-ACF2B964B72A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A8B7D6-0E3A-44D3-B498-A66DB48DF9DE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AD86D6-2530-4174-9DA5-A7F60A50D91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3C4034-1821-4761-ABC2-EB51B015F9D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D384F3-5A36-4AC6-A6DA-5D5DC153656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068E57-9EA9-409F-8FB4-F17BC1F0120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4C76B2-391C-4D51-8B43-5FCB9F34647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59AD86-2737-4EFB-9CAB-8DCDC32047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2DD2BD-3CD5-4476-8F5C-4E8595E410C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604448-67F9-4D57-8163-78EC18095D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42E047-49FD-4269-BEC0-2058549FB9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98C248-669F-4429-9C08-0DD6FCAD043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5147E01-09ED-4433-8039-C74E9399E946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220123-028C-4940-A9A2-B25AB433D6C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8D26EE-767E-4ECC-B93A-381E986AA4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A003B4-0E3B-41BB-89C2-29B4802C21C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4DFAB-9A2A-400E-9104-B5E390D6B0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4DFAB-9A2A-400E-9104-B5E390D6B0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4DFAB-9A2A-400E-9104-B5E390D6B0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4DFAB-9A2A-400E-9104-B5E390D6B0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4DFAB-9A2A-400E-9104-B5E390D6B0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4DFAB-9A2A-400E-9104-B5E390D6B0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4DFAB-9A2A-400E-9104-B5E390D6B0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CED6025-D0F2-4977-8699-629DA55E6920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4DFAB-9A2A-400E-9104-B5E390D6B0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4DFAB-9A2A-400E-9104-B5E390D6B0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4DFAB-9A2A-400E-9104-B5E390D6B0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4DFAB-9A2A-400E-9104-B5E390D6B0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3D18-74D3-482C-90BD-865D03B5817E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3D18-74D3-482C-90BD-865D03B5817E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3D18-74D3-482C-90BD-865D03B5817E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3D18-74D3-482C-90BD-865D03B5817E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3D18-74D3-482C-90BD-865D03B5817E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3D18-74D3-482C-90BD-865D03B5817E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0E2C88F-8E7D-4B70-B540-90C1281E8EE4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3D18-74D3-482C-90BD-865D03B5817E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3D18-74D3-482C-90BD-865D03B5817E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3D18-74D3-482C-90BD-865D03B5817E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3D18-74D3-482C-90BD-865D03B5817E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3D18-74D3-482C-90BD-865D03B5817E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D9FD954-69C7-4397-A2C3-34B1EE61B7F4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4AB1C4E-9A48-4031-999A-AECEC0481CC5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5552418-E782-477A-8834-660C76DF4B58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89C0833-5B54-4BAC-A508-21F4E143BA0D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8139628-0D2E-4065-A4A9-AF8814DA4965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033826E-73C9-41AE-A97D-F39E670A47A1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E60B56B-7935-4BD3-9926-3E4E76C14ACB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D984E2A-04DB-406F-9D6E-2ACC98261675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86A7FA0-5E7C-4882-886D-A0CF55255E7E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23C1577-9725-4FFD-A7FD-6025CEE31903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E4C808C-9C20-4198-9AA4-79901C416910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D714A26-9198-4FE8-A940-B886BBFD057A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5538B0C-24AA-454C-9638-45CA6BC78EB7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A4E422A-9270-488C-BB5F-408810C2C1F6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30755A1-8751-4675-9E36-058C833F661A}" type="slidenum">
              <a:rPr lang="en-US" sz="1400" b="1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0F8FFF9-2F05-47E3-A809-B4A4FA19BDB5}" type="slidenum">
              <a:rPr lang="en-US" sz="1400" b="1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B03A55E-A869-4852-B5DE-7B96E93DB234}" type="slidenum">
              <a:rPr lang="en-US" sz="1400" b="1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E427350-5004-4833-8037-0700A6454A34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5243FDC-8D8F-428A-9297-B423FBF67D20}" type="slidenum">
              <a:rPr lang="en-US" sz="1400" b="1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2128017-EAB6-4076-B241-33285B38CDB1}" type="slidenum">
              <a:rPr lang="en-US" sz="1400" b="1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AE23015-C6F5-43B1-875E-9EFA23F57DBB}" type="slidenum">
              <a:rPr lang="en-US" sz="1400" b="1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62FEBD-0D9D-4236-AB2F-FE6226448288}" type="slidenum">
              <a:rPr lang="en-US" sz="1400" b="1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277F2FC-66C1-4DD5-9330-6D1FE0DB4130}" type="slidenum">
              <a:rPr lang="en-US" sz="1400" b="1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260892C-DB88-4985-9DE3-E998F189A000}" type="slidenum">
              <a:rPr lang="en-US" sz="1400" b="1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C1461B4-5510-4A58-BF6F-F4D2204E2DA9}" type="slidenum">
              <a:rPr lang="en-US" sz="1400" b="1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7D38C49-6E39-42C6-8C52-F7DFEB28A798}" type="slidenum">
              <a:rPr lang="en-US" sz="1400" b="1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78EA3B3-E508-4EC8-B6DD-4C4D785EAB6E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E871978-B223-4674-8BDB-1EFCBE21A1DB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2734D62-26C6-4182-959D-818E253EE475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6CADB3E-EBB5-4ACC-91D9-102C639887D6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1800A0A-CED3-4074-A840-4C79A84D7ACA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5299EBE-0DC3-425D-BDED-4360F9A341C1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96E3D74-C051-43DE-A96D-D969CAAEFA1E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535B840-1C6A-413A-A854-9B75F4BD4C4C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4BA1D10-C1F5-4658-980B-31FE764D3E1D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4010020-2254-4328-B6BC-DC4558FE7915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32E3049-1498-41B0-AB4D-5C47FAA81BF6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126071E-528B-4A88-B8DE-DD15F9DB6C4B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212F99B-DC5B-45E6-BA6E-13A2EAD28BC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81F677C-2A91-4E56-BD02-E13A2F9C2708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2764DD8-4325-4F79-8E26-DD5D1C3312B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A434524-F7FB-44A9-B514-E5DE8841BB6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F5526B5-1213-46E4-B863-22385F76326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AB290BE-082C-421B-8C05-2CDBFEDB0C51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391C2B4-C85E-49AB-A0D7-3E70605C63CA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B7AD44A-81C7-4238-B815-10CE2DC34E4D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06462E7-63BE-4277-87E6-5357B38F0B3B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ECF9ADA-4C8B-4527-8F7A-0B118DB83366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767FDC6-0B65-433E-9D4A-75FF5F31DAB7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B5DA447-C9DF-4488-9CBB-6F17C798D31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7C271DD-71D1-459E-ADB6-D25204FAE7BD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34C94BC-A0CF-4C5F-B219-EC80BD75F520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C6AE18C-426D-49FE-B4FC-B13838DBC797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E66C77C-4B6C-4F3F-996C-D5712619A732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CFB227F-B643-4B9B-81F8-5DBE4D891F60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2CA4E9F-DE67-4FAC-93CC-3D7289E7AF76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9B66D5-F3A1-4416-A81E-B36C2F192D71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E2BE973-72C3-435D-BF63-2B9FDA17ACDE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4E9FCCE-4FD6-4ABE-AE8B-7139AB6BF26D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7096540-09AE-413A-82E1-30D486588B0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CE0963E-ECCA-4E88-9BA2-D0EDCE770F15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F470D91-8046-412D-834B-DCD6CE14F520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0E47012-2789-4574-BC10-0BB8DCF690A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521CE79-F6BF-42A8-B758-2F6E0A30DC85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DF085F1-A4C1-4EEF-A0F9-9AF0F202D8D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BF256FA-E626-4650-A2C3-8F66C075C891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E4EC039-AE2B-4982-844D-245706E1AAFC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069DEBA-50E0-4C1C-85B3-685BE7701879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758200A-016A-4983-95E3-B752D4CA16FE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3C8FCD1-FBDA-462D-B28E-F3B469EA0480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3067C5E-01CE-440D-9845-545F9B4AAB60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48BBA21-4730-48F4-AE53-B5D7DF825F57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9DB2C2D-3C24-4C58-92F6-75547E2180DE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AB1BBE0-9834-47F5-935C-DC5B8AC0FB78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E3E972A-B7DB-495D-B42F-421CB8CFFC31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A5776D0-57A4-4EB1-8F24-95DF10742A52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936191C-6B80-455C-A96D-6880E3C8B6AC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C112CA-2F20-4E09-8322-A2AC6F386CE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917DEA-E711-4B25-8C09-03B00F638B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0B7D25-F8A7-4729-913A-9FCBE2A0BB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0676CC-E9C9-4832-B591-10108C01D6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EB2C06-8C36-4D3A-A2E2-3898609F86D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5CBF2D-1BD6-4DD4-A49B-23573400ADB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8A9CC57-DEE9-4734-9F5A-EF5D2A5CC7F5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693818-28FE-4E44-8132-37EA790AAC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0A52FA-43D7-4E6E-B575-F70E79B768A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17C645-4F99-49C2-92E7-87834A7E14E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0257EB-D343-4375-8910-688D2A5D630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E402AB-E164-4648-B2CF-3E2FC547B83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6286FE-E9F1-4AC6-A1BA-BC0B5C458D6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B340E5-9D9F-4A3F-83D0-1014A68BD25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93A25E-1CD4-41D0-99A5-EF7696BE71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2D400D-3F56-4AF1-B04C-F988D741594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6901D9-5325-4C61-8137-C83E294F1D7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3.xml"/><Relationship Id="rId12" Type="http://schemas.openxmlformats.org/officeDocument/2006/relationships/theme" Target="../theme/theme10.xml"/><Relationship Id="rId1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19.xml"/><Relationship Id="rId8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2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4.xml"/><Relationship Id="rId12" Type="http://schemas.openxmlformats.org/officeDocument/2006/relationships/theme" Target="../theme/theme11.xml"/><Relationship Id="rId1" Type="http://schemas.openxmlformats.org/officeDocument/2006/relationships/slideLayout" Target="../slideLayouts/slideLayout124.xml"/><Relationship Id="rId2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0.xml"/><Relationship Id="rId8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33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7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9.xml"/><Relationship Id="rId4" Type="http://schemas.openxmlformats.org/officeDocument/2006/relationships/slideLayout" Target="../slideLayouts/slideLayout30.xml"/><Relationship Id="rId5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8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9.xml"/><Relationship Id="rId3" Type="http://schemas.openxmlformats.org/officeDocument/2006/relationships/slideLayout" Target="../slideLayouts/slideLayout40.xml"/><Relationship Id="rId4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4.xml"/><Relationship Id="rId8" Type="http://schemas.openxmlformats.org/officeDocument/2006/relationships/slideLayout" Target="../slideLayouts/slideLayout45.xml"/><Relationship Id="rId9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0.xml"/><Relationship Id="rId13" Type="http://schemas.openxmlformats.org/officeDocument/2006/relationships/theme" Target="../theme/theme5.xml"/><Relationship Id="rId1" Type="http://schemas.openxmlformats.org/officeDocument/2006/relationships/slideLayout" Target="../slideLayouts/slideLayout49.xml"/><Relationship Id="rId2" Type="http://schemas.openxmlformats.org/officeDocument/2006/relationships/slideLayout" Target="../slideLayouts/slideLayout50.xml"/><Relationship Id="rId3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5.xml"/><Relationship Id="rId8" Type="http://schemas.openxmlformats.org/officeDocument/2006/relationships/slideLayout" Target="../slideLayouts/slideLayout56.xml"/><Relationship Id="rId9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2.xml"/><Relationship Id="rId13" Type="http://schemas.openxmlformats.org/officeDocument/2006/relationships/theme" Target="../theme/theme6.xml"/><Relationship Id="rId1" Type="http://schemas.openxmlformats.org/officeDocument/2006/relationships/slideLayout" Target="../slideLayouts/slideLayout61.xml"/><Relationship Id="rId2" Type="http://schemas.openxmlformats.org/officeDocument/2006/relationships/slideLayout" Target="../slideLayouts/slideLayout62.xml"/><Relationship Id="rId3" Type="http://schemas.openxmlformats.org/officeDocument/2006/relationships/slideLayout" Target="../slideLayouts/slideLayout63.xml"/><Relationship Id="rId4" Type="http://schemas.openxmlformats.org/officeDocument/2006/relationships/slideLayout" Target="../slideLayouts/slideLayout64.xml"/><Relationship Id="rId5" Type="http://schemas.openxmlformats.org/officeDocument/2006/relationships/slideLayout" Target="../slideLayouts/slideLayout65.xml"/><Relationship Id="rId6" Type="http://schemas.openxmlformats.org/officeDocument/2006/relationships/slideLayout" Target="../slideLayouts/slideLayout66.xml"/><Relationship Id="rId7" Type="http://schemas.openxmlformats.org/officeDocument/2006/relationships/slideLayout" Target="../slideLayouts/slideLayout67.xml"/><Relationship Id="rId8" Type="http://schemas.openxmlformats.org/officeDocument/2006/relationships/slideLayout" Target="../slideLayouts/slideLayout68.xml"/><Relationship Id="rId9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3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73.xml"/><Relationship Id="rId2" Type="http://schemas.openxmlformats.org/officeDocument/2006/relationships/slideLayout" Target="../slideLayouts/slideLayout74.xml"/><Relationship Id="rId3" Type="http://schemas.openxmlformats.org/officeDocument/2006/relationships/slideLayout" Target="../slideLayouts/slideLayout75.xml"/><Relationship Id="rId4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7.xml"/><Relationship Id="rId6" Type="http://schemas.openxmlformats.org/officeDocument/2006/relationships/slideLayout" Target="../slideLayouts/slideLayout78.xml"/><Relationship Id="rId7" Type="http://schemas.openxmlformats.org/officeDocument/2006/relationships/slideLayout" Target="../slideLayouts/slideLayout79.xml"/><Relationship Id="rId8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2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96.xml"/><Relationship Id="rId14" Type="http://schemas.openxmlformats.org/officeDocument/2006/relationships/slideLayout" Target="../slideLayouts/slideLayout97.xml"/><Relationship Id="rId15" Type="http://schemas.openxmlformats.org/officeDocument/2006/relationships/slideLayout" Target="../slideLayouts/slideLayout98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84.xml"/><Relationship Id="rId2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8.xml"/><Relationship Id="rId6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0.xml"/><Relationship Id="rId8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3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theme" Target="../theme/theme9.xml"/><Relationship Id="rId1" Type="http://schemas.openxmlformats.org/officeDocument/2006/relationships/slideLayout" Target="../slideLayouts/slideLayout99.xml"/><Relationship Id="rId2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0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C245037C-9063-4B20-926A-6F8AAA4A85A3}" type="slidenum">
              <a:rPr lang="en-US" b="1" kern="1200"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kern="1200"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94DFAB-9A2A-400E-9104-B5E390D6B0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  <p:sldLayoutId id="2147483907" r:id="rId5"/>
    <p:sldLayoutId id="2147483908" r:id="rId6"/>
    <p:sldLayoutId id="2147483909" r:id="rId7"/>
    <p:sldLayoutId id="2147483910" r:id="rId8"/>
    <p:sldLayoutId id="2147483911" r:id="rId9"/>
    <p:sldLayoutId id="2147483912" r:id="rId10"/>
    <p:sldLayoutId id="2147483913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B5D3D18-74D3-482C-90BD-865D03B581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17" r:id="rId3"/>
    <p:sldLayoutId id="2147483918" r:id="rId4"/>
    <p:sldLayoutId id="2147483919" r:id="rId5"/>
    <p:sldLayoutId id="2147483920" r:id="rId6"/>
    <p:sldLayoutId id="2147483921" r:id="rId7"/>
    <p:sldLayoutId id="2147483922" r:id="rId8"/>
    <p:sldLayoutId id="2147483923" r:id="rId9"/>
    <p:sldLayoutId id="2147483924" r:id="rId10"/>
    <p:sldLayoutId id="2147483925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877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ea typeface="+mn-ea"/>
              <a:cs typeface="+mn-cs"/>
            </a:endParaRPr>
          </a:p>
        </p:txBody>
      </p:sp>
      <p:sp>
        <p:nvSpPr>
          <p:cNvPr id="5877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ea typeface="+mn-ea"/>
              <a:cs typeface="+mn-cs"/>
            </a:endParaRPr>
          </a:p>
        </p:txBody>
      </p:sp>
      <p:sp>
        <p:nvSpPr>
          <p:cNvPr id="5877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024DD98D-F03C-4209-9EA0-AF6F50C42271}" type="slidenum">
              <a:rPr lang="en-US" b="1" kern="1200"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kern="1200"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latin typeface="Arial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latin typeface="Arial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9E5B41F3-CEEA-4086-AF34-BFEEBE44A07E}" type="slidenum">
              <a:rPr lang="en-US" b="1" kern="1200">
                <a:latin typeface="Arial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kern="1200"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894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ea typeface="+mn-ea"/>
              <a:cs typeface="Arial"/>
            </a:endParaRPr>
          </a:p>
        </p:txBody>
      </p:sp>
      <p:sp>
        <p:nvSpPr>
          <p:cNvPr id="4894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ea typeface="+mn-ea"/>
              <a:cs typeface="Arial"/>
            </a:endParaRPr>
          </a:p>
        </p:txBody>
      </p:sp>
      <p:sp>
        <p:nvSpPr>
          <p:cNvPr id="4894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E764B28F-2545-40D3-9F7C-8CE9BBBB4E4C}" type="slidenum">
              <a:rPr lang="en-US" kern="1200">
                <a:ea typeface="+mn-ea"/>
                <a:cs typeface="Arial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ea typeface="+mn-ea"/>
              <a:cs typeface="Arial"/>
            </a:endParaRPr>
          </a:p>
        </p:txBody>
      </p:sp>
      <p:sp>
        <p:nvSpPr>
          <p:cNvPr id="489479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8F828633-FD6D-414B-BC09-3175979DAF3C}" type="slidenum">
              <a:rPr lang="en-US" kern="1200"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2D043A00-75FE-4827-9AEA-00A27744C48A}" type="slidenum">
              <a:rPr lang="en-US" kern="1200">
                <a:solidFill>
                  <a:srgbClr val="000000"/>
                </a:solidFill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49D95244-536B-42C9-BEE2-49149B024EFA}" type="slidenum">
              <a:rPr lang="en-US" b="1" kern="1200"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kern="1200"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877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877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877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D078CE4-C274-4B0B-AF8C-8F1AF67D77B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  <p:sldLayoutId id="2147483873" r:id="rId14"/>
    <p:sldLayoutId id="2147483874" r:id="rId15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908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85DEBFB-C3A9-481B-8928-A2D3C1A0007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897" r:id="rId10"/>
    <p:sldLayoutId id="2147483898" r:id="rId11"/>
    <p:sldLayoutId id="2147483899" r:id="rId12"/>
    <p:sldLayoutId id="2147483900" r:id="rId13"/>
    <p:sldLayoutId id="2147483901" r:id="rId1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6.png"/><Relationship Id="rId12" Type="http://schemas.openxmlformats.org/officeDocument/2006/relationships/oleObject" Target="../embeddings/oleObject3.bin"/><Relationship Id="rId13" Type="http://schemas.openxmlformats.org/officeDocument/2006/relationships/hyperlink" Target="http://cvcl.mit.edu/hybridimage.htm" TargetMode="External"/><Relationship Id="rId1" Type="http://schemas.openxmlformats.org/officeDocument/2006/relationships/vmlDrawing" Target="../drawings/vmlDrawing2.vml"/><Relationship Id="rId2" Type="http://schemas.openxmlformats.org/officeDocument/2006/relationships/tags" Target="../tags/tag1.xml"/><Relationship Id="rId3" Type="http://schemas.openxmlformats.org/officeDocument/2006/relationships/tags" Target="../tags/tag2.xml"/><Relationship Id="rId4" Type="http://schemas.openxmlformats.org/officeDocument/2006/relationships/slideLayout" Target="../slideLayouts/slideLayout74.xml"/><Relationship Id="rId5" Type="http://schemas.openxmlformats.org/officeDocument/2006/relationships/notesSlide" Target="../notesSlides/notesSlide13.xml"/><Relationship Id="rId6" Type="http://schemas.openxmlformats.org/officeDocument/2006/relationships/image" Target="../media/image13.png"/><Relationship Id="rId7" Type="http://schemas.openxmlformats.org/officeDocument/2006/relationships/oleObject" Target="../embeddings/oleObject2.bin"/><Relationship Id="rId8" Type="http://schemas.openxmlformats.org/officeDocument/2006/relationships/image" Target="../media/image12.png"/><Relationship Id="rId9" Type="http://schemas.openxmlformats.org/officeDocument/2006/relationships/image" Target="../media/image14.png"/><Relationship Id="rId10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4" Type="http://schemas.openxmlformats.org/officeDocument/2006/relationships/oleObject" Target="../embeddings/oleObject4.bin"/><Relationship Id="rId5" Type="http://schemas.openxmlformats.org/officeDocument/2006/relationships/image" Target="../media/image19.png"/><Relationship Id="rId6" Type="http://schemas.openxmlformats.org/officeDocument/2006/relationships/image" Target="../media/image20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5" Type="http://schemas.openxmlformats.org/officeDocument/2006/relationships/image" Target="../media/image24.jpeg"/><Relationship Id="rId6" Type="http://schemas.openxmlformats.org/officeDocument/2006/relationships/image" Target="../media/image21.jpeg"/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4" Type="http://schemas.openxmlformats.org/officeDocument/2006/relationships/oleObject" Target="../embeddings/oleObject5.bin"/><Relationship Id="rId5" Type="http://schemas.openxmlformats.org/officeDocument/2006/relationships/image" Target="../media/image26.wmf"/><Relationship Id="rId6" Type="http://schemas.openxmlformats.org/officeDocument/2006/relationships/oleObject" Target="../embeddings/oleObject6.bin"/><Relationship Id="rId7" Type="http://schemas.openxmlformats.org/officeDocument/2006/relationships/image" Target="../media/image27.w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4" Type="http://schemas.openxmlformats.org/officeDocument/2006/relationships/image" Target="../media/image30.png"/><Relationship Id="rId5" Type="http://schemas.openxmlformats.org/officeDocument/2006/relationships/oleObject" Target="../embeddings/oleObject7.bin"/><Relationship Id="rId6" Type="http://schemas.openxmlformats.org/officeDocument/2006/relationships/image" Target="../media/image28.wmf"/><Relationship Id="rId7" Type="http://schemas.openxmlformats.org/officeDocument/2006/relationships/oleObject" Target="../embeddings/oleObject8.bin"/><Relationship Id="rId8" Type="http://schemas.openxmlformats.org/officeDocument/2006/relationships/image" Target="../media/image29.w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4.png"/><Relationship Id="rId12" Type="http://schemas.openxmlformats.org/officeDocument/2006/relationships/image" Target="../media/image35.png"/><Relationship Id="rId13" Type="http://schemas.openxmlformats.org/officeDocument/2006/relationships/image" Target="../media/image36.png"/><Relationship Id="rId14" Type="http://schemas.openxmlformats.org/officeDocument/2006/relationships/image" Target="../media/image37.png"/><Relationship Id="rId15" Type="http://schemas.openxmlformats.org/officeDocument/2006/relationships/image" Target="../media/image38.png"/><Relationship Id="rId16" Type="http://schemas.openxmlformats.org/officeDocument/2006/relationships/image" Target="../media/image30.png"/><Relationship Id="rId1" Type="http://schemas.openxmlformats.org/officeDocument/2006/relationships/tags" Target="../tags/tag3.xml"/><Relationship Id="rId2" Type="http://schemas.openxmlformats.org/officeDocument/2006/relationships/tags" Target="../tags/tag4.xml"/><Relationship Id="rId3" Type="http://schemas.openxmlformats.org/officeDocument/2006/relationships/tags" Target="../tags/tag5.xml"/><Relationship Id="rId4" Type="http://schemas.openxmlformats.org/officeDocument/2006/relationships/tags" Target="../tags/tag6.xml"/><Relationship Id="rId5" Type="http://schemas.openxmlformats.org/officeDocument/2006/relationships/tags" Target="../tags/tag7.xml"/><Relationship Id="rId6" Type="http://schemas.openxmlformats.org/officeDocument/2006/relationships/tags" Target="../tags/tag8.xml"/><Relationship Id="rId7" Type="http://schemas.openxmlformats.org/officeDocument/2006/relationships/tags" Target="../tags/tag9.xml"/><Relationship Id="rId8" Type="http://schemas.openxmlformats.org/officeDocument/2006/relationships/slideLayout" Target="../slideLayouts/slideLayout44.xml"/><Relationship Id="rId9" Type="http://schemas.openxmlformats.org/officeDocument/2006/relationships/notesSlide" Target="../notesSlides/notesSlide26.xml"/><Relationship Id="rId10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4" Type="http://schemas.openxmlformats.org/officeDocument/2006/relationships/slideLayout" Target="../slideLayouts/slideLayout44.xml"/><Relationship Id="rId5" Type="http://schemas.openxmlformats.org/officeDocument/2006/relationships/notesSlide" Target="../notesSlides/notesSlide27.xml"/><Relationship Id="rId6" Type="http://schemas.openxmlformats.org/officeDocument/2006/relationships/oleObject" Target="../embeddings/oleObject9.bin"/><Relationship Id="rId7" Type="http://schemas.openxmlformats.org/officeDocument/2006/relationships/image" Target="../media/image39.png"/><Relationship Id="rId8" Type="http://schemas.openxmlformats.org/officeDocument/2006/relationships/oleObject" Target="../embeddings/oleObject10.bin"/><Relationship Id="rId9" Type="http://schemas.openxmlformats.org/officeDocument/2006/relationships/image" Target="../media/image40.png"/><Relationship Id="rId10" Type="http://schemas.openxmlformats.org/officeDocument/2006/relationships/image" Target="../media/image41.png"/><Relationship Id="rId11" Type="http://schemas.openxmlformats.org/officeDocument/2006/relationships/image" Target="../media/image42.png"/><Relationship Id="rId1" Type="http://schemas.openxmlformats.org/officeDocument/2006/relationships/vmlDrawing" Target="../drawings/vmlDrawing6.vml"/><Relationship Id="rId2" Type="http://schemas.openxmlformats.org/officeDocument/2006/relationships/tags" Target="../tags/tag1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4.png"/><Relationship Id="rId12" Type="http://schemas.openxmlformats.org/officeDocument/2006/relationships/image" Target="../media/image45.png"/><Relationship Id="rId13" Type="http://schemas.openxmlformats.org/officeDocument/2006/relationships/image" Target="../media/image46.png"/><Relationship Id="rId14" Type="http://schemas.openxmlformats.org/officeDocument/2006/relationships/image" Target="../media/image47.png"/><Relationship Id="rId1" Type="http://schemas.openxmlformats.org/officeDocument/2006/relationships/vmlDrawing" Target="../drawings/vmlDrawing7.vml"/><Relationship Id="rId2" Type="http://schemas.openxmlformats.org/officeDocument/2006/relationships/tags" Target="../tags/tag12.xml"/><Relationship Id="rId3" Type="http://schemas.openxmlformats.org/officeDocument/2006/relationships/tags" Target="../tags/tag13.xml"/><Relationship Id="rId4" Type="http://schemas.openxmlformats.org/officeDocument/2006/relationships/tags" Target="../tags/tag14.xml"/><Relationship Id="rId5" Type="http://schemas.openxmlformats.org/officeDocument/2006/relationships/tags" Target="../tags/tag15.xml"/><Relationship Id="rId6" Type="http://schemas.openxmlformats.org/officeDocument/2006/relationships/tags" Target="../tags/tag16.xml"/><Relationship Id="rId7" Type="http://schemas.openxmlformats.org/officeDocument/2006/relationships/slideLayout" Target="../slideLayouts/slideLayout44.xml"/><Relationship Id="rId8" Type="http://schemas.openxmlformats.org/officeDocument/2006/relationships/notesSlide" Target="../notesSlides/notesSlide29.xml"/><Relationship Id="rId9" Type="http://schemas.openxmlformats.org/officeDocument/2006/relationships/oleObject" Target="../embeddings/oleObject11.bin"/><Relationship Id="rId10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6.png"/><Relationship Id="rId12" Type="http://schemas.openxmlformats.org/officeDocument/2006/relationships/image" Target="../media/image50.png"/><Relationship Id="rId13" Type="http://schemas.openxmlformats.org/officeDocument/2006/relationships/image" Target="../media/image51.png"/><Relationship Id="rId1" Type="http://schemas.openxmlformats.org/officeDocument/2006/relationships/vmlDrawing" Target="../drawings/vmlDrawing8.vml"/><Relationship Id="rId2" Type="http://schemas.openxmlformats.org/officeDocument/2006/relationships/tags" Target="../tags/tag17.xml"/><Relationship Id="rId3" Type="http://schemas.openxmlformats.org/officeDocument/2006/relationships/tags" Target="../tags/tag18.xml"/><Relationship Id="rId4" Type="http://schemas.openxmlformats.org/officeDocument/2006/relationships/tags" Target="../tags/tag19.xml"/><Relationship Id="rId5" Type="http://schemas.openxmlformats.org/officeDocument/2006/relationships/tags" Target="../tags/tag20.xml"/><Relationship Id="rId6" Type="http://schemas.openxmlformats.org/officeDocument/2006/relationships/slideLayout" Target="../slideLayouts/slideLayout44.xml"/><Relationship Id="rId7" Type="http://schemas.openxmlformats.org/officeDocument/2006/relationships/notesSlide" Target="../notesSlides/notesSlide30.xml"/><Relationship Id="rId8" Type="http://schemas.openxmlformats.org/officeDocument/2006/relationships/oleObject" Target="../embeddings/oleObject12.bin"/><Relationship Id="rId9" Type="http://schemas.openxmlformats.org/officeDocument/2006/relationships/image" Target="../media/image48.png"/><Relationship Id="rId10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4" Type="http://schemas.openxmlformats.org/officeDocument/2006/relationships/oleObject" Target="../embeddings/oleObject13.bin"/><Relationship Id="rId5" Type="http://schemas.openxmlformats.org/officeDocument/2006/relationships/image" Target="../media/image52.wmf"/><Relationship Id="rId6" Type="http://schemas.openxmlformats.org/officeDocument/2006/relationships/oleObject" Target="../embeddings/oleObject14.bin"/><Relationship Id="rId7" Type="http://schemas.openxmlformats.org/officeDocument/2006/relationships/image" Target="../media/image53.wmf"/><Relationship Id="rId8" Type="http://schemas.openxmlformats.org/officeDocument/2006/relationships/oleObject" Target="../embeddings/oleObject15.bin"/><Relationship Id="rId9" Type="http://schemas.openxmlformats.org/officeDocument/2006/relationships/image" Target="../media/image54.wmf"/><Relationship Id="rId10" Type="http://schemas.openxmlformats.org/officeDocument/2006/relationships/image" Target="../media/image55.png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6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6.png"/><Relationship Id="rId12" Type="http://schemas.openxmlformats.org/officeDocument/2006/relationships/image" Target="../media/image62.png"/><Relationship Id="rId13" Type="http://schemas.openxmlformats.org/officeDocument/2006/relationships/image" Target="../media/image63.png"/><Relationship Id="rId1" Type="http://schemas.openxmlformats.org/officeDocument/2006/relationships/vmlDrawing" Target="../drawings/vmlDrawing10.vml"/><Relationship Id="rId2" Type="http://schemas.openxmlformats.org/officeDocument/2006/relationships/tags" Target="../tags/tag21.xml"/><Relationship Id="rId3" Type="http://schemas.openxmlformats.org/officeDocument/2006/relationships/tags" Target="../tags/tag22.xml"/><Relationship Id="rId4" Type="http://schemas.openxmlformats.org/officeDocument/2006/relationships/tags" Target="../tags/tag23.xml"/><Relationship Id="rId5" Type="http://schemas.openxmlformats.org/officeDocument/2006/relationships/tags" Target="../tags/tag24.xml"/><Relationship Id="rId6" Type="http://schemas.openxmlformats.org/officeDocument/2006/relationships/slideLayout" Target="../slideLayouts/slideLayout44.xml"/><Relationship Id="rId7" Type="http://schemas.openxmlformats.org/officeDocument/2006/relationships/notesSlide" Target="../notesSlides/notesSlide33.xml"/><Relationship Id="rId8" Type="http://schemas.openxmlformats.org/officeDocument/2006/relationships/oleObject" Target="../embeddings/oleObject16.bin"/><Relationship Id="rId9" Type="http://schemas.openxmlformats.org/officeDocument/2006/relationships/image" Target="../media/image60.png"/><Relationship Id="rId10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8.bin"/><Relationship Id="rId12" Type="http://schemas.openxmlformats.org/officeDocument/2006/relationships/image" Target="../media/image64.png"/><Relationship Id="rId13" Type="http://schemas.openxmlformats.org/officeDocument/2006/relationships/image" Target="../media/image66.png"/><Relationship Id="rId14" Type="http://schemas.openxmlformats.org/officeDocument/2006/relationships/image" Target="../media/image67.png"/><Relationship Id="rId15" Type="http://schemas.openxmlformats.org/officeDocument/2006/relationships/image" Target="../media/image68.png"/><Relationship Id="rId16" Type="http://schemas.openxmlformats.org/officeDocument/2006/relationships/oleObject" Target="../embeddings/oleObject19.bin"/><Relationship Id="rId17" Type="http://schemas.openxmlformats.org/officeDocument/2006/relationships/image" Target="../media/image65.png"/><Relationship Id="rId18" Type="http://schemas.openxmlformats.org/officeDocument/2006/relationships/image" Target="../media/image69.png"/><Relationship Id="rId19" Type="http://schemas.openxmlformats.org/officeDocument/2006/relationships/image" Target="../media/image70.png"/><Relationship Id="rId1" Type="http://schemas.openxmlformats.org/officeDocument/2006/relationships/vmlDrawing" Target="../drawings/vmlDrawing11.vml"/><Relationship Id="rId2" Type="http://schemas.openxmlformats.org/officeDocument/2006/relationships/tags" Target="../tags/tag25.xml"/><Relationship Id="rId3" Type="http://schemas.openxmlformats.org/officeDocument/2006/relationships/tags" Target="../tags/tag26.xml"/><Relationship Id="rId4" Type="http://schemas.openxmlformats.org/officeDocument/2006/relationships/tags" Target="../tags/tag27.xml"/><Relationship Id="rId5" Type="http://schemas.openxmlformats.org/officeDocument/2006/relationships/tags" Target="../tags/tag28.xml"/><Relationship Id="rId6" Type="http://schemas.openxmlformats.org/officeDocument/2006/relationships/tags" Target="../tags/tag29.xml"/><Relationship Id="rId7" Type="http://schemas.openxmlformats.org/officeDocument/2006/relationships/slideLayout" Target="../slideLayouts/slideLayout55.xml"/><Relationship Id="rId8" Type="http://schemas.openxmlformats.org/officeDocument/2006/relationships/notesSlide" Target="../notesSlides/notesSlide34.xml"/><Relationship Id="rId9" Type="http://schemas.openxmlformats.org/officeDocument/2006/relationships/oleObject" Target="../embeddings/oleObject17.bin"/><Relationship Id="rId10" Type="http://schemas.openxmlformats.org/officeDocument/2006/relationships/image" Target="../media/image1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4" Type="http://schemas.openxmlformats.org/officeDocument/2006/relationships/image" Target="../media/image72.jpeg"/><Relationship Id="rId5" Type="http://schemas.openxmlformats.org/officeDocument/2006/relationships/image" Target="../media/image73.jpeg"/><Relationship Id="rId6" Type="http://schemas.openxmlformats.org/officeDocument/2006/relationships/image" Target="../media/image74.jpeg"/><Relationship Id="rId7" Type="http://schemas.openxmlformats.org/officeDocument/2006/relationships/image" Target="../media/image75.jpeg"/><Relationship Id="rId8" Type="http://schemas.openxmlformats.org/officeDocument/2006/relationships/image" Target="../media/image76.jpeg"/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77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4" Type="http://schemas.openxmlformats.org/officeDocument/2006/relationships/image" Target="../media/image79.jpeg"/><Relationship Id="rId5" Type="http://schemas.openxmlformats.org/officeDocument/2006/relationships/image" Target="../media/image80.jpeg"/><Relationship Id="rId6" Type="http://schemas.openxmlformats.org/officeDocument/2006/relationships/image" Target="../media/image81.jpeg"/><Relationship Id="rId7" Type="http://schemas.openxmlformats.org/officeDocument/2006/relationships/image" Target="../media/image82.jpeg"/><Relationship Id="rId8" Type="http://schemas.openxmlformats.org/officeDocument/2006/relationships/image" Target="../media/image83.jpeg"/><Relationship Id="rId9" Type="http://schemas.openxmlformats.org/officeDocument/2006/relationships/image" Target="../media/image84.jpeg"/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8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87.png"/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41.xml"/><Relationship Id="rId3" Type="http://schemas.openxmlformats.org/officeDocument/2006/relationships/hyperlink" Target="https://www.youtube.com/watch?v=6NcIJXTlugc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8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4" Type="http://schemas.openxmlformats.org/officeDocument/2006/relationships/notesSlide" Target="../notesSlides/notesSlide43.xml"/><Relationship Id="rId5" Type="http://schemas.openxmlformats.org/officeDocument/2006/relationships/image" Target="../media/image89.png"/><Relationship Id="rId6" Type="http://schemas.openxmlformats.org/officeDocument/2006/relationships/image" Target="../media/image90.png"/><Relationship Id="rId7" Type="http://schemas.openxmlformats.org/officeDocument/2006/relationships/oleObject" Target="../embeddings/oleObject20.bin"/><Relationship Id="rId8" Type="http://schemas.openxmlformats.org/officeDocument/2006/relationships/image" Target="../media/image88.wmf"/><Relationship Id="rId9" Type="http://schemas.openxmlformats.org/officeDocument/2006/relationships/image" Target="../media/image38.png"/><Relationship Id="rId1" Type="http://schemas.openxmlformats.org/officeDocument/2006/relationships/vmlDrawing" Target="../drawings/vmlDrawing12.vml"/><Relationship Id="rId2" Type="http://schemas.openxmlformats.org/officeDocument/2006/relationships/tags" Target="../tags/tag30.xml"/></Relationships>
</file>

<file path=ppt/slides/_rels/slide44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23.bin"/><Relationship Id="rId12" Type="http://schemas.openxmlformats.org/officeDocument/2006/relationships/image" Target="../media/image88.wmf"/><Relationship Id="rId13" Type="http://schemas.openxmlformats.org/officeDocument/2006/relationships/image" Target="../media/image38.png"/><Relationship Id="rId1" Type="http://schemas.openxmlformats.org/officeDocument/2006/relationships/vmlDrawing" Target="../drawings/vmlDrawing13.vml"/><Relationship Id="rId2" Type="http://schemas.openxmlformats.org/officeDocument/2006/relationships/tags" Target="../tags/tag31.xml"/><Relationship Id="rId3" Type="http://schemas.openxmlformats.org/officeDocument/2006/relationships/slideLayout" Target="../slideLayouts/slideLayout50.xml"/><Relationship Id="rId4" Type="http://schemas.openxmlformats.org/officeDocument/2006/relationships/notesSlide" Target="../notesSlides/notesSlide44.xml"/><Relationship Id="rId5" Type="http://schemas.openxmlformats.org/officeDocument/2006/relationships/image" Target="../media/image89.png"/><Relationship Id="rId6" Type="http://schemas.openxmlformats.org/officeDocument/2006/relationships/image" Target="../media/image90.png"/><Relationship Id="rId7" Type="http://schemas.openxmlformats.org/officeDocument/2006/relationships/oleObject" Target="../embeddings/oleObject21.bin"/><Relationship Id="rId8" Type="http://schemas.openxmlformats.org/officeDocument/2006/relationships/image" Target="../media/image91.wmf"/><Relationship Id="rId9" Type="http://schemas.openxmlformats.org/officeDocument/2006/relationships/oleObject" Target="../embeddings/oleObject22.bin"/><Relationship Id="rId10" Type="http://schemas.openxmlformats.org/officeDocument/2006/relationships/image" Target="../media/image92.w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4" Type="http://schemas.openxmlformats.org/officeDocument/2006/relationships/oleObject" Target="../embeddings/oleObject24.bin"/><Relationship Id="rId5" Type="http://schemas.openxmlformats.org/officeDocument/2006/relationships/image" Target="../media/image93.wmf"/><Relationship Id="rId6" Type="http://schemas.openxmlformats.org/officeDocument/2006/relationships/image" Target="../media/image90.png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5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4" Type="http://schemas.openxmlformats.org/officeDocument/2006/relationships/oleObject" Target="../embeddings/oleObject25.bin"/><Relationship Id="rId5" Type="http://schemas.openxmlformats.org/officeDocument/2006/relationships/image" Target="../media/image94.wmf"/><Relationship Id="rId6" Type="http://schemas.openxmlformats.org/officeDocument/2006/relationships/image" Target="../media/image95.png"/><Relationship Id="rId7" Type="http://schemas.openxmlformats.org/officeDocument/2006/relationships/image" Target="../media/image90.png"/><Relationship Id="rId8" Type="http://schemas.openxmlformats.org/officeDocument/2006/relationships/image" Target="../media/image89.png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11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4" Type="http://schemas.openxmlformats.org/officeDocument/2006/relationships/oleObject" Target="../embeddings/oleObject26.bin"/><Relationship Id="rId5" Type="http://schemas.openxmlformats.org/officeDocument/2006/relationships/image" Target="../media/image93.wmf"/><Relationship Id="rId6" Type="http://schemas.openxmlformats.org/officeDocument/2006/relationships/image" Target="../media/image90.png"/><Relationship Id="rId7" Type="http://schemas.openxmlformats.org/officeDocument/2006/relationships/image" Target="../media/image95.png"/><Relationship Id="rId8" Type="http://schemas.openxmlformats.org/officeDocument/2006/relationships/oleObject" Target="../embeddings/oleObject27.bin"/><Relationship Id="rId9" Type="http://schemas.openxmlformats.org/officeDocument/2006/relationships/image" Target="../media/image96.wmf"/><Relationship Id="rId10" Type="http://schemas.openxmlformats.org/officeDocument/2006/relationships/oleObject" Target="../embeddings/oleObject28.bin"/><Relationship Id="rId11" Type="http://schemas.openxmlformats.org/officeDocument/2006/relationships/image" Target="../media/image94.wmf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11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4" Type="http://schemas.openxmlformats.org/officeDocument/2006/relationships/oleObject" Target="../embeddings/oleObject29.bin"/><Relationship Id="rId5" Type="http://schemas.openxmlformats.org/officeDocument/2006/relationships/image" Target="../media/image93.wmf"/><Relationship Id="rId6" Type="http://schemas.openxmlformats.org/officeDocument/2006/relationships/image" Target="../media/image90.png"/><Relationship Id="rId7" Type="http://schemas.openxmlformats.org/officeDocument/2006/relationships/image" Target="../media/image95.png"/><Relationship Id="rId8" Type="http://schemas.openxmlformats.org/officeDocument/2006/relationships/oleObject" Target="../embeddings/oleObject30.bin"/><Relationship Id="rId9" Type="http://schemas.openxmlformats.org/officeDocument/2006/relationships/image" Target="../media/image96.wmf"/><Relationship Id="rId10" Type="http://schemas.openxmlformats.org/officeDocument/2006/relationships/oleObject" Target="../embeddings/oleObject31.bin"/><Relationship Id="rId11" Type="http://schemas.openxmlformats.org/officeDocument/2006/relationships/image" Target="../media/image94.wmf"/><Relationship Id="rId1" Type="http://schemas.openxmlformats.org/officeDocument/2006/relationships/vmlDrawing" Target="../drawings/vmlDrawing17.vml"/><Relationship Id="rId2" Type="http://schemas.openxmlformats.org/officeDocument/2006/relationships/slideLayout" Target="../slideLayouts/slideLayout11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4" Type="http://schemas.openxmlformats.org/officeDocument/2006/relationships/image" Target="../media/image98.jpeg"/><Relationship Id="rId1" Type="http://schemas.openxmlformats.org/officeDocument/2006/relationships/slideLayout" Target="../slideLayouts/slideLayout116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5.png"/><Relationship Id="rId20" Type="http://schemas.openxmlformats.org/officeDocument/2006/relationships/image" Target="../media/image116.png"/><Relationship Id="rId21" Type="http://schemas.openxmlformats.org/officeDocument/2006/relationships/image" Target="../media/image117.png"/><Relationship Id="rId22" Type="http://schemas.openxmlformats.org/officeDocument/2006/relationships/image" Target="../media/image118.png"/><Relationship Id="rId23" Type="http://schemas.openxmlformats.org/officeDocument/2006/relationships/image" Target="../media/image119.png"/><Relationship Id="rId24" Type="http://schemas.openxmlformats.org/officeDocument/2006/relationships/image" Target="../media/image120.png"/><Relationship Id="rId25" Type="http://schemas.openxmlformats.org/officeDocument/2006/relationships/image" Target="../media/image121.png"/><Relationship Id="rId26" Type="http://schemas.openxmlformats.org/officeDocument/2006/relationships/image" Target="../media/image122.png"/><Relationship Id="rId27" Type="http://schemas.openxmlformats.org/officeDocument/2006/relationships/image" Target="../media/image123.png"/><Relationship Id="rId28" Type="http://schemas.openxmlformats.org/officeDocument/2006/relationships/image" Target="../media/image124.png"/><Relationship Id="rId29" Type="http://schemas.openxmlformats.org/officeDocument/2006/relationships/image" Target="../media/image125.png"/><Relationship Id="rId10" Type="http://schemas.openxmlformats.org/officeDocument/2006/relationships/image" Target="../media/image106.png"/><Relationship Id="rId11" Type="http://schemas.openxmlformats.org/officeDocument/2006/relationships/image" Target="../media/image107.png"/><Relationship Id="rId12" Type="http://schemas.openxmlformats.org/officeDocument/2006/relationships/image" Target="../media/image108.png"/><Relationship Id="rId13" Type="http://schemas.openxmlformats.org/officeDocument/2006/relationships/image" Target="../media/image109.png"/><Relationship Id="rId14" Type="http://schemas.openxmlformats.org/officeDocument/2006/relationships/image" Target="../media/image110.png"/><Relationship Id="rId15" Type="http://schemas.openxmlformats.org/officeDocument/2006/relationships/image" Target="../media/image111.png"/><Relationship Id="rId16" Type="http://schemas.openxmlformats.org/officeDocument/2006/relationships/image" Target="../media/image112.png"/><Relationship Id="rId17" Type="http://schemas.openxmlformats.org/officeDocument/2006/relationships/image" Target="../media/image113.png"/><Relationship Id="rId18" Type="http://schemas.openxmlformats.org/officeDocument/2006/relationships/image" Target="../media/image114.png"/><Relationship Id="rId19" Type="http://schemas.openxmlformats.org/officeDocument/2006/relationships/image" Target="../media/image115.png"/><Relationship Id="rId1" Type="http://schemas.openxmlformats.org/officeDocument/2006/relationships/slideLayout" Target="../slideLayouts/slideLayout118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99.png"/><Relationship Id="rId4" Type="http://schemas.openxmlformats.org/officeDocument/2006/relationships/image" Target="../media/image100.png"/><Relationship Id="rId5" Type="http://schemas.openxmlformats.org/officeDocument/2006/relationships/image" Target="../media/image101.png"/><Relationship Id="rId6" Type="http://schemas.openxmlformats.org/officeDocument/2006/relationships/image" Target="../media/image102.png"/><Relationship Id="rId7" Type="http://schemas.openxmlformats.org/officeDocument/2006/relationships/image" Target="../media/image103.png"/><Relationship Id="rId8" Type="http://schemas.openxmlformats.org/officeDocument/2006/relationships/image" Target="../media/image104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0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12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4" Type="http://schemas.openxmlformats.org/officeDocument/2006/relationships/image" Target="../media/image128.png"/><Relationship Id="rId1" Type="http://schemas.openxmlformats.org/officeDocument/2006/relationships/slideLayout" Target="../slideLayouts/slideLayout130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g"/><Relationship Id="rId4" Type="http://schemas.openxmlformats.org/officeDocument/2006/relationships/image" Target="../media/image130.png"/><Relationship Id="rId1" Type="http://schemas.openxmlformats.org/officeDocument/2006/relationships/slideLayout" Target="../slideLayouts/slideLayout125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4" Type="http://schemas.openxmlformats.org/officeDocument/2006/relationships/image" Target="../media/image132.png"/><Relationship Id="rId5" Type="http://schemas.openxmlformats.org/officeDocument/2006/relationships/image" Target="../media/image133.png"/><Relationship Id="rId1" Type="http://schemas.openxmlformats.org/officeDocument/2006/relationships/slideLayout" Target="../slideLayouts/slideLayout130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4" Type="http://schemas.openxmlformats.org/officeDocument/2006/relationships/image" Target="../media/image135.png"/><Relationship Id="rId5" Type="http://schemas.openxmlformats.org/officeDocument/2006/relationships/image" Target="../media/image136.png"/><Relationship Id="rId1" Type="http://schemas.openxmlformats.org/officeDocument/2006/relationships/slideLayout" Target="../slideLayouts/slideLayout130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4" Type="http://schemas.openxmlformats.org/officeDocument/2006/relationships/image" Target="../media/image138.png"/><Relationship Id="rId5" Type="http://schemas.openxmlformats.org/officeDocument/2006/relationships/image" Target="../media/image139.png"/><Relationship Id="rId1" Type="http://schemas.openxmlformats.org/officeDocument/2006/relationships/slideLayout" Target="../slideLayouts/slideLayout130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0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14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4" Type="http://schemas.openxmlformats.org/officeDocument/2006/relationships/image" Target="../media/image142.png"/><Relationship Id="rId1" Type="http://schemas.openxmlformats.org/officeDocument/2006/relationships/slideLayout" Target="../slideLayouts/slideLayout125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4" Type="http://schemas.openxmlformats.org/officeDocument/2006/relationships/image" Target="../media/image144.png"/><Relationship Id="rId1" Type="http://schemas.openxmlformats.org/officeDocument/2006/relationships/slideLayout" Target="../slideLayouts/slideLayout130.xml"/><Relationship Id="rId2" Type="http://schemas.openxmlformats.org/officeDocument/2006/relationships/notesSlide" Target="../notesSlides/notesSlide6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4" Type="http://schemas.openxmlformats.org/officeDocument/2006/relationships/image" Target="../media/image146.png"/><Relationship Id="rId5" Type="http://schemas.openxmlformats.org/officeDocument/2006/relationships/image" Target="../media/image147.png"/><Relationship Id="rId6" Type="http://schemas.openxmlformats.org/officeDocument/2006/relationships/image" Target="../media/image148.png"/><Relationship Id="rId1" Type="http://schemas.openxmlformats.org/officeDocument/2006/relationships/slideLayout" Target="../slideLayouts/slideLayout130.xml"/><Relationship Id="rId2" Type="http://schemas.openxmlformats.org/officeDocument/2006/relationships/notesSlide" Target="../notesSlides/notesSlide6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4" Type="http://schemas.openxmlformats.org/officeDocument/2006/relationships/image" Target="../media/image150.png"/><Relationship Id="rId1" Type="http://schemas.openxmlformats.org/officeDocument/2006/relationships/slideLayout" Target="../slideLayouts/slideLayout130.xml"/><Relationship Id="rId2" Type="http://schemas.openxmlformats.org/officeDocument/2006/relationships/notesSlide" Target="../notesSlides/notesSlide6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6.wmf"/><Relationship Id="rId6" Type="http://schemas.openxmlformats.org/officeDocument/2006/relationships/image" Target="../media/image7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>
              <a:alphaModFix amt="10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1667517"/>
            <a:ext cx="9144000" cy="1470025"/>
          </a:xfrm>
        </p:spPr>
        <p:txBody>
          <a:bodyPr/>
          <a:lstStyle/>
          <a:p>
            <a:r>
              <a:rPr lang="en-US" sz="4800" dirty="0" smtClean="0"/>
              <a:t>Image gradients and edges</a:t>
            </a:r>
            <a:br>
              <a:rPr lang="en-US" sz="4800" dirty="0" smtClean="0"/>
            </a:br>
            <a:r>
              <a:rPr lang="en-US" sz="3600" dirty="0" smtClean="0"/>
              <a:t>April </a:t>
            </a:r>
            <a:r>
              <a:rPr lang="en-US" sz="3600" dirty="0"/>
              <a:t>9</a:t>
            </a:r>
            <a:r>
              <a:rPr lang="en-US" sz="3600" baseline="30000" dirty="0" smtClean="0"/>
              <a:t>th</a:t>
            </a:r>
            <a:r>
              <a:rPr lang="en-US" sz="3600" dirty="0" smtClean="0"/>
              <a:t>, 2020</a:t>
            </a:r>
            <a:endParaRPr lang="en-US" sz="36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71600" y="3570047"/>
            <a:ext cx="6400800" cy="1752600"/>
          </a:xfrm>
        </p:spPr>
        <p:txBody>
          <a:bodyPr/>
          <a:lstStyle/>
          <a:p>
            <a:r>
              <a:rPr lang="en-US" dirty="0" smtClean="0"/>
              <a:t>Yong Jae Lee</a:t>
            </a:r>
          </a:p>
          <a:p>
            <a:r>
              <a:rPr lang="en-US" dirty="0" smtClean="0"/>
              <a:t>UC Davis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1500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r>
              <a:rPr lang="en-US" smtClean="0"/>
              <a:t>Median filter</a:t>
            </a:r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6088" y="1128713"/>
            <a:ext cx="8229600" cy="4525962"/>
          </a:xfrm>
        </p:spPr>
        <p:txBody>
          <a:bodyPr/>
          <a:lstStyle/>
          <a:p>
            <a:r>
              <a:rPr lang="en-US" sz="2400" smtClean="0"/>
              <a:t>Median filter is edge preserving</a:t>
            </a:r>
          </a:p>
        </p:txBody>
      </p:sp>
      <p:pic>
        <p:nvPicPr>
          <p:cNvPr id="126980" name="Picture 4"/>
          <p:cNvPicPr>
            <a:picLocks noChangeAspect="1" noChangeArrowheads="1"/>
          </p:cNvPicPr>
          <p:nvPr/>
        </p:nvPicPr>
        <p:blipFill>
          <a:blip r:embed="rId3" cstate="print"/>
          <a:srcRect l="18385" t="39160" r="20447" b="10757"/>
          <a:stretch>
            <a:fillRect/>
          </a:stretch>
        </p:blipFill>
        <p:spPr bwMode="auto">
          <a:xfrm>
            <a:off x="1614488" y="1639888"/>
            <a:ext cx="5715000" cy="467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571BCC-DA27-491B-9E52-F0C7DD52F0CD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3133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488"/>
            <a:ext cx="8229600" cy="4892675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en-US" sz="2800" dirty="0" smtClean="0"/>
              <a:t>Median filter </a:t>
            </a:r>
            <a:r>
              <a:rPr lang="en-US" sz="2800" dirty="0" err="1" smtClean="0"/>
              <a:t>f</a:t>
            </a:r>
            <a:r>
              <a:rPr lang="en-US" sz="2800" dirty="0" smtClean="0"/>
              <a:t>:</a:t>
            </a:r>
          </a:p>
          <a:p>
            <a:pPr>
              <a:buFontTx/>
              <a:buNone/>
              <a:defRPr/>
            </a:pPr>
            <a:endParaRPr lang="en-US" sz="2800" dirty="0" smtClean="0"/>
          </a:p>
          <a:p>
            <a:pPr>
              <a:buFontTx/>
              <a:buNone/>
              <a:defRPr/>
            </a:pPr>
            <a:r>
              <a:rPr lang="en-US" sz="2800" dirty="0" smtClean="0"/>
              <a:t>Is </a:t>
            </a:r>
            <a:r>
              <a:rPr lang="en-US" sz="2800" dirty="0" err="1" smtClean="0"/>
              <a:t>f(a+b</a:t>
            </a:r>
            <a:r>
              <a:rPr lang="en-US" sz="2800" dirty="0" smtClean="0"/>
              <a:t>) = </a:t>
            </a:r>
            <a:r>
              <a:rPr lang="en-US" sz="2800" dirty="0" err="1" smtClean="0"/>
              <a:t>f(a)+f(b</a:t>
            </a:r>
            <a:r>
              <a:rPr lang="en-US" sz="2800" dirty="0" smtClean="0"/>
              <a:t>)?</a:t>
            </a:r>
          </a:p>
          <a:p>
            <a:pPr>
              <a:buFontTx/>
              <a:buNone/>
              <a:defRPr/>
            </a:pPr>
            <a:endParaRPr lang="en-US" sz="2800" dirty="0" smtClean="0"/>
          </a:p>
          <a:p>
            <a:pPr>
              <a:buFontTx/>
              <a:buNone/>
              <a:defRPr/>
            </a:pPr>
            <a:r>
              <a:rPr lang="en-US" sz="2800" dirty="0" smtClean="0"/>
              <a:t>Example:</a:t>
            </a:r>
          </a:p>
          <a:p>
            <a:pPr>
              <a:buFontTx/>
              <a:buNone/>
              <a:defRPr/>
            </a:pPr>
            <a:r>
              <a:rPr lang="en-US" sz="2800" dirty="0" smtClean="0"/>
              <a:t>a = [10 20 30 40 50]</a:t>
            </a:r>
          </a:p>
          <a:p>
            <a:pPr>
              <a:buFontTx/>
              <a:buNone/>
              <a:defRPr/>
            </a:pPr>
            <a:r>
              <a:rPr lang="en-US" sz="2800" dirty="0" err="1" smtClean="0"/>
              <a:t>b</a:t>
            </a:r>
            <a:r>
              <a:rPr lang="en-US" sz="2800" dirty="0" smtClean="0"/>
              <a:t> = [55 20 30 40 50]</a:t>
            </a:r>
          </a:p>
          <a:p>
            <a:pPr>
              <a:buFontTx/>
              <a:buNone/>
              <a:defRPr/>
            </a:pPr>
            <a:endParaRPr lang="en-US" sz="2800" dirty="0" smtClean="0"/>
          </a:p>
          <a:p>
            <a:pPr>
              <a:buFontTx/>
              <a:buNone/>
              <a:defRPr/>
            </a:pPr>
            <a:r>
              <a:rPr lang="en-US" sz="2800" dirty="0" smtClean="0"/>
              <a:t>Is </a:t>
            </a:r>
            <a:r>
              <a:rPr lang="en-US" sz="2800" dirty="0" err="1" smtClean="0"/>
              <a:t>f</a:t>
            </a:r>
            <a:r>
              <a:rPr lang="en-US" sz="2800" dirty="0" smtClean="0"/>
              <a:t> linear?</a:t>
            </a:r>
            <a:endParaRPr lang="en-US" sz="1400" dirty="0" smtClean="0"/>
          </a:p>
          <a:p>
            <a:pPr>
              <a:buFontTx/>
              <a:buNone/>
              <a:defRPr/>
            </a:pP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033035-467A-4518-B144-D34F8DDA07F9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Devi Parikh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Review</a:t>
            </a:r>
          </a:p>
        </p:txBody>
      </p:sp>
    </p:spTree>
    <p:extLst>
      <p:ext uri="{BB962C8B-B14F-4D97-AF65-F5344CB8AC3E}">
        <p14:creationId xmlns:p14="http://schemas.microsoft.com/office/powerpoint/2010/main" val="929528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1280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28004" name="Picture 2"/>
          <p:cNvPicPr>
            <a:picLocks noChangeAspect="1" noChangeArrowheads="1"/>
          </p:cNvPicPr>
          <p:nvPr/>
        </p:nvPicPr>
        <p:blipFill>
          <a:blip r:embed="rId3" cstate="print"/>
          <a:srcRect l="17436" t="35606" r="15897" b="5316"/>
          <a:stretch>
            <a:fillRect/>
          </a:stretch>
        </p:blipFill>
        <p:spPr bwMode="auto">
          <a:xfrm>
            <a:off x="228600" y="1304925"/>
            <a:ext cx="8686800" cy="491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8005" name="TextBox 4"/>
          <p:cNvSpPr txBox="1">
            <a:spLocks noChangeArrowheads="1"/>
          </p:cNvSpPr>
          <p:nvPr/>
        </p:nvSpPr>
        <p:spPr bwMode="auto">
          <a:xfrm>
            <a:off x="3200400" y="6519863"/>
            <a:ext cx="76200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0">
                <a:solidFill>
                  <a:srgbClr val="000000"/>
                </a:solidFill>
                <a:latin typeface="Calibri" pitchFamily="34" charset="0"/>
              </a:rPr>
              <a:t>Aude Oliva &amp; Antonio Torralba &amp; Philippe G Schyns, SIGGRAPH 2006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609600" y="1524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algn="ctr" eaLnBrk="0" hangingPunct="0">
              <a:defRPr/>
            </a:pPr>
            <a:r>
              <a:rPr lang="en-US" sz="4000" b="0" dirty="0">
                <a:ea typeface="+mj-ea"/>
                <a:cs typeface="Arial" pitchFamily="34" charset="0"/>
              </a:rPr>
              <a:t>Filtering application: Hybrid Images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7BD328-3278-48A8-A58E-4A578C3D756B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228600" y="1143000"/>
            <a:ext cx="8686800" cy="5410200"/>
            <a:chOff x="228600" y="1143000"/>
            <a:chExt cx="8686800" cy="5410200"/>
          </a:xfrm>
        </p:grpSpPr>
        <p:grpSp>
          <p:nvGrpSpPr>
            <p:cNvPr id="11" name="Group 10"/>
            <p:cNvGrpSpPr/>
            <p:nvPr/>
          </p:nvGrpSpPr>
          <p:grpSpPr>
            <a:xfrm>
              <a:off x="228600" y="1143000"/>
              <a:ext cx="8686800" cy="5257800"/>
              <a:chOff x="228600" y="1143000"/>
              <a:chExt cx="8686800" cy="5257800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228600" y="1143000"/>
                <a:ext cx="4495800" cy="5257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1676400" y="1219200"/>
                <a:ext cx="7239000" cy="533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Rectangle 11"/>
            <p:cNvSpPr/>
            <p:nvPr/>
          </p:nvSpPr>
          <p:spPr>
            <a:xfrm>
              <a:off x="381000" y="2819400"/>
              <a:ext cx="5410200" cy="3733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/>
          <p:cNvSpPr/>
          <p:nvPr/>
        </p:nvSpPr>
        <p:spPr>
          <a:xfrm>
            <a:off x="4267200" y="1676400"/>
            <a:ext cx="1524000" cy="3733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24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Application: Hybrid Images</a:t>
            </a:r>
          </a:p>
        </p:txBody>
      </p:sp>
      <p:pic>
        <p:nvPicPr>
          <p:cNvPr id="3077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" y="1957388"/>
            <a:ext cx="8991600" cy="294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1" name="TextBox 6"/>
          <p:cNvSpPr txBox="1">
            <a:spLocks noChangeArrowheads="1"/>
          </p:cNvSpPr>
          <p:nvPr/>
        </p:nvSpPr>
        <p:spPr bwMode="auto">
          <a:xfrm>
            <a:off x="1295400" y="990600"/>
            <a:ext cx="19796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0">
                <a:solidFill>
                  <a:srgbClr val="000000"/>
                </a:solidFill>
              </a:rPr>
              <a:t>Gaussian Filter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rot="5400000">
            <a:off x="1905001" y="1752600"/>
            <a:ext cx="762000" cy="317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5400000" flipH="1" flipV="1">
            <a:off x="1943894" y="5066506"/>
            <a:ext cx="685800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664" name="TextBox 11"/>
          <p:cNvSpPr txBox="1">
            <a:spLocks noChangeArrowheads="1"/>
          </p:cNvSpPr>
          <p:nvPr/>
        </p:nvSpPr>
        <p:spPr bwMode="auto">
          <a:xfrm>
            <a:off x="1295400" y="5410200"/>
            <a:ext cx="19954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0">
                <a:solidFill>
                  <a:srgbClr val="000000"/>
                </a:solidFill>
              </a:rPr>
              <a:t>Laplacian Filter</a:t>
            </a:r>
          </a:p>
        </p:txBody>
      </p:sp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3200400" y="4876800"/>
            <a:ext cx="4371975" cy="1349375"/>
            <a:chOff x="144" y="1161"/>
            <a:chExt cx="6144" cy="2806"/>
          </a:xfrm>
        </p:grpSpPr>
        <p:graphicFrame>
          <p:nvGraphicFramePr>
            <p:cNvPr id="3075" name="Object 3"/>
            <p:cNvGraphicFramePr>
              <a:graphicFrameLocks noChangeAspect="1"/>
            </p:cNvGraphicFramePr>
            <p:nvPr/>
          </p:nvGraphicFramePr>
          <p:xfrm>
            <a:off x="2166" y="2447"/>
            <a:ext cx="1722" cy="121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3657" name="Photo Editor Photo" r:id="rId7" imgW="4133333" imgH="2905531" progId="">
                    <p:embed/>
                  </p:oleObj>
                </mc:Choice>
                <mc:Fallback>
                  <p:oleObj name="Photo Editor Photo" r:id="rId7" imgW="4133333" imgH="2905531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66" y="2447"/>
                          <a:ext cx="1722" cy="121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086" name="Text Box 6"/>
            <p:cNvSpPr txBox="1">
              <a:spLocks noChangeArrowheads="1"/>
            </p:cNvSpPr>
            <p:nvPr/>
          </p:nvSpPr>
          <p:spPr bwMode="auto">
            <a:xfrm>
              <a:off x="2646" y="3714"/>
              <a:ext cx="72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0">
                  <a:solidFill>
                    <a:srgbClr val="000000"/>
                  </a:solidFill>
                </a:rPr>
                <a:t>Gaussian</a:t>
              </a:r>
            </a:p>
          </p:txBody>
        </p:sp>
        <p:grpSp>
          <p:nvGrpSpPr>
            <p:cNvPr id="3087" name="Group 17"/>
            <p:cNvGrpSpPr>
              <a:grpSpLocks/>
            </p:cNvGrpSpPr>
            <p:nvPr/>
          </p:nvGrpSpPr>
          <p:grpSpPr bwMode="auto">
            <a:xfrm>
              <a:off x="144" y="1161"/>
              <a:ext cx="1824" cy="2679"/>
              <a:chOff x="2064" y="576"/>
              <a:chExt cx="1824" cy="2679"/>
            </a:xfrm>
          </p:grpSpPr>
          <p:sp>
            <p:nvSpPr>
              <p:cNvPr id="3092" name="Freeform 7"/>
              <p:cNvSpPr>
                <a:spLocks/>
              </p:cNvSpPr>
              <p:nvPr/>
            </p:nvSpPr>
            <p:spPr bwMode="auto">
              <a:xfrm>
                <a:off x="2064" y="2304"/>
                <a:ext cx="1824" cy="672"/>
              </a:xfrm>
              <a:custGeom>
                <a:avLst/>
                <a:gdLst>
                  <a:gd name="T0" fmla="*/ 0 w 1824"/>
                  <a:gd name="T1" fmla="*/ 288 h 672"/>
                  <a:gd name="T2" fmla="*/ 816 w 1824"/>
                  <a:gd name="T3" fmla="*/ 672 h 672"/>
                  <a:gd name="T4" fmla="*/ 1824 w 1824"/>
                  <a:gd name="T5" fmla="*/ 384 h 672"/>
                  <a:gd name="T6" fmla="*/ 1008 w 1824"/>
                  <a:gd name="T7" fmla="*/ 0 h 672"/>
                  <a:gd name="T8" fmla="*/ 0 w 1824"/>
                  <a:gd name="T9" fmla="*/ 288 h 6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24"/>
                  <a:gd name="T16" fmla="*/ 0 h 672"/>
                  <a:gd name="T17" fmla="*/ 1824 w 1824"/>
                  <a:gd name="T18" fmla="*/ 672 h 6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24" h="672">
                    <a:moveTo>
                      <a:pt x="0" y="288"/>
                    </a:moveTo>
                    <a:lnTo>
                      <a:pt x="816" y="672"/>
                    </a:lnTo>
                    <a:lnTo>
                      <a:pt x="1824" y="384"/>
                    </a:lnTo>
                    <a:lnTo>
                      <a:pt x="1008" y="0"/>
                    </a:lnTo>
                    <a:lnTo>
                      <a:pt x="0" y="288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3" name="Freeform 8"/>
              <p:cNvSpPr>
                <a:spLocks/>
              </p:cNvSpPr>
              <p:nvPr/>
            </p:nvSpPr>
            <p:spPr bwMode="auto">
              <a:xfrm>
                <a:off x="2880" y="576"/>
                <a:ext cx="144" cy="53"/>
              </a:xfrm>
              <a:custGeom>
                <a:avLst/>
                <a:gdLst>
                  <a:gd name="T0" fmla="*/ 0 w 1824"/>
                  <a:gd name="T1" fmla="*/ 0 h 672"/>
                  <a:gd name="T2" fmla="*/ 0 w 1824"/>
                  <a:gd name="T3" fmla="*/ 0 h 672"/>
                  <a:gd name="T4" fmla="*/ 0 w 1824"/>
                  <a:gd name="T5" fmla="*/ 0 h 672"/>
                  <a:gd name="T6" fmla="*/ 0 w 1824"/>
                  <a:gd name="T7" fmla="*/ 0 h 672"/>
                  <a:gd name="T8" fmla="*/ 0 w 1824"/>
                  <a:gd name="T9" fmla="*/ 0 h 6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24"/>
                  <a:gd name="T16" fmla="*/ 0 h 672"/>
                  <a:gd name="T17" fmla="*/ 1824 w 1824"/>
                  <a:gd name="T18" fmla="*/ 672 h 6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24" h="672">
                    <a:moveTo>
                      <a:pt x="0" y="288"/>
                    </a:moveTo>
                    <a:lnTo>
                      <a:pt x="816" y="672"/>
                    </a:lnTo>
                    <a:lnTo>
                      <a:pt x="1824" y="384"/>
                    </a:lnTo>
                    <a:lnTo>
                      <a:pt x="1008" y="0"/>
                    </a:lnTo>
                    <a:lnTo>
                      <a:pt x="0" y="288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4" name="Line 9"/>
              <p:cNvSpPr>
                <a:spLocks noChangeShapeType="1"/>
              </p:cNvSpPr>
              <p:nvPr/>
            </p:nvSpPr>
            <p:spPr bwMode="auto">
              <a:xfrm>
                <a:off x="2880" y="606"/>
                <a:ext cx="0" cy="20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5" name="Line 10"/>
              <p:cNvSpPr>
                <a:spLocks noChangeShapeType="1"/>
              </p:cNvSpPr>
              <p:nvPr/>
            </p:nvSpPr>
            <p:spPr bwMode="auto">
              <a:xfrm>
                <a:off x="3024" y="609"/>
                <a:ext cx="0" cy="20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6" name="Line 11"/>
              <p:cNvSpPr>
                <a:spLocks noChangeShapeType="1"/>
              </p:cNvSpPr>
              <p:nvPr/>
            </p:nvSpPr>
            <p:spPr bwMode="auto">
              <a:xfrm>
                <a:off x="2952" y="630"/>
                <a:ext cx="0" cy="20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7" name="Freeform 12"/>
              <p:cNvSpPr>
                <a:spLocks/>
              </p:cNvSpPr>
              <p:nvPr/>
            </p:nvSpPr>
            <p:spPr bwMode="auto">
              <a:xfrm>
                <a:off x="2880" y="596"/>
                <a:ext cx="72" cy="2060"/>
              </a:xfrm>
              <a:custGeom>
                <a:avLst/>
                <a:gdLst>
                  <a:gd name="T0" fmla="*/ 0 w 72"/>
                  <a:gd name="T1" fmla="*/ 2036 h 2060"/>
                  <a:gd name="T2" fmla="*/ 0 w 72"/>
                  <a:gd name="T3" fmla="*/ 0 h 2060"/>
                  <a:gd name="T4" fmla="*/ 72 w 72"/>
                  <a:gd name="T5" fmla="*/ 36 h 2060"/>
                  <a:gd name="T6" fmla="*/ 72 w 72"/>
                  <a:gd name="T7" fmla="*/ 2060 h 2060"/>
                  <a:gd name="T8" fmla="*/ 0 w 72"/>
                  <a:gd name="T9" fmla="*/ 2036 h 20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2060"/>
                  <a:gd name="T17" fmla="*/ 72 w 72"/>
                  <a:gd name="T18" fmla="*/ 2060 h 20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2060">
                    <a:moveTo>
                      <a:pt x="0" y="2036"/>
                    </a:moveTo>
                    <a:lnTo>
                      <a:pt x="0" y="0"/>
                    </a:lnTo>
                    <a:lnTo>
                      <a:pt x="72" y="36"/>
                    </a:lnTo>
                    <a:lnTo>
                      <a:pt x="72" y="2060"/>
                    </a:lnTo>
                    <a:lnTo>
                      <a:pt x="0" y="2036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8" name="Freeform 13"/>
              <p:cNvSpPr>
                <a:spLocks/>
              </p:cNvSpPr>
              <p:nvPr/>
            </p:nvSpPr>
            <p:spPr bwMode="auto">
              <a:xfrm>
                <a:off x="2952" y="608"/>
                <a:ext cx="72" cy="2044"/>
              </a:xfrm>
              <a:custGeom>
                <a:avLst/>
                <a:gdLst>
                  <a:gd name="T0" fmla="*/ 0 w 72"/>
                  <a:gd name="T1" fmla="*/ 16 h 2044"/>
                  <a:gd name="T2" fmla="*/ 0 w 72"/>
                  <a:gd name="T3" fmla="*/ 2044 h 2044"/>
                  <a:gd name="T4" fmla="*/ 72 w 72"/>
                  <a:gd name="T5" fmla="*/ 2016 h 2044"/>
                  <a:gd name="T6" fmla="*/ 72 w 72"/>
                  <a:gd name="T7" fmla="*/ 0 h 2044"/>
                  <a:gd name="T8" fmla="*/ 0 w 72"/>
                  <a:gd name="T9" fmla="*/ 16 h 20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2044"/>
                  <a:gd name="T17" fmla="*/ 72 w 72"/>
                  <a:gd name="T18" fmla="*/ 2044 h 20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2044">
                    <a:moveTo>
                      <a:pt x="0" y="16"/>
                    </a:moveTo>
                    <a:lnTo>
                      <a:pt x="0" y="2044"/>
                    </a:lnTo>
                    <a:lnTo>
                      <a:pt x="72" y="2016"/>
                    </a:lnTo>
                    <a:lnTo>
                      <a:pt x="72" y="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9" name="Text Box 14"/>
              <p:cNvSpPr txBox="1">
                <a:spLocks noChangeArrowheads="1"/>
              </p:cNvSpPr>
              <p:nvPr/>
            </p:nvSpPr>
            <p:spPr bwMode="auto">
              <a:xfrm>
                <a:off x="2508" y="3024"/>
                <a:ext cx="884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b="0">
                    <a:solidFill>
                      <a:srgbClr val="000000"/>
                    </a:solidFill>
                  </a:rPr>
                  <a:t>unit impulse</a:t>
                </a:r>
              </a:p>
            </p:txBody>
          </p:sp>
        </p:grpSp>
        <p:pic>
          <p:nvPicPr>
            <p:cNvPr id="3088" name="Picture 15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968" y="2807"/>
              <a:ext cx="288" cy="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9" name="Picture 20" descr="log"/>
            <p:cNvPicPr>
              <a:picLocks noChangeAspect="1" noChangeArrowheads="1"/>
            </p:cNvPicPr>
            <p:nvPr/>
          </p:nvPicPr>
          <p:blipFill>
            <a:blip r:embed="rId10" cstate="print">
              <a:lum contrast="20000"/>
            </a:blip>
            <a:srcRect/>
            <a:stretch>
              <a:fillRect/>
            </a:stretch>
          </p:blipFill>
          <p:spPr bwMode="auto">
            <a:xfrm>
              <a:off x="4032" y="2361"/>
              <a:ext cx="1680" cy="16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90" name="Picture 16" descr="Edittex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823" y="2731"/>
              <a:ext cx="338" cy="2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91" name="Text Box 5"/>
            <p:cNvSpPr txBox="1">
              <a:spLocks noChangeArrowheads="1"/>
            </p:cNvSpPr>
            <p:nvPr/>
          </p:nvSpPr>
          <p:spPr bwMode="auto">
            <a:xfrm>
              <a:off x="4748" y="3697"/>
              <a:ext cx="154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0">
                  <a:solidFill>
                    <a:srgbClr val="000000"/>
                  </a:solidFill>
                </a:rPr>
                <a:t>Laplacian of Gaussian</a:t>
              </a:r>
            </a:p>
          </p:txBody>
        </p:sp>
      </p:grpSp>
      <p:sp>
        <p:nvSpPr>
          <p:cNvPr id="27" name="Rectangle 26"/>
          <p:cNvSpPr/>
          <p:nvPr/>
        </p:nvSpPr>
        <p:spPr>
          <a:xfrm>
            <a:off x="1871663" y="2133600"/>
            <a:ext cx="863600" cy="25193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3074" name="Object 3"/>
          <p:cNvGraphicFramePr>
            <a:graphicFrameLocks noChangeAspect="1"/>
          </p:cNvGraphicFramePr>
          <p:nvPr/>
        </p:nvGraphicFramePr>
        <p:xfrm>
          <a:off x="1908175" y="2528888"/>
          <a:ext cx="833438" cy="395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3658" name="Photo Editor Photo" r:id="rId12" imgW="4133333" imgH="2905531" progId="">
                  <p:embed/>
                </p:oleObj>
              </mc:Choice>
              <mc:Fallback>
                <p:oleObj name="Photo Editor Photo" r:id="rId12" imgW="4133333" imgH="2905531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8175" y="2528888"/>
                        <a:ext cx="833438" cy="395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85" name="Picture 20" descr="log"/>
          <p:cNvPicPr>
            <a:picLocks noChangeAspect="1" noChangeArrowheads="1"/>
          </p:cNvPicPr>
          <p:nvPr/>
        </p:nvPicPr>
        <p:blipFill>
          <a:blip r:embed="rId10" cstate="print">
            <a:lum contrast="20000"/>
          </a:blip>
          <a:srcRect/>
          <a:stretch>
            <a:fillRect/>
          </a:stretch>
        </p:blipFill>
        <p:spPr bwMode="auto">
          <a:xfrm>
            <a:off x="1871663" y="3860800"/>
            <a:ext cx="836612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Slide Number Placeholder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7BD328-3278-48A8-A58E-4A578C3D756B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29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0" y="990600"/>
            <a:ext cx="8534400" cy="5410200"/>
            <a:chOff x="0" y="990600"/>
            <a:chExt cx="8534400" cy="5410200"/>
          </a:xfrm>
        </p:grpSpPr>
        <p:sp>
          <p:nvSpPr>
            <p:cNvPr id="30" name="Rectangle 29"/>
            <p:cNvSpPr/>
            <p:nvPr/>
          </p:nvSpPr>
          <p:spPr>
            <a:xfrm>
              <a:off x="0" y="990600"/>
              <a:ext cx="4800600" cy="2438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3657600" y="4800600"/>
              <a:ext cx="4876800" cy="1600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82" name="Content Placeholder 2"/>
          <p:cNvSpPr>
            <a:spLocks noGrp="1"/>
          </p:cNvSpPr>
          <p:nvPr>
            <p:ph idx="1"/>
          </p:nvPr>
        </p:nvSpPr>
        <p:spPr>
          <a:xfrm>
            <a:off x="3352800" y="838200"/>
            <a:ext cx="5791200" cy="914400"/>
          </a:xfrm>
        </p:spPr>
        <p:txBody>
          <a:bodyPr/>
          <a:lstStyle/>
          <a:p>
            <a:pPr algn="ctr">
              <a:buFont typeface="Arial" pitchFamily="34" charset="0"/>
              <a:buNone/>
            </a:pPr>
            <a:r>
              <a:rPr lang="en-US" sz="2400" dirty="0" smtClean="0"/>
              <a:t>	A. </a:t>
            </a:r>
            <a:r>
              <a:rPr lang="en-US" sz="2400" dirty="0" err="1" smtClean="0"/>
              <a:t>Oliva</a:t>
            </a:r>
            <a:r>
              <a:rPr lang="en-US" sz="2400" dirty="0" smtClean="0"/>
              <a:t>, A. </a:t>
            </a:r>
            <a:r>
              <a:rPr lang="en-US" sz="2400" dirty="0" err="1" smtClean="0"/>
              <a:t>Torralba</a:t>
            </a:r>
            <a:r>
              <a:rPr lang="en-US" sz="2400" dirty="0" smtClean="0"/>
              <a:t>, P.G. </a:t>
            </a:r>
            <a:r>
              <a:rPr lang="en-US" sz="2400" dirty="0" err="1" smtClean="0"/>
              <a:t>Schyns</a:t>
            </a:r>
            <a:r>
              <a:rPr lang="en-US" sz="2400" dirty="0" smtClean="0"/>
              <a:t>, </a:t>
            </a:r>
            <a:br>
              <a:rPr lang="en-US" sz="2400" dirty="0" smtClean="0"/>
            </a:br>
            <a:r>
              <a:rPr lang="en-US" sz="2400" dirty="0" smtClean="0">
                <a:hlinkClick r:id="rId13"/>
              </a:rPr>
              <a:t>“Hybrid Images,”</a:t>
            </a:r>
            <a:r>
              <a:rPr lang="en-US" sz="2400" dirty="0" smtClean="0"/>
              <a:t> SIGGRAPH 2006</a:t>
            </a:r>
          </a:p>
        </p:txBody>
      </p:sp>
      <p:sp>
        <p:nvSpPr>
          <p:cNvPr id="33" name="Rectangle 32"/>
          <p:cNvSpPr/>
          <p:nvPr/>
        </p:nvSpPr>
        <p:spPr>
          <a:xfrm>
            <a:off x="0" y="3429000"/>
            <a:ext cx="4800600" cy="2362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4432051" y="2362200"/>
            <a:ext cx="429768" cy="2362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2"/>
          <p:cNvPicPr>
            <a:picLocks noChangeAspect="1" noChangeArrowheads="1"/>
          </p:cNvPicPr>
          <p:nvPr/>
        </p:nvPicPr>
        <p:blipFill rotWithShape="1">
          <a:blip r:embed="rId6" cstate="print"/>
          <a:srcRect l="53244"/>
          <a:stretch/>
        </p:blipFill>
        <p:spPr bwMode="auto">
          <a:xfrm>
            <a:off x="8153400" y="5080934"/>
            <a:ext cx="796847" cy="557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23428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1" grpId="0"/>
      <p:bldP spid="70664" grpId="0"/>
      <p:bldP spid="33" grpId="0" animBg="1"/>
      <p:bldP spid="3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1290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29028" name="Picture 2"/>
          <p:cNvPicPr>
            <a:picLocks noChangeAspect="1" noChangeArrowheads="1"/>
          </p:cNvPicPr>
          <p:nvPr/>
        </p:nvPicPr>
        <p:blipFill>
          <a:blip r:embed="rId3" cstate="print"/>
          <a:srcRect l="17436" t="34441" r="16409" b="6117"/>
          <a:stretch>
            <a:fillRect/>
          </a:stretch>
        </p:blipFill>
        <p:spPr bwMode="auto">
          <a:xfrm>
            <a:off x="215900" y="836613"/>
            <a:ext cx="8686800" cy="498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9029" name="TextBox 5"/>
          <p:cNvSpPr txBox="1">
            <a:spLocks noChangeArrowheads="1"/>
          </p:cNvSpPr>
          <p:nvPr/>
        </p:nvSpPr>
        <p:spPr bwMode="auto">
          <a:xfrm>
            <a:off x="3200400" y="6519863"/>
            <a:ext cx="76200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0">
                <a:solidFill>
                  <a:srgbClr val="000000"/>
                </a:solidFill>
                <a:latin typeface="Calibri" pitchFamily="34" charset="0"/>
              </a:rPr>
              <a:t>Aude Oliva &amp; Antonio Torralba &amp; Philippe G Schyns, SIGGRAPH 2006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7BD328-3278-48A8-A58E-4A578C3D756B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850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1300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30052" name="Picture 2"/>
          <p:cNvPicPr>
            <a:picLocks noChangeAspect="1" noChangeArrowheads="1"/>
          </p:cNvPicPr>
          <p:nvPr/>
        </p:nvPicPr>
        <p:blipFill>
          <a:blip r:embed="rId3" cstate="print"/>
          <a:srcRect l="17436" t="16850" r="16409" b="5316"/>
          <a:stretch>
            <a:fillRect/>
          </a:stretch>
        </p:blipFill>
        <p:spPr bwMode="auto">
          <a:xfrm>
            <a:off x="228600" y="228600"/>
            <a:ext cx="8534400" cy="641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0053" name="TextBox 4"/>
          <p:cNvSpPr txBox="1">
            <a:spLocks noChangeArrowheads="1"/>
          </p:cNvSpPr>
          <p:nvPr/>
        </p:nvSpPr>
        <p:spPr bwMode="auto">
          <a:xfrm>
            <a:off x="3200400" y="6519863"/>
            <a:ext cx="76200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0">
                <a:solidFill>
                  <a:srgbClr val="000000"/>
                </a:solidFill>
                <a:latin typeface="Calibri" pitchFamily="34" charset="0"/>
              </a:rPr>
              <a:t>Aude Oliva &amp; Antonio Torralba &amp; Philippe G Schyns, SIGGRAPH 2006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7BD328-3278-48A8-A58E-4A578C3D756B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353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Image formation</a:t>
            </a:r>
          </a:p>
          <a:p>
            <a:r>
              <a:rPr lang="en-US" sz="2800" dirty="0" smtClean="0"/>
              <a:t>Image “noise”</a:t>
            </a:r>
          </a:p>
          <a:p>
            <a:r>
              <a:rPr lang="en-US" sz="2800" dirty="0" smtClean="0"/>
              <a:t>Linear filters and convolution useful for</a:t>
            </a:r>
          </a:p>
          <a:p>
            <a:pPr lvl="1"/>
            <a:r>
              <a:rPr lang="en-US" sz="2400" dirty="0" smtClean="0"/>
              <a:t>Enhancing images (smoothing, removing noise)</a:t>
            </a:r>
          </a:p>
          <a:p>
            <a:pPr lvl="2"/>
            <a:r>
              <a:rPr lang="en-US" sz="2000" dirty="0" smtClean="0"/>
              <a:t>Box filter</a:t>
            </a:r>
          </a:p>
          <a:p>
            <a:pPr lvl="2"/>
            <a:r>
              <a:rPr lang="en-US" sz="2000" dirty="0" smtClean="0"/>
              <a:t>Gaussian filter</a:t>
            </a:r>
          </a:p>
          <a:p>
            <a:pPr lvl="2"/>
            <a:r>
              <a:rPr lang="en-US" sz="2000" dirty="0" smtClean="0"/>
              <a:t>Impact of scale / width of smoothing filter</a:t>
            </a:r>
          </a:p>
          <a:p>
            <a:pPr lvl="1"/>
            <a:r>
              <a:rPr lang="en-US" sz="2400" dirty="0" smtClean="0"/>
              <a:t>Detecting features (next time)</a:t>
            </a:r>
          </a:p>
          <a:p>
            <a:r>
              <a:rPr lang="en-US" sz="2800" dirty="0" smtClean="0"/>
              <a:t>Separable filters more efficient </a:t>
            </a:r>
          </a:p>
          <a:p>
            <a:r>
              <a:rPr lang="en-US" sz="2800" dirty="0" smtClean="0"/>
              <a:t>Median filter: a non-linear filter, edge-preserving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571BCC-DA27-491B-9E52-F0C7DD52F0CD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062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/>
          </p:nvPr>
        </p:nvSpPr>
        <p:spPr>
          <a:xfrm>
            <a:off x="457200" y="80963"/>
            <a:ext cx="8229600" cy="1143000"/>
          </a:xfrm>
        </p:spPr>
        <p:txBody>
          <a:bodyPr/>
          <a:lstStyle/>
          <a:p>
            <a:r>
              <a:rPr lang="en-US" sz="4000" dirty="0"/>
              <a:t>Recall: </a:t>
            </a:r>
            <a:r>
              <a:rPr lang="en-US" sz="4000" dirty="0" smtClean="0"/>
              <a:t>Image filtering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20825"/>
            <a:ext cx="8964488" cy="4525963"/>
          </a:xfrm>
        </p:spPr>
        <p:txBody>
          <a:bodyPr/>
          <a:lstStyle/>
          <a:p>
            <a:r>
              <a:rPr lang="en-US" sz="2800" dirty="0" smtClean="0"/>
              <a:t>Compute a function of the local neighborhood at each pixel in the image</a:t>
            </a:r>
          </a:p>
          <a:p>
            <a:pPr lvl="1"/>
            <a:r>
              <a:rPr lang="en-US" sz="2400" dirty="0" smtClean="0"/>
              <a:t>Function specified by a “filter” or mask saying how to combine values from neighbors</a:t>
            </a:r>
          </a:p>
          <a:p>
            <a:pPr>
              <a:spcBef>
                <a:spcPts val="1800"/>
              </a:spcBef>
              <a:buFontTx/>
              <a:buNone/>
            </a:pPr>
            <a:endParaRPr lang="en-US" sz="1800" dirty="0" smtClean="0"/>
          </a:p>
          <a:p>
            <a:pPr>
              <a:spcBef>
                <a:spcPts val="1800"/>
              </a:spcBef>
            </a:pPr>
            <a:r>
              <a:rPr lang="en-US" sz="2800" dirty="0" smtClean="0"/>
              <a:t>Uses of filtering:</a:t>
            </a:r>
          </a:p>
          <a:p>
            <a:pPr lvl="1"/>
            <a:r>
              <a:rPr lang="en-US" sz="2400" dirty="0" smtClean="0"/>
              <a:t>Enhance an image (</a:t>
            </a:r>
            <a:r>
              <a:rPr lang="en-US" sz="2400" dirty="0" err="1" smtClean="0"/>
              <a:t>denoise</a:t>
            </a:r>
            <a:r>
              <a:rPr lang="en-US" sz="2400" dirty="0" smtClean="0"/>
              <a:t>, resize, increase contrast, </a:t>
            </a:r>
            <a:r>
              <a:rPr lang="en-US" sz="2400" dirty="0" err="1" smtClean="0"/>
              <a:t>etc</a:t>
            </a:r>
            <a:r>
              <a:rPr lang="en-US" sz="2400" dirty="0" smtClean="0"/>
              <a:t>)</a:t>
            </a:r>
          </a:p>
          <a:p>
            <a:pPr lvl="1"/>
            <a:r>
              <a:rPr lang="en-US" sz="2400" dirty="0" smtClean="0"/>
              <a:t>Extract information (texture, edges, interest points, </a:t>
            </a:r>
            <a:r>
              <a:rPr lang="en-US" sz="2400" dirty="0" err="1" smtClean="0"/>
              <a:t>etc</a:t>
            </a:r>
            <a:r>
              <a:rPr lang="en-US" sz="2400" dirty="0" smtClean="0"/>
              <a:t>)</a:t>
            </a:r>
          </a:p>
          <a:p>
            <a:pPr lvl="1"/>
            <a:r>
              <a:rPr lang="en-US" sz="2400" dirty="0" smtClean="0"/>
              <a:t>Detect patterns (template matching)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4141C8-5BCD-44D1-BA4F-D3F35171E2D3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0" y="6581775"/>
            <a:ext cx="3810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, Adapted from Derek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Hoiem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4723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/>
          </p:nvPr>
        </p:nvSpPr>
        <p:spPr>
          <a:xfrm>
            <a:off x="457200" y="80963"/>
            <a:ext cx="8229600" cy="1143000"/>
          </a:xfrm>
        </p:spPr>
        <p:txBody>
          <a:bodyPr/>
          <a:lstStyle/>
          <a:p>
            <a:r>
              <a:rPr lang="en-US" sz="4000" dirty="0"/>
              <a:t>Recall: </a:t>
            </a:r>
            <a:r>
              <a:rPr lang="en-US" sz="4000" dirty="0" smtClean="0"/>
              <a:t>Image filtering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20825"/>
            <a:ext cx="8964488" cy="4525963"/>
          </a:xfrm>
        </p:spPr>
        <p:txBody>
          <a:bodyPr/>
          <a:lstStyle/>
          <a:p>
            <a:r>
              <a:rPr lang="en-US" sz="2800" dirty="0" smtClean="0"/>
              <a:t>Compute a function of the local neighborhood at each pixel in the image</a:t>
            </a:r>
          </a:p>
          <a:p>
            <a:pPr lvl="1"/>
            <a:r>
              <a:rPr lang="en-US" sz="2400" dirty="0" smtClean="0"/>
              <a:t>Function specified by a “filter” or mask saying how to combine values from neighbors</a:t>
            </a:r>
          </a:p>
          <a:p>
            <a:pPr>
              <a:spcBef>
                <a:spcPts val="1800"/>
              </a:spcBef>
              <a:buFontTx/>
              <a:buNone/>
            </a:pPr>
            <a:endParaRPr lang="en-US" sz="1800" dirty="0" smtClean="0"/>
          </a:p>
          <a:p>
            <a:pPr>
              <a:spcBef>
                <a:spcPts val="1800"/>
              </a:spcBef>
            </a:pPr>
            <a:r>
              <a:rPr lang="en-US" sz="2800" dirty="0" smtClean="0"/>
              <a:t>Uses of filtering:</a:t>
            </a:r>
          </a:p>
          <a:p>
            <a:pPr lvl="1"/>
            <a:r>
              <a:rPr lang="en-US" sz="2400" dirty="0" smtClean="0"/>
              <a:t>Enhance an image (</a:t>
            </a:r>
            <a:r>
              <a:rPr lang="en-US" sz="2400" dirty="0" err="1" smtClean="0"/>
              <a:t>denoise</a:t>
            </a:r>
            <a:r>
              <a:rPr lang="en-US" sz="2400" dirty="0" smtClean="0"/>
              <a:t>, resize, increase contrast, </a:t>
            </a:r>
            <a:r>
              <a:rPr lang="en-US" sz="2400" dirty="0" err="1" smtClean="0"/>
              <a:t>etc</a:t>
            </a:r>
            <a:r>
              <a:rPr lang="en-US" sz="2400" dirty="0" smtClean="0"/>
              <a:t>)</a:t>
            </a:r>
          </a:p>
          <a:p>
            <a:pPr lvl="1"/>
            <a:r>
              <a:rPr lang="en-US" sz="2400" dirty="0" smtClean="0"/>
              <a:t>Extract information (texture, </a:t>
            </a:r>
            <a:r>
              <a:rPr lang="en-US" sz="2400" dirty="0" smtClean="0">
                <a:solidFill>
                  <a:srgbClr val="FF0000"/>
                </a:solidFill>
              </a:rPr>
              <a:t>edges</a:t>
            </a:r>
            <a:r>
              <a:rPr lang="en-US" sz="2400" dirty="0" smtClean="0"/>
              <a:t>, interest points, </a:t>
            </a:r>
            <a:r>
              <a:rPr lang="en-US" sz="2400" dirty="0" err="1" smtClean="0"/>
              <a:t>etc</a:t>
            </a:r>
            <a:r>
              <a:rPr lang="en-US" sz="2400" dirty="0" smtClean="0"/>
              <a:t>)</a:t>
            </a:r>
          </a:p>
          <a:p>
            <a:pPr lvl="1"/>
            <a:r>
              <a:rPr lang="en-US" sz="2400" dirty="0" smtClean="0"/>
              <a:t>Detect patterns (template matching)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4141C8-5BCD-44D1-BA4F-D3F35171E2D3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0" y="6581775"/>
            <a:ext cx="3810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, Adapted from Derek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Hoiem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9785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3"/>
          <p:cNvSpPr>
            <a:spLocks noGrp="1"/>
          </p:cNvSpPr>
          <p:nvPr>
            <p:ph type="title"/>
          </p:nvPr>
        </p:nvSpPr>
        <p:spPr>
          <a:xfrm>
            <a:off x="665163" y="0"/>
            <a:ext cx="7772400" cy="1143000"/>
          </a:xfrm>
        </p:spPr>
        <p:txBody>
          <a:bodyPr/>
          <a:lstStyle/>
          <a:p>
            <a:r>
              <a:rPr lang="en-US" sz="3800" dirty="0" smtClean="0"/>
              <a:t>Edge detection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0" y="1238250"/>
            <a:ext cx="7772400" cy="4857750"/>
          </a:xfrm>
        </p:spPr>
        <p:txBody>
          <a:bodyPr/>
          <a:lstStyle/>
          <a:p>
            <a:r>
              <a:rPr lang="en-US" sz="2400" b="1" dirty="0" smtClean="0"/>
              <a:t>Goal</a:t>
            </a:r>
            <a:r>
              <a:rPr lang="en-US" sz="2400" dirty="0" smtClean="0"/>
              <a:t>: map image from 2d array of pixels to a set of curves or line segments or contours.</a:t>
            </a:r>
          </a:p>
          <a:p>
            <a:r>
              <a:rPr lang="en-US" sz="2400" b="1" dirty="0" smtClean="0"/>
              <a:t>Why?</a:t>
            </a:r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r>
              <a:rPr lang="en-US" sz="2400" b="1" dirty="0" smtClean="0"/>
              <a:t>Main idea</a:t>
            </a:r>
            <a:r>
              <a:rPr lang="en-US" sz="2400" dirty="0" smtClean="0"/>
              <a:t>: look for strong gradients, post-process</a:t>
            </a:r>
          </a:p>
          <a:p>
            <a:endParaRPr lang="en-US" sz="2400" dirty="0" smtClean="0"/>
          </a:p>
          <a:p>
            <a:pPr>
              <a:buFontTx/>
              <a:buNone/>
            </a:pPr>
            <a:endParaRPr lang="en-US" sz="2400" dirty="0" smtClean="0"/>
          </a:p>
        </p:txBody>
      </p:sp>
      <p:graphicFrame>
        <p:nvGraphicFramePr>
          <p:cNvPr id="792578" name="Object 2"/>
          <p:cNvGraphicFramePr>
            <a:graphicFrameLocks noChangeAspect="1"/>
          </p:cNvGraphicFramePr>
          <p:nvPr/>
        </p:nvGraphicFramePr>
        <p:xfrm>
          <a:off x="884238" y="2795588"/>
          <a:ext cx="1947862" cy="2093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36" name="Bitmap Image" r:id="rId4" imgW="2161905" imgH="2324424" progId="">
                  <p:embed/>
                </p:oleObj>
              </mc:Choice>
              <mc:Fallback>
                <p:oleObj name="Bitmap Image" r:id="rId4" imgW="2161905" imgH="2324424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4238" y="2795588"/>
                        <a:ext cx="1947862" cy="2093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48013" y="2941638"/>
            <a:ext cx="5788025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4" name="Text Box 7"/>
          <p:cNvSpPr txBox="1">
            <a:spLocks noChangeArrowheads="1"/>
          </p:cNvSpPr>
          <p:nvPr/>
        </p:nvSpPr>
        <p:spPr bwMode="auto">
          <a:xfrm>
            <a:off x="4449763" y="4284663"/>
            <a:ext cx="68770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Figure from J. Shotton et al., PAMI 2007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0E2C88F-8E7D-4B70-B540-90C1281E8EE4}" type="slidenum">
              <a:rPr lang="en-US" sz="1400" b="1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019800" y="2819400"/>
            <a:ext cx="2133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smtClean="0"/>
              <a:t>f*g=?</a:t>
            </a:r>
            <a:endParaRPr lang="en-US" sz="5000" dirty="0"/>
          </a:p>
        </p:txBody>
      </p:sp>
      <p:pic>
        <p:nvPicPr>
          <p:cNvPr id="4" name="Picture 3" descr="horiz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60392" y="1685925"/>
            <a:ext cx="4636008" cy="3343275"/>
          </a:xfrm>
          <a:prstGeom prst="rect">
            <a:avLst/>
          </a:prstGeom>
        </p:spPr>
      </p:pic>
      <p:pic>
        <p:nvPicPr>
          <p:cNvPr id="5" name="Picture 4" descr="ori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64008" y="1676400"/>
            <a:ext cx="4636008" cy="33432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54494" y="5105400"/>
            <a:ext cx="2303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original image  g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553200" y="51054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filtered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6200" y="1066800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Filter f = 1/9 x [ 1 1 1 1 1 1 1 1 1]</a:t>
            </a:r>
            <a:endParaRPr lang="en-US" sz="2400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57200" y="53975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Review</a:t>
            </a:r>
            <a:endParaRPr kumimoji="0" lang="en-US" sz="44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F470D91-8046-412D-834B-DCD6CE14F520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039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What causes an edge?</a:t>
            </a:r>
          </a:p>
        </p:txBody>
      </p:sp>
      <p:pic>
        <p:nvPicPr>
          <p:cNvPr id="107523" name="Picture 6" descr="ut-tower-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2388" y="1268413"/>
            <a:ext cx="3846512" cy="512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2414" name="Text Box 14"/>
          <p:cNvSpPr txBox="1">
            <a:spLocks noChangeArrowheads="1"/>
          </p:cNvSpPr>
          <p:nvPr/>
        </p:nvSpPr>
        <p:spPr bwMode="auto">
          <a:xfrm>
            <a:off x="6696075" y="1628775"/>
            <a:ext cx="24479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Depth discontinuity: object boundary</a:t>
            </a:r>
          </a:p>
        </p:txBody>
      </p:sp>
      <p:sp>
        <p:nvSpPr>
          <p:cNvPr id="742415" name="Text Box 15"/>
          <p:cNvSpPr txBox="1">
            <a:spLocks noChangeArrowheads="1"/>
          </p:cNvSpPr>
          <p:nvPr/>
        </p:nvSpPr>
        <p:spPr bwMode="auto">
          <a:xfrm>
            <a:off x="287338" y="4456113"/>
            <a:ext cx="22828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Change in surface orientation: shape</a:t>
            </a:r>
          </a:p>
        </p:txBody>
      </p:sp>
      <p:sp>
        <p:nvSpPr>
          <p:cNvPr id="742416" name="Text Box 16"/>
          <p:cNvSpPr txBox="1">
            <a:spLocks noChangeArrowheads="1"/>
          </p:cNvSpPr>
          <p:nvPr/>
        </p:nvSpPr>
        <p:spPr bwMode="auto">
          <a:xfrm>
            <a:off x="6659563" y="3897313"/>
            <a:ext cx="30241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Cast shadows</a:t>
            </a:r>
          </a:p>
        </p:txBody>
      </p:sp>
      <p:sp>
        <p:nvSpPr>
          <p:cNvPr id="742417" name="Text Box 17"/>
          <p:cNvSpPr txBox="1">
            <a:spLocks noChangeArrowheads="1"/>
          </p:cNvSpPr>
          <p:nvPr/>
        </p:nvSpPr>
        <p:spPr bwMode="auto">
          <a:xfrm>
            <a:off x="179388" y="1916113"/>
            <a:ext cx="2627312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Reflectance change: appearance information, texture</a:t>
            </a:r>
          </a:p>
        </p:txBody>
      </p:sp>
      <p:sp>
        <p:nvSpPr>
          <p:cNvPr id="742418" name="Line 18"/>
          <p:cNvSpPr>
            <a:spLocks noChangeShapeType="1"/>
          </p:cNvSpPr>
          <p:nvPr/>
        </p:nvSpPr>
        <p:spPr bwMode="auto">
          <a:xfrm flipH="1">
            <a:off x="4895850" y="1989138"/>
            <a:ext cx="1871663" cy="11144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42419" name="Line 19"/>
          <p:cNvSpPr>
            <a:spLocks noChangeShapeType="1"/>
          </p:cNvSpPr>
          <p:nvPr/>
        </p:nvSpPr>
        <p:spPr bwMode="auto">
          <a:xfrm flipH="1">
            <a:off x="4751388" y="2024063"/>
            <a:ext cx="1981200" cy="20510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42420" name="Line 20"/>
          <p:cNvSpPr>
            <a:spLocks noChangeShapeType="1"/>
          </p:cNvSpPr>
          <p:nvPr/>
        </p:nvSpPr>
        <p:spPr bwMode="auto">
          <a:xfrm flipH="1">
            <a:off x="5508625" y="4184650"/>
            <a:ext cx="1258888" cy="97313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42421" name="Line 21"/>
          <p:cNvSpPr>
            <a:spLocks noChangeShapeType="1"/>
          </p:cNvSpPr>
          <p:nvPr/>
        </p:nvSpPr>
        <p:spPr bwMode="auto">
          <a:xfrm>
            <a:off x="2016125" y="5121275"/>
            <a:ext cx="827088" cy="57626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42422" name="Line 22"/>
          <p:cNvSpPr>
            <a:spLocks noChangeShapeType="1"/>
          </p:cNvSpPr>
          <p:nvPr/>
        </p:nvSpPr>
        <p:spPr bwMode="auto">
          <a:xfrm>
            <a:off x="1692275" y="2924175"/>
            <a:ext cx="1979613" cy="237648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0F8FFF9-2F05-47E3-A809-B4A4FA19BDB5}" type="slidenum">
              <a:rPr lang="en-US" sz="1400" b="1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2414" grpId="0"/>
      <p:bldP spid="742415" grpId="0"/>
      <p:bldP spid="742416" grpId="0"/>
      <p:bldP spid="742417" grpId="0"/>
      <p:bldP spid="742418" grpId="0" animBg="1"/>
      <p:bldP spid="742419" grpId="0" animBg="1"/>
      <p:bldP spid="742420" grpId="0" animBg="1"/>
      <p:bldP spid="742421" grpId="0" animBg="1"/>
      <p:bldP spid="7424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0355" name="Picture 3" descr="ut-tower-2_li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9925" y="1484313"/>
            <a:ext cx="1511300" cy="151130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740356" name="Picture 4" descr="ut-tower-2_corn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2950" y="4076700"/>
            <a:ext cx="1619250" cy="1727200"/>
          </a:xfrm>
          <a:prstGeom prst="rect">
            <a:avLst/>
          </a:prstGeom>
          <a:noFill/>
          <a:ln w="57150">
            <a:solidFill>
              <a:srgbClr val="00FFFF"/>
            </a:solidFill>
            <a:miter lim="800000"/>
            <a:headEnd/>
            <a:tailEnd/>
          </a:ln>
        </p:spPr>
      </p:pic>
      <p:pic>
        <p:nvPicPr>
          <p:cNvPr id="740357" name="Picture 5" descr="ut-tower-2_constan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3238" y="1952625"/>
            <a:ext cx="1577975" cy="1655763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108550" name="Picture 6" descr="ut-tower-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92388" y="1268413"/>
            <a:ext cx="3846512" cy="512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0359" name="Rectangle 7"/>
          <p:cNvSpPr>
            <a:spLocks noChangeArrowheads="1"/>
          </p:cNvSpPr>
          <p:nvPr/>
        </p:nvSpPr>
        <p:spPr bwMode="auto">
          <a:xfrm>
            <a:off x="4716463" y="3321050"/>
            <a:ext cx="287337" cy="28733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40360" name="Rectangle 8"/>
          <p:cNvSpPr>
            <a:spLocks noChangeArrowheads="1"/>
          </p:cNvSpPr>
          <p:nvPr/>
        </p:nvSpPr>
        <p:spPr bwMode="auto">
          <a:xfrm>
            <a:off x="3563938" y="2635250"/>
            <a:ext cx="323850" cy="32385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40361" name="Rectangle 9"/>
          <p:cNvSpPr>
            <a:spLocks noChangeArrowheads="1"/>
          </p:cNvSpPr>
          <p:nvPr/>
        </p:nvSpPr>
        <p:spPr bwMode="auto">
          <a:xfrm>
            <a:off x="4681538" y="4581525"/>
            <a:ext cx="287337" cy="287338"/>
          </a:xfrm>
          <a:prstGeom prst="rect">
            <a:avLst/>
          </a:prstGeom>
          <a:noFill/>
          <a:ln w="38100">
            <a:solidFill>
              <a:srgbClr val="00FF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40362" name="Line 10"/>
          <p:cNvSpPr>
            <a:spLocks noChangeShapeType="1"/>
          </p:cNvSpPr>
          <p:nvPr/>
        </p:nvSpPr>
        <p:spPr bwMode="auto">
          <a:xfrm flipH="1" flipV="1">
            <a:off x="2195513" y="2565400"/>
            <a:ext cx="1296987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40363" name="Line 11"/>
          <p:cNvSpPr>
            <a:spLocks noChangeShapeType="1"/>
          </p:cNvSpPr>
          <p:nvPr/>
        </p:nvSpPr>
        <p:spPr bwMode="auto">
          <a:xfrm flipV="1">
            <a:off x="5111750" y="2312988"/>
            <a:ext cx="1692275" cy="1079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40364" name="Line 12"/>
          <p:cNvSpPr>
            <a:spLocks noChangeShapeType="1"/>
          </p:cNvSpPr>
          <p:nvPr/>
        </p:nvSpPr>
        <p:spPr bwMode="auto">
          <a:xfrm>
            <a:off x="4967288" y="4689475"/>
            <a:ext cx="1944687" cy="395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Edges/gradients and invariance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0F8FFF9-2F05-47E3-A809-B4A4FA19BDB5}" type="slidenum">
              <a:rPr lang="en-US" sz="1400" b="1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0359" grpId="0" animBg="1"/>
      <p:bldP spid="740360" grpId="0" animBg="1"/>
      <p:bldP spid="740361" grpId="0" animBg="1"/>
      <p:bldP spid="740362" grpId="0" animBg="1"/>
      <p:bldP spid="740363" grpId="0" animBg="1"/>
      <p:bldP spid="74036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772400" cy="1143000"/>
          </a:xfrm>
        </p:spPr>
        <p:txBody>
          <a:bodyPr/>
          <a:lstStyle/>
          <a:p>
            <a:r>
              <a:rPr lang="en-US" dirty="0" smtClean="0"/>
              <a:t>Derivatives and edges</a:t>
            </a:r>
          </a:p>
        </p:txBody>
      </p:sp>
      <p:pic>
        <p:nvPicPr>
          <p:cNvPr id="110595" name="Picture 4" descr="step_edge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895600"/>
            <a:ext cx="2743200" cy="2082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0596" name="Line 5"/>
          <p:cNvSpPr>
            <a:spLocks noChangeShapeType="1"/>
          </p:cNvSpPr>
          <p:nvPr/>
        </p:nvSpPr>
        <p:spPr bwMode="auto">
          <a:xfrm>
            <a:off x="228600" y="3962400"/>
            <a:ext cx="27432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10597" name="Text Box 6"/>
          <p:cNvSpPr txBox="1">
            <a:spLocks noChangeArrowheads="1"/>
          </p:cNvSpPr>
          <p:nvPr/>
        </p:nvSpPr>
        <p:spPr bwMode="auto">
          <a:xfrm>
            <a:off x="1174750" y="2514600"/>
            <a:ext cx="806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image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3124200" y="2254250"/>
            <a:ext cx="2851150" cy="2725738"/>
            <a:chOff x="1968" y="1420"/>
            <a:chExt cx="1796" cy="1717"/>
          </a:xfrm>
        </p:grpSpPr>
        <p:sp>
          <p:nvSpPr>
            <p:cNvPr id="110611" name="Rectangle 8"/>
            <p:cNvSpPr>
              <a:spLocks noChangeArrowheads="1"/>
            </p:cNvSpPr>
            <p:nvPr/>
          </p:nvSpPr>
          <p:spPr bwMode="auto">
            <a:xfrm>
              <a:off x="2016" y="1824"/>
              <a:ext cx="1727" cy="131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10612" name="Freeform 9"/>
            <p:cNvSpPr>
              <a:spLocks/>
            </p:cNvSpPr>
            <p:nvPr/>
          </p:nvSpPr>
          <p:spPr bwMode="auto">
            <a:xfrm>
              <a:off x="2016" y="2016"/>
              <a:ext cx="912" cy="1015"/>
            </a:xfrm>
            <a:custGeom>
              <a:avLst/>
              <a:gdLst>
                <a:gd name="T0" fmla="*/ 0 w 912"/>
                <a:gd name="T1" fmla="*/ 0 h 1015"/>
                <a:gd name="T2" fmla="*/ 316 w 912"/>
                <a:gd name="T3" fmla="*/ 0 h 1015"/>
                <a:gd name="T4" fmla="*/ 435 w 912"/>
                <a:gd name="T5" fmla="*/ 129 h 1015"/>
                <a:gd name="T6" fmla="*/ 492 w 912"/>
                <a:gd name="T7" fmla="*/ 579 h 1015"/>
                <a:gd name="T8" fmla="*/ 549 w 912"/>
                <a:gd name="T9" fmla="*/ 927 h 1015"/>
                <a:gd name="T10" fmla="*/ 660 w 912"/>
                <a:gd name="T11" fmla="*/ 1008 h 1015"/>
                <a:gd name="T12" fmla="*/ 912 w 912"/>
                <a:gd name="T13" fmla="*/ 1014 h 101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12"/>
                <a:gd name="T22" fmla="*/ 0 h 1015"/>
                <a:gd name="T23" fmla="*/ 912 w 912"/>
                <a:gd name="T24" fmla="*/ 1015 h 101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12" h="1015">
                  <a:moveTo>
                    <a:pt x="0" y="0"/>
                  </a:moveTo>
                  <a:cubicBezTo>
                    <a:pt x="0" y="0"/>
                    <a:pt x="252" y="0"/>
                    <a:pt x="316" y="0"/>
                  </a:cubicBezTo>
                  <a:cubicBezTo>
                    <a:pt x="380" y="0"/>
                    <a:pt x="405" y="28"/>
                    <a:pt x="435" y="129"/>
                  </a:cubicBezTo>
                  <a:cubicBezTo>
                    <a:pt x="465" y="230"/>
                    <a:pt x="480" y="444"/>
                    <a:pt x="492" y="579"/>
                  </a:cubicBezTo>
                  <a:cubicBezTo>
                    <a:pt x="504" y="714"/>
                    <a:pt x="521" y="856"/>
                    <a:pt x="549" y="927"/>
                  </a:cubicBezTo>
                  <a:cubicBezTo>
                    <a:pt x="577" y="998"/>
                    <a:pt x="602" y="1001"/>
                    <a:pt x="660" y="1008"/>
                  </a:cubicBezTo>
                  <a:cubicBezTo>
                    <a:pt x="718" y="1015"/>
                    <a:pt x="860" y="1013"/>
                    <a:pt x="912" y="101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10613" name="Freeform 10"/>
            <p:cNvSpPr>
              <a:spLocks/>
            </p:cNvSpPr>
            <p:nvPr/>
          </p:nvSpPr>
          <p:spPr bwMode="auto">
            <a:xfrm flipH="1">
              <a:off x="2832" y="2016"/>
              <a:ext cx="912" cy="1015"/>
            </a:xfrm>
            <a:custGeom>
              <a:avLst/>
              <a:gdLst>
                <a:gd name="T0" fmla="*/ 0 w 912"/>
                <a:gd name="T1" fmla="*/ 0 h 1015"/>
                <a:gd name="T2" fmla="*/ 316 w 912"/>
                <a:gd name="T3" fmla="*/ 0 h 1015"/>
                <a:gd name="T4" fmla="*/ 435 w 912"/>
                <a:gd name="T5" fmla="*/ 129 h 1015"/>
                <a:gd name="T6" fmla="*/ 492 w 912"/>
                <a:gd name="T7" fmla="*/ 579 h 1015"/>
                <a:gd name="T8" fmla="*/ 549 w 912"/>
                <a:gd name="T9" fmla="*/ 927 h 1015"/>
                <a:gd name="T10" fmla="*/ 660 w 912"/>
                <a:gd name="T11" fmla="*/ 1008 h 1015"/>
                <a:gd name="T12" fmla="*/ 912 w 912"/>
                <a:gd name="T13" fmla="*/ 1014 h 101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12"/>
                <a:gd name="T22" fmla="*/ 0 h 1015"/>
                <a:gd name="T23" fmla="*/ 912 w 912"/>
                <a:gd name="T24" fmla="*/ 1015 h 101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12" h="1015">
                  <a:moveTo>
                    <a:pt x="0" y="0"/>
                  </a:moveTo>
                  <a:cubicBezTo>
                    <a:pt x="0" y="0"/>
                    <a:pt x="252" y="0"/>
                    <a:pt x="316" y="0"/>
                  </a:cubicBezTo>
                  <a:cubicBezTo>
                    <a:pt x="380" y="0"/>
                    <a:pt x="405" y="28"/>
                    <a:pt x="435" y="129"/>
                  </a:cubicBezTo>
                  <a:cubicBezTo>
                    <a:pt x="465" y="230"/>
                    <a:pt x="480" y="444"/>
                    <a:pt x="492" y="579"/>
                  </a:cubicBezTo>
                  <a:cubicBezTo>
                    <a:pt x="504" y="714"/>
                    <a:pt x="521" y="856"/>
                    <a:pt x="549" y="927"/>
                  </a:cubicBezTo>
                  <a:cubicBezTo>
                    <a:pt x="577" y="998"/>
                    <a:pt x="602" y="1001"/>
                    <a:pt x="660" y="1008"/>
                  </a:cubicBezTo>
                  <a:cubicBezTo>
                    <a:pt x="718" y="1015"/>
                    <a:pt x="860" y="1013"/>
                    <a:pt x="912" y="101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10614" name="Text Box 11"/>
            <p:cNvSpPr txBox="1">
              <a:spLocks noChangeArrowheads="1"/>
            </p:cNvSpPr>
            <p:nvPr/>
          </p:nvSpPr>
          <p:spPr bwMode="auto">
            <a:xfrm>
              <a:off x="1968" y="1420"/>
              <a:ext cx="1796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Arial" pitchFamily="34" charset="0"/>
                </a:rPr>
                <a:t>intensity function</a:t>
              </a:r>
              <a:br>
                <a:rPr lang="en-US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Arial" pitchFamily="34" charset="0"/>
                </a:rPr>
              </a:br>
              <a:r>
                <a:rPr lang="en-US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Arial" pitchFamily="34" charset="0"/>
                </a:rPr>
                <a:t>(along horizontal scanline)</a:t>
              </a:r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6172200" y="2528888"/>
            <a:ext cx="2743200" cy="2451100"/>
            <a:chOff x="3888" y="1593"/>
            <a:chExt cx="1728" cy="1544"/>
          </a:xfrm>
        </p:grpSpPr>
        <p:sp>
          <p:nvSpPr>
            <p:cNvPr id="110606" name="Rectangle 13"/>
            <p:cNvSpPr>
              <a:spLocks noChangeArrowheads="1"/>
            </p:cNvSpPr>
            <p:nvPr/>
          </p:nvSpPr>
          <p:spPr bwMode="auto">
            <a:xfrm>
              <a:off x="3888" y="1824"/>
              <a:ext cx="1727" cy="131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grpSp>
          <p:nvGrpSpPr>
            <p:cNvPr id="4" name="Group 14"/>
            <p:cNvGrpSpPr>
              <a:grpSpLocks/>
            </p:cNvGrpSpPr>
            <p:nvPr/>
          </p:nvGrpSpPr>
          <p:grpSpPr bwMode="auto">
            <a:xfrm>
              <a:off x="3888" y="1854"/>
              <a:ext cx="1728" cy="1248"/>
              <a:chOff x="3888" y="2640"/>
              <a:chExt cx="1728" cy="1248"/>
            </a:xfrm>
          </p:grpSpPr>
          <p:sp>
            <p:nvSpPr>
              <p:cNvPr id="110609" name="Freeform 15"/>
              <p:cNvSpPr>
                <a:spLocks/>
              </p:cNvSpPr>
              <p:nvPr/>
            </p:nvSpPr>
            <p:spPr bwMode="auto">
              <a:xfrm>
                <a:off x="3888" y="3264"/>
                <a:ext cx="909" cy="624"/>
              </a:xfrm>
              <a:custGeom>
                <a:avLst/>
                <a:gdLst>
                  <a:gd name="T0" fmla="*/ 0 w 909"/>
                  <a:gd name="T1" fmla="*/ 0 h 630"/>
                  <a:gd name="T2" fmla="*/ 288 w 909"/>
                  <a:gd name="T3" fmla="*/ 6 h 630"/>
                  <a:gd name="T4" fmla="*/ 354 w 909"/>
                  <a:gd name="T5" fmla="*/ 79 h 630"/>
                  <a:gd name="T6" fmla="*/ 399 w 909"/>
                  <a:gd name="T7" fmla="*/ 409 h 630"/>
                  <a:gd name="T8" fmla="*/ 459 w 909"/>
                  <a:gd name="T9" fmla="*/ 600 h 630"/>
                  <a:gd name="T10" fmla="*/ 528 w 909"/>
                  <a:gd name="T11" fmla="*/ 412 h 630"/>
                  <a:gd name="T12" fmla="*/ 564 w 909"/>
                  <a:gd name="T13" fmla="*/ 91 h 630"/>
                  <a:gd name="T14" fmla="*/ 642 w 909"/>
                  <a:gd name="T15" fmla="*/ 15 h 630"/>
                  <a:gd name="T16" fmla="*/ 909 w 909"/>
                  <a:gd name="T17" fmla="*/ 3 h 6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09"/>
                  <a:gd name="T28" fmla="*/ 0 h 630"/>
                  <a:gd name="T29" fmla="*/ 909 w 909"/>
                  <a:gd name="T30" fmla="*/ 630 h 63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09" h="630">
                    <a:moveTo>
                      <a:pt x="0" y="0"/>
                    </a:moveTo>
                    <a:cubicBezTo>
                      <a:pt x="48" y="1"/>
                      <a:pt x="231" y="0"/>
                      <a:pt x="288" y="6"/>
                    </a:cubicBezTo>
                    <a:cubicBezTo>
                      <a:pt x="345" y="12"/>
                      <a:pt x="351" y="57"/>
                      <a:pt x="354" y="84"/>
                    </a:cubicBezTo>
                    <a:cubicBezTo>
                      <a:pt x="357" y="111"/>
                      <a:pt x="382" y="338"/>
                      <a:pt x="399" y="429"/>
                    </a:cubicBezTo>
                    <a:cubicBezTo>
                      <a:pt x="416" y="520"/>
                      <a:pt x="438" y="630"/>
                      <a:pt x="459" y="630"/>
                    </a:cubicBezTo>
                    <a:cubicBezTo>
                      <a:pt x="483" y="630"/>
                      <a:pt x="504" y="536"/>
                      <a:pt x="528" y="432"/>
                    </a:cubicBezTo>
                    <a:cubicBezTo>
                      <a:pt x="546" y="343"/>
                      <a:pt x="545" y="165"/>
                      <a:pt x="564" y="96"/>
                    </a:cubicBezTo>
                    <a:cubicBezTo>
                      <a:pt x="581" y="24"/>
                      <a:pt x="585" y="28"/>
                      <a:pt x="642" y="15"/>
                    </a:cubicBezTo>
                    <a:cubicBezTo>
                      <a:pt x="699" y="2"/>
                      <a:pt x="854" y="5"/>
                      <a:pt x="909" y="3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0610" name="Freeform 16"/>
              <p:cNvSpPr>
                <a:spLocks/>
              </p:cNvSpPr>
              <p:nvPr/>
            </p:nvSpPr>
            <p:spPr bwMode="auto">
              <a:xfrm flipV="1">
                <a:off x="4707" y="2640"/>
                <a:ext cx="909" cy="624"/>
              </a:xfrm>
              <a:custGeom>
                <a:avLst/>
                <a:gdLst>
                  <a:gd name="T0" fmla="*/ 0 w 909"/>
                  <a:gd name="T1" fmla="*/ 0 h 630"/>
                  <a:gd name="T2" fmla="*/ 288 w 909"/>
                  <a:gd name="T3" fmla="*/ 6 h 630"/>
                  <a:gd name="T4" fmla="*/ 354 w 909"/>
                  <a:gd name="T5" fmla="*/ 79 h 630"/>
                  <a:gd name="T6" fmla="*/ 399 w 909"/>
                  <a:gd name="T7" fmla="*/ 409 h 630"/>
                  <a:gd name="T8" fmla="*/ 459 w 909"/>
                  <a:gd name="T9" fmla="*/ 600 h 630"/>
                  <a:gd name="T10" fmla="*/ 528 w 909"/>
                  <a:gd name="T11" fmla="*/ 412 h 630"/>
                  <a:gd name="T12" fmla="*/ 564 w 909"/>
                  <a:gd name="T13" fmla="*/ 91 h 630"/>
                  <a:gd name="T14" fmla="*/ 642 w 909"/>
                  <a:gd name="T15" fmla="*/ 15 h 630"/>
                  <a:gd name="T16" fmla="*/ 909 w 909"/>
                  <a:gd name="T17" fmla="*/ 3 h 6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09"/>
                  <a:gd name="T28" fmla="*/ 0 h 630"/>
                  <a:gd name="T29" fmla="*/ 909 w 909"/>
                  <a:gd name="T30" fmla="*/ 630 h 63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09" h="630">
                    <a:moveTo>
                      <a:pt x="0" y="0"/>
                    </a:moveTo>
                    <a:cubicBezTo>
                      <a:pt x="48" y="1"/>
                      <a:pt x="231" y="0"/>
                      <a:pt x="288" y="6"/>
                    </a:cubicBezTo>
                    <a:cubicBezTo>
                      <a:pt x="345" y="12"/>
                      <a:pt x="351" y="57"/>
                      <a:pt x="354" y="84"/>
                    </a:cubicBezTo>
                    <a:cubicBezTo>
                      <a:pt x="357" y="111"/>
                      <a:pt x="382" y="338"/>
                      <a:pt x="399" y="429"/>
                    </a:cubicBezTo>
                    <a:cubicBezTo>
                      <a:pt x="416" y="520"/>
                      <a:pt x="438" y="630"/>
                      <a:pt x="459" y="630"/>
                    </a:cubicBezTo>
                    <a:cubicBezTo>
                      <a:pt x="483" y="630"/>
                      <a:pt x="504" y="536"/>
                      <a:pt x="528" y="432"/>
                    </a:cubicBezTo>
                    <a:cubicBezTo>
                      <a:pt x="546" y="343"/>
                      <a:pt x="545" y="165"/>
                      <a:pt x="564" y="96"/>
                    </a:cubicBezTo>
                    <a:cubicBezTo>
                      <a:pt x="581" y="24"/>
                      <a:pt x="585" y="28"/>
                      <a:pt x="642" y="15"/>
                    </a:cubicBezTo>
                    <a:cubicBezTo>
                      <a:pt x="699" y="2"/>
                      <a:pt x="854" y="5"/>
                      <a:pt x="909" y="3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10608" name="Text Box 17"/>
            <p:cNvSpPr txBox="1">
              <a:spLocks noChangeArrowheads="1"/>
            </p:cNvSpPr>
            <p:nvPr/>
          </p:nvSpPr>
          <p:spPr bwMode="auto">
            <a:xfrm>
              <a:off x="4216" y="1593"/>
              <a:ext cx="100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Arial" pitchFamily="34" charset="0"/>
                </a:rPr>
                <a:t>first derivative</a:t>
              </a:r>
            </a:p>
          </p:txBody>
        </p:sp>
      </p:grp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6489700" y="3276600"/>
            <a:ext cx="2305050" cy="3200400"/>
            <a:chOff x="4088" y="2064"/>
            <a:chExt cx="1452" cy="2016"/>
          </a:xfrm>
        </p:grpSpPr>
        <p:sp>
          <p:nvSpPr>
            <p:cNvPr id="110603" name="Line 19"/>
            <p:cNvSpPr>
              <a:spLocks noChangeShapeType="1"/>
            </p:cNvSpPr>
            <p:nvPr/>
          </p:nvSpPr>
          <p:spPr bwMode="auto">
            <a:xfrm flipH="1" flipV="1">
              <a:off x="4368" y="3168"/>
              <a:ext cx="144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10604" name="Line 20"/>
            <p:cNvSpPr>
              <a:spLocks noChangeShapeType="1"/>
            </p:cNvSpPr>
            <p:nvPr/>
          </p:nvSpPr>
          <p:spPr bwMode="auto">
            <a:xfrm flipV="1">
              <a:off x="5040" y="2064"/>
              <a:ext cx="144" cy="16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10605" name="Text Box 21"/>
            <p:cNvSpPr txBox="1">
              <a:spLocks noChangeArrowheads="1"/>
            </p:cNvSpPr>
            <p:nvPr/>
          </p:nvSpPr>
          <p:spPr bwMode="auto">
            <a:xfrm>
              <a:off x="4088" y="3676"/>
              <a:ext cx="1452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Arial" pitchFamily="34" charset="0"/>
                </a:rPr>
                <a:t>edges correspond to</a:t>
              </a:r>
              <a:br>
                <a:rPr lang="en-US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Arial" pitchFamily="34" charset="0"/>
                </a:rPr>
              </a:br>
              <a:r>
                <a:rPr lang="en-US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Arial" pitchFamily="34" charset="0"/>
                </a:rPr>
                <a:t>extrema of derivative</a:t>
              </a:r>
            </a:p>
          </p:txBody>
        </p:sp>
      </p:grpSp>
      <p:sp>
        <p:nvSpPr>
          <p:cNvPr id="110602" name="Rectangle 22"/>
          <p:cNvSpPr>
            <a:spLocks noChangeArrowheads="1"/>
          </p:cNvSpPr>
          <p:nvPr/>
        </p:nvSpPr>
        <p:spPr bwMode="auto">
          <a:xfrm>
            <a:off x="774700" y="1165225"/>
            <a:ext cx="722947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An edge is a place of rapid change in the image intensity function.</a:t>
            </a: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1905000" cy="457200"/>
          </a:xfrm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0E2C88F-8E7D-4B70-B540-90C1281E8EE4}" type="slidenum">
              <a:rPr lang="en-US" sz="1400" b="1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en-US" sz="1400" b="1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4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Svetlana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Lazebnik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0"/>
            <a:ext cx="7772400" cy="1143000"/>
          </a:xfrm>
        </p:spPr>
        <p:txBody>
          <a:bodyPr/>
          <a:lstStyle/>
          <a:p>
            <a:r>
              <a:rPr lang="en-US" sz="4000" dirty="0" smtClean="0"/>
              <a:t>Derivatives with convolution</a:t>
            </a:r>
          </a:p>
        </p:txBody>
      </p:sp>
      <p:sp>
        <p:nvSpPr>
          <p:cNvPr id="666627" name="Rectangle 3"/>
          <p:cNvSpPr>
            <a:spLocks noGrp="1" noChangeArrowheads="1"/>
          </p:cNvSpPr>
          <p:nvPr>
            <p:ph idx="1"/>
          </p:nvPr>
        </p:nvSpPr>
        <p:spPr>
          <a:xfrm>
            <a:off x="446088" y="1238250"/>
            <a:ext cx="8142287" cy="41148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sz="2400" dirty="0" smtClean="0"/>
              <a:t>For 2D function, f(</a:t>
            </a:r>
            <a:r>
              <a:rPr lang="en-US" sz="2400" dirty="0" err="1" smtClean="0"/>
              <a:t>x,y</a:t>
            </a:r>
            <a:r>
              <a:rPr lang="en-US" sz="2400" dirty="0" smtClean="0"/>
              <a:t>), the partial derivative is:</a:t>
            </a:r>
          </a:p>
          <a:p>
            <a:pPr marL="0" indent="0">
              <a:buFontTx/>
              <a:buNone/>
            </a:pPr>
            <a:endParaRPr lang="en-US" sz="2400" dirty="0" smtClean="0"/>
          </a:p>
          <a:p>
            <a:pPr marL="0" indent="0">
              <a:buFontTx/>
              <a:buNone/>
            </a:pPr>
            <a:endParaRPr lang="en-US" sz="2400" dirty="0" smtClean="0"/>
          </a:p>
          <a:p>
            <a:pPr marL="0" indent="0">
              <a:buFontTx/>
              <a:buNone/>
            </a:pPr>
            <a:endParaRPr lang="en-US" sz="2400" dirty="0" smtClean="0"/>
          </a:p>
          <a:p>
            <a:pPr marL="0" indent="0">
              <a:buFontTx/>
              <a:buNone/>
            </a:pPr>
            <a:endParaRPr lang="en-US" sz="1000" dirty="0" smtClean="0"/>
          </a:p>
          <a:p>
            <a:pPr marL="0" indent="0">
              <a:buFontTx/>
              <a:buNone/>
            </a:pPr>
            <a:r>
              <a:rPr lang="en-US" sz="2400" dirty="0" smtClean="0"/>
              <a:t>For discrete data, we can approximate using finite differences:</a:t>
            </a:r>
          </a:p>
          <a:p>
            <a:pPr marL="0" indent="0"/>
            <a:endParaRPr lang="en-US" sz="2400" dirty="0" smtClean="0"/>
          </a:p>
          <a:p>
            <a:pPr marL="0" indent="0"/>
            <a:endParaRPr lang="en-US" sz="2400" dirty="0" smtClean="0"/>
          </a:p>
          <a:p>
            <a:pPr marL="0" indent="0"/>
            <a:endParaRPr lang="en-US" sz="2400" dirty="0" smtClean="0"/>
          </a:p>
          <a:p>
            <a:pPr marL="0" indent="0">
              <a:buFontTx/>
              <a:buNone/>
            </a:pPr>
            <a:r>
              <a:rPr lang="en-US" sz="2400" dirty="0" smtClean="0"/>
              <a:t>To implement above as convolution, what would be the associated filter?</a:t>
            </a:r>
          </a:p>
        </p:txBody>
      </p:sp>
      <p:graphicFrame>
        <p:nvGraphicFramePr>
          <p:cNvPr id="5122" name="Object 16"/>
          <p:cNvGraphicFramePr>
            <a:graphicFrameLocks noChangeAspect="1"/>
          </p:cNvGraphicFramePr>
          <p:nvPr/>
        </p:nvGraphicFramePr>
        <p:xfrm>
          <a:off x="1176338" y="1749425"/>
          <a:ext cx="5694362" cy="103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78" name="Equation" r:id="rId4" imgW="2171520" imgH="393480" progId="Equation.3">
                  <p:embed/>
                </p:oleObj>
              </mc:Choice>
              <mc:Fallback>
                <p:oleObj name="Equation" r:id="rId4" imgW="2171520" imgH="393480" progId="Equation.3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6338" y="1749425"/>
                        <a:ext cx="5694362" cy="1031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6641" name="Object 17"/>
          <p:cNvGraphicFramePr>
            <a:graphicFrameLocks noChangeAspect="1"/>
          </p:cNvGraphicFramePr>
          <p:nvPr/>
        </p:nvGraphicFramePr>
        <p:xfrm>
          <a:off x="1176338" y="3967163"/>
          <a:ext cx="5027612" cy="103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79" name="Equation" r:id="rId6" imgW="1917360" imgH="393480" progId="Equation.3">
                  <p:embed/>
                </p:oleObj>
              </mc:Choice>
              <mc:Fallback>
                <p:oleObj name="Equation" r:id="rId6" imgW="1917360" imgH="393480" progId="Equation.3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6338" y="3967163"/>
                        <a:ext cx="5027612" cy="1031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0E2C88F-8E7D-4B70-B540-90C1281E8EE4}" type="slidenum">
              <a:rPr lang="en-US" sz="1400" b="1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6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6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2"/>
          <p:cNvPicPr>
            <a:picLocks noChangeAspect="1" noChangeArrowheads="1"/>
          </p:cNvPicPr>
          <p:nvPr/>
        </p:nvPicPr>
        <p:blipFill>
          <a:blip r:embed="rId4" cstate="print"/>
          <a:srcRect t="49619"/>
          <a:stretch>
            <a:fillRect/>
          </a:stretch>
        </p:blipFill>
        <p:spPr bwMode="auto">
          <a:xfrm>
            <a:off x="1816100" y="3429000"/>
            <a:ext cx="5614988" cy="251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9" name="Title 1"/>
          <p:cNvSpPr>
            <a:spLocks noGrp="1"/>
          </p:cNvSpPr>
          <p:nvPr>
            <p:ph type="title"/>
          </p:nvPr>
        </p:nvSpPr>
        <p:spPr>
          <a:xfrm>
            <a:off x="409575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Partial derivatives of an image</a:t>
            </a:r>
          </a:p>
        </p:txBody>
      </p:sp>
      <p:sp>
        <p:nvSpPr>
          <p:cNvPr id="6151" name="TextBox 4"/>
          <p:cNvSpPr txBox="1">
            <a:spLocks noChangeArrowheads="1"/>
          </p:cNvSpPr>
          <p:nvPr/>
        </p:nvSpPr>
        <p:spPr bwMode="auto">
          <a:xfrm>
            <a:off x="1476375" y="5939135"/>
            <a:ext cx="62960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Which shows changes with respect to x?</a:t>
            </a:r>
          </a:p>
        </p:txBody>
      </p:sp>
      <p:pic>
        <p:nvPicPr>
          <p:cNvPr id="6152" name="Picture 2"/>
          <p:cNvPicPr>
            <a:picLocks noChangeAspect="1" noChangeArrowheads="1"/>
          </p:cNvPicPr>
          <p:nvPr/>
        </p:nvPicPr>
        <p:blipFill>
          <a:blip r:embed="rId4" cstate="print"/>
          <a:srcRect t="2129" r="51144" b="50381"/>
          <a:stretch>
            <a:fillRect/>
          </a:stretch>
        </p:blipFill>
        <p:spPr bwMode="auto">
          <a:xfrm>
            <a:off x="3276600" y="982663"/>
            <a:ext cx="2743200" cy="237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7256463" y="4676775"/>
            <a:ext cx="547687" cy="1016000"/>
            <a:chOff x="4097330" y="1789047"/>
            <a:chExt cx="547696" cy="1015663"/>
          </a:xfrm>
        </p:grpSpPr>
        <p:sp>
          <p:nvSpPr>
            <p:cNvPr id="6163" name="TextBox 25"/>
            <p:cNvSpPr txBox="1">
              <a:spLocks noChangeArrowheads="1"/>
            </p:cNvSpPr>
            <p:nvPr/>
          </p:nvSpPr>
          <p:spPr bwMode="auto">
            <a:xfrm>
              <a:off x="4097331" y="1789047"/>
              <a:ext cx="547695" cy="1015663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0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-1     1</a:t>
              </a:r>
            </a:p>
          </p:txBody>
        </p:sp>
        <p:cxnSp>
          <p:nvCxnSpPr>
            <p:cNvPr id="6164" name="Straight Connector 27"/>
            <p:cNvCxnSpPr>
              <a:cxnSpLocks noChangeShapeType="1"/>
              <a:stCxn id="6163" idx="1"/>
              <a:endCxn id="6163" idx="3"/>
            </p:cNvCxnSpPr>
            <p:nvPr/>
          </p:nvCxnSpPr>
          <p:spPr bwMode="auto">
            <a:xfrm rot="10800000" flipH="1">
              <a:off x="4097330" y="2296879"/>
              <a:ext cx="547695" cy="158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3" name="Group 28"/>
          <p:cNvGrpSpPr>
            <a:grpSpLocks/>
          </p:cNvGrpSpPr>
          <p:nvPr/>
        </p:nvGrpSpPr>
        <p:grpSpPr bwMode="auto">
          <a:xfrm>
            <a:off x="8405813" y="4676775"/>
            <a:ext cx="547687" cy="1016000"/>
            <a:chOff x="4097330" y="1789047"/>
            <a:chExt cx="547696" cy="1015663"/>
          </a:xfrm>
        </p:grpSpPr>
        <p:sp>
          <p:nvSpPr>
            <p:cNvPr id="6161" name="TextBox 25"/>
            <p:cNvSpPr txBox="1">
              <a:spLocks noChangeArrowheads="1"/>
            </p:cNvSpPr>
            <p:nvPr/>
          </p:nvSpPr>
          <p:spPr bwMode="auto">
            <a:xfrm>
              <a:off x="4097331" y="1789047"/>
              <a:ext cx="547695" cy="1015663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0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     -1</a:t>
              </a:r>
            </a:p>
          </p:txBody>
        </p:sp>
        <p:cxnSp>
          <p:nvCxnSpPr>
            <p:cNvPr id="6162" name="Straight Connector 27"/>
            <p:cNvCxnSpPr>
              <a:cxnSpLocks noChangeShapeType="1"/>
              <a:stCxn id="6161" idx="1"/>
              <a:endCxn id="6161" idx="3"/>
            </p:cNvCxnSpPr>
            <p:nvPr/>
          </p:nvCxnSpPr>
          <p:spPr bwMode="auto">
            <a:xfrm rot="10800000" flipH="1">
              <a:off x="4097330" y="2296879"/>
              <a:ext cx="547695" cy="158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7821613" y="5005388"/>
            <a:ext cx="8763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or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7785100" y="4437063"/>
            <a:ext cx="113188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?</a:t>
            </a:r>
          </a:p>
        </p:txBody>
      </p: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336550" y="4999038"/>
            <a:ext cx="1168400" cy="554037"/>
            <a:chOff x="336492" y="4999059"/>
            <a:chExt cx="1168400" cy="554038"/>
          </a:xfrm>
        </p:grpSpPr>
        <p:sp>
          <p:nvSpPr>
            <p:cNvPr id="6159" name="TextBox 14"/>
            <p:cNvSpPr txBox="1">
              <a:spLocks noChangeArrowheads="1"/>
            </p:cNvSpPr>
            <p:nvPr/>
          </p:nvSpPr>
          <p:spPr bwMode="auto">
            <a:xfrm>
              <a:off x="336492" y="4999059"/>
              <a:ext cx="1168400" cy="554038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0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-1    1</a:t>
              </a:r>
            </a:p>
          </p:txBody>
        </p:sp>
        <p:cxnSp>
          <p:nvCxnSpPr>
            <p:cNvPr id="6160" name="Straight Connector 15"/>
            <p:cNvCxnSpPr>
              <a:cxnSpLocks noChangeShapeType="1"/>
              <a:stCxn id="6159" idx="0"/>
              <a:endCxn id="6159" idx="2"/>
            </p:cNvCxnSpPr>
            <p:nvPr/>
          </p:nvCxnSpPr>
          <p:spPr bwMode="auto">
            <a:xfrm rot="16200000" flipH="1">
              <a:off x="644467" y="5275284"/>
              <a:ext cx="554038" cy="1587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</p:grpSp>
      <p:graphicFrame>
        <p:nvGraphicFramePr>
          <p:cNvPr id="107542" name="Object 22"/>
          <p:cNvGraphicFramePr>
            <a:graphicFrameLocks noChangeAspect="1"/>
          </p:cNvGraphicFramePr>
          <p:nvPr/>
        </p:nvGraphicFramePr>
        <p:xfrm>
          <a:off x="300038" y="2798763"/>
          <a:ext cx="1431925" cy="103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02" name="Equation" r:id="rId5" imgW="545760" imgH="393480" progId="Equation.3">
                  <p:embed/>
                </p:oleObj>
              </mc:Choice>
              <mc:Fallback>
                <p:oleObj name="Equation" r:id="rId5" imgW="545760" imgH="393480" progId="Equation.3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038" y="2798763"/>
                        <a:ext cx="1431925" cy="1031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6506" name="Object 10"/>
          <p:cNvGraphicFramePr>
            <a:graphicFrameLocks noChangeAspect="1"/>
          </p:cNvGraphicFramePr>
          <p:nvPr/>
        </p:nvGraphicFramePr>
        <p:xfrm>
          <a:off x="7346950" y="2808288"/>
          <a:ext cx="1431925" cy="1098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03" name="Equation" r:id="rId7" imgW="545760" imgH="419040" progId="Equation.3">
                  <p:embed/>
                </p:oleObj>
              </mc:Choice>
              <mc:Fallback>
                <p:oleObj name="Equation" r:id="rId7" imgW="545760" imgH="41904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46950" y="2808288"/>
                        <a:ext cx="1431925" cy="1098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2819400" y="6488113"/>
            <a:ext cx="41624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(showing </a:t>
            </a:r>
            <a:r>
              <a:rPr lang="en-US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filters for correlation)</a:t>
            </a:r>
            <a:endParaRPr lang="en-US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E60B56B-7935-4BD3-9926-3E4E76C14ACB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2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Assorted finite difference filters</a:t>
            </a:r>
          </a:p>
        </p:txBody>
      </p:sp>
      <p:pic>
        <p:nvPicPr>
          <p:cNvPr id="11161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49363" y="1128713"/>
            <a:ext cx="6276975" cy="313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701675" y="4889500"/>
            <a:ext cx="68230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&gt;&gt; My = </a:t>
            </a:r>
            <a:r>
              <a:rPr lang="en-US" b="1" kern="1200" dirty="0" err="1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fspecial</a:t>
            </a:r>
            <a:r>
              <a:rPr lang="en-US" b="1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(‘</a:t>
            </a:r>
            <a:r>
              <a:rPr lang="en-US" b="1" kern="1200" dirty="0" err="1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sobel</a:t>
            </a:r>
            <a:r>
              <a:rPr lang="en-US" b="1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’);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&gt;&gt; </a:t>
            </a:r>
            <a:r>
              <a:rPr lang="en-US" b="1" kern="1200" dirty="0" err="1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outim</a:t>
            </a:r>
            <a:r>
              <a:rPr lang="en-US" b="1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 = </a:t>
            </a:r>
            <a:r>
              <a:rPr lang="en-US" b="1" kern="1200" dirty="0" err="1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imfilter</a:t>
            </a:r>
            <a:r>
              <a:rPr lang="en-US" b="1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(double(</a:t>
            </a:r>
            <a:r>
              <a:rPr lang="en-US" b="1" kern="1200" dirty="0" err="1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im</a:t>
            </a:r>
            <a:r>
              <a:rPr lang="en-US" b="1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), My);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&gt;&gt; </a:t>
            </a:r>
            <a:r>
              <a:rPr lang="en-US" b="1" kern="1200" dirty="0" err="1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imagesc</a:t>
            </a:r>
            <a:r>
              <a:rPr lang="en-US" b="1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(</a:t>
            </a:r>
            <a:r>
              <a:rPr lang="en-US" b="1" kern="1200" dirty="0" err="1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outim</a:t>
            </a:r>
            <a:r>
              <a:rPr lang="en-US" b="1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);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&gt;&gt; </a:t>
            </a:r>
            <a:r>
              <a:rPr lang="en-US" b="1" kern="1200" dirty="0" err="1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colormap</a:t>
            </a:r>
            <a:r>
              <a:rPr lang="en-US" b="1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 gray;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908550" y="2333625"/>
            <a:ext cx="2373313" cy="1022350"/>
          </a:xfrm>
          <a:prstGeom prst="rect">
            <a:avLst/>
          </a:prstGeom>
          <a:noFill/>
          <a:ln w="9525" algn="ctr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10" name="Picture 9" descr="sobeltiger.jpg"/>
          <p:cNvPicPr>
            <a:picLocks noChangeAspect="1"/>
          </p:cNvPicPr>
          <p:nvPr/>
        </p:nvPicPr>
        <p:blipFill>
          <a:blip r:embed="rId4" cstate="print"/>
          <a:srcRect l="17435" t="7281" r="11356" b="11217"/>
          <a:stretch>
            <a:fillRect/>
          </a:stretch>
        </p:blipFill>
        <p:spPr bwMode="auto">
          <a:xfrm>
            <a:off x="5995988" y="4378325"/>
            <a:ext cx="2446337" cy="227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F470D91-8046-412D-834B-DCD6CE14F520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6096000" y="2819400"/>
            <a:ext cx="2590800" cy="990600"/>
            <a:chOff x="3840" y="1776"/>
            <a:chExt cx="1632" cy="624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3840" y="1776"/>
              <a:ext cx="1632" cy="624"/>
              <a:chOff x="3840" y="1776"/>
              <a:chExt cx="1632" cy="624"/>
            </a:xfrm>
          </p:grpSpPr>
          <p:grpSp>
            <p:nvGrpSpPr>
              <p:cNvPr id="4" name="Group 4"/>
              <p:cNvGrpSpPr>
                <a:grpSpLocks/>
              </p:cNvGrpSpPr>
              <p:nvPr/>
            </p:nvGrpSpPr>
            <p:grpSpPr bwMode="auto">
              <a:xfrm>
                <a:off x="3840" y="1776"/>
                <a:ext cx="624" cy="624"/>
                <a:chOff x="3840" y="1776"/>
                <a:chExt cx="624" cy="624"/>
              </a:xfrm>
            </p:grpSpPr>
            <p:sp>
              <p:nvSpPr>
                <p:cNvPr id="528389" name="Rectangle 5"/>
                <p:cNvSpPr>
                  <a:spLocks noChangeArrowheads="1"/>
                </p:cNvSpPr>
                <p:nvPr/>
              </p:nvSpPr>
              <p:spPr bwMode="auto">
                <a:xfrm>
                  <a:off x="3840" y="1776"/>
                  <a:ext cx="624" cy="624"/>
                </a:xfrm>
                <a:prstGeom prst="rect">
                  <a:avLst/>
                </a:prstGeom>
                <a:gradFill rotWithShape="0">
                  <a:gsLst>
                    <a:gs pos="0">
                      <a:schemeClr val="tx1"/>
                    </a:gs>
                    <a:gs pos="100000">
                      <a:schemeClr val="tx1">
                        <a:gamma/>
                        <a:tint val="0"/>
                        <a:invGamma/>
                      </a:schemeClr>
                    </a:gs>
                  </a:gsLst>
                  <a:lin ang="1890000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 kern="1200">
                    <a:solidFill>
                      <a:srgbClr val="000000"/>
                    </a:solidFill>
                    <a:latin typeface="Arial" charset="0"/>
                    <a:ea typeface="+mn-ea"/>
                    <a:cs typeface="Arial"/>
                  </a:endParaRPr>
                </a:p>
              </p:txBody>
            </p:sp>
            <p:sp>
              <p:nvSpPr>
                <p:cNvPr id="112671" name="Line 6"/>
                <p:cNvSpPr>
                  <a:spLocks noChangeShapeType="1"/>
                </p:cNvSpPr>
                <p:nvPr/>
              </p:nvSpPr>
              <p:spPr bwMode="auto">
                <a:xfrm flipV="1">
                  <a:off x="4161" y="1872"/>
                  <a:ext cx="207" cy="207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 kern="120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Arial"/>
                  </a:endParaRPr>
                </a:p>
              </p:txBody>
            </p:sp>
          </p:grpSp>
          <p:pic>
            <p:nvPicPr>
              <p:cNvPr id="112669" name="Picture 7" descr="Edittex"/>
              <p:cNvPicPr>
                <a:picLocks noChangeAspect="1" noChangeArrowheads="1"/>
              </p:cNvPicPr>
              <p:nvPr>
                <p:custDataLst>
                  <p:tags r:id="rId7"/>
                </p:custDataLst>
              </p:nvPr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4505" y="1824"/>
                <a:ext cx="967" cy="2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12667" name="Oval 8"/>
            <p:cNvSpPr>
              <a:spLocks noChangeArrowheads="1"/>
            </p:cNvSpPr>
            <p:nvPr/>
          </p:nvSpPr>
          <p:spPr bwMode="auto">
            <a:xfrm>
              <a:off x="4128" y="2064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endParaRPr>
            </a:p>
          </p:txBody>
        </p:sp>
      </p:grpSp>
      <p:sp>
        <p:nvSpPr>
          <p:cNvPr id="112643" name="Rectangle 9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Image gradient</a:t>
            </a:r>
          </a:p>
        </p:txBody>
      </p:sp>
      <p:sp>
        <p:nvSpPr>
          <p:cNvPr id="112644" name="Rectangle 10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914400"/>
            <a:ext cx="8077200" cy="1600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000" dirty="0" smtClean="0"/>
              <a:t>The gradient of an image: </a:t>
            </a:r>
          </a:p>
          <a:p>
            <a:pPr eaLnBrk="1" hangingPunct="1">
              <a:buFontTx/>
              <a:buNone/>
            </a:pPr>
            <a:endParaRPr lang="en-US" sz="2000" dirty="0" smtClean="0"/>
          </a:p>
          <a:p>
            <a:pPr eaLnBrk="1" hangingPunct="1">
              <a:buFontTx/>
              <a:buNone/>
            </a:pPr>
            <a:endParaRPr lang="en-US" dirty="0" smtClean="0"/>
          </a:p>
          <a:p>
            <a:pPr eaLnBrk="1" hangingPunct="1">
              <a:buFontTx/>
              <a:buNone/>
            </a:pPr>
            <a:r>
              <a:rPr lang="en-US" sz="2000" dirty="0" smtClean="0"/>
              <a:t>The gradient points in the direction of most rapid change in intensity</a:t>
            </a:r>
          </a:p>
        </p:txBody>
      </p:sp>
      <p:pic>
        <p:nvPicPr>
          <p:cNvPr id="112645" name="Picture 11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590800" y="1371600"/>
            <a:ext cx="2468563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7" name="Group 36"/>
          <p:cNvGrpSpPr/>
          <p:nvPr/>
        </p:nvGrpSpPr>
        <p:grpSpPr>
          <a:xfrm>
            <a:off x="1066800" y="2819400"/>
            <a:ext cx="685800" cy="990600"/>
            <a:chOff x="1066800" y="2819400"/>
            <a:chExt cx="685800" cy="990600"/>
          </a:xfrm>
        </p:grpSpPr>
        <p:sp>
          <p:nvSpPr>
            <p:cNvPr id="528396" name="Rectangle 12"/>
            <p:cNvSpPr>
              <a:spLocks noChangeArrowheads="1"/>
            </p:cNvSpPr>
            <p:nvPr/>
          </p:nvSpPr>
          <p:spPr bwMode="auto">
            <a:xfrm>
              <a:off x="1066800" y="2819400"/>
              <a:ext cx="304800" cy="990600"/>
            </a:xfrm>
            <a:prstGeom prst="rect">
              <a:avLst/>
            </a:prstGeom>
            <a:gradFill rotWithShape="0">
              <a:gsLst>
                <a:gs pos="0">
                  <a:schemeClr val="tx1"/>
                </a:gs>
                <a:gs pos="100000">
                  <a:schemeClr val="tx1">
                    <a:gamma/>
                    <a:tint val="0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solidFill>
                  <a:srgbClr val="000000"/>
                </a:solidFill>
                <a:latin typeface="Arial" charset="0"/>
                <a:ea typeface="+mn-ea"/>
                <a:cs typeface="Arial"/>
              </a:endParaRPr>
            </a:p>
          </p:txBody>
        </p:sp>
        <p:sp>
          <p:nvSpPr>
            <p:cNvPr id="112647" name="Line 13"/>
            <p:cNvSpPr>
              <a:spLocks noChangeShapeType="1"/>
            </p:cNvSpPr>
            <p:nvPr/>
          </p:nvSpPr>
          <p:spPr bwMode="auto">
            <a:xfrm>
              <a:off x="1219200" y="3352800"/>
              <a:ext cx="53340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endParaRPr>
            </a:p>
          </p:txBody>
        </p:sp>
        <p:sp>
          <p:nvSpPr>
            <p:cNvPr id="112648" name="Oval 14"/>
            <p:cNvSpPr>
              <a:spLocks noChangeArrowheads="1"/>
            </p:cNvSpPr>
            <p:nvPr/>
          </p:nvSpPr>
          <p:spPr bwMode="auto">
            <a:xfrm>
              <a:off x="1162050" y="33147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endParaRPr>
            </a:p>
          </p:txBody>
        </p:sp>
      </p:grpSp>
      <p:pic>
        <p:nvPicPr>
          <p:cNvPr id="112649" name="Picture 15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524000" y="2894013"/>
            <a:ext cx="1408113" cy="38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2" name="Picture 17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267201" y="3581400"/>
            <a:ext cx="1417638" cy="39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0" name="Group 39"/>
          <p:cNvGrpSpPr/>
          <p:nvPr/>
        </p:nvGrpSpPr>
        <p:grpSpPr>
          <a:xfrm>
            <a:off x="3802856" y="2818607"/>
            <a:ext cx="1074738" cy="686593"/>
            <a:chOff x="3802856" y="2818607"/>
            <a:chExt cx="1074738" cy="686593"/>
          </a:xfrm>
        </p:grpSpPr>
        <p:grpSp>
          <p:nvGrpSpPr>
            <p:cNvPr id="38" name="Group 37"/>
            <p:cNvGrpSpPr/>
            <p:nvPr/>
          </p:nvGrpSpPr>
          <p:grpSpPr>
            <a:xfrm>
              <a:off x="3802856" y="2818607"/>
              <a:ext cx="1074738" cy="686593"/>
              <a:chOff x="3802856" y="2818607"/>
              <a:chExt cx="1074738" cy="686593"/>
            </a:xfrm>
          </p:grpSpPr>
          <p:sp>
            <p:nvSpPr>
              <p:cNvPr id="528402" name="Rectangle 18"/>
              <p:cNvSpPr>
                <a:spLocks noChangeArrowheads="1"/>
              </p:cNvSpPr>
              <p:nvPr/>
            </p:nvSpPr>
            <p:spPr bwMode="auto">
              <a:xfrm rot="5400000">
                <a:off x="4187825" y="2433638"/>
                <a:ext cx="304800" cy="1074738"/>
              </a:xfrm>
              <a:prstGeom prst="rect">
                <a:avLst/>
              </a:prstGeom>
              <a:gradFill rotWithShape="0">
                <a:gsLst>
                  <a:gs pos="0">
                    <a:schemeClr val="tx1"/>
                  </a:gs>
                  <a:gs pos="100000">
                    <a:schemeClr val="tx1">
                      <a:gamma/>
                      <a:tint val="0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b="1" kern="1200">
                  <a:solidFill>
                    <a:srgbClr val="000000"/>
                  </a:solidFill>
                  <a:latin typeface="Arial" charset="0"/>
                  <a:ea typeface="+mn-ea"/>
                  <a:cs typeface="Arial"/>
                </a:endParaRPr>
              </a:p>
            </p:txBody>
          </p:sp>
          <p:sp>
            <p:nvSpPr>
              <p:cNvPr id="112664" name="Line 19"/>
              <p:cNvSpPr>
                <a:spLocks noChangeShapeType="1"/>
              </p:cNvSpPr>
              <p:nvPr/>
            </p:nvSpPr>
            <p:spPr bwMode="auto">
              <a:xfrm rot="5400000">
                <a:off x="4076700" y="3238500"/>
                <a:ext cx="53340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Arial"/>
                </a:endParaRPr>
              </a:p>
            </p:txBody>
          </p:sp>
        </p:grpSp>
        <p:sp>
          <p:nvSpPr>
            <p:cNvPr id="112665" name="Oval 20"/>
            <p:cNvSpPr>
              <a:spLocks noChangeArrowheads="1"/>
            </p:cNvSpPr>
            <p:nvPr/>
          </p:nvSpPr>
          <p:spPr bwMode="auto">
            <a:xfrm>
              <a:off x="4305301" y="29337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endParaRPr>
            </a:p>
          </p:txBody>
        </p:sp>
      </p:grpSp>
      <p:grpSp>
        <p:nvGrpSpPr>
          <p:cNvPr id="7" name="Group 22"/>
          <p:cNvGrpSpPr>
            <a:grpSpLocks/>
          </p:cNvGrpSpPr>
          <p:nvPr/>
        </p:nvGrpSpPr>
        <p:grpSpPr bwMode="auto">
          <a:xfrm>
            <a:off x="6591300" y="2819400"/>
            <a:ext cx="485775" cy="509588"/>
            <a:chOff x="4152" y="1776"/>
            <a:chExt cx="306" cy="321"/>
          </a:xfrm>
        </p:grpSpPr>
        <p:sp>
          <p:nvSpPr>
            <p:cNvPr id="112658" name="Line 23"/>
            <p:cNvSpPr>
              <a:spLocks noChangeShapeType="1"/>
            </p:cNvSpPr>
            <p:nvPr/>
          </p:nvSpPr>
          <p:spPr bwMode="auto">
            <a:xfrm>
              <a:off x="4155" y="2088"/>
              <a:ext cx="30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endParaRPr>
            </a:p>
          </p:txBody>
        </p:sp>
        <p:sp>
          <p:nvSpPr>
            <p:cNvPr id="112659" name="Line 24"/>
            <p:cNvSpPr>
              <a:spLocks noChangeShapeType="1"/>
            </p:cNvSpPr>
            <p:nvPr/>
          </p:nvSpPr>
          <p:spPr bwMode="auto">
            <a:xfrm flipV="1">
              <a:off x="4152" y="1776"/>
              <a:ext cx="0" cy="32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endParaRPr>
            </a:p>
          </p:txBody>
        </p:sp>
        <p:sp>
          <p:nvSpPr>
            <p:cNvPr id="112660" name="Freeform 25"/>
            <p:cNvSpPr>
              <a:spLocks/>
            </p:cNvSpPr>
            <p:nvPr/>
          </p:nvSpPr>
          <p:spPr bwMode="auto">
            <a:xfrm flipV="1">
              <a:off x="4216" y="2032"/>
              <a:ext cx="27" cy="51"/>
            </a:xfrm>
            <a:custGeom>
              <a:avLst/>
              <a:gdLst>
                <a:gd name="T0" fmla="*/ 18 w 27"/>
                <a:gd name="T1" fmla="*/ 0 h 51"/>
                <a:gd name="T2" fmla="*/ 24 w 27"/>
                <a:gd name="T3" fmla="*/ 33 h 51"/>
                <a:gd name="T4" fmla="*/ 0 w 27"/>
                <a:gd name="T5" fmla="*/ 51 h 51"/>
                <a:gd name="T6" fmla="*/ 0 60000 65536"/>
                <a:gd name="T7" fmla="*/ 0 60000 65536"/>
                <a:gd name="T8" fmla="*/ 0 60000 65536"/>
                <a:gd name="T9" fmla="*/ 0 w 27"/>
                <a:gd name="T10" fmla="*/ 0 h 51"/>
                <a:gd name="T11" fmla="*/ 27 w 27"/>
                <a:gd name="T12" fmla="*/ 51 h 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7" h="51">
                  <a:moveTo>
                    <a:pt x="18" y="0"/>
                  </a:moveTo>
                  <a:cubicBezTo>
                    <a:pt x="22" y="12"/>
                    <a:pt x="27" y="25"/>
                    <a:pt x="24" y="33"/>
                  </a:cubicBezTo>
                  <a:cubicBezTo>
                    <a:pt x="21" y="41"/>
                    <a:pt x="10" y="46"/>
                    <a:pt x="0" y="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endParaRPr>
            </a:p>
          </p:txBody>
        </p:sp>
        <p:pic>
          <p:nvPicPr>
            <p:cNvPr id="112661" name="Picture 26" descr="Edittex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299" y="1968"/>
              <a:ext cx="69" cy="1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2655" name="Rectangle 28"/>
          <p:cNvSpPr>
            <a:spLocks noChangeArrowheads="1"/>
          </p:cNvSpPr>
          <p:nvPr/>
        </p:nvSpPr>
        <p:spPr bwMode="auto">
          <a:xfrm>
            <a:off x="685800" y="4114800"/>
            <a:ext cx="80772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2000" kern="1200" dirty="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rPr>
              <a:t>The </a:t>
            </a:r>
            <a:r>
              <a:rPr lang="en-US" sz="2000" b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rPr>
              <a:t>gradient direction</a:t>
            </a:r>
            <a:r>
              <a:rPr lang="en-US" sz="2000" kern="1200" dirty="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rPr>
              <a:t> (orientation of edge normal) is given by:</a:t>
            </a:r>
          </a:p>
          <a:p>
            <a:pPr marL="342900" indent="-342900" algn="l" rtl="0" fontAlgn="base">
              <a:spcBef>
                <a:spcPct val="20000"/>
              </a:spcBef>
              <a:spcAft>
                <a:spcPct val="0"/>
              </a:spcAft>
            </a:pPr>
            <a:endParaRPr lang="en-US" sz="2000" b="1" kern="1200" dirty="0">
              <a:solidFill>
                <a:srgbClr val="000000"/>
              </a:solidFill>
              <a:latin typeface="Arial" pitchFamily="34" charset="0"/>
              <a:ea typeface="+mn-ea"/>
              <a:cs typeface="Arial"/>
            </a:endParaRPr>
          </a:p>
          <a:p>
            <a:pPr marL="342900" indent="-342900" algn="l" rtl="0" fontAlgn="base">
              <a:spcBef>
                <a:spcPct val="20000"/>
              </a:spcBef>
              <a:spcAft>
                <a:spcPct val="0"/>
              </a:spcAft>
            </a:pPr>
            <a:endParaRPr lang="en-US" sz="2000" b="1" kern="1200" dirty="0">
              <a:solidFill>
                <a:srgbClr val="000000"/>
              </a:solidFill>
              <a:latin typeface="Arial" pitchFamily="34" charset="0"/>
              <a:ea typeface="+mn-ea"/>
              <a:cs typeface="Arial"/>
            </a:endParaRPr>
          </a:p>
          <a:p>
            <a:pPr marL="342900" indent="-342900" algn="l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2000" kern="1200" dirty="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rPr>
              <a:t>The </a:t>
            </a:r>
            <a:r>
              <a:rPr lang="en-US" sz="2000" b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rPr>
              <a:t>edge strength </a:t>
            </a:r>
            <a:r>
              <a:rPr lang="en-US" sz="2000" kern="1200" dirty="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rPr>
              <a:t>is given by the gradient magnitude</a:t>
            </a:r>
          </a:p>
        </p:txBody>
      </p:sp>
      <p:pic>
        <p:nvPicPr>
          <p:cNvPr id="112656" name="Picture 29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014538" y="4583113"/>
            <a:ext cx="2797175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57" name="Picture 30" descr="Edittex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981200" y="5715000"/>
            <a:ext cx="3708400" cy="66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9" name="Group 38"/>
          <p:cNvGrpSpPr/>
          <p:nvPr/>
        </p:nvGrpSpPr>
        <p:grpSpPr>
          <a:xfrm>
            <a:off x="6477000" y="5638800"/>
            <a:ext cx="2286000" cy="1019601"/>
            <a:chOff x="6477000" y="5638800"/>
            <a:chExt cx="2286000" cy="1019601"/>
          </a:xfrm>
        </p:grpSpPr>
        <p:pic>
          <p:nvPicPr>
            <p:cNvPr id="32" name="Picture 2"/>
            <p:cNvPicPr>
              <a:picLocks noChangeAspect="1" noChangeArrowheads="1"/>
            </p:cNvPicPr>
            <p:nvPr/>
          </p:nvPicPr>
          <p:blipFill>
            <a:blip r:embed="rId16" cstate="print"/>
            <a:srcRect l="50763" t="49619"/>
            <a:stretch>
              <a:fillRect/>
            </a:stretch>
          </p:blipFill>
          <p:spPr bwMode="auto">
            <a:xfrm>
              <a:off x="7643435" y="5638800"/>
              <a:ext cx="1119565" cy="10196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" name="Picture 2"/>
            <p:cNvPicPr>
              <a:picLocks noChangeAspect="1" noChangeArrowheads="1"/>
            </p:cNvPicPr>
            <p:nvPr/>
          </p:nvPicPr>
          <p:blipFill>
            <a:blip r:embed="rId16" cstate="print"/>
            <a:srcRect t="49619" r="51650"/>
            <a:stretch>
              <a:fillRect/>
            </a:stretch>
          </p:blipFill>
          <p:spPr bwMode="auto">
            <a:xfrm>
              <a:off x="6477000" y="5638800"/>
              <a:ext cx="1099409" cy="10196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5" name="Slide Number Placeholder 34"/>
          <p:cNvSpPr>
            <a:spLocks noGrp="1"/>
          </p:cNvSpPr>
          <p:nvPr>
            <p:ph type="sldNum" sz="quarter" idx="12"/>
          </p:nvPr>
        </p:nvSpPr>
        <p:spPr>
          <a:xfrm>
            <a:off x="7239000" y="6553200"/>
            <a:ext cx="1905000" cy="457200"/>
          </a:xfrm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535B840-1C6A-413A-A854-9B75F4BD4C4C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en-US" sz="1400" kern="1200" dirty="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36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Steve Seitz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16" cstate="print"/>
          <a:srcRect l="48772" t="2193" r="5710" b="50317"/>
          <a:stretch>
            <a:fillRect/>
          </a:stretch>
        </p:blipFill>
        <p:spPr bwMode="auto">
          <a:xfrm>
            <a:off x="7036229" y="5620176"/>
            <a:ext cx="1101847" cy="1023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4" grpId="0" uiExpand="1" build="p"/>
      <p:bldP spid="112655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Effects of noise</a:t>
            </a:r>
          </a:p>
        </p:txBody>
      </p:sp>
      <p:sp>
        <p:nvSpPr>
          <p:cNvPr id="717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914400"/>
            <a:ext cx="7772400" cy="9144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Consider a single row or column of the image</a:t>
            </a:r>
          </a:p>
          <a:p>
            <a:pPr lvl="1" eaLnBrk="1" hangingPunct="1"/>
            <a:r>
              <a:rPr lang="en-US" smtClean="0"/>
              <a:t>Plotting intensity as a function of position gives a signal</a:t>
            </a:r>
          </a:p>
        </p:txBody>
      </p:sp>
      <p:graphicFrame>
        <p:nvGraphicFramePr>
          <p:cNvPr id="7170" name="Object 2"/>
          <p:cNvGraphicFramePr>
            <a:graphicFrameLocks noChangeAspect="1"/>
          </p:cNvGraphicFramePr>
          <p:nvPr/>
        </p:nvGraphicFramePr>
        <p:xfrm>
          <a:off x="1839913" y="1917700"/>
          <a:ext cx="5018087" cy="189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26" name="Photo Editor Photo" r:id="rId6" imgW="5885714" imgH="2219635" progId="">
                  <p:embed/>
                </p:oleObj>
              </mc:Choice>
              <mc:Fallback>
                <p:oleObj name="Photo Editor Photo" r:id="rId6" imgW="5885714" imgH="2219635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9913" y="1917700"/>
                        <a:ext cx="5018087" cy="1892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9413" name="Object 3"/>
          <p:cNvGraphicFramePr>
            <a:graphicFrameLocks noChangeAspect="1"/>
          </p:cNvGraphicFramePr>
          <p:nvPr/>
        </p:nvGraphicFramePr>
        <p:xfrm>
          <a:off x="1744663" y="4038600"/>
          <a:ext cx="5037137" cy="172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27" name="Photo Editor Photo" r:id="rId8" imgW="5915851" imgH="2029108" progId="">
                  <p:embed/>
                </p:oleObj>
              </mc:Choice>
              <mc:Fallback>
                <p:oleObj name="Photo Editor Photo" r:id="rId8" imgW="5915851" imgH="2029108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4663" y="4038600"/>
                        <a:ext cx="5037137" cy="172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174" name="Picture 6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101725" y="2520950"/>
            <a:ext cx="650875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Picture 7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62000" y="4584700"/>
            <a:ext cx="987425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9416" name="Rectangle 8"/>
          <p:cNvSpPr>
            <a:spLocks noChangeArrowheads="1"/>
          </p:cNvSpPr>
          <p:nvPr/>
        </p:nvSpPr>
        <p:spPr bwMode="auto">
          <a:xfrm>
            <a:off x="685800" y="60960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rtl="0" fontAlgn="base">
              <a:spcBef>
                <a:spcPct val="2000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rPr>
              <a:t>Where is the edge?</a:t>
            </a:r>
            <a:endParaRPr lang="en-US" i="1" kern="1200">
              <a:solidFill>
                <a:srgbClr val="000000"/>
              </a:solidFill>
              <a:latin typeface="Arial" pitchFamily="34" charset="0"/>
              <a:ea typeface="+mn-ea"/>
              <a:cs typeface="Arial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535B840-1C6A-413A-A854-9B75F4BD4C4C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Steve Seitz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94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Effects of noise</a:t>
            </a:r>
          </a:p>
        </p:txBody>
      </p:sp>
      <p:sp>
        <p:nvSpPr>
          <p:cNvPr id="976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mtClean="0"/>
              <a:t>Difference filters respond strongly to noise</a:t>
            </a:r>
          </a:p>
          <a:p>
            <a:pPr lvl="1"/>
            <a:r>
              <a:rPr lang="en-US" smtClean="0"/>
              <a:t>Image noise results in pixels that look very different from their neighbors</a:t>
            </a:r>
          </a:p>
          <a:p>
            <a:pPr lvl="1"/>
            <a:r>
              <a:rPr lang="en-US" smtClean="0"/>
              <a:t>Generally, the larger the noise the stronger the response</a:t>
            </a:r>
          </a:p>
          <a:p>
            <a:pPr>
              <a:buFontTx/>
              <a:buChar char="•"/>
            </a:pPr>
            <a:r>
              <a:rPr lang="en-US" smtClean="0"/>
              <a:t>What can we do about it?</a:t>
            </a:r>
          </a:p>
        </p:txBody>
      </p:sp>
      <p:sp>
        <p:nvSpPr>
          <p:cNvPr id="19460" name="Text Box 6"/>
          <p:cNvSpPr txBox="1">
            <a:spLocks noChangeArrowheads="1"/>
          </p:cNvSpPr>
          <p:nvPr/>
        </p:nvSpPr>
        <p:spPr bwMode="auto">
          <a:xfrm>
            <a:off x="7339013" y="6477000"/>
            <a:ext cx="16621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/>
              <a:t>Source: D. Forsyth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E871978-B223-4674-8BDB-1EFCBE21A1DB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7545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6899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685800" y="6324600"/>
            <a:ext cx="777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rtl="0" fontAlgn="base">
              <a:spcBef>
                <a:spcPct val="2000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rPr>
              <a:t>Where is the edge?  </a:t>
            </a:r>
            <a:endParaRPr lang="en-US" i="1" kern="1200" dirty="0">
              <a:solidFill>
                <a:srgbClr val="000000"/>
              </a:solidFill>
              <a:latin typeface="Arial" pitchFamily="34" charset="0"/>
              <a:ea typeface="+mn-ea"/>
              <a:cs typeface="Arial"/>
            </a:endParaRPr>
          </a:p>
        </p:txBody>
      </p:sp>
      <p:sp>
        <p:nvSpPr>
          <p:cNvPr id="8196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Solution:  smooth first</a:t>
            </a:r>
          </a:p>
        </p:txBody>
      </p:sp>
      <p:graphicFrame>
        <p:nvGraphicFramePr>
          <p:cNvPr id="8194" name="Object 2"/>
          <p:cNvGraphicFramePr>
            <a:graphicFrameLocks noChangeAspect="1"/>
          </p:cNvGraphicFramePr>
          <p:nvPr/>
        </p:nvGraphicFramePr>
        <p:xfrm>
          <a:off x="2192338" y="914400"/>
          <a:ext cx="6418262" cy="5286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32" name="Photo Editor Photo" r:id="rId9" imgW="6419048" imgH="5285714" progId="">
                  <p:embed/>
                </p:oleObj>
              </mc:Choice>
              <mc:Fallback>
                <p:oleObj name="Photo Editor Photo" r:id="rId9" imgW="6419048" imgH="5285714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2338" y="914400"/>
                        <a:ext cx="6418262" cy="5286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197" name="Picture 5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066800" y="4027488"/>
            <a:ext cx="685800" cy="30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6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39775" y="5180013"/>
            <a:ext cx="13414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Picture 7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333500" y="1601788"/>
            <a:ext cx="173038" cy="30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0" name="Picture 8" descr="Edittex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328738" y="2840038"/>
            <a:ext cx="173037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3581400" y="6321425"/>
            <a:ext cx="3475038" cy="460375"/>
            <a:chOff x="2256" y="3982"/>
            <a:chExt cx="2189" cy="290"/>
          </a:xfrm>
        </p:grpSpPr>
        <p:pic>
          <p:nvPicPr>
            <p:cNvPr id="8202" name="Picture 10" descr="Edittex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3600" y="3982"/>
              <a:ext cx="845" cy="2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03" name="Rectangle 11"/>
            <p:cNvSpPr>
              <a:spLocks noChangeArrowheads="1"/>
            </p:cNvSpPr>
            <p:nvPr/>
          </p:nvSpPr>
          <p:spPr bwMode="auto">
            <a:xfrm>
              <a:off x="2256" y="3984"/>
              <a:ext cx="172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kern="1200" dirty="0">
                  <a:solidFill>
                    <a:srgbClr val="000000"/>
                  </a:solidFill>
                  <a:latin typeface="Arial" pitchFamily="34" charset="0"/>
                  <a:ea typeface="+mn-ea"/>
                  <a:cs typeface="Arial"/>
                </a:rPr>
                <a:t>Look for peaks in </a:t>
              </a:r>
              <a:endParaRPr lang="en-US" i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2362200" y="3429000"/>
            <a:ext cx="63246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7200" y="4876800"/>
            <a:ext cx="86868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81000" y="3581400"/>
            <a:ext cx="8686800" cy="1295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535B840-1C6A-413A-A854-9B75F4BD4C4C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16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/>
      <p:bldP spid="13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019800" y="2819400"/>
            <a:ext cx="2133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smtClean="0"/>
              <a:t>f*g=?</a:t>
            </a:r>
            <a:endParaRPr lang="en-US" sz="5000" dirty="0"/>
          </a:p>
        </p:txBody>
      </p:sp>
      <p:pic>
        <p:nvPicPr>
          <p:cNvPr id="5" name="Picture 4" descr="ori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64008" y="1676400"/>
            <a:ext cx="4636008" cy="3343275"/>
          </a:xfrm>
          <a:prstGeom prst="rect">
            <a:avLst/>
          </a:prstGeom>
        </p:spPr>
      </p:pic>
      <p:pic>
        <p:nvPicPr>
          <p:cNvPr id="6" name="Picture 5" descr="ver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63440" y="1682496"/>
            <a:ext cx="4636008" cy="33432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200" y="1066800"/>
            <a:ext cx="495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Filter f = 1/9 x [ 1 1 1 1 1 1 1 1 1]</a:t>
            </a:r>
            <a:r>
              <a:rPr lang="en-US" sz="2400" baseline="30000" dirty="0" smtClean="0"/>
              <a:t>T</a:t>
            </a:r>
            <a:endParaRPr lang="en-US" sz="2400" baseline="30000" dirty="0"/>
          </a:p>
        </p:txBody>
      </p:sp>
      <p:sp>
        <p:nvSpPr>
          <p:cNvPr id="8" name="TextBox 7"/>
          <p:cNvSpPr txBox="1"/>
          <p:nvPr/>
        </p:nvSpPr>
        <p:spPr>
          <a:xfrm>
            <a:off x="1354494" y="5105400"/>
            <a:ext cx="2303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original image  g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553200" y="51054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filtered</a:t>
            </a:r>
            <a:endParaRPr lang="en-US" dirty="0"/>
          </a:p>
        </p:txBody>
      </p:sp>
      <p:pic>
        <p:nvPicPr>
          <p:cNvPr id="11" name="Picture 10" descr="horiz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60392" y="1685925"/>
            <a:ext cx="4636008" cy="3343275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457200" y="53975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Review</a:t>
            </a:r>
            <a:endParaRPr kumimoji="0" lang="en-US" sz="44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F470D91-8046-412D-834B-DCD6CE14F520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4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604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2532063" y="1857375"/>
          <a:ext cx="5713412" cy="4614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56" name="Photo Editor Photo" r:id="rId8" imgW="6001588" imgH="4847619" progId="">
                  <p:embed/>
                </p:oleObj>
              </mc:Choice>
              <mc:Fallback>
                <p:oleObj name="Photo Editor Photo" r:id="rId8" imgW="6001588" imgH="4847619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32063" y="1857375"/>
                        <a:ext cx="5713412" cy="4614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19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Derivative theorem of convolution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665163" y="1493838"/>
            <a:ext cx="7772400" cy="5334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Differentiation property of convolution.</a:t>
            </a:r>
            <a:endParaRPr lang="en-US" i="1" smtClean="0"/>
          </a:p>
        </p:txBody>
      </p:sp>
      <p:pic>
        <p:nvPicPr>
          <p:cNvPr id="9221" name="Picture 5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286000" y="990600"/>
            <a:ext cx="322262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6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333500" y="2590800"/>
            <a:ext cx="173038" cy="30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Picture 7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147763" y="3962400"/>
            <a:ext cx="54133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4" name="Picture 8" descr="Edittex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42950" y="5486400"/>
            <a:ext cx="13414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535B840-1C6A-413A-A854-9B75F4BD4C4C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Steve Seitz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-357188" y="2009775"/>
            <a:ext cx="9388476" cy="2227263"/>
            <a:chOff x="0" y="1448"/>
            <a:chExt cx="5296" cy="1324"/>
          </a:xfrm>
        </p:grpSpPr>
        <p:graphicFrame>
          <p:nvGraphicFramePr>
            <p:cNvPr id="10243" name="Object 3"/>
            <p:cNvGraphicFramePr>
              <a:graphicFrameLocks noChangeAspect="1"/>
            </p:cNvGraphicFramePr>
            <p:nvPr/>
          </p:nvGraphicFramePr>
          <p:xfrm>
            <a:off x="3511" y="2019"/>
            <a:ext cx="1785" cy="52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816" name="Equation" r:id="rId4" imgW="736560" imgH="215640" progId="Equation.3">
                    <p:embed/>
                  </p:oleObj>
                </mc:Choice>
                <mc:Fallback>
                  <p:oleObj name="Equation" r:id="rId4" imgW="736560" imgH="215640" progId="Equation.3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11" y="2019"/>
                          <a:ext cx="1785" cy="52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0" y="1775"/>
              <a:ext cx="3637" cy="997"/>
              <a:chOff x="-49" y="1821"/>
              <a:chExt cx="3637" cy="997"/>
            </a:xfrm>
          </p:grpSpPr>
          <p:graphicFrame>
            <p:nvGraphicFramePr>
              <p:cNvPr id="10244" name="Object 4"/>
              <p:cNvGraphicFramePr>
                <a:graphicFrameLocks noChangeAspect="1"/>
              </p:cNvGraphicFramePr>
              <p:nvPr/>
            </p:nvGraphicFramePr>
            <p:xfrm>
              <a:off x="-49" y="1821"/>
              <a:ext cx="3351" cy="99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9817" name="Equation" r:id="rId6" imgW="723600" imgH="215640" progId="Equation.3">
                      <p:embed/>
                    </p:oleObj>
                  </mc:Choice>
                  <mc:Fallback>
                    <p:oleObj name="Equation" r:id="rId6" imgW="723600" imgH="215640" progId="Equation.3">
                      <p:embed/>
                      <p:pic>
                        <p:nvPicPr>
                          <p:cNvPr id="0" name="Object 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-49" y="1821"/>
                            <a:ext cx="3351" cy="997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0252" name="Rectangle 8"/>
              <p:cNvSpPr>
                <a:spLocks noChangeArrowheads="1"/>
              </p:cNvSpPr>
              <p:nvPr/>
            </p:nvSpPr>
            <p:spPr bwMode="auto">
              <a:xfrm>
                <a:off x="253" y="1866"/>
                <a:ext cx="3335" cy="7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b="1" kern="120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+mn-cs"/>
                  </a:rPr>
                  <a:t>   0.0030    0.0133    0.0219    0.0133    0.0030</a:t>
                </a:r>
              </a:p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b="1" kern="120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+mn-cs"/>
                  </a:rPr>
                  <a:t>    0.0133    0.0596    0.0983    0.0596    0.0133</a:t>
                </a:r>
              </a:p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b="1" kern="120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+mn-cs"/>
                  </a:rPr>
                  <a:t>    0.0219    0.0983    0.1621    0.0983    0.0219</a:t>
                </a:r>
              </a:p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b="1" kern="120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+mn-cs"/>
                  </a:rPr>
                  <a:t>    0.0133    0.0596    0.0983    0.0596    0.0133</a:t>
                </a:r>
              </a:p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b="1" kern="120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+mn-cs"/>
                  </a:rPr>
                  <a:t>    0.0030    0.0133    0.0219    0.0133    0.0030</a:t>
                </a:r>
              </a:p>
            </p:txBody>
          </p:sp>
        </p:grpSp>
        <p:sp>
          <p:nvSpPr>
            <p:cNvPr id="10250" name="Line 9"/>
            <p:cNvSpPr>
              <a:spLocks noChangeShapeType="1"/>
            </p:cNvSpPr>
            <p:nvPr/>
          </p:nvSpPr>
          <p:spPr bwMode="auto">
            <a:xfrm flipH="1">
              <a:off x="3059" y="1448"/>
              <a:ext cx="700" cy="29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0251" name="Line 10"/>
            <p:cNvSpPr>
              <a:spLocks noChangeShapeType="1"/>
            </p:cNvSpPr>
            <p:nvPr/>
          </p:nvSpPr>
          <p:spPr bwMode="auto">
            <a:xfrm>
              <a:off x="4421" y="1456"/>
              <a:ext cx="195" cy="56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graphicFrame>
        <p:nvGraphicFramePr>
          <p:cNvPr id="10242" name="Object 2"/>
          <p:cNvGraphicFramePr>
            <a:graphicFrameLocks noChangeAspect="1"/>
          </p:cNvGraphicFramePr>
          <p:nvPr/>
        </p:nvGraphicFramePr>
        <p:xfrm>
          <a:off x="1743075" y="1347788"/>
          <a:ext cx="6408738" cy="730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18" name="Equation" r:id="rId8" imgW="1688760" imgH="203040" progId="Equation.3">
                  <p:embed/>
                </p:oleObj>
              </mc:Choice>
              <mc:Fallback>
                <p:oleObj name="Equation" r:id="rId8" imgW="1688760" imgH="20304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3075" y="1347788"/>
                        <a:ext cx="6408738" cy="73025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48" name="Picture 6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951288" y="4157663"/>
            <a:ext cx="3213100" cy="270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409575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Derivative of Gaussian filters</a:t>
            </a:r>
            <a:endParaRPr kumimoji="0" lang="en-US" sz="44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E60B56B-7935-4BD3-9926-3E4E76C14ACB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4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>
          <a:xfrm>
            <a:off x="409575" y="0"/>
            <a:ext cx="8229600" cy="1143000"/>
          </a:xfrm>
        </p:spPr>
        <p:txBody>
          <a:bodyPr/>
          <a:lstStyle/>
          <a:p>
            <a:r>
              <a:rPr lang="en-US" dirty="0" smtClean="0"/>
              <a:t>Derivative of Gaussian filters</a:t>
            </a:r>
          </a:p>
        </p:txBody>
      </p:sp>
      <p:pic>
        <p:nvPicPr>
          <p:cNvPr id="11366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4114800"/>
            <a:ext cx="1752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6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4114800"/>
            <a:ext cx="1752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69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9200" y="1006475"/>
            <a:ext cx="3429000" cy="270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70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990600"/>
            <a:ext cx="3363913" cy="275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71" name="Text Box 8"/>
          <p:cNvSpPr txBox="1">
            <a:spLocks noChangeArrowheads="1"/>
          </p:cNvSpPr>
          <p:nvPr/>
        </p:nvSpPr>
        <p:spPr bwMode="auto">
          <a:xfrm>
            <a:off x="2117725" y="3544888"/>
            <a:ext cx="15922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i="1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x</a:t>
            </a:r>
            <a:r>
              <a:rPr lang="en-US" sz="2400" b="1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-direction</a:t>
            </a:r>
          </a:p>
        </p:txBody>
      </p:sp>
      <p:sp>
        <p:nvSpPr>
          <p:cNvPr id="113672" name="Text Box 9"/>
          <p:cNvSpPr txBox="1">
            <a:spLocks noChangeArrowheads="1"/>
          </p:cNvSpPr>
          <p:nvPr/>
        </p:nvSpPr>
        <p:spPr bwMode="auto">
          <a:xfrm>
            <a:off x="5570538" y="3505200"/>
            <a:ext cx="15922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i="1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y</a:t>
            </a:r>
            <a:r>
              <a:rPr lang="en-US" sz="2400" b="1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-direction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E60B56B-7935-4BD3-9926-3E4E76C14ACB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en-US" sz="1400" b="1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Svetlana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Lazebnik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Laplacian of Gaussian</a:t>
            </a:r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1066800"/>
            <a:ext cx="7772400" cy="5257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Consider  </a:t>
            </a:r>
          </a:p>
        </p:txBody>
      </p:sp>
      <p:graphicFrame>
        <p:nvGraphicFramePr>
          <p:cNvPr id="11266" name="Object 2"/>
          <p:cNvGraphicFramePr>
            <a:graphicFrameLocks noChangeAspect="1"/>
          </p:cNvGraphicFramePr>
          <p:nvPr/>
        </p:nvGraphicFramePr>
        <p:xfrm>
          <a:off x="2532063" y="1447800"/>
          <a:ext cx="5822950" cy="4725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04" name="Photo Editor Photo" r:id="rId8" imgW="6125430" imgH="4971429" progId="">
                  <p:embed/>
                </p:oleObj>
              </mc:Choice>
              <mc:Fallback>
                <p:oleObj name="Photo Editor Photo" r:id="rId8" imgW="6125430" imgH="4971429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32063" y="1447800"/>
                        <a:ext cx="5822950" cy="4725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269" name="Picture 5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286000" y="984250"/>
            <a:ext cx="1482725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6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333500" y="2181225"/>
            <a:ext cx="173038" cy="30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1" name="Picture 7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071563" y="3471863"/>
            <a:ext cx="687387" cy="54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2" name="Picture 8" descr="Edittex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74688" y="5035550"/>
            <a:ext cx="1482725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3" name="Text Box 9"/>
          <p:cNvSpPr txBox="1">
            <a:spLocks noChangeArrowheads="1"/>
          </p:cNvSpPr>
          <p:nvPr/>
        </p:nvSpPr>
        <p:spPr bwMode="auto">
          <a:xfrm>
            <a:off x="4267200" y="3479800"/>
            <a:ext cx="2444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rPr>
              <a:t>Laplacian of Gaussian</a:t>
            </a: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rPr>
              <a:t>operator</a:t>
            </a:r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685800" y="6324600"/>
            <a:ext cx="30829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rtl="0" fontAlgn="base">
              <a:spcBef>
                <a:spcPct val="2000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rPr>
              <a:t>Where is the edge?  </a:t>
            </a:r>
            <a:endParaRPr lang="en-US" i="1" kern="1200" dirty="0">
              <a:solidFill>
                <a:srgbClr val="000000"/>
              </a:solidFill>
              <a:latin typeface="Arial" pitchFamily="34" charset="0"/>
              <a:ea typeface="+mn-ea"/>
              <a:cs typeface="Arial"/>
            </a:endParaRPr>
          </a:p>
        </p:txBody>
      </p:sp>
      <p:sp>
        <p:nvSpPr>
          <p:cNvPr id="532491" name="Rectangle 11"/>
          <p:cNvSpPr>
            <a:spLocks noChangeArrowheads="1"/>
          </p:cNvSpPr>
          <p:nvPr/>
        </p:nvSpPr>
        <p:spPr bwMode="auto">
          <a:xfrm>
            <a:off x="3775075" y="6324600"/>
            <a:ext cx="45799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rtl="0" fontAlgn="base">
              <a:spcBef>
                <a:spcPct val="2000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rPr>
              <a:t>Zero-crossings of bottom graph</a:t>
            </a:r>
            <a:endParaRPr lang="en-US" i="1" kern="1200" dirty="0">
              <a:solidFill>
                <a:srgbClr val="000000"/>
              </a:solidFill>
              <a:latin typeface="Arial" pitchFamily="34" charset="0"/>
              <a:ea typeface="+mn-ea"/>
              <a:cs typeface="Arial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535B840-1C6A-413A-A854-9B75F4BD4C4C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14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Steve Seitz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4" grpId="0"/>
      <p:bldP spid="53249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2D edge detection filters</a:t>
            </a:r>
          </a:p>
        </p:txBody>
      </p:sp>
      <p:graphicFrame>
        <p:nvGraphicFramePr>
          <p:cNvPr id="12290" name="Object 3"/>
          <p:cNvGraphicFramePr>
            <a:graphicFrameLocks noChangeAspect="1"/>
          </p:cNvGraphicFramePr>
          <p:nvPr/>
        </p:nvGraphicFramePr>
        <p:xfrm>
          <a:off x="304800" y="1066800"/>
          <a:ext cx="2733675" cy="192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64" name="Photo Editor Photo" r:id="rId9" imgW="4133333" imgH="2905531" progId="">
                  <p:embed/>
                </p:oleObj>
              </mc:Choice>
              <mc:Fallback>
                <p:oleObj name="Photo Editor Photo" r:id="rId9" imgW="4133333" imgH="2905531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066800"/>
                        <a:ext cx="2733675" cy="1920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1" name="Object 4"/>
          <p:cNvGraphicFramePr>
            <a:graphicFrameLocks noChangeAspect="1"/>
          </p:cNvGraphicFramePr>
          <p:nvPr/>
        </p:nvGraphicFramePr>
        <p:xfrm>
          <a:off x="3200400" y="1958975"/>
          <a:ext cx="3006725" cy="1317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65" name="Photo Editor Photo" r:id="rId11" imgW="6001588" imgH="2629267" progId="">
                  <p:embed/>
                </p:oleObj>
              </mc:Choice>
              <mc:Fallback>
                <p:oleObj name="Photo Editor Photo" r:id="rId11" imgW="6001588" imgH="2629267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1958975"/>
                        <a:ext cx="3006725" cy="1317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294" name="Picture 5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15913" y="3592513"/>
            <a:ext cx="2747962" cy="59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685800" y="4953000"/>
            <a:ext cx="7772400" cy="1223963"/>
            <a:chOff x="685800" y="4953000"/>
            <a:chExt cx="7772400" cy="1223963"/>
          </a:xfrm>
        </p:grpSpPr>
        <p:sp>
          <p:nvSpPr>
            <p:cNvPr id="12302" name="Rectangle 7"/>
            <p:cNvSpPr>
              <a:spLocks noChangeArrowheads="1"/>
            </p:cNvSpPr>
            <p:nvPr/>
          </p:nvSpPr>
          <p:spPr bwMode="auto">
            <a:xfrm>
              <a:off x="685800" y="4953000"/>
              <a:ext cx="7772400" cy="121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r>
                <a:rPr lang="en-US" sz="3200" kern="1200" dirty="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      is the </a:t>
              </a:r>
              <a:r>
                <a:rPr lang="en-US" sz="3200" kern="1200" dirty="0" err="1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Laplacian</a:t>
              </a:r>
              <a:r>
                <a:rPr lang="en-US" sz="3200" kern="1200" dirty="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 operator:</a:t>
              </a:r>
            </a:p>
          </p:txBody>
        </p:sp>
        <p:pic>
          <p:nvPicPr>
            <p:cNvPr id="12303" name="Picture 8" descr="Edittex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1246187" y="5029200"/>
              <a:ext cx="430213" cy="334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04" name="Picture 9" descr="Edittex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2908300" y="5576888"/>
              <a:ext cx="2578100" cy="600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6091238" y="1843088"/>
            <a:ext cx="2824162" cy="3033712"/>
            <a:chOff x="3837" y="1161"/>
            <a:chExt cx="1779" cy="1911"/>
          </a:xfrm>
        </p:grpSpPr>
        <p:graphicFrame>
          <p:nvGraphicFramePr>
            <p:cNvPr id="12292" name="Object 11"/>
            <p:cNvGraphicFramePr>
              <a:graphicFrameLocks noChangeAspect="1"/>
            </p:cNvGraphicFramePr>
            <p:nvPr/>
          </p:nvGraphicFramePr>
          <p:xfrm>
            <a:off x="3978" y="1410"/>
            <a:ext cx="1638" cy="16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866" name="Photo Editor Photo" r:id="rId16" imgW="2600000" imgH="2638095" progId="">
                    <p:embed/>
                  </p:oleObj>
                </mc:Choice>
                <mc:Fallback>
                  <p:oleObj name="Photo Editor Photo" r:id="rId16" imgW="2600000" imgH="2638095" progId="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78" y="1410"/>
                          <a:ext cx="1638" cy="16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2300" name="Picture 12" descr="Edittex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3837" y="2362"/>
              <a:ext cx="763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301" name="Text Box 13"/>
            <p:cNvSpPr txBox="1">
              <a:spLocks noChangeArrowheads="1"/>
            </p:cNvSpPr>
            <p:nvPr/>
          </p:nvSpPr>
          <p:spPr bwMode="auto">
            <a:xfrm>
              <a:off x="4028" y="1161"/>
              <a:ext cx="154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Arial" pitchFamily="34" charset="0"/>
                </a:rPr>
                <a:t>Laplacian of Gaussian</a:t>
              </a:r>
            </a:p>
          </p:txBody>
        </p:sp>
      </p:grpSp>
      <p:sp>
        <p:nvSpPr>
          <p:cNvPr id="12297" name="Text Box 14"/>
          <p:cNvSpPr txBox="1">
            <a:spLocks noChangeArrowheads="1"/>
          </p:cNvSpPr>
          <p:nvPr/>
        </p:nvSpPr>
        <p:spPr bwMode="auto">
          <a:xfrm>
            <a:off x="1060450" y="3214688"/>
            <a:ext cx="1149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Gaussian</a:t>
            </a:r>
          </a:p>
        </p:txBody>
      </p:sp>
      <p:sp>
        <p:nvSpPr>
          <p:cNvPr id="12298" name="Text Box 15"/>
          <p:cNvSpPr txBox="1">
            <a:spLocks noChangeArrowheads="1"/>
          </p:cNvSpPr>
          <p:nvPr/>
        </p:nvSpPr>
        <p:spPr bwMode="auto">
          <a:xfrm>
            <a:off x="3384550" y="3214688"/>
            <a:ext cx="2444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derivative of Gaussian</a:t>
            </a:r>
          </a:p>
        </p:txBody>
      </p:sp>
      <p:pic>
        <p:nvPicPr>
          <p:cNvPr id="12299" name="Picture 16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4224338" y="3649663"/>
            <a:ext cx="1187450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B7AD44A-81C7-4238-B815-10CE2DC34E4D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34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0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Steve Seitz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6" descr="filter_sigma1_size3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675" y="4184650"/>
            <a:ext cx="1449388" cy="103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39" name="Picture 27" descr="filter_sigma4_size30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32213" y="4221163"/>
            <a:ext cx="1449387" cy="103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4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938"/>
            <a:ext cx="8229600" cy="1143000"/>
          </a:xfrm>
        </p:spPr>
        <p:txBody>
          <a:bodyPr/>
          <a:lstStyle/>
          <a:p>
            <a:r>
              <a:rPr lang="en-US" sz="4000" smtClean="0"/>
              <a:t>Smoothing with a Gaussian</a:t>
            </a:r>
          </a:p>
        </p:txBody>
      </p:sp>
      <p:sp>
        <p:nvSpPr>
          <p:cNvPr id="116741" name="Text Box 11"/>
          <p:cNvSpPr txBox="1">
            <a:spLocks noChangeArrowheads="1"/>
          </p:cNvSpPr>
          <p:nvPr/>
        </p:nvSpPr>
        <p:spPr bwMode="auto">
          <a:xfrm>
            <a:off x="482600" y="1150937"/>
            <a:ext cx="864076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Recall: parameter </a:t>
            </a:r>
            <a:r>
              <a:rPr lang="el-GR" sz="24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σ</a:t>
            </a:r>
            <a:r>
              <a:rPr lang="en-US" sz="24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 is the “scale” / “width” / “spread” of the Gaussian kernel, and controls the amount of smoothing.</a:t>
            </a:r>
          </a:p>
        </p:txBody>
      </p:sp>
      <p:pic>
        <p:nvPicPr>
          <p:cNvPr id="116742" name="Picture 21" descr="filter_sigma10_size30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29450" y="4184650"/>
            <a:ext cx="1449388" cy="103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3" name="Picture 22" descr="blurred_sigma1.jpg"/>
          <p:cNvPicPr>
            <a:picLocks noChangeAspect="1"/>
          </p:cNvPicPr>
          <p:nvPr/>
        </p:nvPicPr>
        <p:blipFill>
          <a:blip r:embed="rId6" cstate="print"/>
          <a:srcRect l="12660" t="6389" r="12981" b="12152"/>
          <a:stretch>
            <a:fillRect/>
          </a:stretch>
        </p:blipFill>
        <p:spPr bwMode="auto">
          <a:xfrm>
            <a:off x="109538" y="2395538"/>
            <a:ext cx="2527300" cy="186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4" name="Picture 23" descr="blurred_sigma4.jpg"/>
          <p:cNvPicPr>
            <a:picLocks noChangeAspect="1"/>
          </p:cNvPicPr>
          <p:nvPr/>
        </p:nvPicPr>
        <p:blipFill>
          <a:blip r:embed="rId7" cstate="print"/>
          <a:srcRect l="12892" t="4791" r="11906" b="12152"/>
          <a:stretch>
            <a:fillRect/>
          </a:stretch>
        </p:blipFill>
        <p:spPr bwMode="auto">
          <a:xfrm>
            <a:off x="3148013" y="2359025"/>
            <a:ext cx="2555875" cy="189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5" name="Picture 25" descr="blurred_sigma10.jpg"/>
          <p:cNvPicPr>
            <a:picLocks noChangeAspect="1"/>
          </p:cNvPicPr>
          <p:nvPr/>
        </p:nvPicPr>
        <p:blipFill>
          <a:blip r:embed="rId8" cstate="print"/>
          <a:srcRect l="11816" t="4791" r="12981" b="12152"/>
          <a:stretch>
            <a:fillRect/>
          </a:stretch>
        </p:blipFill>
        <p:spPr bwMode="auto">
          <a:xfrm>
            <a:off x="6397625" y="2359025"/>
            <a:ext cx="2555875" cy="189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46" name="Text Box 10"/>
          <p:cNvSpPr txBox="1">
            <a:spLocks noChangeArrowheads="1"/>
          </p:cNvSpPr>
          <p:nvPr/>
        </p:nvSpPr>
        <p:spPr bwMode="auto">
          <a:xfrm>
            <a:off x="5630863" y="3016250"/>
            <a:ext cx="19081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40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…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E66C77C-4B6C-4F3F-996C-D5712619A732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4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Title 1"/>
          <p:cNvSpPr>
            <a:spLocks noGrp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 smtClean="0"/>
              <a:t>Effect of </a:t>
            </a:r>
            <a:r>
              <a:rPr lang="el-GR" sz="4000" kern="1200" dirty="0" smtClean="0">
                <a:solidFill>
                  <a:srgbClr val="000000"/>
                </a:solidFill>
              </a:rPr>
              <a:t>σ</a:t>
            </a:r>
            <a:r>
              <a:rPr lang="en-US" sz="4000" kern="1200" dirty="0" smtClean="0">
                <a:solidFill>
                  <a:srgbClr val="000000"/>
                </a:solidFill>
              </a:rPr>
              <a:t> on derivatives</a:t>
            </a:r>
            <a:r>
              <a:rPr lang="en-US" sz="4000" dirty="0" smtClean="0"/>
              <a:t> </a:t>
            </a:r>
          </a:p>
        </p:txBody>
      </p:sp>
      <p:sp>
        <p:nvSpPr>
          <p:cNvPr id="140292" name="TextBox 10"/>
          <p:cNvSpPr txBox="1">
            <a:spLocks noChangeArrowheads="1"/>
          </p:cNvSpPr>
          <p:nvPr/>
        </p:nvSpPr>
        <p:spPr bwMode="auto">
          <a:xfrm>
            <a:off x="592138" y="4305300"/>
            <a:ext cx="8305800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The apparent structures differ depending on Gaussian’s scale parameter.</a:t>
            </a: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Larger values: larger scale edges detected</a:t>
            </a: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Smaller values: finer features detected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E60B56B-7935-4BD3-9926-3E4E76C14ACB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36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5400" y="1550193"/>
            <a:ext cx="11286957" cy="2347913"/>
          </a:xfrm>
          <a:prstGeom prst="rect">
            <a:avLst/>
          </a:prstGeom>
        </p:spPr>
      </p:pic>
      <p:sp>
        <p:nvSpPr>
          <p:cNvPr id="117764" name="TextBox 14"/>
          <p:cNvSpPr txBox="1">
            <a:spLocks noChangeArrowheads="1"/>
          </p:cNvSpPr>
          <p:nvPr/>
        </p:nvSpPr>
        <p:spPr bwMode="auto">
          <a:xfrm>
            <a:off x="3790950" y="3757613"/>
            <a:ext cx="3352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σ</a:t>
            </a: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 = 1 pixel</a:t>
            </a:r>
          </a:p>
        </p:txBody>
      </p:sp>
      <p:sp>
        <p:nvSpPr>
          <p:cNvPr id="117765" name="TextBox 15"/>
          <p:cNvSpPr txBox="1">
            <a:spLocks noChangeArrowheads="1"/>
          </p:cNvSpPr>
          <p:nvPr/>
        </p:nvSpPr>
        <p:spPr bwMode="auto">
          <a:xfrm>
            <a:off x="6942138" y="3768725"/>
            <a:ext cx="3352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σ</a:t>
            </a: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 = 3 pixels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3124200" y="1550193"/>
            <a:ext cx="6324600" cy="220742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292" grpId="0" build="p"/>
      <p:bldP spid="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1" descr="tree116sma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67088" y="3830638"/>
            <a:ext cx="2811462" cy="220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787" name="Title 2"/>
          <p:cNvSpPr>
            <a:spLocks noGrp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r>
              <a:rPr lang="en-US" sz="4000" smtClean="0"/>
              <a:t>So, what scale to choose?</a:t>
            </a:r>
          </a:p>
        </p:txBody>
      </p:sp>
      <p:sp>
        <p:nvSpPr>
          <p:cNvPr id="118788" name="Content Placeholder 5"/>
          <p:cNvSpPr>
            <a:spLocks noGrp="1"/>
          </p:cNvSpPr>
          <p:nvPr>
            <p:ph idx="1"/>
          </p:nvPr>
        </p:nvSpPr>
        <p:spPr>
          <a:xfrm>
            <a:off x="446088" y="1019175"/>
            <a:ext cx="8229600" cy="839788"/>
          </a:xfrm>
        </p:spPr>
        <p:txBody>
          <a:bodyPr/>
          <a:lstStyle/>
          <a:p>
            <a:pPr>
              <a:buFontTx/>
              <a:buNone/>
            </a:pPr>
            <a:r>
              <a:rPr lang="en-US" sz="2400" dirty="0" smtClean="0"/>
              <a:t>It depends what we’re looking for.</a:t>
            </a:r>
          </a:p>
        </p:txBody>
      </p:sp>
      <p:grpSp>
        <p:nvGrpSpPr>
          <p:cNvPr id="2" name="Group 10"/>
          <p:cNvGrpSpPr>
            <a:grpSpLocks noChangeAspect="1"/>
          </p:cNvGrpSpPr>
          <p:nvPr/>
        </p:nvGrpSpPr>
        <p:grpSpPr bwMode="auto">
          <a:xfrm>
            <a:off x="336550" y="1603375"/>
            <a:ext cx="1851025" cy="4332288"/>
            <a:chOff x="110036" y="1785915"/>
            <a:chExt cx="2567913" cy="6011257"/>
          </a:xfrm>
        </p:grpSpPr>
        <p:pic>
          <p:nvPicPr>
            <p:cNvPr id="118794" name="Picture 9" descr="flame%20birch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0036" y="3733827"/>
              <a:ext cx="2563288" cy="19224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9"/>
            <p:cNvGrpSpPr>
              <a:grpSpLocks/>
            </p:cNvGrpSpPr>
            <p:nvPr/>
          </p:nvGrpSpPr>
          <p:grpSpPr bwMode="auto">
            <a:xfrm>
              <a:off x="117414" y="1785915"/>
              <a:ext cx="2560535" cy="6011257"/>
              <a:chOff x="117414" y="1785915"/>
              <a:chExt cx="2560535" cy="6011257"/>
            </a:xfrm>
          </p:grpSpPr>
          <p:pic>
            <p:nvPicPr>
              <p:cNvPr id="118796" name="Picture 5" descr="vista-wallpaper-knot-in-the-wood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17414" y="1785915"/>
                <a:ext cx="2560535" cy="19204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8797" name="Picture 11" descr="wood-grain-cherry_~009616IL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17414" y="5692806"/>
                <a:ext cx="2555910" cy="21043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pic>
        <p:nvPicPr>
          <p:cNvPr id="118790" name="Picture 15" descr="Seattle-Capitol-Hill-Conifer-Tree-Trunk-335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73350" y="1530350"/>
            <a:ext cx="2154238" cy="287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91" name="Picture 17" descr="forest_lake_park0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94350" y="1457325"/>
            <a:ext cx="3341688" cy="222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92" name="Picture 19" descr="1418999359_c0ede26ceb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54850" y="3319463"/>
            <a:ext cx="1971675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2764DD8-4325-4F79-8E26-DD5D1C3312B3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37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6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itle 1"/>
          <p:cNvSpPr>
            <a:spLocks noGrp="1"/>
          </p:cNvSpPr>
          <p:nvPr>
            <p:ph type="title"/>
          </p:nvPr>
        </p:nvSpPr>
        <p:spPr>
          <a:xfrm>
            <a:off x="409575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Mask properties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088" y="1019175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u="sng" dirty="0" smtClean="0"/>
              <a:t>Smoothing</a:t>
            </a:r>
          </a:p>
          <a:p>
            <a:pPr lvl="1" eaLnBrk="1" hangingPunct="1"/>
            <a:r>
              <a:rPr lang="en-US" sz="2000" dirty="0" smtClean="0"/>
              <a:t>Values positive </a:t>
            </a:r>
          </a:p>
          <a:p>
            <a:pPr lvl="1" eaLnBrk="1" hangingPunct="1"/>
            <a:r>
              <a:rPr lang="en-US" sz="2000" dirty="0" smtClean="0"/>
              <a:t>Sum to 1 </a:t>
            </a:r>
            <a:r>
              <a:rPr lang="en-US" sz="2000" dirty="0" smtClean="0">
                <a:sym typeface="Wingdings" pitchFamily="2" charset="2"/>
              </a:rPr>
              <a:t> </a:t>
            </a:r>
            <a:r>
              <a:rPr lang="en-US" sz="2000" dirty="0" smtClean="0"/>
              <a:t>constant regions same as input</a:t>
            </a:r>
          </a:p>
          <a:p>
            <a:pPr lvl="1" eaLnBrk="1" hangingPunct="1"/>
            <a:r>
              <a:rPr lang="en-US" sz="2000" dirty="0" smtClean="0"/>
              <a:t>Amount of smoothing proportional to mask size</a:t>
            </a:r>
          </a:p>
          <a:p>
            <a:pPr lvl="1" eaLnBrk="1" hangingPunct="1"/>
            <a:r>
              <a:rPr lang="en-US" sz="2000" dirty="0" smtClean="0"/>
              <a:t>Remove “high-frequency” components; “low-pass” filter</a:t>
            </a:r>
          </a:p>
          <a:p>
            <a:pPr eaLnBrk="1" hangingPunct="1">
              <a:buFontTx/>
              <a:buNone/>
            </a:pPr>
            <a:endParaRPr lang="en-US" sz="800" dirty="0" smtClean="0"/>
          </a:p>
          <a:p>
            <a:pPr eaLnBrk="1" hangingPunct="1"/>
            <a:r>
              <a:rPr lang="en-US" sz="2800" u="sng" dirty="0" smtClean="0"/>
              <a:t>Derivatives</a:t>
            </a:r>
          </a:p>
          <a:p>
            <a:pPr lvl="1" eaLnBrk="1" hangingPunct="1"/>
            <a:r>
              <a:rPr lang="en-US" sz="2000" dirty="0" smtClean="0"/>
              <a:t>___________ signs used to get high response in regions of high contrast</a:t>
            </a:r>
          </a:p>
          <a:p>
            <a:pPr lvl="1" eaLnBrk="1" hangingPunct="1"/>
            <a:r>
              <a:rPr lang="en-US" sz="2000" dirty="0" smtClean="0"/>
              <a:t>Sum to ___ </a:t>
            </a:r>
            <a:r>
              <a:rPr lang="en-US" sz="2000" dirty="0" smtClean="0">
                <a:sym typeface="Wingdings" pitchFamily="2" charset="2"/>
              </a:rPr>
              <a:t></a:t>
            </a:r>
            <a:r>
              <a:rPr lang="en-US" sz="2000" dirty="0" smtClean="0"/>
              <a:t> no response in constant regions</a:t>
            </a:r>
          </a:p>
          <a:p>
            <a:pPr lvl="1" eaLnBrk="1" hangingPunct="1"/>
            <a:r>
              <a:rPr lang="en-US" sz="2000" dirty="0" smtClean="0"/>
              <a:t>High absolute value at points of high contrast</a:t>
            </a:r>
          </a:p>
          <a:p>
            <a:pPr lvl="1" eaLnBrk="1" hangingPunct="1"/>
            <a:endParaRPr lang="en-US" sz="800" dirty="0" smtClean="0"/>
          </a:p>
          <a:p>
            <a:pPr lvl="1" eaLnBrk="1" hangingPunct="1"/>
            <a:endParaRPr lang="en-US" sz="2600" dirty="0" smtClean="0"/>
          </a:p>
          <a:p>
            <a:pPr lvl="1" eaLnBrk="1" hangingPunct="1">
              <a:buFontTx/>
              <a:buNone/>
            </a:pPr>
            <a:endParaRPr lang="en-US" dirty="0" smtClean="0"/>
          </a:p>
          <a:p>
            <a:pPr lvl="1" eaLnBrk="1" hangingPunct="1"/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E60B56B-7935-4BD3-9926-3E4E76C14ACB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38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/>
          <p:cNvSpPr>
            <a:spLocks noGrp="1"/>
          </p:cNvSpPr>
          <p:nvPr>
            <p:ph type="title"/>
          </p:nvPr>
        </p:nvSpPr>
        <p:spPr>
          <a:xfrm>
            <a:off x="611560" y="80628"/>
            <a:ext cx="8098668" cy="1143000"/>
          </a:xfrm>
        </p:spPr>
        <p:txBody>
          <a:bodyPr/>
          <a:lstStyle/>
          <a:p>
            <a:r>
              <a:rPr lang="en-US" sz="3800" dirty="0" smtClean="0"/>
              <a:t>Seam carving: main idea</a:t>
            </a:r>
          </a:p>
        </p:txBody>
      </p:sp>
      <p:pic>
        <p:nvPicPr>
          <p:cNvPr id="4628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03748" y="1880828"/>
            <a:ext cx="4581525" cy="305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219200" y="5029200"/>
            <a:ext cx="67687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200" dirty="0" smtClean="0">
                <a:solidFill>
                  <a:srgbClr val="000000"/>
                </a:solidFill>
              </a:rPr>
              <a:t>[</a:t>
            </a:r>
            <a:r>
              <a:rPr lang="en-US" sz="2200" dirty="0" err="1" smtClean="0">
                <a:solidFill>
                  <a:srgbClr val="000000"/>
                </a:solidFill>
              </a:rPr>
              <a:t>Shai</a:t>
            </a:r>
            <a:r>
              <a:rPr lang="en-US" sz="2200" dirty="0" smtClean="0">
                <a:solidFill>
                  <a:srgbClr val="000000"/>
                </a:solidFill>
              </a:rPr>
              <a:t> &amp; </a:t>
            </a:r>
            <a:r>
              <a:rPr lang="en-US" sz="2200" dirty="0" err="1" smtClean="0">
                <a:solidFill>
                  <a:srgbClr val="000000"/>
                </a:solidFill>
              </a:rPr>
              <a:t>Avidan</a:t>
            </a:r>
            <a:r>
              <a:rPr lang="en-US" sz="2200" dirty="0" smtClean="0">
                <a:solidFill>
                  <a:srgbClr val="000000"/>
                </a:solidFill>
              </a:rPr>
              <a:t>, SIGGRAPH 2007]</a:t>
            </a:r>
            <a:endParaRPr lang="en-US" sz="2200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917DEA-E711-4B25-8C09-03B00F638BF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sz="4000" dirty="0" smtClean="0"/>
              <a:t>Last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Image formation</a:t>
            </a:r>
          </a:p>
          <a:p>
            <a:r>
              <a:rPr lang="en-US" sz="2800" dirty="0" smtClean="0"/>
              <a:t>Linear filters and convolution useful for</a:t>
            </a:r>
          </a:p>
          <a:p>
            <a:pPr lvl="1"/>
            <a:r>
              <a:rPr lang="en-US" sz="2400" dirty="0" smtClean="0"/>
              <a:t>Image smoothing, removing noise</a:t>
            </a:r>
          </a:p>
          <a:p>
            <a:pPr lvl="2"/>
            <a:r>
              <a:rPr lang="en-US" sz="2000" dirty="0" smtClean="0"/>
              <a:t>Box filter</a:t>
            </a:r>
          </a:p>
          <a:p>
            <a:pPr lvl="2"/>
            <a:r>
              <a:rPr lang="en-US" sz="2000" dirty="0" smtClean="0"/>
              <a:t>Gaussian filter</a:t>
            </a:r>
          </a:p>
          <a:p>
            <a:pPr lvl="2"/>
            <a:r>
              <a:rPr lang="en-US" sz="2000" dirty="0" smtClean="0"/>
              <a:t>Impact of scale / width of smoothing filter</a:t>
            </a:r>
          </a:p>
          <a:p>
            <a:endParaRPr lang="en-US" sz="2800" dirty="0" smtClean="0"/>
          </a:p>
          <a:p>
            <a:r>
              <a:rPr lang="en-US" sz="2800" dirty="0" smtClean="0"/>
              <a:t>Separable filters more efficient </a:t>
            </a:r>
          </a:p>
          <a:p>
            <a:r>
              <a:rPr lang="en-US" sz="2800" dirty="0" smtClean="0"/>
              <a:t>Median filter: a non-linear filter, edge-preserving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E4EC039-AE2B-4982-844D-245706E1AAFC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3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1463" y="1306922"/>
            <a:ext cx="6029325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234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4488" y="4081872"/>
            <a:ext cx="5886450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2341" name="TextBox 6"/>
          <p:cNvSpPr txBox="1">
            <a:spLocks noChangeArrowheads="1"/>
          </p:cNvSpPr>
          <p:nvPr/>
        </p:nvSpPr>
        <p:spPr bwMode="auto">
          <a:xfrm>
            <a:off x="3257550" y="2949984"/>
            <a:ext cx="4381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Content-aware resizing</a:t>
            </a:r>
          </a:p>
        </p:txBody>
      </p:sp>
      <p:sp>
        <p:nvSpPr>
          <p:cNvPr id="142342" name="TextBox 7"/>
          <p:cNvSpPr txBox="1">
            <a:spLocks noChangeArrowheads="1"/>
          </p:cNvSpPr>
          <p:nvPr/>
        </p:nvSpPr>
        <p:spPr bwMode="auto">
          <a:xfrm>
            <a:off x="3513138" y="5615397"/>
            <a:ext cx="43815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Traditional resizing</a:t>
            </a:r>
          </a:p>
        </p:txBody>
      </p:sp>
      <p:sp>
        <p:nvSpPr>
          <p:cNvPr id="8" name="Title 6"/>
          <p:cNvSpPr>
            <a:spLocks noGrp="1"/>
          </p:cNvSpPr>
          <p:nvPr>
            <p:ph type="title"/>
          </p:nvPr>
        </p:nvSpPr>
        <p:spPr>
          <a:xfrm>
            <a:off x="611560" y="80628"/>
            <a:ext cx="8098668" cy="1143000"/>
          </a:xfrm>
        </p:spPr>
        <p:txBody>
          <a:bodyPr/>
          <a:lstStyle/>
          <a:p>
            <a:r>
              <a:rPr lang="en-US" sz="3800" dirty="0" smtClean="0"/>
              <a:t>Seam carving: main idea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71600" y="6019800"/>
            <a:ext cx="67687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200" dirty="0" smtClean="0">
                <a:solidFill>
                  <a:srgbClr val="000000"/>
                </a:solidFill>
              </a:rPr>
              <a:t>[</a:t>
            </a:r>
            <a:r>
              <a:rPr lang="en-US" sz="2200" dirty="0" err="1" smtClean="0">
                <a:solidFill>
                  <a:srgbClr val="000000"/>
                </a:solidFill>
              </a:rPr>
              <a:t>Shai</a:t>
            </a:r>
            <a:r>
              <a:rPr lang="en-US" sz="2200" dirty="0" smtClean="0">
                <a:solidFill>
                  <a:srgbClr val="000000"/>
                </a:solidFill>
              </a:rPr>
              <a:t> &amp; </a:t>
            </a:r>
            <a:r>
              <a:rPr lang="en-US" sz="2200" dirty="0" err="1" smtClean="0">
                <a:solidFill>
                  <a:srgbClr val="000000"/>
                </a:solidFill>
              </a:rPr>
              <a:t>Avidan</a:t>
            </a:r>
            <a:r>
              <a:rPr lang="en-US" sz="2200" dirty="0" smtClean="0">
                <a:solidFill>
                  <a:srgbClr val="000000"/>
                </a:solidFill>
              </a:rPr>
              <a:t>, SIGGRAPH 2007]</a:t>
            </a:r>
            <a:endParaRPr lang="en-US" sz="2200" dirty="0">
              <a:solidFill>
                <a:srgbClr val="000000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2764DD8-4325-4F79-8E26-DD5D1C3312B3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40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/>
          <p:cNvSpPr txBox="1">
            <a:spLocks/>
          </p:cNvSpPr>
          <p:nvPr/>
        </p:nvSpPr>
        <p:spPr bwMode="auto">
          <a:xfrm>
            <a:off x="611560" y="80628"/>
            <a:ext cx="809866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800" kern="0" smtClean="0">
                <a:solidFill>
                  <a:srgbClr val="000000"/>
                </a:solidFill>
              </a:rPr>
              <a:t>Seam carving: main idea</a:t>
            </a:r>
            <a:endParaRPr lang="en-US" sz="3800" kern="0" dirty="0" smtClean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2764DD8-4325-4F79-8E26-DD5D1C3312B3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41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95600" y="1752600"/>
            <a:ext cx="388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hlinkClick r:id="rId3"/>
              </a:rPr>
              <a:t>video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1463" y="1306922"/>
            <a:ext cx="6029325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2341" name="TextBox 6"/>
          <p:cNvSpPr txBox="1">
            <a:spLocks noChangeArrowheads="1"/>
          </p:cNvSpPr>
          <p:nvPr/>
        </p:nvSpPr>
        <p:spPr bwMode="auto">
          <a:xfrm>
            <a:off x="3257550" y="2949984"/>
            <a:ext cx="4381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</a:rPr>
              <a:t>Content-aware resizing</a:t>
            </a:r>
          </a:p>
        </p:txBody>
      </p:sp>
      <p:sp>
        <p:nvSpPr>
          <p:cNvPr id="8" name="Title 6"/>
          <p:cNvSpPr>
            <a:spLocks noGrp="1"/>
          </p:cNvSpPr>
          <p:nvPr>
            <p:ph type="title"/>
          </p:nvPr>
        </p:nvSpPr>
        <p:spPr>
          <a:xfrm>
            <a:off x="611560" y="80628"/>
            <a:ext cx="8098668" cy="1143000"/>
          </a:xfrm>
        </p:spPr>
        <p:txBody>
          <a:bodyPr/>
          <a:lstStyle/>
          <a:p>
            <a:r>
              <a:rPr lang="en-US" sz="3800" dirty="0" smtClean="0"/>
              <a:t>Seam carving: main idea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9552" y="3429000"/>
            <a:ext cx="820891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sz="2800" dirty="0" smtClean="0">
                <a:solidFill>
                  <a:srgbClr val="000000"/>
                </a:solidFill>
              </a:rPr>
              <a:t>Intuition: </a:t>
            </a:r>
          </a:p>
          <a:p>
            <a:pPr marL="742950" indent="-400050" fontAlgn="base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000000"/>
                </a:solidFill>
              </a:rPr>
              <a:t>Preserve the most “interesting” content</a:t>
            </a:r>
          </a:p>
          <a:p>
            <a:pPr marL="1200150" lvl="1" indent="-400050" fontAlgn="base">
              <a:spcBef>
                <a:spcPct val="0"/>
              </a:spcBef>
              <a:spcAft>
                <a:spcPts val="600"/>
              </a:spcAft>
            </a:pPr>
            <a:r>
              <a:rPr lang="en-US" sz="2400" dirty="0" smtClean="0">
                <a:solidFill>
                  <a:srgbClr val="333399"/>
                </a:solidFill>
                <a:sym typeface="Wingdings" pitchFamily="2" charset="2"/>
              </a:rPr>
              <a:t> Prefer to remove pixels with low gradient energy</a:t>
            </a:r>
            <a:endParaRPr lang="en-US" sz="2400" dirty="0" smtClean="0">
              <a:solidFill>
                <a:srgbClr val="333399"/>
              </a:solidFill>
            </a:endParaRPr>
          </a:p>
          <a:p>
            <a:pPr marL="742950" indent="-400050" fontAlgn="base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000000"/>
                </a:solidFill>
              </a:rPr>
              <a:t>To reduce or increase size in one dimension, remove irregularly shaped “seams”</a:t>
            </a:r>
          </a:p>
          <a:p>
            <a:pPr marL="1200150" lvl="1" indent="-400050" fontAlgn="base">
              <a:spcBef>
                <a:spcPct val="0"/>
              </a:spcBef>
              <a:spcAft>
                <a:spcPts val="600"/>
              </a:spcAft>
            </a:pPr>
            <a:r>
              <a:rPr lang="en-US" sz="2400" dirty="0" smtClean="0">
                <a:solidFill>
                  <a:srgbClr val="333399"/>
                </a:solidFill>
                <a:sym typeface="Wingdings" pitchFamily="2" charset="2"/>
              </a:rPr>
              <a:t> Optimal solution via dynamic programming.</a:t>
            </a:r>
            <a:endParaRPr lang="en-US" sz="2400" dirty="0">
              <a:solidFill>
                <a:srgbClr val="33339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2764DD8-4325-4F79-8E26-DD5D1C3312B3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42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6" name="Content Placeholder 5"/>
          <p:cNvSpPr>
            <a:spLocks noGrp="1"/>
          </p:cNvSpPr>
          <p:nvPr>
            <p:ph idx="1"/>
          </p:nvPr>
        </p:nvSpPr>
        <p:spPr>
          <a:xfrm>
            <a:off x="457200" y="1384300"/>
            <a:ext cx="8229600" cy="730250"/>
          </a:xfrm>
        </p:spPr>
        <p:txBody>
          <a:bodyPr/>
          <a:lstStyle/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 smtClean="0"/>
              <a:t>Want to remove seams where they won’t be very noticeable:</a:t>
            </a:r>
          </a:p>
          <a:p>
            <a:pPr lvl="1"/>
            <a:r>
              <a:rPr lang="en-US" sz="2400" dirty="0" smtClean="0"/>
              <a:t>Measure “energy” as gradient magnitude</a:t>
            </a:r>
          </a:p>
          <a:p>
            <a:r>
              <a:rPr lang="en-US" sz="2800" dirty="0" smtClean="0"/>
              <a:t>Choose seam based on </a:t>
            </a:r>
            <a:r>
              <a:rPr lang="en-US" sz="2800" b="1" dirty="0" smtClean="0"/>
              <a:t>minimum total energy path</a:t>
            </a:r>
            <a:r>
              <a:rPr lang="en-US" sz="2800" dirty="0" smtClean="0"/>
              <a:t> across image, subject to 8-connectedness.</a:t>
            </a:r>
          </a:p>
        </p:txBody>
      </p:sp>
      <p:sp>
        <p:nvSpPr>
          <p:cNvPr id="8" name="Title 6"/>
          <p:cNvSpPr txBox="1">
            <a:spLocks/>
          </p:cNvSpPr>
          <p:nvPr/>
        </p:nvSpPr>
        <p:spPr bwMode="auto">
          <a:xfrm>
            <a:off x="611560" y="80628"/>
            <a:ext cx="809866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800" kern="0" dirty="0" smtClean="0">
                <a:solidFill>
                  <a:srgbClr val="000000"/>
                </a:solidFill>
              </a:rPr>
              <a:t>Seam carving: main idea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9692" y="1196752"/>
            <a:ext cx="2736303" cy="1826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6" y="1160748"/>
            <a:ext cx="2736303" cy="1826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4680012" y="3212976"/>
          <a:ext cx="1739900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5580" name="Equation" r:id="rId7" imgW="825480" imgH="203040" progId="Equation.3">
                  <p:embed/>
                </p:oleObj>
              </mc:Choice>
              <mc:Fallback>
                <p:oleObj name="Equation" r:id="rId7" imgW="825480" imgH="20304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0012" y="3212976"/>
                        <a:ext cx="1739900" cy="428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30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/>
          <a:srcRect l="33994" t="-5387"/>
          <a:stretch>
            <a:fillRect/>
          </a:stretch>
        </p:blipFill>
        <p:spPr bwMode="auto">
          <a:xfrm>
            <a:off x="6336704" y="3084698"/>
            <a:ext cx="2447764" cy="704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2764DD8-4325-4F79-8E26-DD5D1C3312B3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43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4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lide Number Placeholder 5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2764DD8-4325-4F79-8E26-DD5D1C3312B3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44</a:t>
            </a:fld>
            <a:endParaRPr lang="en-US" sz="1400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grpSp>
        <p:nvGrpSpPr>
          <p:cNvPr id="2" name="Group 34"/>
          <p:cNvGrpSpPr/>
          <p:nvPr/>
        </p:nvGrpSpPr>
        <p:grpSpPr>
          <a:xfrm>
            <a:off x="107504" y="2492896"/>
            <a:ext cx="1143000" cy="914400"/>
            <a:chOff x="482588" y="1196752"/>
            <a:chExt cx="1143000" cy="914400"/>
          </a:xfrm>
        </p:grpSpPr>
        <p:sp>
          <p:nvSpPr>
            <p:cNvPr id="36" name="Rectangle 35"/>
            <p:cNvSpPr/>
            <p:nvPr/>
          </p:nvSpPr>
          <p:spPr bwMode="auto">
            <a:xfrm>
              <a:off x="482588" y="1653952"/>
              <a:ext cx="381000" cy="457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37" name="Rectangle 36"/>
            <p:cNvSpPr/>
            <p:nvPr/>
          </p:nvSpPr>
          <p:spPr bwMode="auto">
            <a:xfrm>
              <a:off x="863588" y="1653952"/>
              <a:ext cx="381000" cy="457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38" name="Rectangle 37"/>
            <p:cNvSpPr/>
            <p:nvPr/>
          </p:nvSpPr>
          <p:spPr bwMode="auto">
            <a:xfrm>
              <a:off x="1244588" y="1653952"/>
              <a:ext cx="381000" cy="457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39" name="Rectangle 38"/>
            <p:cNvSpPr/>
            <p:nvPr/>
          </p:nvSpPr>
          <p:spPr bwMode="auto">
            <a:xfrm>
              <a:off x="863588" y="1196752"/>
              <a:ext cx="381000" cy="457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cxnSp>
          <p:nvCxnSpPr>
            <p:cNvPr id="40" name="Straight Arrow Connector 39"/>
            <p:cNvCxnSpPr>
              <a:stCxn id="39" idx="2"/>
            </p:cNvCxnSpPr>
            <p:nvPr/>
          </p:nvCxnSpPr>
          <p:spPr bwMode="auto">
            <a:xfrm rot="5400000">
              <a:off x="692138" y="1596802"/>
              <a:ext cx="304800" cy="4191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1" name="Straight Arrow Connector 40"/>
            <p:cNvCxnSpPr>
              <a:stCxn id="39" idx="2"/>
            </p:cNvCxnSpPr>
            <p:nvPr/>
          </p:nvCxnSpPr>
          <p:spPr bwMode="auto">
            <a:xfrm rot="16200000" flipH="1">
              <a:off x="920738" y="1787302"/>
              <a:ext cx="304800" cy="381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2" name="Straight Arrow Connector 41"/>
            <p:cNvCxnSpPr>
              <a:stCxn id="39" idx="2"/>
            </p:cNvCxnSpPr>
            <p:nvPr/>
          </p:nvCxnSpPr>
          <p:spPr bwMode="auto">
            <a:xfrm rot="16200000" flipH="1">
              <a:off x="1111238" y="1596802"/>
              <a:ext cx="304800" cy="4191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3" name="Group 26"/>
          <p:cNvGrpSpPr/>
          <p:nvPr/>
        </p:nvGrpSpPr>
        <p:grpSpPr>
          <a:xfrm>
            <a:off x="503548" y="2024844"/>
            <a:ext cx="1143000" cy="914400"/>
            <a:chOff x="482588" y="1196752"/>
            <a:chExt cx="1143000" cy="914400"/>
          </a:xfrm>
        </p:grpSpPr>
        <p:sp>
          <p:nvSpPr>
            <p:cNvPr id="28" name="Rectangle 27"/>
            <p:cNvSpPr/>
            <p:nvPr/>
          </p:nvSpPr>
          <p:spPr bwMode="auto">
            <a:xfrm>
              <a:off x="482588" y="1653952"/>
              <a:ext cx="381000" cy="457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 bwMode="auto">
            <a:xfrm>
              <a:off x="863588" y="1653952"/>
              <a:ext cx="381000" cy="457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30" name="Rectangle 29"/>
            <p:cNvSpPr/>
            <p:nvPr/>
          </p:nvSpPr>
          <p:spPr bwMode="auto">
            <a:xfrm>
              <a:off x="1244588" y="1653952"/>
              <a:ext cx="381000" cy="457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31" name="Rectangle 30"/>
            <p:cNvSpPr/>
            <p:nvPr/>
          </p:nvSpPr>
          <p:spPr bwMode="auto">
            <a:xfrm>
              <a:off x="863588" y="1196752"/>
              <a:ext cx="381000" cy="457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cxnSp>
          <p:nvCxnSpPr>
            <p:cNvPr id="32" name="Straight Arrow Connector 31"/>
            <p:cNvCxnSpPr>
              <a:stCxn id="31" idx="2"/>
            </p:cNvCxnSpPr>
            <p:nvPr/>
          </p:nvCxnSpPr>
          <p:spPr bwMode="auto">
            <a:xfrm rot="5400000">
              <a:off x="692138" y="1596802"/>
              <a:ext cx="304800" cy="4191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3" name="Straight Arrow Connector 32"/>
            <p:cNvCxnSpPr>
              <a:stCxn id="31" idx="2"/>
            </p:cNvCxnSpPr>
            <p:nvPr/>
          </p:nvCxnSpPr>
          <p:spPr bwMode="auto">
            <a:xfrm rot="16200000" flipH="1">
              <a:off x="920738" y="1787302"/>
              <a:ext cx="304800" cy="381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4" name="Straight Arrow Connector 33"/>
            <p:cNvCxnSpPr>
              <a:stCxn id="31" idx="2"/>
            </p:cNvCxnSpPr>
            <p:nvPr/>
          </p:nvCxnSpPr>
          <p:spPr bwMode="auto">
            <a:xfrm rot="16200000" flipH="1">
              <a:off x="1111238" y="1596802"/>
              <a:ext cx="304800" cy="4191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4" name="Group 18"/>
          <p:cNvGrpSpPr/>
          <p:nvPr/>
        </p:nvGrpSpPr>
        <p:grpSpPr>
          <a:xfrm>
            <a:off x="539552" y="1556792"/>
            <a:ext cx="1143000" cy="914400"/>
            <a:chOff x="482588" y="1196752"/>
            <a:chExt cx="1143000" cy="914400"/>
          </a:xfrm>
        </p:grpSpPr>
        <p:sp>
          <p:nvSpPr>
            <p:cNvPr id="20" name="Rectangle 19"/>
            <p:cNvSpPr/>
            <p:nvPr/>
          </p:nvSpPr>
          <p:spPr bwMode="auto">
            <a:xfrm>
              <a:off x="482588" y="1653952"/>
              <a:ext cx="381000" cy="457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863588" y="1653952"/>
              <a:ext cx="381000" cy="457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1244588" y="1653952"/>
              <a:ext cx="381000" cy="457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863588" y="1196752"/>
              <a:ext cx="381000" cy="457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cxnSp>
          <p:nvCxnSpPr>
            <p:cNvPr id="24" name="Straight Arrow Connector 23"/>
            <p:cNvCxnSpPr>
              <a:stCxn id="23" idx="2"/>
            </p:cNvCxnSpPr>
            <p:nvPr/>
          </p:nvCxnSpPr>
          <p:spPr bwMode="auto">
            <a:xfrm rot="5400000">
              <a:off x="692138" y="1596802"/>
              <a:ext cx="304800" cy="4191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5" name="Straight Arrow Connector 24"/>
            <p:cNvCxnSpPr>
              <a:stCxn id="23" idx="2"/>
            </p:cNvCxnSpPr>
            <p:nvPr/>
          </p:nvCxnSpPr>
          <p:spPr bwMode="auto">
            <a:xfrm rot="16200000" flipH="1">
              <a:off x="920738" y="1787302"/>
              <a:ext cx="304800" cy="381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6" name="Straight Arrow Connector 25"/>
            <p:cNvCxnSpPr>
              <a:stCxn id="23" idx="2"/>
            </p:cNvCxnSpPr>
            <p:nvPr/>
          </p:nvCxnSpPr>
          <p:spPr bwMode="auto">
            <a:xfrm rot="16200000" flipH="1">
              <a:off x="1111238" y="1596802"/>
              <a:ext cx="304800" cy="4191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141316" name="Content Placeholder 5"/>
          <p:cNvSpPr>
            <a:spLocks noGrp="1"/>
          </p:cNvSpPr>
          <p:nvPr>
            <p:ph idx="1"/>
          </p:nvPr>
        </p:nvSpPr>
        <p:spPr>
          <a:xfrm>
            <a:off x="467544" y="3657600"/>
            <a:ext cx="7956884" cy="3007122"/>
          </a:xfrm>
        </p:spPr>
        <p:txBody>
          <a:bodyPr/>
          <a:lstStyle/>
          <a:p>
            <a:pPr>
              <a:spcAft>
                <a:spcPts val="1200"/>
              </a:spcAft>
              <a:buNone/>
            </a:pPr>
            <a:r>
              <a:rPr lang="en-US" sz="2800" dirty="0" smtClean="0"/>
              <a:t>Let a </a:t>
            </a:r>
            <a:r>
              <a:rPr lang="en-US" sz="2800" dirty="0" smtClean="0">
                <a:solidFill>
                  <a:schemeClr val="accent2"/>
                </a:solidFill>
              </a:rPr>
              <a:t>vertical seam </a:t>
            </a:r>
            <a:r>
              <a:rPr lang="en-US" sz="2800" b="1" dirty="0" smtClean="0"/>
              <a:t>s </a:t>
            </a:r>
            <a:r>
              <a:rPr lang="en-US" sz="2800" dirty="0" smtClean="0"/>
              <a:t>consist of </a:t>
            </a:r>
            <a:r>
              <a:rPr lang="en-US" sz="2800" i="1" dirty="0" smtClean="0"/>
              <a:t>h </a:t>
            </a:r>
            <a:r>
              <a:rPr lang="en-US" sz="2800" dirty="0" smtClean="0"/>
              <a:t>positions that form an 8-connected path.</a:t>
            </a:r>
          </a:p>
          <a:p>
            <a:pPr>
              <a:spcAft>
                <a:spcPts val="1200"/>
              </a:spcAft>
              <a:buNone/>
            </a:pPr>
            <a:r>
              <a:rPr lang="en-US" sz="2800" dirty="0" smtClean="0"/>
              <a:t>Let the </a:t>
            </a:r>
            <a:r>
              <a:rPr lang="en-US" sz="2800" dirty="0" smtClean="0">
                <a:solidFill>
                  <a:schemeClr val="accent2"/>
                </a:solidFill>
              </a:rPr>
              <a:t>cost of a seam </a:t>
            </a:r>
            <a:r>
              <a:rPr lang="en-US" sz="2800" dirty="0" smtClean="0"/>
              <a:t>be:</a:t>
            </a:r>
          </a:p>
          <a:p>
            <a:pPr>
              <a:spcAft>
                <a:spcPts val="1200"/>
              </a:spcAft>
              <a:buNone/>
            </a:pPr>
            <a:r>
              <a:rPr lang="en-US" sz="2800" dirty="0" smtClean="0">
                <a:solidFill>
                  <a:schemeClr val="accent2"/>
                </a:solidFill>
              </a:rPr>
              <a:t>Optimal seam </a:t>
            </a:r>
            <a:r>
              <a:rPr lang="en-US" sz="2800" dirty="0" smtClean="0"/>
              <a:t>minimizes this cost:</a:t>
            </a:r>
          </a:p>
          <a:p>
            <a:pPr>
              <a:spcAft>
                <a:spcPts val="1200"/>
              </a:spcAft>
              <a:buNone/>
            </a:pPr>
            <a:r>
              <a:rPr lang="en-US" sz="2800" dirty="0" smtClean="0"/>
              <a:t>Compute it efficiently with </a:t>
            </a:r>
            <a:r>
              <a:rPr lang="en-US" sz="2800" dirty="0" smtClean="0">
                <a:solidFill>
                  <a:schemeClr val="accent2"/>
                </a:solidFill>
              </a:rPr>
              <a:t>dynamic programming</a:t>
            </a:r>
            <a:r>
              <a:rPr lang="en-US" sz="2800" dirty="0" smtClean="0"/>
              <a:t>.</a:t>
            </a:r>
          </a:p>
          <a:p>
            <a:pPr>
              <a:spcAft>
                <a:spcPts val="1200"/>
              </a:spcAft>
            </a:pPr>
            <a:endParaRPr lang="en-US" sz="2800" b="1" dirty="0" smtClean="0"/>
          </a:p>
        </p:txBody>
      </p:sp>
      <p:pic>
        <p:nvPicPr>
          <p:cNvPr id="14131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9692" y="1196752"/>
            <a:ext cx="2736303" cy="1826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1318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6" y="1160748"/>
            <a:ext cx="2736303" cy="1826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6"/>
          <p:cNvSpPr txBox="1">
            <a:spLocks/>
          </p:cNvSpPr>
          <p:nvPr/>
        </p:nvSpPr>
        <p:spPr bwMode="auto">
          <a:xfrm>
            <a:off x="611560" y="80628"/>
            <a:ext cx="809866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800" kern="0" dirty="0" smtClean="0">
                <a:solidFill>
                  <a:srgbClr val="000000"/>
                </a:solidFill>
              </a:rPr>
              <a:t>Seam carving: algorithm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4752020" y="4761272"/>
          <a:ext cx="3688862" cy="9359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840" name="Equation" r:id="rId7" imgW="1701720" imgH="431640" progId="Equation.3">
                  <p:embed/>
                </p:oleObj>
              </mc:Choice>
              <mc:Fallback>
                <p:oleObj name="Equation" r:id="rId7" imgW="1701720" imgH="43164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52020" y="4761272"/>
                        <a:ext cx="3688862" cy="93598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17"/>
          <p:cNvGrpSpPr/>
          <p:nvPr/>
        </p:nvGrpSpPr>
        <p:grpSpPr>
          <a:xfrm>
            <a:off x="143508" y="1088740"/>
            <a:ext cx="1143000" cy="914400"/>
            <a:chOff x="482588" y="1196752"/>
            <a:chExt cx="1143000" cy="914400"/>
          </a:xfrm>
        </p:grpSpPr>
        <p:sp>
          <p:nvSpPr>
            <p:cNvPr id="11" name="Rectangle 10"/>
            <p:cNvSpPr/>
            <p:nvPr/>
          </p:nvSpPr>
          <p:spPr bwMode="auto">
            <a:xfrm>
              <a:off x="482588" y="1653952"/>
              <a:ext cx="381000" cy="457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863588" y="1653952"/>
              <a:ext cx="381000" cy="457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1244588" y="1653952"/>
              <a:ext cx="381000" cy="457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863588" y="1196752"/>
              <a:ext cx="381000" cy="457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cxnSp>
          <p:nvCxnSpPr>
            <p:cNvPr id="15" name="Straight Arrow Connector 14"/>
            <p:cNvCxnSpPr>
              <a:stCxn id="14" idx="2"/>
            </p:cNvCxnSpPr>
            <p:nvPr/>
          </p:nvCxnSpPr>
          <p:spPr bwMode="auto">
            <a:xfrm rot="5400000">
              <a:off x="692138" y="1596802"/>
              <a:ext cx="304800" cy="4191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6" name="Straight Arrow Connector 15"/>
            <p:cNvCxnSpPr>
              <a:stCxn id="14" idx="2"/>
            </p:cNvCxnSpPr>
            <p:nvPr/>
          </p:nvCxnSpPr>
          <p:spPr bwMode="auto">
            <a:xfrm rot="16200000" flipH="1">
              <a:off x="920738" y="1787302"/>
              <a:ext cx="304800" cy="381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7" name="Straight Arrow Connector 16"/>
            <p:cNvCxnSpPr>
              <a:stCxn id="14" idx="2"/>
            </p:cNvCxnSpPr>
            <p:nvPr/>
          </p:nvCxnSpPr>
          <p:spPr bwMode="auto">
            <a:xfrm rot="16200000" flipH="1">
              <a:off x="1111238" y="1596802"/>
              <a:ext cx="304800" cy="4191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43" name="Rectangle 42"/>
          <p:cNvSpPr/>
          <p:nvPr/>
        </p:nvSpPr>
        <p:spPr bwMode="auto">
          <a:xfrm>
            <a:off x="539552" y="1088740"/>
            <a:ext cx="360040" cy="432048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solidFill>
                <a:srgbClr val="000000"/>
              </a:solidFill>
            </a:endParaRPr>
          </a:p>
        </p:txBody>
      </p:sp>
      <p:sp>
        <p:nvSpPr>
          <p:cNvPr id="44" name="Rectangle 43"/>
          <p:cNvSpPr/>
          <p:nvPr/>
        </p:nvSpPr>
        <p:spPr bwMode="auto">
          <a:xfrm>
            <a:off x="899592" y="1556792"/>
            <a:ext cx="360040" cy="432048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solidFill>
                <a:srgbClr val="000000"/>
              </a:solidFill>
            </a:endParaRPr>
          </a:p>
        </p:txBody>
      </p:sp>
      <p:sp>
        <p:nvSpPr>
          <p:cNvPr id="45" name="Rectangle 44"/>
          <p:cNvSpPr/>
          <p:nvPr/>
        </p:nvSpPr>
        <p:spPr bwMode="auto">
          <a:xfrm>
            <a:off x="935596" y="2024844"/>
            <a:ext cx="360040" cy="432048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solidFill>
                <a:srgbClr val="000000"/>
              </a:solidFill>
            </a:endParaRPr>
          </a:p>
        </p:txBody>
      </p:sp>
      <p:sp>
        <p:nvSpPr>
          <p:cNvPr id="46" name="Rectangle 45"/>
          <p:cNvSpPr/>
          <p:nvPr/>
        </p:nvSpPr>
        <p:spPr bwMode="auto">
          <a:xfrm>
            <a:off x="935596" y="2492896"/>
            <a:ext cx="360040" cy="432048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solidFill>
                <a:srgbClr val="000000"/>
              </a:solidFill>
            </a:endParaRPr>
          </a:p>
        </p:txBody>
      </p:sp>
      <p:sp>
        <p:nvSpPr>
          <p:cNvPr id="47" name="Rectangle 46"/>
          <p:cNvSpPr/>
          <p:nvPr/>
        </p:nvSpPr>
        <p:spPr bwMode="auto">
          <a:xfrm>
            <a:off x="539552" y="2960948"/>
            <a:ext cx="360040" cy="432048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solidFill>
                <a:srgbClr val="000000"/>
              </a:solidFill>
            </a:endParaRPr>
          </a:p>
        </p:txBody>
      </p:sp>
      <p:cxnSp>
        <p:nvCxnSpPr>
          <p:cNvPr id="49" name="Shape 48"/>
          <p:cNvCxnSpPr>
            <a:endCxn id="43" idx="0"/>
          </p:cNvCxnSpPr>
          <p:nvPr/>
        </p:nvCxnSpPr>
        <p:spPr bwMode="auto">
          <a:xfrm rot="10800000">
            <a:off x="719572" y="1088740"/>
            <a:ext cx="1296144" cy="108012"/>
          </a:xfrm>
          <a:prstGeom prst="curvedConnector4">
            <a:avLst>
              <a:gd name="adj1" fmla="val 43056"/>
              <a:gd name="adj2" fmla="val 311643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7" y="1160748"/>
            <a:ext cx="2736303" cy="1826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3" name="Object 52"/>
          <p:cNvGraphicFramePr>
            <a:graphicFrameLocks noChangeAspect="1"/>
          </p:cNvGraphicFramePr>
          <p:nvPr/>
        </p:nvGraphicFramePr>
        <p:xfrm>
          <a:off x="6084168" y="5661248"/>
          <a:ext cx="2160240" cy="5867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841" name="Equation" r:id="rId9" imgW="1028520" imgH="279360" progId="Equation.3">
                  <p:embed/>
                </p:oleObj>
              </mc:Choice>
              <mc:Fallback>
                <p:oleObj name="Equation" r:id="rId9" imgW="1028520" imgH="27936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4168" y="5661248"/>
                        <a:ext cx="2160240" cy="58673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oup 58"/>
          <p:cNvGrpSpPr/>
          <p:nvPr/>
        </p:nvGrpSpPr>
        <p:grpSpPr>
          <a:xfrm>
            <a:off x="539552" y="1115452"/>
            <a:ext cx="828092" cy="2250832"/>
            <a:chOff x="539552" y="1115452"/>
            <a:chExt cx="828092" cy="2250832"/>
          </a:xfrm>
        </p:grpSpPr>
        <p:sp>
          <p:nvSpPr>
            <p:cNvPr id="54" name="TextBox 53"/>
            <p:cNvSpPr txBox="1"/>
            <p:nvPr/>
          </p:nvSpPr>
          <p:spPr>
            <a:xfrm>
              <a:off x="539552" y="1115452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srgbClr val="000000"/>
                  </a:solidFill>
                </a:rPr>
                <a:t>s</a:t>
              </a:r>
              <a:r>
                <a:rPr lang="en-US" baseline="-25000" dirty="0" smtClean="0">
                  <a:solidFill>
                    <a:srgbClr val="000000"/>
                  </a:solidFill>
                </a:rPr>
                <a:t>1</a:t>
              </a:r>
              <a:endParaRPr lang="en-US" baseline="-25000" dirty="0">
                <a:solidFill>
                  <a:srgbClr val="000000"/>
                </a:solidFill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899592" y="1583504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srgbClr val="000000"/>
                  </a:solidFill>
                </a:rPr>
                <a:t>s</a:t>
              </a:r>
              <a:r>
                <a:rPr lang="en-US" baseline="-25000" dirty="0" smtClean="0">
                  <a:solidFill>
                    <a:srgbClr val="000000"/>
                  </a:solidFill>
                </a:rPr>
                <a:t>2</a:t>
              </a:r>
              <a:endParaRPr lang="en-US" baseline="-25000" dirty="0">
                <a:solidFill>
                  <a:srgbClr val="000000"/>
                </a:solidFill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899592" y="2024844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srgbClr val="000000"/>
                  </a:solidFill>
                </a:rPr>
                <a:t>s</a:t>
              </a:r>
              <a:r>
                <a:rPr lang="en-US" baseline="-25000" dirty="0" smtClean="0">
                  <a:solidFill>
                    <a:srgbClr val="000000"/>
                  </a:solidFill>
                </a:rPr>
                <a:t>3</a:t>
              </a:r>
              <a:endParaRPr lang="en-US" baseline="-25000" dirty="0">
                <a:solidFill>
                  <a:srgbClr val="000000"/>
                </a:solidFill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935596" y="2483604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srgbClr val="000000"/>
                  </a:solidFill>
                </a:rPr>
                <a:t>s</a:t>
              </a:r>
              <a:r>
                <a:rPr lang="en-US" baseline="-25000" dirty="0" smtClean="0">
                  <a:solidFill>
                    <a:srgbClr val="000000"/>
                  </a:solidFill>
                </a:rPr>
                <a:t>4</a:t>
              </a:r>
              <a:endParaRPr lang="en-US" baseline="-25000" dirty="0">
                <a:solidFill>
                  <a:srgbClr val="000000"/>
                </a:solidFill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575556" y="2996952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srgbClr val="000000"/>
                  </a:solidFill>
                </a:rPr>
                <a:t>s</a:t>
              </a:r>
              <a:r>
                <a:rPr lang="en-US" baseline="-25000" dirty="0" smtClean="0">
                  <a:solidFill>
                    <a:srgbClr val="000000"/>
                  </a:solidFill>
                </a:rPr>
                <a:t>5</a:t>
              </a:r>
              <a:endParaRPr lang="en-US" baseline="-25000" dirty="0">
                <a:solidFill>
                  <a:srgbClr val="000000"/>
                </a:solidFill>
              </a:endParaRPr>
            </a:p>
          </p:txBody>
        </p:sp>
      </p:grpSp>
      <p:graphicFrame>
        <p:nvGraphicFramePr>
          <p:cNvPr id="60" name="Object 59"/>
          <p:cNvGraphicFramePr>
            <a:graphicFrameLocks noChangeAspect="1"/>
          </p:cNvGraphicFramePr>
          <p:nvPr/>
        </p:nvGraphicFramePr>
        <p:xfrm>
          <a:off x="4680012" y="3212976"/>
          <a:ext cx="1739900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842" name="Equation" r:id="rId11" imgW="825480" imgH="203040" progId="Equation.3">
                  <p:embed/>
                </p:oleObj>
              </mc:Choice>
              <mc:Fallback>
                <p:oleObj name="Equation" r:id="rId11" imgW="825480" imgH="20304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0012" y="3212976"/>
                        <a:ext cx="1739900" cy="428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" name="Picture 30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3" cstate="print"/>
          <a:srcRect l="33994" t="-5387"/>
          <a:stretch>
            <a:fillRect/>
          </a:stretch>
        </p:blipFill>
        <p:spPr bwMode="auto">
          <a:xfrm>
            <a:off x="6336704" y="3084698"/>
            <a:ext cx="2447764" cy="704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7" dur="indefinite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8991600" cy="1143000"/>
          </a:xfrm>
        </p:spPr>
        <p:txBody>
          <a:bodyPr/>
          <a:lstStyle/>
          <a:p>
            <a:r>
              <a:rPr lang="en-US" sz="3600" dirty="0" smtClean="0"/>
              <a:t>How to identify the minimum cost seam?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754563"/>
          </a:xfrm>
        </p:spPr>
        <p:txBody>
          <a:bodyPr/>
          <a:lstStyle/>
          <a:p>
            <a:r>
              <a:rPr lang="en-US" sz="2800" dirty="0" smtClean="0"/>
              <a:t>How many possible seams are there? </a:t>
            </a:r>
          </a:p>
          <a:p>
            <a:pPr lvl="1"/>
            <a:r>
              <a:rPr lang="en-US" sz="2400" dirty="0" smtClean="0"/>
              <a:t>height </a:t>
            </a:r>
            <a:r>
              <a:rPr lang="en-US" sz="2400" i="1" dirty="0" smtClean="0"/>
              <a:t>h</a:t>
            </a:r>
            <a:r>
              <a:rPr lang="en-US" sz="2400" dirty="0" smtClean="0"/>
              <a:t>, width </a:t>
            </a:r>
            <a:r>
              <a:rPr lang="en-US" sz="2400" i="1" dirty="0" smtClean="0"/>
              <a:t>w</a:t>
            </a:r>
          </a:p>
          <a:p>
            <a:r>
              <a:rPr lang="en-US" sz="2800" dirty="0" smtClean="0"/>
              <a:t>First, consider a </a:t>
            </a:r>
            <a:r>
              <a:rPr lang="en-US" sz="2800" b="1" dirty="0" smtClean="0"/>
              <a:t>greedy</a:t>
            </a:r>
            <a:r>
              <a:rPr lang="en-US" sz="2800" dirty="0" smtClean="0"/>
              <a:t> approach:</a:t>
            </a:r>
            <a:endParaRPr lang="en-US" sz="2800" dirty="0"/>
          </a:p>
        </p:txBody>
      </p:sp>
      <p:grpSp>
        <p:nvGrpSpPr>
          <p:cNvPr id="20" name="Group 19"/>
          <p:cNvGrpSpPr/>
          <p:nvPr/>
        </p:nvGrpSpPr>
        <p:grpSpPr>
          <a:xfrm>
            <a:off x="2362200" y="2541784"/>
            <a:ext cx="4214428" cy="4163816"/>
            <a:chOff x="2362200" y="2340985"/>
            <a:chExt cx="4214428" cy="4163816"/>
          </a:xfrm>
        </p:grpSpPr>
        <p:grpSp>
          <p:nvGrpSpPr>
            <p:cNvPr id="4" name="Group 8"/>
            <p:cNvGrpSpPr/>
            <p:nvPr/>
          </p:nvGrpSpPr>
          <p:grpSpPr>
            <a:xfrm>
              <a:off x="3384612" y="2340985"/>
              <a:ext cx="2052228" cy="2304256"/>
              <a:chOff x="1223628" y="1052736"/>
              <a:chExt cx="2052228" cy="2304256"/>
            </a:xfrm>
          </p:grpSpPr>
          <p:sp>
            <p:nvSpPr>
              <p:cNvPr id="5" name="Rectangle 4"/>
              <p:cNvSpPr/>
              <p:nvPr/>
            </p:nvSpPr>
            <p:spPr bwMode="auto">
              <a:xfrm>
                <a:off x="1223628" y="1052736"/>
                <a:ext cx="2052228" cy="223224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graphicFrame>
            <p:nvGraphicFramePr>
              <p:cNvPr id="6" name="Object 5"/>
              <p:cNvGraphicFramePr>
                <a:graphicFrameLocks noChangeAspect="1"/>
              </p:cNvGraphicFramePr>
              <p:nvPr/>
            </p:nvGraphicFramePr>
            <p:xfrm>
              <a:off x="1367644" y="1196752"/>
              <a:ext cx="1728192" cy="21602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80700" name="Equation" r:id="rId4" imgW="406080" imgH="507960" progId="Equation.3">
                      <p:embed/>
                    </p:oleObj>
                  </mc:Choice>
                  <mc:Fallback>
                    <p:oleObj name="Equation" r:id="rId4" imgW="406080" imgH="507960" progId="Equation.3">
                      <p:embed/>
                      <p:pic>
                        <p:nvPicPr>
                          <p:cNvPr id="0" name="Picture 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67644" y="1196752"/>
                            <a:ext cx="1728192" cy="216024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pic>
          <p:nvPicPr>
            <p:cNvPr id="7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276600" y="4695309"/>
              <a:ext cx="2265928" cy="1512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2362200" y="6135469"/>
              <a:ext cx="42144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smtClean="0">
                  <a:solidFill>
                    <a:srgbClr val="000000"/>
                  </a:solidFill>
                </a:rPr>
                <a:t>Energy matrix (gradient magnitude)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9" name="Rectangle 8"/>
          <p:cNvSpPr/>
          <p:nvPr/>
        </p:nvSpPr>
        <p:spPr bwMode="auto">
          <a:xfrm>
            <a:off x="4108140" y="4057908"/>
            <a:ext cx="540060" cy="540060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4114800" y="3405880"/>
            <a:ext cx="540060" cy="540060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4717740" y="2832048"/>
            <a:ext cx="540060" cy="540060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2764DD8-4325-4F79-8E26-DD5D1C3312B3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45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5" name="TextBox 3"/>
          <p:cNvSpPr txBox="1">
            <a:spLocks noChangeArrowheads="1"/>
          </p:cNvSpPr>
          <p:nvPr/>
        </p:nvSpPr>
        <p:spPr bwMode="auto">
          <a:xfrm>
            <a:off x="0" y="6581775"/>
            <a:ext cx="4267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Adapted from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 animBg="1"/>
      <p:bldP spid="10" grpId="0" animBg="1"/>
      <p:bldP spid="11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8"/>
          <p:cNvGrpSpPr/>
          <p:nvPr/>
        </p:nvGrpSpPr>
        <p:grpSpPr>
          <a:xfrm>
            <a:off x="3275856" y="2492896"/>
            <a:ext cx="2259124" cy="457200"/>
            <a:chOff x="5076056" y="2590056"/>
            <a:chExt cx="2259124" cy="457200"/>
          </a:xfrm>
        </p:grpSpPr>
        <p:sp>
          <p:nvSpPr>
            <p:cNvPr id="8" name="Rectangle 7"/>
            <p:cNvSpPr/>
            <p:nvPr/>
          </p:nvSpPr>
          <p:spPr bwMode="auto">
            <a:xfrm>
              <a:off x="6192180" y="2590056"/>
              <a:ext cx="381000" cy="457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6573180" y="2590056"/>
              <a:ext cx="381000" cy="457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6954180" y="2590056"/>
              <a:ext cx="381000" cy="457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076056" y="2615027"/>
              <a:ext cx="11521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srgbClr val="000000"/>
                  </a:solidFill>
                </a:rPr>
                <a:t>row </a:t>
              </a:r>
              <a:r>
                <a:rPr lang="en-US" i="1" dirty="0" smtClean="0">
                  <a:solidFill>
                    <a:srgbClr val="000000"/>
                  </a:solidFill>
                </a:rPr>
                <a:t>i-1</a:t>
              </a:r>
              <a:endParaRPr lang="en-US" i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4" name="Title 6"/>
          <p:cNvSpPr txBox="1">
            <a:spLocks/>
          </p:cNvSpPr>
          <p:nvPr/>
        </p:nvSpPr>
        <p:spPr bwMode="auto">
          <a:xfrm>
            <a:off x="611560" y="80628"/>
            <a:ext cx="809866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800" kern="0" dirty="0" smtClean="0">
                <a:solidFill>
                  <a:srgbClr val="000000"/>
                </a:solidFill>
              </a:rPr>
              <a:t>Seam carving: algorithm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/>
          </p:nvPr>
        </p:nvSpPr>
        <p:spPr>
          <a:xfrm>
            <a:off x="457200" y="1016732"/>
            <a:ext cx="8291264" cy="4785395"/>
          </a:xfrm>
        </p:spPr>
        <p:txBody>
          <a:bodyPr/>
          <a:lstStyle/>
          <a:p>
            <a:r>
              <a:rPr lang="en-US" sz="2400" dirty="0" smtClean="0"/>
              <a:t>Compute the cumulative minimum energy for all possible connected seams at each entry </a:t>
            </a:r>
            <a:r>
              <a:rPr lang="en-US" sz="2400" i="1" dirty="0" smtClean="0"/>
              <a:t>(</a:t>
            </a:r>
            <a:r>
              <a:rPr lang="en-US" sz="2400" i="1" dirty="0" err="1" smtClean="0"/>
              <a:t>i,j</a:t>
            </a:r>
            <a:r>
              <a:rPr lang="en-US" sz="2400" i="1" dirty="0" smtClean="0"/>
              <a:t>)</a:t>
            </a:r>
            <a:r>
              <a:rPr lang="en-US" sz="2400" dirty="0" smtClean="0"/>
              <a:t>: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pPr>
              <a:buNone/>
            </a:pPr>
            <a:endParaRPr lang="en-US" dirty="0" smtClean="0"/>
          </a:p>
          <a:p>
            <a:r>
              <a:rPr lang="en-US" sz="2400" dirty="0" smtClean="0"/>
              <a:t>Then, min value in last row of </a:t>
            </a:r>
            <a:r>
              <a:rPr lang="en-US" sz="2400" b="1" dirty="0" smtClean="0"/>
              <a:t>M</a:t>
            </a:r>
            <a:r>
              <a:rPr lang="en-US" sz="2400" dirty="0" smtClean="0"/>
              <a:t> indicates end of the minimal connected vertical seam.  </a:t>
            </a:r>
          </a:p>
          <a:p>
            <a:r>
              <a:rPr lang="en-US" sz="2400" dirty="0" smtClean="0"/>
              <a:t>Backtrack up from there, selecting min of 3 above in </a:t>
            </a:r>
            <a:r>
              <a:rPr lang="en-US" sz="2400" b="1" dirty="0" smtClean="0"/>
              <a:t>M</a:t>
            </a:r>
            <a:r>
              <a:rPr lang="en-US" sz="2400" dirty="0" smtClean="0"/>
              <a:t>.</a:t>
            </a:r>
          </a:p>
          <a:p>
            <a:endParaRPr lang="en-US" sz="2400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791580" y="1880828"/>
          <a:ext cx="8107362" cy="42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628" name="Equation" r:id="rId4" imgW="4140000" imgH="215640" progId="Equation.3">
                  <p:embed/>
                </p:oleObj>
              </mc:Choice>
              <mc:Fallback>
                <p:oleObj name="Equation" r:id="rId4" imgW="4140000" imgH="21564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1580" y="1880828"/>
                        <a:ext cx="8107362" cy="422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4355976" y="2555612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i="1" dirty="0" smtClean="0">
                <a:solidFill>
                  <a:srgbClr val="000000"/>
                </a:solidFill>
              </a:rPr>
              <a:t>j-1</a:t>
            </a:r>
            <a:endParaRPr lang="en-US" i="1" dirty="0">
              <a:solidFill>
                <a:srgbClr val="000000"/>
              </a:solidFill>
            </a:endParaRPr>
          </a:p>
        </p:txBody>
      </p:sp>
      <p:grpSp>
        <p:nvGrpSpPr>
          <p:cNvPr id="3" name="Group 27"/>
          <p:cNvGrpSpPr/>
          <p:nvPr/>
        </p:nvGrpSpPr>
        <p:grpSpPr>
          <a:xfrm>
            <a:off x="3275856" y="2946648"/>
            <a:ext cx="2376264" cy="457200"/>
            <a:chOff x="5076056" y="3043808"/>
            <a:chExt cx="2376264" cy="457200"/>
          </a:xfrm>
        </p:grpSpPr>
        <p:grpSp>
          <p:nvGrpSpPr>
            <p:cNvPr id="6" name="Group 26"/>
            <p:cNvGrpSpPr/>
            <p:nvPr/>
          </p:nvGrpSpPr>
          <p:grpSpPr>
            <a:xfrm>
              <a:off x="6573180" y="3043808"/>
              <a:ext cx="879140" cy="457200"/>
              <a:chOff x="6573180" y="3043808"/>
              <a:chExt cx="879140" cy="457200"/>
            </a:xfrm>
          </p:grpSpPr>
          <p:sp>
            <p:nvSpPr>
              <p:cNvPr id="11" name="Rectangle 10"/>
              <p:cNvSpPr/>
              <p:nvPr/>
            </p:nvSpPr>
            <p:spPr bwMode="auto">
              <a:xfrm>
                <a:off x="6573180" y="3043808"/>
                <a:ext cx="381000" cy="457200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6660232" y="3047075"/>
                <a:ext cx="7920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dirty="0" smtClean="0">
                    <a:solidFill>
                      <a:srgbClr val="000000"/>
                    </a:solidFill>
                  </a:rPr>
                  <a:t>j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5076056" y="3058108"/>
              <a:ext cx="792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srgbClr val="000000"/>
                  </a:solidFill>
                </a:rPr>
                <a:t>row </a:t>
              </a:r>
              <a:r>
                <a:rPr lang="en-US" i="1" dirty="0" err="1" smtClean="0">
                  <a:solidFill>
                    <a:srgbClr val="000000"/>
                  </a:solidFill>
                </a:rPr>
                <a:t>i</a:t>
              </a:r>
              <a:endParaRPr lang="en-US" i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2" name="Group 29"/>
          <p:cNvGrpSpPr/>
          <p:nvPr/>
        </p:nvGrpSpPr>
        <p:grpSpPr>
          <a:xfrm>
            <a:off x="5638800" y="2492896"/>
            <a:ext cx="2863044" cy="2401235"/>
            <a:chOff x="2830488" y="2816932"/>
            <a:chExt cx="2863044" cy="2401235"/>
          </a:xfrm>
        </p:grpSpPr>
        <p:pic>
          <p:nvPicPr>
            <p:cNvPr id="480259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239852" y="2816932"/>
              <a:ext cx="2268253" cy="15182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TextBox 21"/>
            <p:cNvSpPr txBox="1"/>
            <p:nvPr/>
          </p:nvSpPr>
          <p:spPr>
            <a:xfrm>
              <a:off x="2830488" y="4294837"/>
              <a:ext cx="286304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smtClean="0">
                  <a:solidFill>
                    <a:srgbClr val="000000"/>
                  </a:solidFill>
                </a:rPr>
                <a:t>M matrix: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smtClean="0">
                  <a:solidFill>
                    <a:srgbClr val="000000"/>
                  </a:solidFill>
                </a:rPr>
                <a:t>cumulative min energy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smtClean="0">
                  <a:solidFill>
                    <a:srgbClr val="000000"/>
                  </a:solidFill>
                </a:rPr>
                <a:t>(for vertical seams)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3" name="Group 41"/>
          <p:cNvGrpSpPr/>
          <p:nvPr/>
        </p:nvGrpSpPr>
        <p:grpSpPr>
          <a:xfrm>
            <a:off x="503548" y="2528900"/>
            <a:ext cx="2592288" cy="2086491"/>
            <a:chOff x="431540" y="2528900"/>
            <a:chExt cx="2592288" cy="2086491"/>
          </a:xfrm>
        </p:grpSpPr>
        <p:pic>
          <p:nvPicPr>
            <p:cNvPr id="23" name="Picture 5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83568" y="2528900"/>
              <a:ext cx="2265928" cy="1512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TextBox 23"/>
            <p:cNvSpPr txBox="1"/>
            <p:nvPr/>
          </p:nvSpPr>
          <p:spPr>
            <a:xfrm>
              <a:off x="431540" y="3969060"/>
              <a:ext cx="25922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smtClean="0">
                  <a:solidFill>
                    <a:srgbClr val="000000"/>
                  </a:solidFill>
                </a:rPr>
                <a:t>Energy matrix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smtClean="0">
                  <a:solidFill>
                    <a:srgbClr val="000000"/>
                  </a:solidFill>
                </a:rPr>
                <a:t>(gradient magnitude)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4860032" y="2555612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i="1" dirty="0" smtClean="0">
                <a:solidFill>
                  <a:srgbClr val="000000"/>
                </a:solidFill>
              </a:rPr>
              <a:t>j</a:t>
            </a:r>
            <a:endParaRPr lang="en-US" i="1" dirty="0">
              <a:solidFill>
                <a:srgbClr val="0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112060" y="2564904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i="1" dirty="0" smtClean="0">
                <a:solidFill>
                  <a:srgbClr val="000000"/>
                </a:solidFill>
              </a:rPr>
              <a:t>j+1</a:t>
            </a:r>
            <a:endParaRPr lang="en-US" i="1" dirty="0">
              <a:solidFill>
                <a:srgbClr val="000000"/>
              </a:solidFill>
            </a:endParaRPr>
          </a:p>
        </p:txBody>
      </p:sp>
      <p:grpSp>
        <p:nvGrpSpPr>
          <p:cNvPr id="14" name="Group 42"/>
          <p:cNvGrpSpPr/>
          <p:nvPr/>
        </p:nvGrpSpPr>
        <p:grpSpPr>
          <a:xfrm>
            <a:off x="755576" y="2528900"/>
            <a:ext cx="217168" cy="72008"/>
            <a:chOff x="683568" y="2528900"/>
            <a:chExt cx="217168" cy="72008"/>
          </a:xfrm>
        </p:grpSpPr>
        <p:sp>
          <p:nvSpPr>
            <p:cNvPr id="31" name="Rectangle 30"/>
            <p:cNvSpPr/>
            <p:nvPr/>
          </p:nvSpPr>
          <p:spPr bwMode="auto">
            <a:xfrm>
              <a:off x="683568" y="2528900"/>
              <a:ext cx="73152" cy="72008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32" name="Rectangle 31"/>
            <p:cNvSpPr/>
            <p:nvPr/>
          </p:nvSpPr>
          <p:spPr bwMode="auto">
            <a:xfrm>
              <a:off x="755576" y="2528900"/>
              <a:ext cx="73152" cy="72008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33" name="Rectangle 32"/>
            <p:cNvSpPr/>
            <p:nvPr/>
          </p:nvSpPr>
          <p:spPr bwMode="auto">
            <a:xfrm>
              <a:off x="827584" y="2528900"/>
              <a:ext cx="73152" cy="72008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34" name="Rectangle 33"/>
          <p:cNvSpPr/>
          <p:nvPr/>
        </p:nvSpPr>
        <p:spPr bwMode="auto">
          <a:xfrm>
            <a:off x="827584" y="2600908"/>
            <a:ext cx="73152" cy="7200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cxnSp>
        <p:nvCxnSpPr>
          <p:cNvPr id="37" name="Shape 36"/>
          <p:cNvCxnSpPr>
            <a:stCxn id="11" idx="2"/>
            <a:endCxn id="34" idx="3"/>
          </p:cNvCxnSpPr>
          <p:nvPr/>
        </p:nvCxnSpPr>
        <p:spPr bwMode="auto">
          <a:xfrm rot="5400000" flipH="1">
            <a:off x="2548640" y="989008"/>
            <a:ext cx="766936" cy="4062744"/>
          </a:xfrm>
          <a:prstGeom prst="curvedConnector4">
            <a:avLst>
              <a:gd name="adj1" fmla="val -29807"/>
              <a:gd name="adj2" fmla="val 52344"/>
            </a:avLst>
          </a:prstGeom>
          <a:solidFill>
            <a:schemeClr val="accent1"/>
          </a:solidFill>
          <a:ln w="9525" cap="flat" cmpd="sng" algn="ctr">
            <a:solidFill>
              <a:schemeClr val="accent1">
                <a:lumMod val="9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4" name="Rectangle 43"/>
          <p:cNvSpPr/>
          <p:nvPr/>
        </p:nvSpPr>
        <p:spPr bwMode="auto">
          <a:xfrm>
            <a:off x="6048164" y="2492896"/>
            <a:ext cx="2268252" cy="151216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0" name="Rectangle 39"/>
          <p:cNvSpPr/>
          <p:nvPr/>
        </p:nvSpPr>
        <p:spPr bwMode="auto">
          <a:xfrm>
            <a:off x="6084168" y="2528900"/>
            <a:ext cx="73152" cy="72008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cxnSp>
        <p:nvCxnSpPr>
          <p:cNvPr id="39" name="Shape 38"/>
          <p:cNvCxnSpPr>
            <a:stCxn id="11" idx="2"/>
            <a:endCxn id="40" idx="2"/>
          </p:cNvCxnSpPr>
          <p:nvPr/>
        </p:nvCxnSpPr>
        <p:spPr bwMode="auto">
          <a:xfrm rot="5400000" flipH="1" flipV="1">
            <a:off x="5140642" y="2423746"/>
            <a:ext cx="802940" cy="1157264"/>
          </a:xfrm>
          <a:prstGeom prst="curvedConnector3">
            <a:avLst>
              <a:gd name="adj1" fmla="val -28470"/>
            </a:avLst>
          </a:prstGeom>
          <a:solidFill>
            <a:schemeClr val="accent1"/>
          </a:solidFill>
          <a:ln w="9525" cap="flat" cmpd="sng" algn="ctr">
            <a:solidFill>
              <a:schemeClr val="accent1">
                <a:lumMod val="9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51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48164" y="2492896"/>
            <a:ext cx="2268251" cy="1513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Rectangle 44"/>
          <p:cNvSpPr/>
          <p:nvPr/>
        </p:nvSpPr>
        <p:spPr bwMode="auto">
          <a:xfrm>
            <a:off x="6696236" y="3933056"/>
            <a:ext cx="73152" cy="72008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grpSp>
        <p:nvGrpSpPr>
          <p:cNvPr id="15" name="Group 46"/>
          <p:cNvGrpSpPr/>
          <p:nvPr/>
        </p:nvGrpSpPr>
        <p:grpSpPr>
          <a:xfrm>
            <a:off x="6624228" y="3861048"/>
            <a:ext cx="217168" cy="72008"/>
            <a:chOff x="683568" y="2528900"/>
            <a:chExt cx="217168" cy="72008"/>
          </a:xfrm>
        </p:grpSpPr>
        <p:sp>
          <p:nvSpPr>
            <p:cNvPr id="48" name="Rectangle 47"/>
            <p:cNvSpPr/>
            <p:nvPr/>
          </p:nvSpPr>
          <p:spPr bwMode="auto">
            <a:xfrm>
              <a:off x="683568" y="2528900"/>
              <a:ext cx="73152" cy="72008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49" name="Rectangle 48"/>
            <p:cNvSpPr/>
            <p:nvPr/>
          </p:nvSpPr>
          <p:spPr bwMode="auto">
            <a:xfrm>
              <a:off x="755576" y="2528900"/>
              <a:ext cx="73152" cy="72008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50" name="Rectangle 49"/>
            <p:cNvSpPr/>
            <p:nvPr/>
          </p:nvSpPr>
          <p:spPr bwMode="auto">
            <a:xfrm>
              <a:off x="827584" y="2528900"/>
              <a:ext cx="73152" cy="72008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20" name="Group 51"/>
          <p:cNvGrpSpPr/>
          <p:nvPr/>
        </p:nvGrpSpPr>
        <p:grpSpPr>
          <a:xfrm>
            <a:off x="6551076" y="3789040"/>
            <a:ext cx="217168" cy="72008"/>
            <a:chOff x="683568" y="2528900"/>
            <a:chExt cx="217168" cy="72008"/>
          </a:xfrm>
        </p:grpSpPr>
        <p:sp>
          <p:nvSpPr>
            <p:cNvPr id="53" name="Rectangle 52"/>
            <p:cNvSpPr/>
            <p:nvPr/>
          </p:nvSpPr>
          <p:spPr bwMode="auto">
            <a:xfrm>
              <a:off x="683568" y="2528900"/>
              <a:ext cx="73152" cy="72008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54" name="Rectangle 53"/>
            <p:cNvSpPr/>
            <p:nvPr/>
          </p:nvSpPr>
          <p:spPr bwMode="auto">
            <a:xfrm>
              <a:off x="755576" y="2528900"/>
              <a:ext cx="73152" cy="72008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55" name="Rectangle 54"/>
            <p:cNvSpPr/>
            <p:nvPr/>
          </p:nvSpPr>
          <p:spPr bwMode="auto">
            <a:xfrm>
              <a:off x="827584" y="2528900"/>
              <a:ext cx="73152" cy="72008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21" name="Group 55"/>
          <p:cNvGrpSpPr/>
          <p:nvPr/>
        </p:nvGrpSpPr>
        <p:grpSpPr>
          <a:xfrm>
            <a:off x="6552220" y="3717032"/>
            <a:ext cx="217168" cy="72008"/>
            <a:chOff x="683568" y="2528900"/>
            <a:chExt cx="217168" cy="72008"/>
          </a:xfrm>
        </p:grpSpPr>
        <p:sp>
          <p:nvSpPr>
            <p:cNvPr id="57" name="Rectangle 56"/>
            <p:cNvSpPr/>
            <p:nvPr/>
          </p:nvSpPr>
          <p:spPr bwMode="auto">
            <a:xfrm>
              <a:off x="683568" y="2528900"/>
              <a:ext cx="73152" cy="72008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58" name="Rectangle 57"/>
            <p:cNvSpPr/>
            <p:nvPr/>
          </p:nvSpPr>
          <p:spPr bwMode="auto">
            <a:xfrm>
              <a:off x="755576" y="2528900"/>
              <a:ext cx="73152" cy="72008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59" name="Rectangle 58"/>
            <p:cNvSpPr/>
            <p:nvPr/>
          </p:nvSpPr>
          <p:spPr bwMode="auto">
            <a:xfrm>
              <a:off x="827584" y="2528900"/>
              <a:ext cx="73152" cy="72008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27" name="Group 59"/>
          <p:cNvGrpSpPr/>
          <p:nvPr/>
        </p:nvGrpSpPr>
        <p:grpSpPr>
          <a:xfrm>
            <a:off x="6479068" y="3645024"/>
            <a:ext cx="217168" cy="72008"/>
            <a:chOff x="683568" y="2528900"/>
            <a:chExt cx="217168" cy="72008"/>
          </a:xfrm>
        </p:grpSpPr>
        <p:sp>
          <p:nvSpPr>
            <p:cNvPr id="61" name="Rectangle 60"/>
            <p:cNvSpPr/>
            <p:nvPr/>
          </p:nvSpPr>
          <p:spPr bwMode="auto">
            <a:xfrm>
              <a:off x="683568" y="2528900"/>
              <a:ext cx="73152" cy="72008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62" name="Rectangle 61"/>
            <p:cNvSpPr/>
            <p:nvPr/>
          </p:nvSpPr>
          <p:spPr bwMode="auto">
            <a:xfrm>
              <a:off x="755576" y="2528900"/>
              <a:ext cx="73152" cy="72008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63" name="Rectangle 62"/>
            <p:cNvSpPr/>
            <p:nvPr/>
          </p:nvSpPr>
          <p:spPr bwMode="auto">
            <a:xfrm>
              <a:off x="827584" y="2528900"/>
              <a:ext cx="73152" cy="72008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64" name="Rectangle 63"/>
          <p:cNvSpPr/>
          <p:nvPr/>
        </p:nvSpPr>
        <p:spPr bwMode="auto">
          <a:xfrm>
            <a:off x="6623084" y="3861048"/>
            <a:ext cx="73152" cy="72008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5" name="Rectangle 64"/>
          <p:cNvSpPr/>
          <p:nvPr/>
        </p:nvSpPr>
        <p:spPr bwMode="auto">
          <a:xfrm>
            <a:off x="6624228" y="3789040"/>
            <a:ext cx="73152" cy="72008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6" name="Rectangle 65"/>
          <p:cNvSpPr/>
          <p:nvPr/>
        </p:nvSpPr>
        <p:spPr bwMode="auto">
          <a:xfrm>
            <a:off x="6552220" y="3717032"/>
            <a:ext cx="73152" cy="72008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7" name="Rectangle 66"/>
          <p:cNvSpPr/>
          <p:nvPr/>
        </p:nvSpPr>
        <p:spPr bwMode="auto">
          <a:xfrm>
            <a:off x="6480212" y="3645024"/>
            <a:ext cx="73152" cy="72008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6" name="Slide Number Placeholder 5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8D26EE-767E-4ECC-B93A-381E986AA46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8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5" dur="indefinite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6" dur="indefinite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5" grpId="0"/>
      <p:bldP spid="26" grpId="0"/>
      <p:bldP spid="34" grpId="0" animBg="1"/>
      <p:bldP spid="44" grpId="0" animBg="1"/>
      <p:bldP spid="44" grpId="1" animBg="1"/>
      <p:bldP spid="40" grpId="0" animBg="1"/>
      <p:bldP spid="45" grpId="0" animBg="1"/>
      <p:bldP spid="64" grpId="0" animBg="1"/>
      <p:bldP spid="65" grpId="0" animBg="1"/>
      <p:bldP spid="66" grpId="0" animBg="1"/>
      <p:bldP spid="6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/>
          <p:cNvSpPr txBox="1">
            <a:spLocks/>
          </p:cNvSpPr>
          <p:nvPr/>
        </p:nvSpPr>
        <p:spPr bwMode="auto">
          <a:xfrm>
            <a:off x="611560" y="80628"/>
            <a:ext cx="809866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800" kern="0" dirty="0" smtClean="0">
                <a:solidFill>
                  <a:srgbClr val="000000"/>
                </a:solidFill>
              </a:rPr>
              <a:t>Example</a:t>
            </a:r>
          </a:p>
        </p:txBody>
      </p:sp>
      <p:grpSp>
        <p:nvGrpSpPr>
          <p:cNvPr id="2" name="Group 8"/>
          <p:cNvGrpSpPr/>
          <p:nvPr/>
        </p:nvGrpSpPr>
        <p:grpSpPr>
          <a:xfrm>
            <a:off x="1871700" y="1975284"/>
            <a:ext cx="2052228" cy="2304256"/>
            <a:chOff x="1223628" y="1052736"/>
            <a:chExt cx="2052228" cy="2304256"/>
          </a:xfrm>
        </p:grpSpPr>
        <p:sp>
          <p:nvSpPr>
            <p:cNvPr id="6" name="Rectangle 5"/>
            <p:cNvSpPr/>
            <p:nvPr/>
          </p:nvSpPr>
          <p:spPr bwMode="auto">
            <a:xfrm>
              <a:off x="1223628" y="1052736"/>
              <a:ext cx="2052228" cy="223224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graphicFrame>
          <p:nvGraphicFramePr>
            <p:cNvPr id="4" name="Object 3"/>
            <p:cNvGraphicFramePr>
              <a:graphicFrameLocks noChangeAspect="1"/>
            </p:cNvGraphicFramePr>
            <p:nvPr/>
          </p:nvGraphicFramePr>
          <p:xfrm>
            <a:off x="1367644" y="1196752"/>
            <a:ext cx="1728192" cy="21602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8888" name="Equation" r:id="rId4" imgW="406080" imgH="507960" progId="Equation.3">
                    <p:embed/>
                  </p:oleObj>
                </mc:Choice>
                <mc:Fallback>
                  <p:oleObj name="Equation" r:id="rId4" imgW="406080" imgH="507960" progId="Equation.3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67644" y="1196752"/>
                          <a:ext cx="1728192" cy="216024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63688" y="4605317"/>
            <a:ext cx="2265928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511660" y="6045477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</a:rPr>
              <a:t>Energy matrix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</a:rPr>
              <a:t>(gradient magnitude)</a:t>
            </a:r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481283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76056" y="4605317"/>
            <a:ext cx="2196244" cy="1470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4896036" y="6081481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</a:rPr>
              <a:t>M matrix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</a:rPr>
              <a:t>(for vertical seams)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5148064" y="1975284"/>
            <a:ext cx="2052228" cy="223224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5292079" y="2047292"/>
          <a:ext cx="1925015" cy="21242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889" name="Equation" r:id="rId8" imgW="609480" imgH="672840" progId="Equation.3">
                  <p:embed/>
                </p:oleObj>
              </mc:Choice>
              <mc:Fallback>
                <p:oleObj name="Equation" r:id="rId8" imgW="609480" imgH="67284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2079" y="2047292"/>
                        <a:ext cx="1925015" cy="212423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22"/>
          <p:cNvGrpSpPr/>
          <p:nvPr/>
        </p:nvGrpSpPr>
        <p:grpSpPr>
          <a:xfrm>
            <a:off x="5328084" y="2083296"/>
            <a:ext cx="1728192" cy="612068"/>
            <a:chOff x="5328084" y="2204864"/>
            <a:chExt cx="1728192" cy="612068"/>
          </a:xfrm>
        </p:grpSpPr>
        <p:sp>
          <p:nvSpPr>
            <p:cNvPr id="14" name="Rectangle 13"/>
            <p:cNvSpPr/>
            <p:nvPr/>
          </p:nvSpPr>
          <p:spPr bwMode="auto">
            <a:xfrm>
              <a:off x="5328084" y="2204864"/>
              <a:ext cx="468052" cy="61206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5940152" y="2204864"/>
              <a:ext cx="468052" cy="61206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6588224" y="2204864"/>
              <a:ext cx="468052" cy="61206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17" name="Rectangle 16"/>
          <p:cNvSpPr/>
          <p:nvPr/>
        </p:nvSpPr>
        <p:spPr bwMode="auto">
          <a:xfrm>
            <a:off x="5328084" y="2803376"/>
            <a:ext cx="468052" cy="61206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5940152" y="2803376"/>
            <a:ext cx="468052" cy="61206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6588224" y="2803376"/>
            <a:ext cx="468052" cy="61206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5328084" y="3523456"/>
            <a:ext cx="468052" cy="61206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5976156" y="3523456"/>
            <a:ext cx="468052" cy="61206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6588224" y="3523456"/>
            <a:ext cx="504056" cy="61206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481285" name="Object 5"/>
          <p:cNvGraphicFramePr>
            <a:graphicFrameLocks noChangeAspect="1"/>
          </p:cNvGraphicFramePr>
          <p:nvPr/>
        </p:nvGraphicFramePr>
        <p:xfrm>
          <a:off x="755576" y="1219200"/>
          <a:ext cx="8107362" cy="42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890" name="Equation" r:id="rId10" imgW="4140000" imgH="215640" progId="Equation.3">
                  <p:embed/>
                </p:oleObj>
              </mc:Choice>
              <mc:Fallback>
                <p:oleObj name="Equation" r:id="rId10" imgW="4140000" imgH="21564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576" y="1219200"/>
                        <a:ext cx="8107362" cy="422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8D26EE-767E-4ECC-B93A-381E986AA46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6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/>
          <p:cNvSpPr txBox="1">
            <a:spLocks/>
          </p:cNvSpPr>
          <p:nvPr/>
        </p:nvSpPr>
        <p:spPr bwMode="auto">
          <a:xfrm>
            <a:off x="611560" y="80628"/>
            <a:ext cx="809866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800" kern="0" dirty="0" smtClean="0">
                <a:solidFill>
                  <a:srgbClr val="000000"/>
                </a:solidFill>
              </a:rPr>
              <a:t>Example</a:t>
            </a:r>
          </a:p>
        </p:txBody>
      </p:sp>
      <p:grpSp>
        <p:nvGrpSpPr>
          <p:cNvPr id="2" name="Group 8"/>
          <p:cNvGrpSpPr/>
          <p:nvPr/>
        </p:nvGrpSpPr>
        <p:grpSpPr>
          <a:xfrm>
            <a:off x="1871700" y="1975284"/>
            <a:ext cx="2052228" cy="2304256"/>
            <a:chOff x="1223628" y="1052736"/>
            <a:chExt cx="2052228" cy="2304256"/>
          </a:xfrm>
        </p:grpSpPr>
        <p:sp>
          <p:nvSpPr>
            <p:cNvPr id="6" name="Rectangle 5"/>
            <p:cNvSpPr/>
            <p:nvPr/>
          </p:nvSpPr>
          <p:spPr bwMode="auto">
            <a:xfrm>
              <a:off x="1223628" y="1052736"/>
              <a:ext cx="2052228" cy="223224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graphicFrame>
          <p:nvGraphicFramePr>
            <p:cNvPr id="4" name="Object 3"/>
            <p:cNvGraphicFramePr>
              <a:graphicFrameLocks noChangeAspect="1"/>
            </p:cNvGraphicFramePr>
            <p:nvPr/>
          </p:nvGraphicFramePr>
          <p:xfrm>
            <a:off x="1367644" y="1196752"/>
            <a:ext cx="1728192" cy="21602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9912" name="Equation" r:id="rId4" imgW="406080" imgH="507960" progId="Equation.3">
                    <p:embed/>
                  </p:oleObj>
                </mc:Choice>
                <mc:Fallback>
                  <p:oleObj name="Equation" r:id="rId4" imgW="406080" imgH="507960" progId="Equation.3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67644" y="1196752"/>
                          <a:ext cx="1728192" cy="216024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63688" y="4605317"/>
            <a:ext cx="2265928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511660" y="6045477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</a:rPr>
              <a:t>Energy matrix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</a:rPr>
              <a:t>(gradient magnitude)</a:t>
            </a:r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481283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76056" y="4605317"/>
            <a:ext cx="2196244" cy="1470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4896036" y="6081481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</a:rPr>
              <a:t>M matrix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</a:rPr>
              <a:t>(for vertical seams)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5148064" y="1975284"/>
            <a:ext cx="2052228" cy="223224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5292079" y="2047292"/>
          <a:ext cx="1925015" cy="21242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913" name="Equation" r:id="rId8" imgW="609480" imgH="672840" progId="Equation.3">
                  <p:embed/>
                </p:oleObj>
              </mc:Choice>
              <mc:Fallback>
                <p:oleObj name="Equation" r:id="rId8" imgW="609480" imgH="67284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2079" y="2047292"/>
                        <a:ext cx="1925015" cy="212423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1285" name="Object 5"/>
          <p:cNvGraphicFramePr>
            <a:graphicFrameLocks noChangeAspect="1"/>
          </p:cNvGraphicFramePr>
          <p:nvPr/>
        </p:nvGraphicFramePr>
        <p:xfrm>
          <a:off x="755576" y="1219200"/>
          <a:ext cx="8107362" cy="42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914" name="Equation" r:id="rId10" imgW="4140000" imgH="215640" progId="Equation.3">
                  <p:embed/>
                </p:oleObj>
              </mc:Choice>
              <mc:Fallback>
                <p:oleObj name="Equation" r:id="rId10" imgW="4140000" imgH="21564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576" y="1219200"/>
                        <a:ext cx="8107362" cy="422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 22"/>
          <p:cNvSpPr/>
          <p:nvPr/>
        </p:nvSpPr>
        <p:spPr bwMode="auto">
          <a:xfrm>
            <a:off x="5868144" y="3523456"/>
            <a:ext cx="540060" cy="540060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5220072" y="2803376"/>
            <a:ext cx="540060" cy="540060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5220072" y="2119300"/>
            <a:ext cx="540060" cy="540060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2591780" y="3523456"/>
            <a:ext cx="540060" cy="540060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1943708" y="2839380"/>
            <a:ext cx="540060" cy="540060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1943708" y="2191308"/>
            <a:ext cx="540060" cy="540060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8D26EE-767E-4ECC-B93A-381E986AA46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16" grpId="0" animBg="1"/>
      <p:bldP spid="17" grpId="0" animBg="1"/>
      <p:bldP spid="1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sz="3800" dirty="0" smtClean="0">
                <a:latin typeface="Arial" pitchFamily="34" charset="0"/>
                <a:cs typeface="Arial" pitchFamily="34" charset="0"/>
              </a:rPr>
              <a:t>Real image example</a:t>
            </a:r>
            <a:endParaRPr lang="en-US" sz="3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chaoyeh\Desktop\pset0\lake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</p:spPr>
      </p:pic>
      <p:pic>
        <p:nvPicPr>
          <p:cNvPr id="1027" name="Picture 3" descr="C:\Users\chaoyeh\Desktop\pset0\energy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 l="12628" t="4811" r="7993" b="10999"/>
          <a:stretch>
            <a:fillRect/>
          </a:stretch>
        </p:blipFill>
        <p:spPr bwMode="auto">
          <a:xfrm>
            <a:off x="4648200" y="2209800"/>
            <a:ext cx="4114800" cy="3129723"/>
          </a:xfrm>
          <a:prstGeom prst="rect">
            <a:avLst/>
          </a:prstGeom>
          <a:noFill/>
        </p:spPr>
      </p:pic>
      <p:sp>
        <p:nvSpPr>
          <p:cNvPr id="8" name="文字方塊 7"/>
          <p:cNvSpPr txBox="1"/>
          <p:nvPr/>
        </p:nvSpPr>
        <p:spPr>
          <a:xfrm>
            <a:off x="1600200" y="1916668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Original Image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5943600" y="19050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Energy Map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32548" y="5445224"/>
            <a:ext cx="37079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prstClr val="black"/>
                </a:solidFill>
                <a:latin typeface="Arial" charset="0"/>
              </a:rPr>
              <a:t>Blue = low energy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prstClr val="black"/>
                </a:solidFill>
                <a:latin typeface="Arial" charset="0"/>
              </a:rPr>
              <a:t>Red = high energy</a:t>
            </a:r>
            <a:endParaRPr lang="en-US" sz="28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4DFAB-9A2A-400E-9104-B5E390D6B0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itle 1"/>
          <p:cNvSpPr>
            <a:spLocks noGrp="1"/>
          </p:cNvSpPr>
          <p:nvPr>
            <p:ph type="title"/>
          </p:nvPr>
        </p:nvSpPr>
        <p:spPr>
          <a:xfrm>
            <a:off x="4826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Separability</a:t>
            </a:r>
          </a:p>
        </p:txBody>
      </p:sp>
      <p:sp>
        <p:nvSpPr>
          <p:cNvPr id="122883" name="Content Placeholder 2"/>
          <p:cNvSpPr>
            <a:spLocks noGrp="1"/>
          </p:cNvSpPr>
          <p:nvPr>
            <p:ph idx="1"/>
          </p:nvPr>
        </p:nvSpPr>
        <p:spPr>
          <a:xfrm>
            <a:off x="482600" y="1128713"/>
            <a:ext cx="8229600" cy="4525962"/>
          </a:xfrm>
        </p:spPr>
        <p:txBody>
          <a:bodyPr/>
          <a:lstStyle/>
          <a:p>
            <a:pPr eaLnBrk="1" hangingPunct="1"/>
            <a:r>
              <a:rPr lang="en-US" sz="2400" smtClean="0"/>
              <a:t>In some cases, filter is separable, and we can factor into two steps:</a:t>
            </a:r>
          </a:p>
          <a:p>
            <a:pPr lvl="1" eaLnBrk="1" hangingPunct="1"/>
            <a:r>
              <a:rPr lang="en-US" sz="2400" smtClean="0"/>
              <a:t>Convolve all rows</a:t>
            </a:r>
          </a:p>
          <a:p>
            <a:pPr lvl="1" eaLnBrk="1" hangingPunct="1"/>
            <a:r>
              <a:rPr lang="en-US" sz="2400" smtClean="0"/>
              <a:t>Convolve all columns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571BCC-DA27-491B-9E52-F0C7DD52F0CD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6717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chaoyeh\Desktop\pset0\origin_image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600200"/>
            <a:ext cx="6096000" cy="4572000"/>
          </a:xfrm>
          <a:prstGeom prst="rect">
            <a:avLst/>
          </a:prstGeom>
          <a:noFill/>
        </p:spPr>
      </p:pic>
      <p:pic>
        <p:nvPicPr>
          <p:cNvPr id="7" name="Picture 16" descr="C:\Users\chaoyeh\Desktop\pset0\labeled_image_01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1600200"/>
            <a:ext cx="6096000" cy="4572000"/>
          </a:xfrm>
          <a:prstGeom prst="rect">
            <a:avLst/>
          </a:prstGeom>
          <a:noFill/>
        </p:spPr>
      </p:pic>
      <p:pic>
        <p:nvPicPr>
          <p:cNvPr id="8" name="Picture 30" descr="C:\Users\chaoyeh\Desktop\pset0\new_image_01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0" y="1600200"/>
            <a:ext cx="6000750" cy="4572000"/>
          </a:xfrm>
          <a:prstGeom prst="rect">
            <a:avLst/>
          </a:prstGeom>
          <a:noFill/>
        </p:spPr>
      </p:pic>
      <p:pic>
        <p:nvPicPr>
          <p:cNvPr id="9" name="Picture 17" descr="C:\Users\chaoyeh\Desktop\pset0\labeled_image_02.bm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0" y="1600200"/>
            <a:ext cx="6000750" cy="4572000"/>
          </a:xfrm>
          <a:prstGeom prst="rect">
            <a:avLst/>
          </a:prstGeom>
          <a:noFill/>
        </p:spPr>
      </p:pic>
      <p:pic>
        <p:nvPicPr>
          <p:cNvPr id="10" name="Picture 31" descr="C:\Users\chaoyeh\Desktop\pset0\new_image_02.bmp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0" y="1600200"/>
            <a:ext cx="5905500" cy="4572000"/>
          </a:xfrm>
          <a:prstGeom prst="rect">
            <a:avLst/>
          </a:prstGeom>
          <a:noFill/>
        </p:spPr>
      </p:pic>
      <p:pic>
        <p:nvPicPr>
          <p:cNvPr id="11" name="Picture 18" descr="C:\Users\chaoyeh\Desktop\pset0\labeled_image_03.bmp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24000" y="1600200"/>
            <a:ext cx="5905500" cy="4572000"/>
          </a:xfrm>
          <a:prstGeom prst="rect">
            <a:avLst/>
          </a:prstGeom>
          <a:noFill/>
        </p:spPr>
      </p:pic>
      <p:pic>
        <p:nvPicPr>
          <p:cNvPr id="12" name="Picture 32" descr="C:\Users\chaoyeh\Desktop\pset0\new_image_03.bmp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24000" y="1600200"/>
            <a:ext cx="5810250" cy="4572000"/>
          </a:xfrm>
          <a:prstGeom prst="rect">
            <a:avLst/>
          </a:prstGeom>
          <a:noFill/>
        </p:spPr>
      </p:pic>
      <p:pic>
        <p:nvPicPr>
          <p:cNvPr id="13" name="Picture 19" descr="C:\Users\chaoyeh\Desktop\pset0\labeled_image_04.bmp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524000" y="1600200"/>
            <a:ext cx="5810250" cy="4572000"/>
          </a:xfrm>
          <a:prstGeom prst="rect">
            <a:avLst/>
          </a:prstGeom>
          <a:noFill/>
        </p:spPr>
      </p:pic>
      <p:pic>
        <p:nvPicPr>
          <p:cNvPr id="14" name="Picture 33" descr="C:\Users\chaoyeh\Desktop\pset0\new_image_04.bmp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524000" y="1600200"/>
            <a:ext cx="5715000" cy="4572000"/>
          </a:xfrm>
          <a:prstGeom prst="rect">
            <a:avLst/>
          </a:prstGeom>
          <a:noFill/>
        </p:spPr>
      </p:pic>
      <p:pic>
        <p:nvPicPr>
          <p:cNvPr id="15" name="Picture 20" descr="C:\Users\chaoyeh\Desktop\pset0\labeled_image_05.bmp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524000" y="1600200"/>
            <a:ext cx="5715000" cy="4572000"/>
          </a:xfrm>
          <a:prstGeom prst="rect">
            <a:avLst/>
          </a:prstGeom>
          <a:noFill/>
        </p:spPr>
      </p:pic>
      <p:pic>
        <p:nvPicPr>
          <p:cNvPr id="16" name="Picture 34" descr="C:\Users\chaoyeh\Desktop\pset0\new_image_05.bmp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524000" y="1600200"/>
            <a:ext cx="5619750" cy="4572000"/>
          </a:xfrm>
          <a:prstGeom prst="rect">
            <a:avLst/>
          </a:prstGeom>
          <a:noFill/>
        </p:spPr>
      </p:pic>
      <p:pic>
        <p:nvPicPr>
          <p:cNvPr id="17" name="Picture 21" descr="C:\Users\chaoyeh\Desktop\pset0\labeled_image_06.bmp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523999" y="1600200"/>
            <a:ext cx="5619750" cy="4572000"/>
          </a:xfrm>
          <a:prstGeom prst="rect">
            <a:avLst/>
          </a:prstGeom>
          <a:noFill/>
        </p:spPr>
      </p:pic>
      <p:pic>
        <p:nvPicPr>
          <p:cNvPr id="18" name="Picture 35" descr="C:\Users\chaoyeh\Desktop\pset0\new_image_06.bmp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524000" y="1600200"/>
            <a:ext cx="5524500" cy="4572000"/>
          </a:xfrm>
          <a:prstGeom prst="rect">
            <a:avLst/>
          </a:prstGeom>
          <a:noFill/>
        </p:spPr>
      </p:pic>
      <p:pic>
        <p:nvPicPr>
          <p:cNvPr id="19" name="Picture 23" descr="C:\Users\chaoyeh\Desktop\pset0\labeled_image_08.bmp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524000" y="1600200"/>
            <a:ext cx="5429250" cy="4572000"/>
          </a:xfrm>
          <a:prstGeom prst="rect">
            <a:avLst/>
          </a:prstGeom>
          <a:noFill/>
        </p:spPr>
      </p:pic>
      <p:pic>
        <p:nvPicPr>
          <p:cNvPr id="20" name="Picture 37" descr="C:\Users\chaoyeh\Desktop\pset0\new_image_08.bmp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524000" y="1600200"/>
            <a:ext cx="5334000" cy="4572000"/>
          </a:xfrm>
          <a:prstGeom prst="rect">
            <a:avLst/>
          </a:prstGeom>
          <a:noFill/>
        </p:spPr>
      </p:pic>
      <p:pic>
        <p:nvPicPr>
          <p:cNvPr id="21" name="Picture 24" descr="C:\Users\chaoyeh\Desktop\pset0\labeled_image_09.bmp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524000" y="1600200"/>
            <a:ext cx="5334000" cy="4572000"/>
          </a:xfrm>
          <a:prstGeom prst="rect">
            <a:avLst/>
          </a:prstGeom>
          <a:noFill/>
        </p:spPr>
      </p:pic>
      <p:pic>
        <p:nvPicPr>
          <p:cNvPr id="22" name="Picture 38" descr="C:\Users\chaoyeh\Desktop\pset0\new_image_09.bmp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1524000" y="1600200"/>
            <a:ext cx="5238750" cy="4572000"/>
          </a:xfrm>
          <a:prstGeom prst="rect">
            <a:avLst/>
          </a:prstGeom>
          <a:noFill/>
        </p:spPr>
      </p:pic>
      <p:pic>
        <p:nvPicPr>
          <p:cNvPr id="23" name="Picture 25" descr="C:\Users\chaoyeh\Desktop\pset0\labeled_image_10.bmp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1524000" y="1600200"/>
            <a:ext cx="5238750" cy="4572000"/>
          </a:xfrm>
          <a:prstGeom prst="rect">
            <a:avLst/>
          </a:prstGeom>
          <a:noFill/>
        </p:spPr>
      </p:pic>
      <p:pic>
        <p:nvPicPr>
          <p:cNvPr id="24" name="Picture 39" descr="C:\Users\chaoyeh\Desktop\pset0\new_image_10.bmp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1524000" y="1600200"/>
            <a:ext cx="5143500" cy="4572000"/>
          </a:xfrm>
          <a:prstGeom prst="rect">
            <a:avLst/>
          </a:prstGeom>
          <a:noFill/>
        </p:spPr>
      </p:pic>
      <p:pic>
        <p:nvPicPr>
          <p:cNvPr id="25" name="Picture 26" descr="C:\Users\chaoyeh\Desktop\pset0\labeled_image_11.bmp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1524000" y="1600200"/>
            <a:ext cx="5143500" cy="4572000"/>
          </a:xfrm>
          <a:prstGeom prst="rect">
            <a:avLst/>
          </a:prstGeom>
          <a:noFill/>
        </p:spPr>
      </p:pic>
      <p:pic>
        <p:nvPicPr>
          <p:cNvPr id="26" name="Picture 40" descr="C:\Users\chaoyeh\Desktop\pset0\new_image_11.bmp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1524000" y="1600200"/>
            <a:ext cx="5048250" cy="4572000"/>
          </a:xfrm>
          <a:prstGeom prst="rect">
            <a:avLst/>
          </a:prstGeom>
          <a:noFill/>
        </p:spPr>
      </p:pic>
      <p:pic>
        <p:nvPicPr>
          <p:cNvPr id="27" name="Picture 27" descr="C:\Users\chaoyeh\Desktop\pset0\labeled_image_12.bmp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1524000" y="1600200"/>
            <a:ext cx="5048250" cy="4572000"/>
          </a:xfrm>
          <a:prstGeom prst="rect">
            <a:avLst/>
          </a:prstGeom>
          <a:noFill/>
        </p:spPr>
      </p:pic>
      <p:pic>
        <p:nvPicPr>
          <p:cNvPr id="28" name="Picture 41" descr="C:\Users\chaoyeh\Desktop\pset0\new_image_12.bmp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1524000" y="1600200"/>
            <a:ext cx="4953000" cy="4572000"/>
          </a:xfrm>
          <a:prstGeom prst="rect">
            <a:avLst/>
          </a:prstGeom>
          <a:noFill/>
        </p:spPr>
      </p:pic>
      <p:pic>
        <p:nvPicPr>
          <p:cNvPr id="29" name="Picture 28" descr="C:\Users\chaoyeh\Desktop\pset0\labeled_image_13.bmp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1524000" y="1600200"/>
            <a:ext cx="4953000" cy="4572000"/>
          </a:xfrm>
          <a:prstGeom prst="rect">
            <a:avLst/>
          </a:prstGeom>
          <a:noFill/>
        </p:spPr>
      </p:pic>
      <p:pic>
        <p:nvPicPr>
          <p:cNvPr id="30" name="Picture 42" descr="C:\Users\chaoyeh\Desktop\pset0\new_image_13.bmp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1523999" y="1600200"/>
            <a:ext cx="4857750" cy="4572000"/>
          </a:xfrm>
          <a:prstGeom prst="rect">
            <a:avLst/>
          </a:prstGeom>
          <a:noFill/>
        </p:spPr>
      </p:pic>
      <p:pic>
        <p:nvPicPr>
          <p:cNvPr id="31" name="Picture 29" descr="C:\Users\chaoyeh\Desktop\pset0\labeled_image_14.bmp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1524000" y="1600200"/>
            <a:ext cx="4857750" cy="4572000"/>
          </a:xfrm>
          <a:prstGeom prst="rect">
            <a:avLst/>
          </a:prstGeom>
          <a:noFill/>
        </p:spPr>
      </p:pic>
      <p:pic>
        <p:nvPicPr>
          <p:cNvPr id="32" name="Picture 44" descr="C:\Users\chaoyeh\Desktop\pset0\new_image_14.bmp"/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1524000" y="1600200"/>
            <a:ext cx="4762500" cy="4572000"/>
          </a:xfrm>
          <a:prstGeom prst="rect">
            <a:avLst/>
          </a:prstGeom>
          <a:noFill/>
        </p:spPr>
      </p:pic>
      <p:sp>
        <p:nvSpPr>
          <p:cNvPr id="33" name="標題 1"/>
          <p:cNvSpPr txBox="1">
            <a:spLocks/>
          </p:cNvSpPr>
          <p:nvPr/>
        </p:nvSpPr>
        <p:spPr>
          <a:xfrm>
            <a:off x="457200" y="4462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80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Real image example</a:t>
            </a:r>
            <a:endParaRPr lang="en-US" sz="3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itle 3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5" name="Slide Number Placeholder 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4DFAB-9A2A-400E-9104-B5E390D6B0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7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notes on seam carving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Analogous procedure for horizontal seams </a:t>
            </a:r>
          </a:p>
          <a:p>
            <a:r>
              <a:rPr lang="en-US" sz="2800" dirty="0" smtClean="0"/>
              <a:t>Can also insert seams to </a:t>
            </a:r>
            <a:r>
              <a:rPr lang="en-US" sz="2800" i="1" dirty="0" smtClean="0"/>
              <a:t>increase</a:t>
            </a:r>
            <a:r>
              <a:rPr lang="en-US" sz="2800" dirty="0" smtClean="0"/>
              <a:t> size of image in either dimension</a:t>
            </a:r>
          </a:p>
          <a:p>
            <a:pPr lvl="1"/>
            <a:r>
              <a:rPr lang="en-US" sz="2400" dirty="0" smtClean="0"/>
              <a:t>Duplicate optimal seam, averaged with neighbors</a:t>
            </a:r>
          </a:p>
          <a:p>
            <a:r>
              <a:rPr lang="en-US" sz="2800" dirty="0" smtClean="0"/>
              <a:t>Other energy functions may be plugged in</a:t>
            </a:r>
          </a:p>
          <a:p>
            <a:pPr lvl="1"/>
            <a:r>
              <a:rPr lang="en-US" sz="2400" dirty="0" smtClean="0"/>
              <a:t>E.g., color-based, interactive,…</a:t>
            </a:r>
          </a:p>
          <a:p>
            <a:r>
              <a:rPr lang="en-US" sz="2800" dirty="0" smtClean="0"/>
              <a:t>Can use combination of vertical and horizontal seams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D86D6-2530-4174-9DA5-A7F60A50D91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t="56849"/>
          <a:stretch>
            <a:fillRect/>
          </a:stretch>
        </p:blipFill>
        <p:spPr bwMode="auto">
          <a:xfrm>
            <a:off x="914401" y="3717032"/>
            <a:ext cx="7467599" cy="27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b="50764"/>
          <a:stretch>
            <a:fillRect/>
          </a:stretch>
        </p:blipFill>
        <p:spPr bwMode="auto">
          <a:xfrm>
            <a:off x="1066801" y="609600"/>
            <a:ext cx="7467599" cy="308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3D18-74D3-482C-90BD-865D03B5817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3508" y="35913"/>
            <a:ext cx="5544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prstClr val="black"/>
                </a:solidFill>
              </a:rPr>
              <a:t>Example </a:t>
            </a:r>
            <a:r>
              <a:rPr lang="en-US" sz="3200" smtClean="0">
                <a:solidFill>
                  <a:prstClr val="black"/>
                </a:solidFill>
              </a:rPr>
              <a:t>seam carving results</a:t>
            </a:r>
            <a:endParaRPr lang="en-US" sz="3200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87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376773"/>
            <a:ext cx="4827202" cy="3600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875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12060" y="1916832"/>
            <a:ext cx="4000443" cy="266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3D18-74D3-482C-90BD-865D03B5817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66" y="1417638"/>
            <a:ext cx="4256391" cy="452596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54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1" y="1417638"/>
            <a:ext cx="3546994" cy="452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732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6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808820"/>
            <a:ext cx="4286250" cy="321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568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3212976"/>
            <a:ext cx="2381250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832140" y="5445224"/>
            <a:ext cx="3311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prstClr val="black"/>
                </a:solidFill>
                <a:latin typeface="Arial" charset="0"/>
              </a:rPr>
              <a:t>Seam carving result</a:t>
            </a:r>
            <a:endParaRPr lang="en-US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536" y="5039888"/>
            <a:ext cx="3311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prstClr val="black"/>
                </a:solidFill>
                <a:latin typeface="Arial" charset="0"/>
              </a:rPr>
              <a:t>Original image</a:t>
            </a:r>
            <a:endParaRPr lang="en-US" b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45568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60132" y="368660"/>
            <a:ext cx="2381250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796136" y="2555612"/>
            <a:ext cx="3311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prstClr val="black"/>
                </a:solidFill>
                <a:latin typeface="Arial" charset="0"/>
              </a:rPr>
              <a:t>Conventional resize</a:t>
            </a:r>
            <a:endParaRPr lang="en-US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3D18-74D3-482C-90BD-865D03B5817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7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36812"/>
            <a:ext cx="4247963" cy="295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670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532" y="1052736"/>
            <a:ext cx="4247964" cy="1626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670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3573016"/>
            <a:ext cx="4247964" cy="1626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724128" y="5219908"/>
            <a:ext cx="3311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prstClr val="black"/>
                </a:solidFill>
                <a:latin typeface="Arial" charset="0"/>
              </a:rPr>
              <a:t>Seam carving result</a:t>
            </a:r>
            <a:endParaRPr lang="en-US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60640" y="2708920"/>
            <a:ext cx="3311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prstClr val="black"/>
                </a:solidFill>
                <a:latin typeface="Arial" charset="0"/>
              </a:rPr>
              <a:t>Conventional resize</a:t>
            </a:r>
            <a:endParaRPr lang="en-US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80120" y="4643844"/>
            <a:ext cx="3311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prstClr val="black"/>
                </a:solidFill>
                <a:latin typeface="Arial" charset="0"/>
              </a:rPr>
              <a:t>Original image</a:t>
            </a:r>
            <a:endParaRPr lang="en-US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3D18-74D3-482C-90BD-865D03B5817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60748"/>
            <a:ext cx="4441447" cy="3334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368660"/>
            <a:ext cx="3761487" cy="2394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4068" y="3284984"/>
            <a:ext cx="3609579" cy="237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4689140"/>
            <a:ext cx="2667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</a:rPr>
              <a:t>Original image (599 by 799)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48064" y="2708920"/>
            <a:ext cx="2971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</a:rPr>
              <a:t>Conventional resize (399 by 599)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84068" y="5625244"/>
            <a:ext cx="2362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</a:rPr>
              <a:t>Seam carving (399 by 599)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3D18-74D3-482C-90BD-865D03B5817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544467"/>
            <a:ext cx="6781800" cy="576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43508" y="35913"/>
            <a:ext cx="5544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prstClr val="black"/>
                </a:solidFill>
              </a:rPr>
              <a:t>Removal of a marked object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3D18-74D3-482C-90BD-865D03B5817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921568"/>
            <a:ext cx="3757878" cy="323056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59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0"/>
            <a:ext cx="4876800" cy="324713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3508" y="35913"/>
            <a:ext cx="5544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prstClr val="black"/>
                </a:solidFill>
              </a:rPr>
              <a:t>Removal of a marked object</a:t>
            </a:r>
          </a:p>
        </p:txBody>
      </p:sp>
    </p:spTree>
    <p:extLst>
      <p:ext uri="{BB962C8B-B14F-4D97-AF65-F5344CB8AC3E}">
        <p14:creationId xmlns:p14="http://schemas.microsoft.com/office/powerpoint/2010/main" val="1836581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itle 1"/>
          <p:cNvSpPr>
            <a:spLocks noGrp="1"/>
          </p:cNvSpPr>
          <p:nvPr>
            <p:ph type="title"/>
          </p:nvPr>
        </p:nvSpPr>
        <p:spPr>
          <a:xfrm>
            <a:off x="4826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Separability</a:t>
            </a:r>
          </a:p>
        </p:txBody>
      </p:sp>
      <p:sp>
        <p:nvSpPr>
          <p:cNvPr id="123907" name="Content Placeholder 2"/>
          <p:cNvSpPr>
            <a:spLocks noGrp="1"/>
          </p:cNvSpPr>
          <p:nvPr>
            <p:ph idx="1"/>
          </p:nvPr>
        </p:nvSpPr>
        <p:spPr>
          <a:xfrm>
            <a:off x="482600" y="1128713"/>
            <a:ext cx="8229600" cy="4525962"/>
          </a:xfrm>
        </p:spPr>
        <p:txBody>
          <a:bodyPr/>
          <a:lstStyle/>
          <a:p>
            <a:pPr eaLnBrk="1" hangingPunct="1"/>
            <a:r>
              <a:rPr lang="en-US" sz="2400" smtClean="0"/>
              <a:t>In some cases, filter is separable, and we can factor into two steps: e.g.,</a:t>
            </a:r>
          </a:p>
          <a:p>
            <a:pPr lvl="1" eaLnBrk="1" hangingPunct="1"/>
            <a:endParaRPr lang="en-US" sz="2000" smtClean="0"/>
          </a:p>
        </p:txBody>
      </p:sp>
      <p:pic>
        <p:nvPicPr>
          <p:cNvPr id="123908" name="Picture 2"/>
          <p:cNvPicPr>
            <a:picLocks noChangeAspect="1" noChangeArrowheads="1"/>
          </p:cNvPicPr>
          <p:nvPr/>
        </p:nvPicPr>
        <p:blipFill>
          <a:blip r:embed="rId3" cstate="print"/>
          <a:srcRect l="21667" t="34872" r="21249" b="11194"/>
          <a:stretch>
            <a:fillRect/>
          </a:stretch>
        </p:blipFill>
        <p:spPr bwMode="auto">
          <a:xfrm>
            <a:off x="685800" y="2043113"/>
            <a:ext cx="75438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914400" y="3338513"/>
            <a:ext cx="4953000" cy="13716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914400" y="4786313"/>
            <a:ext cx="7467600" cy="15240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667375" y="2078038"/>
            <a:ext cx="3476625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0">
                <a:solidFill>
                  <a:srgbClr val="000000"/>
                </a:solidFill>
              </a:rPr>
              <a:t>What is the computational complexity advantage for a separable filter of size k x k, in terms of number of operations per output pixel?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04950" y="6248400"/>
            <a:ext cx="24733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f</a:t>
            </a:r>
            <a:r>
              <a:rPr lang="en-US" dirty="0">
                <a:solidFill>
                  <a:srgbClr val="000000"/>
                </a:solidFill>
              </a:rPr>
              <a:t> * (</a:t>
            </a:r>
            <a:r>
              <a:rPr lang="en-US" dirty="0" err="1">
                <a:solidFill>
                  <a:srgbClr val="000000"/>
                </a:solidFill>
              </a:rPr>
              <a:t>g</a:t>
            </a:r>
            <a:r>
              <a:rPr lang="en-US" dirty="0">
                <a:solidFill>
                  <a:srgbClr val="000000"/>
                </a:solidFill>
              </a:rPr>
              <a:t> * </a:t>
            </a:r>
            <a:r>
              <a:rPr lang="en-US" dirty="0" err="1">
                <a:solidFill>
                  <a:srgbClr val="000000"/>
                </a:solidFill>
              </a:rPr>
              <a:t>h</a:t>
            </a:r>
            <a:r>
              <a:rPr lang="en-US" dirty="0">
                <a:solidFill>
                  <a:srgbClr val="000000"/>
                </a:solidFill>
              </a:rPr>
              <a:t>) = (</a:t>
            </a:r>
            <a:r>
              <a:rPr lang="en-US" dirty="0" err="1">
                <a:solidFill>
                  <a:srgbClr val="000000"/>
                </a:solidFill>
              </a:rPr>
              <a:t>f</a:t>
            </a:r>
            <a:r>
              <a:rPr lang="en-US" dirty="0">
                <a:solidFill>
                  <a:srgbClr val="000000"/>
                </a:solidFill>
              </a:rPr>
              <a:t> * </a:t>
            </a:r>
            <a:r>
              <a:rPr lang="en-US" dirty="0" err="1">
                <a:solidFill>
                  <a:srgbClr val="000000"/>
                </a:solidFill>
              </a:rPr>
              <a:t>g</a:t>
            </a:r>
            <a:r>
              <a:rPr lang="en-US" dirty="0">
                <a:solidFill>
                  <a:srgbClr val="000000"/>
                </a:solidFill>
              </a:rPr>
              <a:t>) * </a:t>
            </a:r>
            <a:r>
              <a:rPr lang="en-US" dirty="0" err="1">
                <a:solidFill>
                  <a:srgbClr val="000000"/>
                </a:solidFill>
              </a:rPr>
              <a:t>h</a:t>
            </a:r>
            <a:r>
              <a:rPr lang="en-US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23913" name="TextBox 9"/>
          <p:cNvSpPr txBox="1">
            <a:spLocks noChangeArrowheads="1"/>
          </p:cNvSpPr>
          <p:nvPr/>
        </p:nvSpPr>
        <p:spPr bwMode="auto">
          <a:xfrm>
            <a:off x="701675" y="2516188"/>
            <a:ext cx="15700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g</a:t>
            </a:r>
          </a:p>
        </p:txBody>
      </p:sp>
      <p:sp>
        <p:nvSpPr>
          <p:cNvPr id="123914" name="TextBox 10"/>
          <p:cNvSpPr txBox="1">
            <a:spLocks noChangeArrowheads="1"/>
          </p:cNvSpPr>
          <p:nvPr/>
        </p:nvSpPr>
        <p:spPr bwMode="auto">
          <a:xfrm>
            <a:off x="3148013" y="1822450"/>
            <a:ext cx="15700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h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431925" y="3648075"/>
            <a:ext cx="15700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f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571BCC-DA27-491B-9E52-F0C7DD52F0CD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14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4114800" y="1981200"/>
            <a:ext cx="1295400" cy="1371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4114800" y="3352800"/>
            <a:ext cx="1295400" cy="1371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6096000" y="4800600"/>
            <a:ext cx="3048000" cy="1676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9256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/>
      <p:bldP spid="8" grpId="0"/>
      <p:bldP spid="12" grpId="0"/>
      <p:bldP spid="15" grpId="0" animBg="1"/>
      <p:bldP spid="16" grpId="0" animBg="1"/>
      <p:bldP spid="17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16632" y="1556792"/>
            <a:ext cx="6142695" cy="3738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43508" y="35913"/>
            <a:ext cx="5544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prstClr val="black"/>
                </a:solidFill>
              </a:rPr>
              <a:t>Removal of a marked object</a:t>
            </a:r>
          </a:p>
        </p:txBody>
      </p:sp>
      <p:pic>
        <p:nvPicPr>
          <p:cNvPr id="460804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23928" y="1736812"/>
            <a:ext cx="6154624" cy="3564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3D18-74D3-482C-90BD-865D03B5817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6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9626" y="908721"/>
            <a:ext cx="3430352" cy="2572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465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76090" y="1304764"/>
            <a:ext cx="2058211" cy="1886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5496" y="80628"/>
            <a:ext cx="9649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prstClr val="black"/>
                </a:solidFill>
                <a:latin typeface="Arial" charset="0"/>
              </a:rPr>
              <a:t>“Failure cases” with seam carving </a:t>
            </a:r>
            <a:endParaRPr lang="en-US" sz="3200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45466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9626" y="3609020"/>
            <a:ext cx="3430352" cy="2572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466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76090" y="4005064"/>
            <a:ext cx="2744282" cy="1886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3D18-74D3-482C-90BD-865D03B5817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7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68760"/>
            <a:ext cx="4362450" cy="436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977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6076" y="1700808"/>
            <a:ext cx="3333750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5496" y="80628"/>
            <a:ext cx="9649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prstClr val="black"/>
                </a:solidFill>
                <a:latin typeface="Arial" charset="0"/>
              </a:rPr>
              <a:t>“Failure cases” with seam carving </a:t>
            </a:r>
            <a:endParaRPr lang="en-US" sz="32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D3D18-74D3-482C-90BD-865D03B5817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Questions?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See </a:t>
            </a:r>
            <a:r>
              <a:rPr lang="en-US" smtClean="0"/>
              <a:t>you Tuesday</a:t>
            </a:r>
            <a:r>
              <a:rPr lang="en-US" dirty="0" smtClean="0"/>
              <a:t>!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E830A0B-738C-4191-A719-ACF2B964B72A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63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5403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738188" y="0"/>
            <a:ext cx="7808912" cy="1104900"/>
          </a:xfrm>
        </p:spPr>
        <p:txBody>
          <a:bodyPr/>
          <a:lstStyle/>
          <a:p>
            <a:pPr eaLnBrk="1" hangingPunct="1"/>
            <a:r>
              <a:rPr lang="en-US" smtClean="0"/>
              <a:t>Effect of smoothing filters</a:t>
            </a:r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266700" y="0"/>
          <a:ext cx="687388" cy="149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Equation" r:id="rId4" imgW="914400" imgH="198720" progId="Equation.3">
                  <p:embed/>
                </p:oleObj>
              </mc:Choice>
              <mc:Fallback>
                <p:oleObj name="Equation" r:id="rId4" imgW="914400" imgH="1987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" y="0"/>
                        <a:ext cx="687388" cy="149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2" name="Picture 4" descr="mean_filt"/>
          <p:cNvPicPr>
            <a:picLocks noChangeAspect="1" noChangeArrowheads="1"/>
          </p:cNvPicPr>
          <p:nvPr/>
        </p:nvPicPr>
        <p:blipFill>
          <a:blip r:embed="rId6" cstate="print"/>
          <a:srcRect t="38373" b="30167"/>
          <a:stretch>
            <a:fillRect/>
          </a:stretch>
        </p:blipFill>
        <p:spPr bwMode="auto">
          <a:xfrm>
            <a:off x="300038" y="1676400"/>
            <a:ext cx="7775575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TextBox 5"/>
          <p:cNvSpPr txBox="1">
            <a:spLocks noChangeArrowheads="1"/>
          </p:cNvSpPr>
          <p:nvPr/>
        </p:nvSpPr>
        <p:spPr bwMode="auto">
          <a:xfrm>
            <a:off x="1431925" y="4816475"/>
            <a:ext cx="43449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solidFill>
                  <a:srgbClr val="000000"/>
                </a:solidFill>
              </a:rPr>
              <a:t>Additive Gaussian noise</a:t>
            </a:r>
          </a:p>
        </p:txBody>
      </p:sp>
      <p:sp>
        <p:nvSpPr>
          <p:cNvPr id="2054" name="TextBox 6"/>
          <p:cNvSpPr txBox="1">
            <a:spLocks noChangeArrowheads="1"/>
          </p:cNvSpPr>
          <p:nvPr/>
        </p:nvSpPr>
        <p:spPr bwMode="auto">
          <a:xfrm>
            <a:off x="5229225" y="4816475"/>
            <a:ext cx="43449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solidFill>
                  <a:srgbClr val="000000"/>
                </a:solidFill>
              </a:rPr>
              <a:t>Salt and pepper noise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571BCC-DA27-491B-9E52-F0C7DD52F0CD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664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Title 1"/>
          <p:cNvSpPr>
            <a:spLocks noGrp="1"/>
          </p:cNvSpPr>
          <p:nvPr>
            <p:ph type="title" idx="4294967295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Median filter</a:t>
            </a:r>
          </a:p>
        </p:txBody>
      </p:sp>
      <p:pic>
        <p:nvPicPr>
          <p:cNvPr id="124931" name="Picture 5"/>
          <p:cNvPicPr>
            <a:picLocks noChangeAspect="1" noChangeArrowheads="1"/>
          </p:cNvPicPr>
          <p:nvPr/>
        </p:nvPicPr>
        <p:blipFill>
          <a:blip r:embed="rId3" cstate="print"/>
          <a:srcRect l="37692" t="44589" r="17421" b="25266"/>
          <a:stretch>
            <a:fillRect/>
          </a:stretch>
        </p:blipFill>
        <p:spPr bwMode="auto">
          <a:xfrm>
            <a:off x="381000" y="1808163"/>
            <a:ext cx="4724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4932" name="Rectangle 6"/>
          <p:cNvSpPr>
            <a:spLocks noChangeArrowheads="1"/>
          </p:cNvSpPr>
          <p:nvPr/>
        </p:nvSpPr>
        <p:spPr bwMode="auto">
          <a:xfrm>
            <a:off x="381000" y="1579563"/>
            <a:ext cx="1752600" cy="762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srgbClr val="000000"/>
              </a:solidFill>
            </a:endParaRPr>
          </a:p>
        </p:txBody>
      </p:sp>
      <p:sp>
        <p:nvSpPr>
          <p:cNvPr id="189447" name="Text Box 7"/>
          <p:cNvSpPr txBox="1">
            <a:spLocks noChangeArrowheads="1"/>
          </p:cNvSpPr>
          <p:nvPr/>
        </p:nvSpPr>
        <p:spPr bwMode="auto">
          <a:xfrm>
            <a:off x="5265738" y="1785938"/>
            <a:ext cx="3878262" cy="267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90513" indent="-290513" eaLnBrk="0" hangingPunct="0">
              <a:spcBef>
                <a:spcPct val="50000"/>
              </a:spcBef>
              <a:buFontTx/>
              <a:buChar char="•"/>
              <a:defRPr/>
            </a:pPr>
            <a:r>
              <a:rPr lang="en-US" sz="2400" b="0" dirty="0">
                <a:solidFill>
                  <a:srgbClr val="000000"/>
                </a:solidFill>
                <a:latin typeface="Arial" charset="0"/>
              </a:rPr>
              <a:t>No new pixel values introduced</a:t>
            </a:r>
          </a:p>
          <a:p>
            <a:pPr marL="290513" indent="-290513" eaLnBrk="0" hangingPunct="0">
              <a:spcBef>
                <a:spcPct val="50000"/>
              </a:spcBef>
              <a:buFontTx/>
              <a:buChar char="•"/>
              <a:defRPr/>
            </a:pPr>
            <a:r>
              <a:rPr lang="en-US" sz="2400" b="0" dirty="0">
                <a:solidFill>
                  <a:srgbClr val="000000"/>
                </a:solidFill>
                <a:latin typeface="Arial" charset="0"/>
              </a:rPr>
              <a:t>Removes spikes: good for impulse, salt &amp; pepper noise</a:t>
            </a:r>
          </a:p>
          <a:p>
            <a:pPr eaLnBrk="0" hangingPunct="0">
              <a:spcBef>
                <a:spcPct val="50000"/>
              </a:spcBef>
              <a:buFontTx/>
              <a:buChar char="•"/>
              <a:defRPr/>
            </a:pPr>
            <a:r>
              <a:rPr lang="en-US" sz="2400" b="0" dirty="0">
                <a:solidFill>
                  <a:srgbClr val="000000"/>
                </a:solidFill>
                <a:latin typeface="Arial" charset="0"/>
              </a:rPr>
              <a:t>  Non-linear filter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ED8CFD-4585-4D93-9FEF-66D34243BB3B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0000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447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Title 1"/>
          <p:cNvSpPr>
            <a:spLocks noGrp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Median filter</a:t>
            </a:r>
          </a:p>
        </p:txBody>
      </p:sp>
      <p:pic>
        <p:nvPicPr>
          <p:cNvPr id="125955" name="Picture 2"/>
          <p:cNvPicPr>
            <a:picLocks noChangeAspect="1" noChangeArrowheads="1"/>
          </p:cNvPicPr>
          <p:nvPr/>
        </p:nvPicPr>
        <p:blipFill>
          <a:blip r:embed="rId3" cstate="print"/>
          <a:srcRect t="8824"/>
          <a:stretch>
            <a:fillRect/>
          </a:stretch>
        </p:blipFill>
        <p:spPr bwMode="auto">
          <a:xfrm>
            <a:off x="1055688" y="1238250"/>
            <a:ext cx="66675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5956" name="Text Box 7"/>
          <p:cNvSpPr txBox="1">
            <a:spLocks noChangeArrowheads="1"/>
          </p:cNvSpPr>
          <p:nvPr/>
        </p:nvSpPr>
        <p:spPr bwMode="auto">
          <a:xfrm>
            <a:off x="446088" y="1543050"/>
            <a:ext cx="14478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Salt and pepper noise</a:t>
            </a:r>
          </a:p>
        </p:txBody>
      </p:sp>
      <p:sp>
        <p:nvSpPr>
          <p:cNvPr id="125957" name="Line 8"/>
          <p:cNvSpPr>
            <a:spLocks noChangeShapeType="1"/>
          </p:cNvSpPr>
          <p:nvPr/>
        </p:nvSpPr>
        <p:spPr bwMode="auto">
          <a:xfrm>
            <a:off x="1436688" y="207645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5958" name="Text Box 9"/>
          <p:cNvSpPr txBox="1">
            <a:spLocks noChangeArrowheads="1"/>
          </p:cNvSpPr>
          <p:nvPr/>
        </p:nvSpPr>
        <p:spPr bwMode="auto">
          <a:xfrm>
            <a:off x="7685088" y="1695450"/>
            <a:ext cx="1447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Median filtered</a:t>
            </a:r>
          </a:p>
        </p:txBody>
      </p:sp>
      <p:sp>
        <p:nvSpPr>
          <p:cNvPr id="125959" name="Line 10"/>
          <p:cNvSpPr>
            <a:spLocks noChangeShapeType="1"/>
          </p:cNvSpPr>
          <p:nvPr/>
        </p:nvSpPr>
        <p:spPr bwMode="auto">
          <a:xfrm flipH="1">
            <a:off x="7227888" y="207645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5961" name="TextBox 9"/>
          <p:cNvSpPr txBox="1">
            <a:spLocks noChangeArrowheads="1"/>
          </p:cNvSpPr>
          <p:nvPr/>
        </p:nvSpPr>
        <p:spPr bwMode="auto">
          <a:xfrm>
            <a:off x="3038475" y="5842000"/>
            <a:ext cx="34321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Plots of a </a:t>
            </a:r>
            <a:r>
              <a:rPr lang="en-US" dirty="0" smtClean="0">
                <a:solidFill>
                  <a:srgbClr val="000000"/>
                </a:solidFill>
              </a:rPr>
              <a:t>col </a:t>
            </a:r>
            <a:r>
              <a:rPr lang="en-US" dirty="0">
                <a:solidFill>
                  <a:srgbClr val="000000"/>
                </a:solidFill>
              </a:rPr>
              <a:t>of the image</a:t>
            </a:r>
          </a:p>
        </p:txBody>
      </p:sp>
      <p:sp>
        <p:nvSpPr>
          <p:cNvPr id="125962" name="TextBox 9"/>
          <p:cNvSpPr txBox="1">
            <a:spLocks noChangeArrowheads="1"/>
          </p:cNvSpPr>
          <p:nvPr/>
        </p:nvSpPr>
        <p:spPr bwMode="auto">
          <a:xfrm>
            <a:off x="2057400" y="6248400"/>
            <a:ext cx="61579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0" dirty="0" err="1">
                <a:solidFill>
                  <a:srgbClr val="000000"/>
                </a:solidFill>
              </a:rPr>
              <a:t>Matlab</a:t>
            </a:r>
            <a:r>
              <a:rPr lang="en-US" sz="2400" b="0" dirty="0">
                <a:solidFill>
                  <a:srgbClr val="000000"/>
                </a:solidFill>
              </a:rPr>
              <a:t>: output </a:t>
            </a:r>
            <a:r>
              <a:rPr lang="en-US" sz="2400" b="0" dirty="0" err="1">
                <a:solidFill>
                  <a:srgbClr val="000000"/>
                </a:solidFill>
              </a:rPr>
              <a:t>im</a:t>
            </a:r>
            <a:r>
              <a:rPr lang="en-US" sz="2400" b="0" dirty="0">
                <a:solidFill>
                  <a:srgbClr val="000000"/>
                </a:solidFill>
              </a:rPr>
              <a:t> = medfilt2(im, [</a:t>
            </a:r>
            <a:r>
              <a:rPr lang="en-US" sz="2400" b="0" dirty="0" err="1">
                <a:solidFill>
                  <a:srgbClr val="000000"/>
                </a:solidFill>
              </a:rPr>
              <a:t>h</a:t>
            </a:r>
            <a:r>
              <a:rPr lang="en-US" sz="2400" b="0" dirty="0">
                <a:solidFill>
                  <a:srgbClr val="000000"/>
                </a:solidFill>
              </a:rPr>
              <a:t> </a:t>
            </a:r>
            <a:r>
              <a:rPr lang="en-US" sz="2400" b="0" dirty="0" err="1">
                <a:solidFill>
                  <a:srgbClr val="000000"/>
                </a:solidFill>
              </a:rPr>
              <a:t>w</a:t>
            </a:r>
            <a:r>
              <a:rPr lang="en-US" sz="2400" b="0" dirty="0">
                <a:solidFill>
                  <a:srgbClr val="000000"/>
                </a:solidFill>
              </a:rPr>
              <a:t>]);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571BCC-DA27-491B-9E52-F0C7DD52F0CD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credit: Martial Hebert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685800" y="3873748"/>
            <a:ext cx="7162800" cy="245085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3" name="Straight Connector 2"/>
          <p:cNvCxnSpPr/>
          <p:nvPr/>
        </p:nvCxnSpPr>
        <p:spPr bwMode="auto">
          <a:xfrm>
            <a:off x="3131840" y="1238250"/>
            <a:ext cx="0" cy="2622798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048804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962" grpId="0"/>
      <p:bldP spid="1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-$&#10;\end{document}&#10;"/>
  <p:tag name="EXTERNALNAME" val="Edittex"/>
  <p:tag name="BLEND" val="False"/>
  <p:tag name="TRANSPARENT" val="False"/>
  <p:tag name="BITMAPFORMAT" val="bmpmono"/>
  <p:tag name="DEBUGINTERACTIVE" val="True"/>
  <p:tag name="ORIGWIDTH" val="48.62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(x)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53"/>
  <p:tag name="PICTUREFILESIZE" val="205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frac{d}{dx}f(x)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232.25"/>
  <p:tag name="PICTUREFILESIZE" val="423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h \star f$&#10;\end{document}&#10;"/>
  <p:tag name="EXTERNALNAME" val="Edittex"/>
  <p:tag name="BLEND" val="False"/>
  <p:tag name="TRANSPARENT" val="False"/>
  <p:tag name="BITMAPFORMAT" val="bmpmono"/>
  <p:tag name="DEBUGINTERACTIVE" val="True"/>
  <p:tag name="ORIGWIDTH" val="161.12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frac{\partial}{\partial x} (h \star f)$&#10;\end{document}&#10;"/>
  <p:tag name="EXTERNALNAME" val="Edittex"/>
  <p:tag name="BLEND" val="False"/>
  <p:tag name="TRANSPARENT" val="False"/>
  <p:tag name="BITMAPFORMAT" val="bmpmono"/>
  <p:tag name="DEBUGINTERACTIVE" val="True"/>
  <p:tag name="ORIGWIDTH" val="31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$&#10;\end{document}&#10;"/>
  <p:tag name="EXTERNALNAME" val="Edittex"/>
  <p:tag name="BLEND" val="False"/>
  <p:tag name="TRANSPARENT" val="False"/>
  <p:tag name="BITMAPFORMAT" val="bmpmono"/>
  <p:tag name="DEBUGINTERACTIVE" val="True"/>
  <p:tag name="ORIGWIDTH" val="40.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h$&#10;\end{document}&#10;"/>
  <p:tag name="EXTERNALNAME" val="Edittex"/>
  <p:tag name="BLEND" val="False"/>
  <p:tag name="TRANSPARENT" val="False"/>
  <p:tag name="BITMAPFORMAT" val="bmpmono"/>
  <p:tag name="DEBUGINTERACTIVE" val="True"/>
  <p:tag name="ORIGWIDTH" val="40.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frac{\partial}{\partial x} (h \star f)$&#10;\end{document}&#10;"/>
  <p:tag name="EXTERNALNAME" val="Edittex"/>
  <p:tag name="BLEND" val="False"/>
  <p:tag name="TRANSPARENT" val="False"/>
  <p:tag name="BITMAPFORMAT" val="bmpmono"/>
  <p:tag name="DEBUGINTERACTIVE" val="True"/>
  <p:tag name="ORIGWIDTH" val="31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frac{\partial}{\partial x} (h \star f) = (\frac{\partial}{\partial x} h) \star f$ &#10;\end{document}&#10;"/>
  <p:tag name="EXTERNALNAME" val="Edittex"/>
  <p:tag name="BLEND" val="False"/>
  <p:tag name="TRANSPARENT" val="False"/>
  <p:tag name="BITMAPFORMAT" val="bmpmono"/>
  <p:tag name="DEBUGINTERACTIVE" val="True"/>
  <p:tag name="ORIGWIDTH" val="756.87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$&#10;\end{document}&#10;"/>
  <p:tag name="EXTERNALNAME" val="Edittex"/>
  <p:tag name="BLEND" val="False"/>
  <p:tag name="TRANSPARENT" val="False"/>
  <p:tag name="BITMAPFORMAT" val="bmpmono"/>
  <p:tag name="DEBUGINTERACTIVE" val="True"/>
  <p:tag name="ORIGWIDTH" val="40.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frac{\partial}{\partial x} h$&#10;\end{document}&#10;"/>
  <p:tag name="EXTERNALNAME" val="Edittex"/>
  <p:tag name="BLEND" val="False"/>
  <p:tag name="TRANSPARENT" val="False"/>
  <p:tag name="BITMAPFORMAT" val="bmpmono"/>
  <p:tag name="DEBUGINTERACTIVE" val="True"/>
  <p:tag name="ORIGWIDTH" val="126.87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approx$&#10;\end{document}&#10;"/>
  <p:tag name="EXTERNALNAME" val="Edittex"/>
  <p:tag name="BLEND" val="False"/>
  <p:tag name="TRANSPARENT" val="False"/>
  <p:tag name="BITMAPFORMAT" val="bmpmono"/>
  <p:tag name="DEBUGINTERACTIVE" val="True"/>
  <p:tag name="ORIGWIDTH" val="55.7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(\frac{\partial}{\partial x} h) \star f$&#10;\end{document}&#10;"/>
  <p:tag name="EXTERNALNAME" val="Edittex"/>
  <p:tag name="BLEND" val="False"/>
  <p:tag name="TRANSPARENT" val="False"/>
  <p:tag name="BITMAPFORMAT" val="bmpmono"/>
  <p:tag name="DEBUGINTERACTIVE" val="True"/>
  <p:tag name="ORIGWIDTH" val="31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frac{\partial^2}{\partial x^2} (h \star f)$&#10;\end{document}&#10;"/>
  <p:tag name="EXTERNALNAME" val="Edittex"/>
  <p:tag name="BLEND" val="False"/>
  <p:tag name="TRANSPARENT" val="False"/>
  <p:tag name="BITMAPFORMAT" val="bmpmono"/>
  <p:tag name="DEBUGINTERACTIVE" val="True"/>
  <p:tag name="ORIGWIDTH" val="348.2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$&#10;\end{document}&#10;"/>
  <p:tag name="EXTERNALNAME" val="Edittex"/>
  <p:tag name="BLEND" val="False"/>
  <p:tag name="TRANSPARENT" val="False"/>
  <p:tag name="BITMAPFORMAT" val="bmpmono"/>
  <p:tag name="DEBUGINTERACTIVE" val="True"/>
  <p:tag name="ORIGWIDTH" val="40.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frac{\partial^2}{\partial x^2} h$&#10;\end{document}&#10;"/>
  <p:tag name="EXTERNALNAME" val="Edittex"/>
  <p:tag name="BLEND" val="False"/>
  <p:tag name="TRANSPARENT" val="False"/>
  <p:tag name="BITMAPFORMAT" val="bmpmono"/>
  <p:tag name="DEBUGINTERACTIVE" val="True"/>
  <p:tag name="ORIGWIDTH" val="161.12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(\frac{\partial^2}{\partial x^2} h) \star f$&#10;\end{document}&#10;"/>
  <p:tag name="EXTERNALNAME" val="Edittex"/>
  <p:tag name="BLEND" val="False"/>
  <p:tag name="TRANSPARENT" val="False"/>
  <p:tag name="BITMAPFORMAT" val="bmpmono"/>
  <p:tag name="DEBUGINTERACTIVE" val="True"/>
  <p:tag name="ORIGWIDTH" val="348.2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h_\sigma(u,v) = \frac{1}{2 \pi \sigma^2} e^{-\frac{u^2+v^2}{2\sigma^2}}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858.62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frac{\partial}{\partial x} h_\sigma(u,v)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370.75"/>
  <p:tag name="PICTUREFILESIZE" val="9578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nabla^2 h_\sigma (u,v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78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nabla^2 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100.7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nabla^2 f = \frac{\partial^2 f}{\partial x^2} + \frac{\partial^2 f}{\partial y^2}$&#10;\end{document}&#10;"/>
  <p:tag name="EXTERNALNAME" val="Edittex"/>
  <p:tag name="BLEND" val="False"/>
  <p:tag name="TRANSPARENT" val="False"/>
  <p:tag name="BITMAPFORMAT" val="bmpmono"/>
  <p:tag name="DEBUGINTERACTIVE" val="True"/>
  <p:tag name="ORIGWIDTH" val="611.12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nabla f = \left[\frac{\partial f}{\partial x},\frac{\partial f}{\partial y}\right]$&#10;\end{document}&#10;"/>
  <p:tag name="EXTERNALNAME" val="Edittex"/>
  <p:tag name="BLEND" val="False"/>
  <p:tag name="TRANSPARENT" val="False"/>
  <p:tag name="BITMAPFORMAT" val="bmpmono"/>
  <p:tag name="DEBUGINTERACTIVE" val="True"/>
  <p:tag name="ORIGWIDTH" val="479.7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|\nabla f\| = \sqrt{{(\frac{\partial f}{\partial x})}^2 + {(\frac{\partial f}{\partial y})}^2}$&#10;\end{document}&#10;"/>
  <p:tag name="EXTERNALNAME" val="Edittex"/>
  <p:tag name="BLEND" val="False"/>
  <p:tag name="TRANSPARENT" val="False"/>
  <p:tag name="BITMAPFORMAT" val="bmpmono"/>
  <p:tag name="DEBUGINTERACTIVE" val="True"/>
  <p:tag name="ORIGWIDTH" val="873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|\nabla f\| = \sqrt{{(\frac{\partial f}{\partial x})}^2 + {(\frac{\partial f}{\partial y})}^2}$&#10;\end{document}&#10;"/>
  <p:tag name="EXTERNALNAME" val="Edittex"/>
  <p:tag name="BLEND" val="False"/>
  <p:tag name="TRANSPARENT" val="False"/>
  <p:tag name="BITMAPFORMAT" val="bmpmono"/>
  <p:tag name="DEBUGINTERACTIVE" val="True"/>
  <p:tag name="ORIGWIDTH" val="87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nabla f = \left[\frac{\partial f}{\partial x},0\right]$&#10;\end{document}&#10;"/>
  <p:tag name="EXTERNALNAME" val="Edittex"/>
  <p:tag name="BLEND" val="False"/>
  <p:tag name="TRANSPARENT" val="False"/>
  <p:tag name="BITMAPFORMAT" val="bmpmono"/>
  <p:tag name="DEBUGINTERACTIVE" val="True"/>
  <p:tag name="ORIGWIDTH" val="441.87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nabla f = \left[0,\frac{\partial f}{\partial y}\right]$&#10;\end{document}&#10;"/>
  <p:tag name="EXTERNALNAME" val="Edittex"/>
  <p:tag name="BLEND" val="False"/>
  <p:tag name="TRANSPARENT" val="False"/>
  <p:tag name="BITMAPFORMAT" val="bmpmono"/>
  <p:tag name="DEBUGINTERACTIVE" val="True"/>
  <p:tag name="ORIGWIDTH" val="441.87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heta = \tan^{-1} \left(\frac{\partial f}{\partial y}/\frac{\partial f}{\partial x}\right)$&#10;\end{document}&#10;"/>
  <p:tag name="EXTERNALNAME" val="Edittex"/>
  <p:tag name="BLEND" val="False"/>
  <p:tag name="TRANSPARENT" val="False"/>
  <p:tag name="BITMAPFORMAT" val="bmpmono"/>
  <p:tag name="DEBUGINTERACTIVE" val="True"/>
  <p:tag name="ORIGWIDTH" val="659.7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|\nabla f\| = \sqrt{{(\frac{\partial f}{\partial x})}^2 + {(\frac{\partial f}{\partial y})}^2}$&#10;\end{document}&#10;"/>
  <p:tag name="EXTERNALNAME" val="Edittex"/>
  <p:tag name="BLEND" val="False"/>
  <p:tag name="TRANSPARENT" val="False"/>
  <p:tag name="BITMAPFORMAT" val="bmpmono"/>
  <p:tag name="DEBUGINTERACTIVE" val="True"/>
  <p:tag name="ORIGWIDTH" val="87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heta$&#10;\end{document}&#10;"/>
  <p:tag name="EXTERNALNAME" val="Edittex"/>
  <p:tag name="BLEND" val="False"/>
  <p:tag name="TRANSPARENT" val="True"/>
  <p:tag name="BITMAPFORMAT" val="bmpmono"/>
  <p:tag name="DEBUGINTERACTIVE" val="True"/>
  <p:tag name="ORIGWIDTH" val="33.2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nabla f = \left[\frac{\partial f}{\partial x},\frac{\partial f}{\partial y}\right]$&#10;\end{document}&#10;"/>
  <p:tag name="EXTERNALNAME" val="Edittex"/>
  <p:tag name="BLEND" val="False"/>
  <p:tag name="TRANSPARENT" val="False"/>
  <p:tag name="BITMAPFORMAT" val="bmpmono"/>
  <p:tag name="DEBUGINTERACTIVE" val="True"/>
  <p:tag name="ORIGWIDTH" val="479.75"/>
</p:tagLst>
</file>

<file path=ppt/theme/theme1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8_Default Design">
  <a:themeElements>
    <a:clrScheme name="8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8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1_Blank Presentatio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9_Default Design">
  <a:themeElements>
    <a:clrScheme name="8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8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3022</TotalTime>
  <Words>2105</Words>
  <Application>Microsoft Macintosh PowerPoint</Application>
  <PresentationFormat>On-screen Show (4:3)</PresentationFormat>
  <Paragraphs>481</Paragraphs>
  <Slides>63</Slides>
  <Notes>62</Notes>
  <HiddenSlides>0</HiddenSlides>
  <MMClips>0</MMClips>
  <ScaleCrop>false</ScaleCrop>
  <HeadingPairs>
    <vt:vector size="6" baseType="variant">
      <vt:variant>
        <vt:lpstr>Theme</vt:lpstr>
      </vt:variant>
      <vt:variant>
        <vt:i4>11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63</vt:i4>
      </vt:variant>
    </vt:vector>
  </HeadingPairs>
  <TitlesOfParts>
    <vt:vector size="77" baseType="lpstr">
      <vt:lpstr>2_Default Design</vt:lpstr>
      <vt:lpstr>8_Default Design</vt:lpstr>
      <vt:lpstr>3_Default Design</vt:lpstr>
      <vt:lpstr>1_Blank Presentation</vt:lpstr>
      <vt:lpstr>1_Default Design</vt:lpstr>
      <vt:lpstr>Default Design</vt:lpstr>
      <vt:lpstr>5_Default Design</vt:lpstr>
      <vt:lpstr>9_Default Design</vt:lpstr>
      <vt:lpstr>10_Default Design</vt:lpstr>
      <vt:lpstr>Office 佈景主題</vt:lpstr>
      <vt:lpstr>6_Office Theme</vt:lpstr>
      <vt:lpstr>Equation</vt:lpstr>
      <vt:lpstr>Photo Editor Photo</vt:lpstr>
      <vt:lpstr>Bitmap Image</vt:lpstr>
      <vt:lpstr>Image gradients and edges April 9th, 2020</vt:lpstr>
      <vt:lpstr>PowerPoint Presentation</vt:lpstr>
      <vt:lpstr>PowerPoint Presentation</vt:lpstr>
      <vt:lpstr>Last time</vt:lpstr>
      <vt:lpstr>Separability</vt:lpstr>
      <vt:lpstr>Separability</vt:lpstr>
      <vt:lpstr>Effect of smoothing filters</vt:lpstr>
      <vt:lpstr>Median filter</vt:lpstr>
      <vt:lpstr>Median filter</vt:lpstr>
      <vt:lpstr>Median filter</vt:lpstr>
      <vt:lpstr>Review</vt:lpstr>
      <vt:lpstr>PowerPoint Presentation</vt:lpstr>
      <vt:lpstr>Application: Hybrid Images</vt:lpstr>
      <vt:lpstr>PowerPoint Presentation</vt:lpstr>
      <vt:lpstr>PowerPoint Presentation</vt:lpstr>
      <vt:lpstr>Summary</vt:lpstr>
      <vt:lpstr>Recall: Image filtering</vt:lpstr>
      <vt:lpstr>Recall: Image filtering</vt:lpstr>
      <vt:lpstr>Edge detection</vt:lpstr>
      <vt:lpstr>What causes an edge?</vt:lpstr>
      <vt:lpstr>Edges/gradients and invariance</vt:lpstr>
      <vt:lpstr>Derivatives and edges</vt:lpstr>
      <vt:lpstr>Derivatives with convolution</vt:lpstr>
      <vt:lpstr>Partial derivatives of an image</vt:lpstr>
      <vt:lpstr>Assorted finite difference filters</vt:lpstr>
      <vt:lpstr>Image gradient</vt:lpstr>
      <vt:lpstr>Effects of noise</vt:lpstr>
      <vt:lpstr>Effects of noise</vt:lpstr>
      <vt:lpstr>Solution:  smooth first</vt:lpstr>
      <vt:lpstr>Derivative theorem of convolution</vt:lpstr>
      <vt:lpstr>PowerPoint Presentation</vt:lpstr>
      <vt:lpstr>Derivative of Gaussian filters</vt:lpstr>
      <vt:lpstr>Laplacian of Gaussian</vt:lpstr>
      <vt:lpstr>2D edge detection filters</vt:lpstr>
      <vt:lpstr>Smoothing with a Gaussian</vt:lpstr>
      <vt:lpstr>Effect of σ on derivatives </vt:lpstr>
      <vt:lpstr>So, what scale to choose?</vt:lpstr>
      <vt:lpstr>Mask properties</vt:lpstr>
      <vt:lpstr>Seam carving: main idea</vt:lpstr>
      <vt:lpstr>Seam carving: main idea</vt:lpstr>
      <vt:lpstr>PowerPoint Presentation</vt:lpstr>
      <vt:lpstr>Seam carving: main idea</vt:lpstr>
      <vt:lpstr>PowerPoint Presentation</vt:lpstr>
      <vt:lpstr>PowerPoint Presentation</vt:lpstr>
      <vt:lpstr>How to identify the minimum cost seam?</vt:lpstr>
      <vt:lpstr>PowerPoint Presentation</vt:lpstr>
      <vt:lpstr>PowerPoint Presentation</vt:lpstr>
      <vt:lpstr>PowerPoint Presentation</vt:lpstr>
      <vt:lpstr>Real image example</vt:lpstr>
      <vt:lpstr>PowerPoint Presentation</vt:lpstr>
      <vt:lpstr>Other notes on seam carving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</vt:vector>
  </TitlesOfParts>
  <Company>UTCS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Filters for features</dc:title>
  <dc:creator/>
  <cp:lastModifiedBy>Yong Jae Lee</cp:lastModifiedBy>
  <cp:revision>164</cp:revision>
  <cp:lastPrinted>2018-04-10T17:25:36Z</cp:lastPrinted>
  <dcterms:created xsi:type="dcterms:W3CDTF">2013-10-08T22:01:13Z</dcterms:created>
  <dcterms:modified xsi:type="dcterms:W3CDTF">2020-04-09T18:04:50Z</dcterms:modified>
</cp:coreProperties>
</file>