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embeddings/oleObject8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1.xml" ContentType="application/vnd.openxmlformats-officedocument.presentationml.notesSlide+xml"/>
  <Override PartName="/ppt/embeddings/oleObject12.bin" ContentType="application/vnd.openxmlformats-officedocument.oleObject"/>
  <Override PartName="/ppt/notesSlides/notesSlide32.xml" ContentType="application/vnd.openxmlformats-officedocument.presentationml.notesSlide+xml"/>
  <Override PartName="/ppt/embeddings/oleObject13.bin" ContentType="application/vnd.openxmlformats-officedocument.oleObject"/>
  <Override PartName="/ppt/notesSlides/notesSlide33.xml" ContentType="application/vnd.openxmlformats-officedocument.presentationml.notesSlide+xml"/>
  <Override PartName="/ppt/embeddings/oleObject14.bin" ContentType="application/vnd.openxmlformats-officedocument.oleObject"/>
  <Override PartName="/ppt/notesSlides/notesSlide34.xml" ContentType="application/vnd.openxmlformats-officedocument.presentationml.notesSlide+xml"/>
  <Override PartName="/ppt/embeddings/oleObject15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16.bin" ContentType="application/vnd.openxmlformats-officedocument.oleObject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41" r:id="rId8"/>
    <p:sldMasterId id="2147483853" r:id="rId9"/>
    <p:sldMasterId id="2147483865" r:id="rId10"/>
    <p:sldMasterId id="2147483901" r:id="rId11"/>
  </p:sldMasterIdLst>
  <p:notesMasterIdLst>
    <p:notesMasterId r:id="rId66"/>
  </p:notesMasterIdLst>
  <p:handoutMasterIdLst>
    <p:handoutMasterId r:id="rId67"/>
  </p:handoutMasterIdLst>
  <p:sldIdLst>
    <p:sldId id="374" r:id="rId12"/>
    <p:sldId id="367" r:id="rId13"/>
    <p:sldId id="341" r:id="rId14"/>
    <p:sldId id="368" r:id="rId15"/>
    <p:sldId id="343" r:id="rId16"/>
    <p:sldId id="344" r:id="rId17"/>
    <p:sldId id="345" r:id="rId18"/>
    <p:sldId id="346" r:id="rId19"/>
    <p:sldId id="348" r:id="rId20"/>
    <p:sldId id="350" r:id="rId21"/>
    <p:sldId id="351" r:id="rId22"/>
    <p:sldId id="352" r:id="rId23"/>
    <p:sldId id="372" r:id="rId24"/>
    <p:sldId id="272" r:id="rId25"/>
    <p:sldId id="273" r:id="rId26"/>
    <p:sldId id="274" r:id="rId27"/>
    <p:sldId id="275" r:id="rId28"/>
    <p:sldId id="276" r:id="rId29"/>
    <p:sldId id="334" r:id="rId30"/>
    <p:sldId id="278" r:id="rId31"/>
    <p:sldId id="279" r:id="rId32"/>
    <p:sldId id="281" r:id="rId33"/>
    <p:sldId id="282" r:id="rId34"/>
    <p:sldId id="381" r:id="rId35"/>
    <p:sldId id="371" r:id="rId36"/>
    <p:sldId id="284" r:id="rId37"/>
    <p:sldId id="376" r:id="rId38"/>
    <p:sldId id="377" r:id="rId39"/>
    <p:sldId id="378" r:id="rId40"/>
    <p:sldId id="379" r:id="rId41"/>
    <p:sldId id="289" r:id="rId42"/>
    <p:sldId id="375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1" r:id="rId53"/>
    <p:sldId id="302" r:id="rId54"/>
    <p:sldId id="331" r:id="rId55"/>
    <p:sldId id="332" r:id="rId56"/>
    <p:sldId id="303" r:id="rId57"/>
    <p:sldId id="304" r:id="rId58"/>
    <p:sldId id="354" r:id="rId59"/>
    <p:sldId id="305" r:id="rId60"/>
    <p:sldId id="369" r:id="rId61"/>
    <p:sldId id="315" r:id="rId62"/>
    <p:sldId id="316" r:id="rId63"/>
    <p:sldId id="321" r:id="rId64"/>
    <p:sldId id="373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9328" autoAdjust="0"/>
  </p:normalViewPr>
  <p:slideViewPr>
    <p:cSldViewPr>
      <p:cViewPr varScale="1">
        <p:scale>
          <a:sx n="90" d="100"/>
          <a:sy n="90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8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58" indent="-28571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58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01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44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88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431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574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717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64905-2CE0-4FC0-BBC8-54B7019A101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A6AAD-5A1A-459B-A189-7D038C6DA31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 to form a higher-level, more compact representation of the features in the image by grouping multiple features according to a simple model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1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1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Num_edge_pts</a:t>
            </a:r>
            <a:r>
              <a:rPr lang="en-US" dirty="0" smtClean="0"/>
              <a:t> * </a:t>
            </a:r>
            <a:r>
              <a:rPr lang="en-US" dirty="0" err="1" smtClean="0"/>
              <a:t>num_theta</a:t>
            </a:r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4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2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defTabSz="966612"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Quantization errors: an appropriate grid size is difficult to pick.</a:t>
            </a:r>
          </a:p>
          <a:p>
            <a:pPr defTabSz="966612"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Need to adjust grid size or smooth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9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to find phantom lines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7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6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95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9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4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r*theta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a, b: polar</a:t>
            </a:r>
            <a:r>
              <a:rPr lang="en-US" baseline="0" dirty="0" smtClean="0">
                <a:solidFill>
                  <a:srgbClr val="000000"/>
                </a:solidFill>
                <a:latin typeface="Helvetica" pitchFamily="34" charset="0"/>
              </a:rPr>
              <a:t> coordinate for circle center</a:t>
            </a: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4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8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4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784D7-04DF-458C-ADE2-57C83DE46FD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2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5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4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8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67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67104-8B01-4DD2-B9C6-EC97E22E753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C1D61-4F49-4D81-851C-BB3980C8CE6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B4BFB-AE48-4823-8517-3EC95FFC3D0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AE91-9785-47E0-BAEE-8DF9DBB6B96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1DCC-4415-4905-AD7E-B9F6A1E5519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ED4E-8BE6-7840-9CC0-62CA6B1DBEA6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033E-6A4C-7F4D-97A0-6DEFDA4C77F4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62A3-0BFB-AC4E-9175-9E1E274059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F01D-54B9-45B7-8EDD-BE58DEE3A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B42-B65E-9F4B-8974-8203BA21D48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6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724-7BCF-3B47-9812-D0E3D1E343D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76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06C8-9F72-6E48-930F-5A820FC967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3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E985-033F-9B48-9739-CCB6A9204B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1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A78D-DCB4-8047-8050-30AA30D6D8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3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EDB4-CA2A-D640-A05F-316598D8EEE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57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6AB1-2085-5948-8928-5402847F863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52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EA25-9EBC-D244-B254-746CD3167A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5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FFDF-5577-DE46-B6ED-147FA524129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CA9E-32C7-CC4E-B981-6CA2FFFBD0CC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61A-CE36-5C4C-B7BF-E471AC4509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8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E36D-08A3-664D-8934-ED9DFD331D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41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DD91F-661D-D04B-BA60-2C4FF5D2DAE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69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7F82F-4E71-9C43-A298-1065D123F12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8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D490-C4C5-0D45-8623-7699DBF8517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25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8EBD1-2427-D642-8B2D-7F6158413A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91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0B71E-50ED-8E46-9308-B67CDF58368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4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1276D-A3E0-604F-9F45-976B5406E33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32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93C52-3431-B542-9B07-A2BE948B872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75564-6103-1E48-949F-4DA34A3213C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C8F17C1-D047-F04C-9E87-AD5E30C6123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ACB1F-635A-5143-9E3A-480EF52C7A1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60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2E097-CA21-4F4F-828B-C48DFA61A85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3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7F9BC-50D8-8D4A-ADA5-3946BDF4E3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4F55B14-FA35-7145-9482-6A1F9073A99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0EC24D-9B93-5244-BE1D-17C586E6FBA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82019C-2585-2249-B706-FA4FC0D1705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7499397-B3F6-344B-9FD0-395574F9D13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57DDFA6-F57A-F04B-8AB6-E86EE4033B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640AC1-801C-AC40-93EE-CC27AFE4D72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24A6B4-9D51-8E46-A42E-E3A4C7BC86B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70B5-BAC2-E743-BFAA-890D6F84577E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89F535-102E-B740-9459-D432B43D1B7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211B4F-66FC-0D44-9D34-1AE6516977C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BD51216-D0A7-F546-BE03-57BB35FA710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BD887E3-8057-E246-932B-D626A4AEC5B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48BE878-F303-F249-98B7-00EBD6BA1600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D92007E-25A0-8F4E-85D0-A144D5C8167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40DA9D-C5BB-4C42-B22A-1A8FD6D18B2A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D414CCC-4067-364C-B0C4-52BE46DC6A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2162D16-D35C-BA40-944F-D5E7B22D07A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741BE16-5A3E-A943-B403-E256523B69F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CFDD-F684-9342-B309-AE6310B4FE26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7DF3A4-7153-8146-AEF7-815F6E0A7AF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5405EC-B1A1-8C4F-8B70-B8E95CAFC7A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F06378F-8A34-064F-924A-2BB79A82452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29FB11-C4E6-6248-B68E-47F17FF1554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6F6EC67-8227-4B47-9F86-3E9AEA2E8EC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CCD0AF0F-D6D1-5940-BFA7-758C9616532D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8C0FC157-5E15-484F-A5E5-2CC58F83BDF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298C7C04-D76A-1441-9FD7-EF6617E90E1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5EA3333-0F4E-F740-83A1-BB407860FCD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0E5550B-84EF-7F43-8C45-5FAEDEDB579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25CD-8254-DC42-9C6C-16FAB319F932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473E55E-9CD4-E34C-AA5D-794EDFBA30F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78BE1EDE-B415-0844-B939-197E90A4D63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03DF6915-BD71-0F4B-BC41-DD76281D6A9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B12D71A-151A-1C43-A8C8-3CAC4690C01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AF409E9-CC77-BE4B-880A-53F4531EA25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BDB6357B-86CF-4545-BCDD-BB6CE6147810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5C99E-C7EF-804F-AC02-45CF659346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3612B9-B789-1747-9481-C322FA914D1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587091-55F3-0943-B654-2A82935B64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272C85-5D40-614A-B4F6-929070CDA2C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0EFA-6D46-B04A-9956-9648D11173DA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DFC5-4968-DC49-BF85-DF631CD922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1D2747-32D8-1345-9C34-92B48E10DF2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07C5D-7045-E142-99E5-2B7BD6170CE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CB8FE6-2528-3A41-B13C-A445256D4F6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682D3A-E0D9-F64C-83F5-833CA0CD30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1D5A54-B90B-294D-A92D-9A09935D20F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BD9C5A-F4AE-E84B-8EBE-1DA064EE11E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B251D4-B66F-204D-8CAE-C31FC1C1D865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EB17BB-F204-664F-A527-260AF2716C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F9B3C7-9DC6-7E40-99B8-F91D3F24E53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7FA0-0939-3444-A9DC-9D318F794B12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A025FE-EEF0-084A-BAF4-023FBFA95E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0CEB7C-B18B-E246-923E-89842212713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9598DF-2161-1B4A-9113-51372132455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CB0A40-8DC9-8E49-91F2-24265AD966C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3C8842-4047-1145-A828-BA0BB41FB0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EA910-644A-924E-8C56-8767036A27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D69AE3-D103-A048-9884-ACE99B8F88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FC8F39-DA36-8041-BB80-0C53B4D9A25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298C1C5-8190-BE48-A181-938AF67EC3B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3F0596-53A3-6144-99C8-008F0A0053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A863-FD82-C547-A368-5959BA5B32EA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A7E18AF-E47E-494A-9A7D-5C98F3431B0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594F-D979-9D42-8621-1EF3B1A2E87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B8C21CF-BD33-5843-B1BD-96275E9253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1560B71-CFF5-EA47-9A58-7A60BF753D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57E159D-7829-3D4C-A709-DBE9021BBC5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FCB859A-5E22-E343-95A2-D44A7DB6DE6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5650746-D2EE-E24E-932F-5CF47D765AE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E3D57BD-7D5C-8E4E-8D1D-19DDA0D6D7C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2AF7FE7-2612-1946-9D19-6438911A4A0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769C-C9DF-9D40-8A3F-C6C1508C47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817-2E4D-C14D-A9D1-8D927120CEC0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CDB-233B-4643-87E8-723E057EA1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6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BF4E-48B3-C640-80F6-FBAA475192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2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0D40-777E-384E-90F9-D6753215C4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4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1F1B-D6DC-E04E-9F45-61C55257E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9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EBBE-4958-DA41-A702-85110029B1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9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C2AE-ACE2-7C41-B209-5FB103383B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2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F71-CB1A-064D-A36D-7A8104D529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1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0F64-74AD-5242-A9D4-39DEBB4445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6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B870-573F-614F-B923-292974981AD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11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7322-83C1-DB48-A3B7-E5D05D1CF9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CCC-F04B-8043-87E2-8EE54C96B314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0006-25E5-9F47-B49C-1413B9DBFB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AF7E-A64C-4DEA-A10F-0B4EE8C67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51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05B-1A8F-7246-AC22-2B45AF1834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3AF-5655-46E9-9290-FEFCB6E4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70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BA01-054C-5347-9FB6-28E3BD03A4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A0E8-85CE-4134-A7A6-97E58B3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4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9DA2-4C0F-B94A-8D15-0891F0FE6D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2EB4-C1E2-4B69-A7D8-7DD81D01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5D36-4503-0646-BA9B-39B3CA03C5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BDBE-0E23-4570-B5C5-CB8A9FD1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62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8928-39BE-8543-96AE-F68687752E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886-DA3F-44FD-9DE1-2D006745C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5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2B1B-4876-7849-8ECB-CE2131B149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777C-1113-448D-953D-EAF8A9B79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1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3CA9-D940-0D44-9EB4-2705F21524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332-D6C1-4572-A015-8B1ACD70E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28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1494-193E-4E4F-805A-D9F5B1A909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28EA-21DA-49B6-AA75-7D873F28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448B-D588-5F4B-94DD-3AF0AB91F28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5AC-2C05-48E5-8E80-AB2AD2C48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5E50-493B-A744-A483-DB77DF51FADB}" type="datetime1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5B01F8F1-085D-514B-BF7E-E0E74F2EDD1E}" type="datetime1">
              <a:rPr lang="en-US" smtClean="0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81CCA-84D6-1D4A-84FD-8A3F29F4FC6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BE15C01-A816-8842-AABC-9374B22C1AC5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BF153EA-7BA9-BE4F-B6EC-1E13E42011BA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DBC8FE8-E400-9740-9052-FA9E390D8DDB}" type="datetime1">
              <a:rPr lang="en-US" kern="1200" smtClean="0">
                <a:solidFill>
                  <a:srgbClr val="000000"/>
                </a:solidFill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3601C-E7E9-4D4D-8B0B-0B67459D68DF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52EA9-1F09-3147-AAA6-C1C4C6A0C160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98AF1A-9B1F-6546-A12D-B22187294A26}" type="datetime1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4/23/20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817355-A59B-6E47-9312-03C88104AF10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1DFA4-90FE-7D41-B5A5-7E81594DCBE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D680-7D93-491F-8F9A-E71F4C87C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0.wmf"/><Relationship Id="rId10" Type="http://schemas.openxmlformats.org/officeDocument/2006/relationships/image" Target="../media/image31.png"/><Relationship Id="rId11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hyperlink" Target="http://www.dis.uniroma1.it/~iocchi/slides/icra2001/java/hough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28.xml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46.wmf"/><Relationship Id="rId11" Type="http://schemas.openxmlformats.org/officeDocument/2006/relationships/image" Target="../media/image49.png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50.wmf"/><Relationship Id="rId6" Type="http://schemas.openxmlformats.org/officeDocument/2006/relationships/image" Target="../media/image53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5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0.wmf"/><Relationship Id="rId6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0.wmf"/><Relationship Id="rId6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50.wmf"/><Relationship Id="rId6" Type="http://schemas.openxmlformats.org/officeDocument/2006/relationships/image" Target="../media/image54.png"/><Relationship Id="rId7" Type="http://schemas.openxmlformats.org/officeDocument/2006/relationships/image" Target="../media/image5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50.wmf"/><Relationship Id="rId6" Type="http://schemas.openxmlformats.org/officeDocument/2006/relationships/image" Target="../media/image53.png"/><Relationship Id="rId7" Type="http://schemas.openxmlformats.org/officeDocument/2006/relationships/image" Target="../media/image5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markschulze.net/java/hough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4" Type="http://schemas.openxmlformats.org/officeDocument/2006/relationships/image" Target="../media/image61.jpeg"/><Relationship Id="rId5" Type="http://schemas.openxmlformats.org/officeDocument/2006/relationships/image" Target="../media/image62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hyperlink" Target="http://www.pascal-network.org/challenges/VOC/pubs/leibe04.pdf" TargetMode="External"/><Relationship Id="rId5" Type="http://schemas.openxmlformats.org/officeDocument/2006/relationships/image" Target="../media/image65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hyperlink" Target="http://www.pascal-network.org/challenges/VOC/pubs/leibe04.pdf" TargetMode="External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Voting and the Hough Transform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23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rd</a:t>
            </a:r>
            <a:r>
              <a:rPr lang="en-US" altLang="en-US" sz="3600" dirty="0">
                <a:ea typeface="ＭＳ Ｐゴシック" panose="020B0600070205080204" pitchFamily="34" charset="-128"/>
              </a:rPr>
              <a:t>,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 2020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41068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ffinities_mult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2511" r="8960" b="30736"/>
          <a:stretch>
            <a:fillRect/>
          </a:stretch>
        </p:blipFill>
        <p:spPr bwMode="auto">
          <a:xfrm>
            <a:off x="-76200" y="2743200"/>
            <a:ext cx="9140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ffinities_multsig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32558" r="22025" b="39069"/>
          <a:stretch>
            <a:fillRect/>
          </a:stretch>
        </p:blipFill>
        <p:spPr bwMode="auto">
          <a:xfrm>
            <a:off x="0" y="4800600"/>
            <a:ext cx="9140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444625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95400" y="6629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6872" name="Picture 13" descr="distance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4154487" y="1295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468687" y="1524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D=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9412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dirty="0" smtClean="0"/>
              <a:t>Scale parameter </a:t>
            </a:r>
            <a:r>
              <a:rPr lang="el-GR" sz="3800" dirty="0" smtClean="0"/>
              <a:t>σ</a:t>
            </a:r>
            <a:r>
              <a:rPr lang="en-US" sz="3800" dirty="0" smtClean="0"/>
              <a:t> affects affinity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939" y="1331893"/>
            <a:ext cx="22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matrix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362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52400" y="4800600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353" y="2754406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3950"/>
            <a:ext cx="8229600" cy="431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Affinity matrix with increasing </a:t>
            </a:r>
            <a:r>
              <a:rPr lang="el-GR" sz="2800" dirty="0" smtClean="0"/>
              <a:t>σ</a:t>
            </a:r>
            <a:r>
              <a:rPr lang="en-US" sz="2800" dirty="0" smtClean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410200" y="6609862"/>
            <a:ext cx="2133600" cy="476250"/>
          </a:xfrm>
        </p:spPr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Visualizing a shuffled affinity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If we permute the order of the vertices as they are referred to in the affinity matrix, we see different patterns:</a:t>
            </a:r>
          </a:p>
        </p:txBody>
      </p:sp>
      <p:pic>
        <p:nvPicPr>
          <p:cNvPr id="37892" name="Picture 4" descr="matri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6" t="43098" r="44165" b="39394"/>
          <a:stretch>
            <a:fillRect/>
          </a:stretch>
        </p:blipFill>
        <p:spPr bwMode="auto">
          <a:xfrm>
            <a:off x="381000" y="2971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matri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t="45221" r="43546" b="40802"/>
          <a:stretch>
            <a:fillRect/>
          </a:stretch>
        </p:blipFill>
        <p:spPr bwMode="auto">
          <a:xfrm>
            <a:off x="6324600" y="3138488"/>
            <a:ext cx="2514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matrix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t="43707" r="44539" b="39122"/>
          <a:stretch>
            <a:fillRect/>
          </a:stretch>
        </p:blipFill>
        <p:spPr bwMode="auto">
          <a:xfrm>
            <a:off x="3352800" y="3124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52400" y="94129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Putting these two aspects together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49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086" r="27083" b="12926"/>
          <a:stretch>
            <a:fillRect/>
          </a:stretch>
        </p:blipFill>
        <p:spPr bwMode="auto">
          <a:xfrm>
            <a:off x="1143000" y="1371600"/>
            <a:ext cx="6629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00200" y="3746500"/>
            <a:ext cx="594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</a:rPr>
              <a:t>σ=.1 </a:t>
            </a:r>
            <a:r>
              <a:rPr lang="en-US" smtClean="0">
                <a:solidFill>
                  <a:srgbClr val="000000"/>
                </a:solidFill>
              </a:rPr>
              <a:t>                              </a:t>
            </a:r>
            <a:r>
              <a:rPr lang="el-GR" smtClean="0">
                <a:solidFill>
                  <a:srgbClr val="000000"/>
                </a:solidFill>
              </a:rPr>
              <a:t>σ=.2 </a:t>
            </a:r>
            <a:r>
              <a:rPr lang="en-US" smtClean="0">
                <a:solidFill>
                  <a:srgbClr val="000000"/>
                </a:solidFill>
              </a:rPr>
              <a:t>                           </a:t>
            </a:r>
            <a:r>
              <a:rPr lang="el-GR" smtClean="0">
                <a:solidFill>
                  <a:srgbClr val="000000"/>
                </a:solidFill>
              </a:rPr>
              <a:t>σ=1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 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4687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Affinity matrices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</a:rPr>
              <a:t>Points x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…x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514600" y="160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819400" y="12192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00800" y="3124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</a:rPr>
              <a:t>Points x</a:t>
            </a:r>
            <a:r>
              <a:rPr lang="en-US" baseline="-25000" smtClean="0">
                <a:solidFill>
                  <a:srgbClr val="008000"/>
                </a:solidFill>
              </a:rPr>
              <a:t>31</a:t>
            </a:r>
            <a:r>
              <a:rPr lang="en-US" smtClean="0">
                <a:solidFill>
                  <a:srgbClr val="008000"/>
                </a:solidFill>
              </a:rPr>
              <a:t>…x</a:t>
            </a:r>
            <a:r>
              <a:rPr lang="en-US" baseline="-2500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26670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867400" y="3352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486400" y="39624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086600" y="55626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4777C-1113-448D-953D-EAF8A9B792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5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38600"/>
            <a:ext cx="9144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803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multiple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67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6" cstate="print"/>
          <a:srcRect t="43298"/>
          <a:stretch>
            <a:fillRect/>
          </a:stretch>
        </p:blipFill>
        <p:spPr bwMode="auto">
          <a:xfrm>
            <a:off x="5791200" y="1889918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7" cstate="print"/>
          <a:srcRect l="20000" t="21381" r="50000" b="63628"/>
          <a:stretch>
            <a:fillRect/>
          </a:stretch>
        </p:blipFill>
        <p:spPr bwMode="auto">
          <a:xfrm>
            <a:off x="16002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45720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</a:t>
            </a:r>
            <a:r>
              <a:rPr lang="en-US" dirty="0" smtClean="0"/>
              <a:t>that best represents </a:t>
            </a:r>
            <a:r>
              <a:rPr lang="en-US" dirty="0"/>
              <a:t>a set of features</a:t>
            </a:r>
          </a:p>
          <a:p>
            <a:pPr>
              <a:buFontTx/>
              <a:buChar char="•"/>
            </a:pPr>
            <a:r>
              <a:rPr lang="en-US" dirty="0" smtClean="0"/>
              <a:t>Membership criterion is not local</a:t>
            </a:r>
          </a:p>
          <a:p>
            <a:pPr lvl="1"/>
            <a:r>
              <a:rPr lang="en-US" dirty="0" smtClean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 smtClean="0"/>
              <a:t>Three </a:t>
            </a:r>
            <a:r>
              <a:rPr lang="en-US" dirty="0"/>
              <a:t>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each feature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69804"/>
            <a:ext cx="8229600" cy="1143000"/>
          </a:xfrm>
        </p:spPr>
        <p:txBody>
          <a:bodyPr/>
          <a:lstStyle/>
          <a:p>
            <a:r>
              <a:rPr lang="en-US" dirty="0" smtClean="0"/>
              <a:t>Last time: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Bottom-up segmentation via clustering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mid-level regions, tokens</a:t>
            </a:r>
            <a:endParaRPr lang="en-US" sz="2400" dirty="0" smtClean="0"/>
          </a:p>
          <a:p>
            <a:pPr lvl="1"/>
            <a:r>
              <a:rPr lang="en-US" sz="2400" dirty="0" smtClean="0"/>
              <a:t>General choices -- features, affinity functions, and clustering algorithms</a:t>
            </a:r>
          </a:p>
          <a:p>
            <a:pPr lvl="1"/>
            <a:r>
              <a:rPr lang="en-US" sz="2400" dirty="0" smtClean="0"/>
              <a:t>Example clustering algorithms</a:t>
            </a:r>
          </a:p>
          <a:p>
            <a:pPr lvl="2"/>
            <a:r>
              <a:rPr lang="en-US" sz="2000" dirty="0" smtClean="0"/>
              <a:t>Mean shift and mode finding: K-means, Mean shift</a:t>
            </a:r>
          </a:p>
          <a:p>
            <a:pPr lvl="2"/>
            <a:r>
              <a:rPr lang="en-US" sz="2000" dirty="0" smtClean="0"/>
              <a:t>Graph theoretic: Graph cut, normalized cuts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Grouping also useful for </a:t>
            </a:r>
            <a:r>
              <a:rPr lang="en-US" sz="2800" dirty="0" smtClean="0"/>
              <a:t>quantization</a:t>
            </a:r>
            <a:endParaRPr lang="en-US" sz="2800" dirty="0"/>
          </a:p>
          <a:p>
            <a:pPr lvl="1"/>
            <a:r>
              <a:rPr lang="en-US" sz="2400" dirty="0" err="1"/>
              <a:t>Texton</a:t>
            </a:r>
            <a:r>
              <a:rPr lang="en-US" sz="2400" dirty="0"/>
              <a:t> histograms for texture within local region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4108076"/>
            <a:ext cx="586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40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</a:t>
            </a:r>
            <a:r>
              <a:rPr lang="en-US" sz="1800" dirty="0" err="1" smtClean="0"/>
              <a:t>y</a:t>
            </a:r>
            <a:r>
              <a:rPr lang="en-US" sz="1800" dirty="0" smtClean="0"/>
              <a:t> = </a:t>
            </a:r>
            <a:r>
              <a:rPr lang="en-US" sz="1800" dirty="0" err="1" smtClean="0"/>
              <a:t>mx</a:t>
            </a:r>
            <a:r>
              <a:rPr lang="en-US" sz="1800" dirty="0" smtClean="0"/>
              <a:t> + </a:t>
            </a:r>
            <a:r>
              <a:rPr lang="en-US" sz="1800" dirty="0" err="1" smtClean="0"/>
              <a:t>b</a:t>
            </a:r>
            <a:endParaRPr lang="en-US" sz="18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58850" y="1114425"/>
            <a:ext cx="2476500" cy="2695575"/>
            <a:chOff x="958850" y="1114425"/>
            <a:chExt cx="2476500" cy="2695575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 flipV="1">
              <a:off x="129540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29540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958850" y="11144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1676400" y="1981200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6329" name="Picture 9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838" y="1755775"/>
              <a:ext cx="1554162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4900" y="1114425"/>
            <a:ext cx="3695700" cy="2700338"/>
            <a:chOff x="4914900" y="1114425"/>
            <a:chExt cx="3695700" cy="2700338"/>
          </a:xfrm>
        </p:grpSpPr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545465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545465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7283450" y="30480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105400" y="11144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5562600" y="3032125"/>
              <a:ext cx="487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5019675" y="2409825"/>
              <a:ext cx="417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  <a:r>
                <a:rPr lang="en-US" sz="2000" i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4914900" y="3352800"/>
              <a:ext cx="3695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(parameter) space</a:t>
              </a:r>
            </a:p>
          </p:txBody>
        </p:sp>
      </p:grp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877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Equation of a line?</a:t>
            </a:r>
          </a:p>
          <a:p>
            <a:pPr algn="ctr"/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mx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  <p:bldP spid="56339" grpId="0" animBg="1"/>
      <p:bldP spid="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y = mx + b</a:t>
            </a:r>
          </a:p>
          <a:p>
            <a:pPr lvl="1" eaLnBrk="1" hangingPunct="1"/>
            <a:r>
              <a:rPr lang="en-US" dirty="0" smtClean="0"/>
              <a:t>What does a point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</a:t>
                </a: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 = -x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493603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96951"/>
              </p:ext>
            </p:extLst>
          </p:nvPr>
        </p:nvGraphicFramePr>
        <p:xfrm>
          <a:off x="4783138" y="4586288"/>
          <a:ext cx="3873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91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586288"/>
                        <a:ext cx="38735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92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93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3200" y="65502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2352660"/>
            <a:ext cx="3162300" cy="3076575"/>
            <a:chOff x="838200" y="2390850"/>
            <a:chExt cx="3162300" cy="3076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" y="2390850"/>
              <a:ext cx="3162300" cy="3076575"/>
            </a:xfrm>
            <a:prstGeom prst="rect">
              <a:avLst/>
            </a:prstGeom>
          </p:spPr>
        </p:pic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48513"/>
                </p:ext>
              </p:extLst>
            </p:nvPr>
          </p:nvGraphicFramePr>
          <p:xfrm>
            <a:off x="1371600" y="3929137"/>
            <a:ext cx="224716" cy="27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394" name="Equation" r:id="rId11" imgW="139579" imgH="177646" progId="Equation.3">
                    <p:embed/>
                  </p:oleObj>
                </mc:Choice>
                <mc:Fallback>
                  <p:oleObj name="Equation" r:id="rId11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929137"/>
                          <a:ext cx="224716" cy="27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856348" y="1101653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043212" y="3775859"/>
            <a:ext cx="228600" cy="23017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3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Hough line demo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99663"/>
              </p:ext>
            </p:extLst>
          </p:nvPr>
        </p:nvGraphicFramePr>
        <p:xfrm>
          <a:off x="1589088" y="1371600"/>
          <a:ext cx="2755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5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371600"/>
                        <a:ext cx="27559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70464"/>
              </p:ext>
            </p:extLst>
          </p:nvPr>
        </p:nvGraphicFramePr>
        <p:xfrm>
          <a:off x="2405063" y="3800475"/>
          <a:ext cx="2471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6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00475"/>
                        <a:ext cx="24717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44410"/>
              </p:ext>
            </p:extLst>
          </p:nvPr>
        </p:nvGraphicFramePr>
        <p:xfrm>
          <a:off x="6353175" y="4889500"/>
          <a:ext cx="2063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7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4889500"/>
                        <a:ext cx="2063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629400" y="2374899"/>
            <a:ext cx="4267200" cy="782637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67499" y="1447800"/>
            <a:ext cx="3695701" cy="19812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729709" y="1524000"/>
            <a:ext cx="2471691" cy="1981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120109" y="2634457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77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3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Find peaks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48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152400" y="650557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Slide by 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6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21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9784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61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" y="602326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348653" y="512579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171406" y="5411136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43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2562297" y="4929968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8689" y="2909455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476206" y="500618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640004" y="286976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8142" y="6131281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19098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80853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715000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21336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81917"/>
              </p:ext>
            </p:extLst>
          </p:nvPr>
        </p:nvGraphicFramePr>
        <p:xfrm>
          <a:off x="1857375" y="3400425"/>
          <a:ext cx="2471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00425"/>
                        <a:ext cx="2471738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059" y="31813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1062335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Recall: when we detect </a:t>
            </a:r>
            <a:r>
              <a:rPr lang="en-US" sz="2000" dirty="0" smtClean="0"/>
              <a:t>an edge </a:t>
            </a:r>
            <a:r>
              <a:rPr lang="en-US" sz="2000" dirty="0"/>
              <a:t>point, we also know </a:t>
            </a:r>
            <a:r>
              <a:rPr lang="en-US" sz="2000" dirty="0" smtClean="0"/>
              <a:t>its gradient </a:t>
            </a:r>
            <a:r>
              <a:rPr lang="en-US" sz="2000" dirty="0"/>
              <a:t>direction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0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1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2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96390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Adapted by Devi Parikh from: Kristen </a:t>
            </a:r>
            <a:r>
              <a:rPr lang="en-US" sz="1100" dirty="0" err="1" smtClean="0"/>
              <a:t>Grauman</a:t>
            </a:r>
            <a:endParaRPr lang="en-US" sz="11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circle?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set of circles that all pass through a point?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33" grpId="0"/>
      <p:bldP spid="12" grpId="0" animBg="1"/>
      <p:bldP spid="1032" grpId="0"/>
      <p:bldP spid="17" grpId="0"/>
      <p:bldP spid="18" grpId="0"/>
      <p:bldP spid="1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724400"/>
            <a:ext cx="91440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Last time: Measuring affinity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767" t="30086" r="37716" b="40308"/>
          <a:stretch/>
        </p:blipFill>
        <p:spPr bwMode="auto">
          <a:xfrm>
            <a:off x="266700" y="1619001"/>
            <a:ext cx="3657600" cy="2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233536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40 data </a:t>
            </a:r>
            <a:r>
              <a:rPr lang="en-US" sz="2400" b="1" dirty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32206" y="1290935"/>
            <a:ext cx="39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40 x </a:t>
            </a:r>
            <a:r>
              <a:rPr lang="en-US" sz="2400" b="1" dirty="0" smtClean="0">
                <a:solidFill>
                  <a:srgbClr val="000000"/>
                </a:solidFill>
              </a:rPr>
              <a:t>40 affinity matrix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914400"/>
            <a:ext cx="4876800" cy="3200400"/>
            <a:chOff x="952500" y="666999"/>
            <a:chExt cx="4876800" cy="320040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52500" y="666999"/>
              <a:ext cx="914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524000" y="1371600"/>
              <a:ext cx="1447800" cy="1371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686300" y="2571999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40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90900" y="2724399"/>
              <a:ext cx="1371600" cy="11430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9809" y="1676400"/>
            <a:ext cx="520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</a:t>
            </a:r>
            <a:endParaRPr lang="en-US" sz="2000" b="1" dirty="0">
              <a:solidFill>
                <a:srgbClr val="008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0" y="3865121"/>
            <a:ext cx="2956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1                 . . .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0" y="4860429"/>
            <a:ext cx="9182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 the </a:t>
            </a:r>
            <a:r>
              <a:rPr lang="en-US" sz="2800" b="1" dirty="0" smtClean="0"/>
              <a:t>blocks</a:t>
            </a:r>
            <a:r>
              <a:rPr lang="en-US" sz="2800" dirty="0" smtClean="0"/>
              <a:t>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does the </a:t>
            </a:r>
            <a:r>
              <a:rPr lang="en-US" sz="2800" b="1" dirty="0" smtClean="0"/>
              <a:t>symmetry</a:t>
            </a:r>
            <a:r>
              <a:rPr lang="en-US" sz="2800" dirty="0" smtClean="0"/>
              <a:t> of the matrix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would the matrix change with </a:t>
            </a:r>
            <a:r>
              <a:rPr lang="en-US" sz="2800" b="1" dirty="0" smtClean="0"/>
              <a:t>larger value of </a:t>
            </a:r>
            <a:r>
              <a:rPr lang="el-GR" sz="2800" b="1" dirty="0" smtClean="0"/>
              <a:t>σ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7" t="60786" r="42478" b="13482"/>
          <a:stretch/>
        </p:blipFill>
        <p:spPr bwMode="auto">
          <a:xfrm>
            <a:off x="5502174" y="1775514"/>
            <a:ext cx="2206690" cy="22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 rot="16200000" flipH="1">
            <a:off x="513666" y="1504264"/>
            <a:ext cx="344268" cy="457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505200" y="2971800"/>
            <a:ext cx="3048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78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edge pixel?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2057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4648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3657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294" y="6027003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Dimension of data points :  d = 2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Number of data points : N =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16538"/>
            <a:ext cx="3886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we have a 4-pixel image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(i.e., a 2 x 2 matrix)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Each pixel described by 2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15533" y="2939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5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2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</a:t>
            </a:r>
            <a:r>
              <a:rPr lang="en-US" sz="2000" b="1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	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-304800" y="1219200"/>
            <a:ext cx="5334000" cy="4000500"/>
            <a:chOff x="0" y="816"/>
            <a:chExt cx="3360" cy="2520"/>
          </a:xfrm>
        </p:grpSpPr>
        <p:pic>
          <p:nvPicPr>
            <p:cNvPr id="30736" name="Picture 5" descr="raysfrom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2592" y="1752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0.24</a:t>
              </a:r>
            </a:p>
          </p:txBody>
        </p:sp>
        <p:sp>
          <p:nvSpPr>
            <p:cNvPr id="30738" name="Text Box 8"/>
            <p:cNvSpPr txBox="1">
              <a:spLocks noChangeArrowheads="1"/>
            </p:cNvSpPr>
            <p:nvPr/>
          </p:nvSpPr>
          <p:spPr bwMode="auto">
            <a:xfrm>
              <a:off x="2304" y="99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0.01</a:t>
              </a:r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1200" y="18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0.47</a:t>
              </a:r>
            </a:p>
          </p:txBody>
        </p:sp>
      </p:grpSp>
      <p:pic>
        <p:nvPicPr>
          <p:cNvPr id="49162" name="Picture 10" descr="distance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4770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49173" name="Picture 21" descr="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7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/>
      <p:bldP spid="49167" grpId="0"/>
      <p:bldP spid="49167" grpId="1"/>
      <p:bldP spid="49169" grpId="0"/>
      <p:bldP spid="49170" grpId="0"/>
      <p:bldP spid="49171" grpId="0"/>
      <p:bldP spid="49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pic>
        <p:nvPicPr>
          <p:cNvPr id="55306" name="Picture 10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62600" y="3276600"/>
            <a:ext cx="3505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31758" name="Picture 20" descr="raysfrom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18288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0.15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886200" y="2376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0.29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73914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0.29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82296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0.15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7315200" y="3276600"/>
            <a:ext cx="1828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/>
      <p:bldP spid="55309" grpId="0" animBg="1"/>
      <p:bldP spid="55311" grpId="0"/>
      <p:bldP spid="55312" grpId="0"/>
      <p:bldP spid="55313" grpId="0"/>
      <p:bldP spid="55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9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4102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fullyco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543800" y="5105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 x N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1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1524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ffinitiessigm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7143" b="6667"/>
          <a:stretch>
            <a:fillRect/>
          </a:stretch>
        </p:blipFill>
        <p:spPr bwMode="auto">
          <a:xfrm>
            <a:off x="5181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181600"/>
            <a:ext cx="3810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19600" y="5029200"/>
            <a:ext cx="4648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j=i+1:N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</a:rPr>
              <a:t>exp</a:t>
            </a:r>
            <a:r>
              <a:rPr lang="en-US" sz="2000" b="1" dirty="0" smtClean="0">
                <a:solidFill>
                  <a:srgbClr val="000000"/>
                </a:solidFill>
              </a:rPr>
              <a:t>(-1/(2*</a:t>
            </a:r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sz="2000" b="1" dirty="0" smtClean="0">
                <a:solidFill>
                  <a:srgbClr val="000000"/>
                </a:solidFill>
              </a:rPr>
              <a:t>^2)*||x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j,i</a:t>
            </a:r>
            <a:r>
              <a:rPr lang="en-US" sz="2000" b="1" dirty="0" smtClean="0">
                <a:solidFill>
                  <a:srgbClr val="000000"/>
                </a:solidFill>
              </a:rPr>
              <a:t>) =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818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10000" y="3124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Distances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affinities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2922</Words>
  <Application>Microsoft Macintosh PowerPoint</Application>
  <PresentationFormat>On-screen Show (4:3)</PresentationFormat>
  <Paragraphs>613</Paragraphs>
  <Slides>54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5_Blank Presentation</vt:lpstr>
      <vt:lpstr>7_Default Design</vt:lpstr>
      <vt:lpstr>13_Default Design</vt:lpstr>
      <vt:lpstr>9_Default Design</vt:lpstr>
      <vt:lpstr>Equation</vt:lpstr>
      <vt:lpstr>Image</vt:lpstr>
      <vt:lpstr>Fitting:  Voting and the Hough Transform April 23rd, 2020</vt:lpstr>
      <vt:lpstr>Last time: Grouping</vt:lpstr>
      <vt:lpstr>Recall: Images as graphs</vt:lpstr>
      <vt:lpstr>Last time: Measuring affinity</vt:lpstr>
      <vt:lpstr>Example: weighted graphs</vt:lpstr>
      <vt:lpstr>PowerPoint Presentation</vt:lpstr>
      <vt:lpstr>PowerPoint Presentation</vt:lpstr>
      <vt:lpstr>PowerPoint Presentation</vt:lpstr>
      <vt:lpstr>Distancesaffinities</vt:lpstr>
      <vt:lpstr>PowerPoint Presentation</vt:lpstr>
      <vt:lpstr>Visualizing a shuffled affinity matrix</vt:lpstr>
      <vt:lpstr>Putting these two aspects together</vt:lpstr>
      <vt:lpstr>Goal: Segmentation by Graph Cuts</vt:lpstr>
      <vt:lpstr>Now: Fitting</vt:lpstr>
      <vt:lpstr>Fitting: Main idea</vt:lpstr>
      <vt:lpstr>Example: Line fitting</vt:lpstr>
      <vt:lpstr>PowerPoint Presentation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PowerPoint Presentation</vt:lpstr>
      <vt:lpstr>Hough transform algorithm</vt:lpstr>
      <vt:lpstr>1. Image  Canny</vt:lpstr>
      <vt:lpstr>2. Canny  Hough votes</vt:lpstr>
      <vt:lpstr>3. Hough votes  Edges </vt:lpstr>
      <vt:lpstr>Hough transform example</vt:lpstr>
      <vt:lpstr>PowerPoint Presentation</vt:lpstr>
      <vt:lpstr>Impact of noise on Hough</vt:lpstr>
      <vt:lpstr>PowerPoint Presentation</vt:lpstr>
      <vt:lpstr>Extensions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>Administrator</dc:creator>
  <cp:lastModifiedBy>Yong Jae Lee</cp:lastModifiedBy>
  <cp:revision>253</cp:revision>
  <cp:lastPrinted>2015-04-23T22:25:50Z</cp:lastPrinted>
  <dcterms:created xsi:type="dcterms:W3CDTF">2013-10-08T21:52:44Z</dcterms:created>
  <dcterms:modified xsi:type="dcterms:W3CDTF">2020-04-23T17:50:44Z</dcterms:modified>
</cp:coreProperties>
</file>