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notesSlides/notesSlide1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4.xml" ContentType="application/vnd.openxmlformats-officedocument.presentationml.notesSlide+xml"/>
  <Override PartName="/ppt/embeddings/oleObject17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6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7.xml" ContentType="application/vnd.openxmlformats-officedocument.presentationml.notesSlide+xml"/>
  <Override PartName="/ppt/embeddings/oleObject25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21.xml" ContentType="application/vnd.openxmlformats-officedocument.presentationml.notesSlide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22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23.xml" ContentType="application/vnd.openxmlformats-officedocument.presentationml.notesSlide+xml"/>
  <Override PartName="/ppt/embeddings/oleObject37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8" r:id="rId3"/>
    <p:sldMasterId id="2147483722" r:id="rId4"/>
    <p:sldMasterId id="2147483736" r:id="rId5"/>
    <p:sldMasterId id="2147483772" r:id="rId6"/>
    <p:sldMasterId id="2147483784" r:id="rId7"/>
    <p:sldMasterId id="2147483796" r:id="rId8"/>
    <p:sldMasterId id="2147483808" r:id="rId9"/>
    <p:sldMasterId id="2147483845" r:id="rId10"/>
    <p:sldMasterId id="2147483857" r:id="rId11"/>
    <p:sldMasterId id="2147483922" r:id="rId12"/>
    <p:sldMasterId id="2147483934" r:id="rId13"/>
  </p:sldMasterIdLst>
  <p:notesMasterIdLst>
    <p:notesMasterId r:id="rId74"/>
  </p:notesMasterIdLst>
  <p:handoutMasterIdLst>
    <p:handoutMasterId r:id="rId75"/>
  </p:handoutMasterIdLst>
  <p:sldIdLst>
    <p:sldId id="384" r:id="rId14"/>
    <p:sldId id="391" r:id="rId15"/>
    <p:sldId id="392" r:id="rId16"/>
    <p:sldId id="393" r:id="rId17"/>
    <p:sldId id="394" r:id="rId18"/>
    <p:sldId id="395" r:id="rId19"/>
    <p:sldId id="396" r:id="rId20"/>
    <p:sldId id="330" r:id="rId21"/>
    <p:sldId id="271" r:id="rId22"/>
    <p:sldId id="272" r:id="rId23"/>
    <p:sldId id="337" r:id="rId24"/>
    <p:sldId id="382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361" r:id="rId34"/>
    <p:sldId id="286" r:id="rId35"/>
    <p:sldId id="287" r:id="rId36"/>
    <p:sldId id="288" r:id="rId37"/>
    <p:sldId id="290" r:id="rId38"/>
    <p:sldId id="362" r:id="rId39"/>
    <p:sldId id="300" r:id="rId40"/>
    <p:sldId id="301" r:id="rId41"/>
    <p:sldId id="303" r:id="rId42"/>
    <p:sldId id="304" r:id="rId43"/>
    <p:sldId id="305" r:id="rId44"/>
    <p:sldId id="306" r:id="rId45"/>
    <p:sldId id="385" r:id="rId46"/>
    <p:sldId id="386" r:id="rId47"/>
    <p:sldId id="307" r:id="rId48"/>
    <p:sldId id="302" r:id="rId49"/>
    <p:sldId id="388" r:id="rId50"/>
    <p:sldId id="389" r:id="rId51"/>
    <p:sldId id="390" r:id="rId52"/>
    <p:sldId id="363" r:id="rId53"/>
    <p:sldId id="309" r:id="rId54"/>
    <p:sldId id="311" r:id="rId55"/>
    <p:sldId id="312" r:id="rId56"/>
    <p:sldId id="313" r:id="rId57"/>
    <p:sldId id="314" r:id="rId58"/>
    <p:sldId id="364" r:id="rId59"/>
    <p:sldId id="365" r:id="rId60"/>
    <p:sldId id="366" r:id="rId61"/>
    <p:sldId id="367" r:id="rId62"/>
    <p:sldId id="368" r:id="rId63"/>
    <p:sldId id="369" r:id="rId64"/>
    <p:sldId id="370" r:id="rId65"/>
    <p:sldId id="371" r:id="rId66"/>
    <p:sldId id="372" r:id="rId67"/>
    <p:sldId id="373" r:id="rId68"/>
    <p:sldId id="374" r:id="rId69"/>
    <p:sldId id="380" r:id="rId70"/>
    <p:sldId id="381" r:id="rId71"/>
    <p:sldId id="336" r:id="rId72"/>
    <p:sldId id="383" r:id="rId7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04" autoAdjust="0"/>
  </p:normalViewPr>
  <p:slideViewPr>
    <p:cSldViewPr>
      <p:cViewPr varScale="1">
        <p:scale>
          <a:sx n="109" d="100"/>
          <a:sy n="109" d="100"/>
        </p:scale>
        <p:origin x="-240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63" Type="http://schemas.openxmlformats.org/officeDocument/2006/relationships/slide" Target="slides/slide50.xml"/><Relationship Id="rId64" Type="http://schemas.openxmlformats.org/officeDocument/2006/relationships/slide" Target="slides/slide51.xml"/><Relationship Id="rId65" Type="http://schemas.openxmlformats.org/officeDocument/2006/relationships/slide" Target="slides/slide52.xml"/><Relationship Id="rId66" Type="http://schemas.openxmlformats.org/officeDocument/2006/relationships/slide" Target="slides/slide53.xml"/><Relationship Id="rId67" Type="http://schemas.openxmlformats.org/officeDocument/2006/relationships/slide" Target="slides/slide54.xml"/><Relationship Id="rId68" Type="http://schemas.openxmlformats.org/officeDocument/2006/relationships/slide" Target="slides/slide55.xml"/><Relationship Id="rId69" Type="http://schemas.openxmlformats.org/officeDocument/2006/relationships/slide" Target="slides/slide5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slide" Target="slides/slide4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80" Type="http://schemas.openxmlformats.org/officeDocument/2006/relationships/tableStyles" Target="tableStyles.xml"/><Relationship Id="rId70" Type="http://schemas.openxmlformats.org/officeDocument/2006/relationships/slide" Target="slides/slide57.xml"/><Relationship Id="rId71" Type="http://schemas.openxmlformats.org/officeDocument/2006/relationships/slide" Target="slides/slide58.xml"/><Relationship Id="rId72" Type="http://schemas.openxmlformats.org/officeDocument/2006/relationships/slide" Target="slides/slide59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73" Type="http://schemas.openxmlformats.org/officeDocument/2006/relationships/slide" Target="slides/slide60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47.xml"/><Relationship Id="rId61" Type="http://schemas.openxmlformats.org/officeDocument/2006/relationships/slide" Target="slides/slide48.xml"/><Relationship Id="rId62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Relationship Id="rId2" Type="http://schemas.openxmlformats.org/officeDocument/2006/relationships/image" Target="../media/image42.wmf"/><Relationship Id="rId3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9.wmf"/><Relationship Id="rId1" Type="http://schemas.openxmlformats.org/officeDocument/2006/relationships/image" Target="../media/image41.wmf"/><Relationship Id="rId2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5CC157F-E205-44E5-871F-AACC66BC916F}" type="datetimeFigureOut">
              <a:rPr lang="en-US" smtClean="0"/>
              <a:pPr/>
              <a:t>4/28/20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F0F6F8-3B86-4269-9F48-B7E0E1FA70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522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4465ED-A488-4DAD-902E-A267F0337A56}" type="datetimeFigureOut">
              <a:rPr lang="en-US" smtClean="0"/>
              <a:pPr/>
              <a:t>4/28/20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26C2C5-82E7-47D2-97FB-E2DE053A9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133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840" indent="-285708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2831" indent="-228566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99962" indent="-228566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094" indent="-228566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227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358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8491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5622" indent="-22856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40CE78-E203-4607-BC86-3470E8F13B7D}" type="slidenum">
              <a:rPr lang="en-US" altLang="en-US" b="0" smtClean="0"/>
              <a:pPr/>
              <a:t>1</a:t>
            </a:fld>
            <a:endParaRPr lang="en-US" altLang="en-US" b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75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2100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019D3-7ED4-46AA-9A22-239C0186615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99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01DF5E-0CD5-4AED-A742-0C998A588BAC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63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C0F3937-517F-4A36-B848-5594EA70641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9962" cy="3584575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2237"/>
            <a:ext cx="5364480" cy="4318873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7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5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8EC9E4-6449-4780-BE8B-62299E17CD3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8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coordinates 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 in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projective geometry.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Homogeneous coordinates have an extra dimension called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scales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 points at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infinity </a:t>
            </a:r>
            <a:r>
              <a:rPr lang="en-US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(when w = 0)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83" indent="-285725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98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5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17" indent="-228580" defTabSz="95717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7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536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9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54" indent="-228580" defTabSz="9571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896AAB-D4E7-4DB9-87F0-B173F9176A43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4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3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485045-302E-4E1C-A4CF-80357861CAD7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80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z="2100" dirty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C019D3-7ED4-46AA-9A22-239C01866156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5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F4919B9-13C2-4931-986D-472352C20033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2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C6C01-5097-4EFA-ACFD-07FDC1D804A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77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59418CA-5F55-4D1B-9BDD-3D16688ACBD9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18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619B6E-3CC6-43E3-B403-BC84122F094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2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63C4B86-4A2A-45C6-950F-A7D1AF166CFB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30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297D8D2-AB69-4144-A436-7673414B241E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11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297D8D2-AB69-4144-A436-7673414B241E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02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81BEE6C-8003-487E-94AB-C8D250478A66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29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endParaRPr lang="en-US" dirty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7E346B-4179-47AD-9932-969D37903C7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778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endParaRPr lang="en-US" dirty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7E346B-4179-47AD-9932-969D37903C7E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73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151C84-E950-4C30-8E67-68E9A3DEC535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58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43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9E3122-616F-4F59-A9A7-EE3E8192997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363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E710419-C34C-4D47-80A4-86135ABA834F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61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3D293D-73B5-4141-AE77-401D46217D1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4387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8E4D76A-B5A5-486A-A7D1-9B888FAE03B3}" type="slidenum">
              <a:rPr lang="en-US" sz="1200">
                <a:solidFill>
                  <a:srgbClr val="000000"/>
                </a:solidFill>
                <a:latin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95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FFAD1F-43A2-4B6C-B3AB-D34F2AD035C3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6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8B8CB7B-AC87-415D-8113-26EEAF404001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212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733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767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53EADD7-6249-45D3-8B1D-8C5384BEE2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709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88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96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8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712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11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E77189-D111-4017-9956-4C5E7310EA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013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4849BBD-CC78-4878-B2B0-C84274EA2B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671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721" tIns="48360" rIns="96721" bIns="4836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F90736E-B8D3-409F-9692-429E6C860CE8}" type="slidenum">
              <a:rPr lang="en-US" sz="1300" b="1">
                <a:solidFill>
                  <a:prstClr val="black"/>
                </a:solidFill>
                <a:cs typeface="Arial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3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43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932A5B-97E7-4D98-9EDE-85B0296FDB30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446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0E1CA-7B26-4EDC-B38B-57DA48A159D3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2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19981008-ADBE-4873-AE9D-D0F1866C4705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7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A1F162F4-B372-41D2-8526-B17C4CC57920}" type="slidenum">
              <a:rPr lang="en-US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6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ABB4D7A8-20D6-4DDB-BFEC-01E606D4E1AB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04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050067-DC6A-487E-A65F-A6BFC945F259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38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467E4-D267-4206-A6A9-A934F9955A7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CA96-0AB4-124A-9E86-70A7B9076CA8}" type="datetime1">
              <a:rPr lang="en-US" smtClean="0"/>
              <a:pPr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9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D25F-1FCC-1844-B5FD-A755BD309F64}" type="datetime1">
              <a:rPr lang="en-US" smtClean="0"/>
              <a:pPr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48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367F3-2C87-4D4E-BB13-487C82FADCB4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5ABC73-CB23-4CB8-A531-090778466B1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72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9F5E88-8009-1E45-83BD-FB27DD9D64A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E0BF9-9349-4138-AE4C-D28711FD219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824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FC23C-C19F-5749-87D0-D3052EE8A1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901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552-7C15-5E44-A1C5-D29F776294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083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9EB3-6DC0-574F-BA0C-D1418DFBDF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393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C21D-6399-B248-9A95-E8B8F64435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770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839A-65D1-8248-AEE8-95E015E5C5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040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40B1-5A83-D746-B8B9-EF2A4B8902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191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8FD3-366C-294B-9930-0D1A83BC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550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EB84-3650-6E45-9A65-F68203985B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7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35BC-AB2F-D84F-85BC-F08D1B339D98}" type="datetime1">
              <a:rPr lang="en-US" smtClean="0"/>
              <a:pPr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952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DDB6-31FA-D649-AF96-0EAF795355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33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95B8-8621-194A-BC86-D5274EED01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102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6F764-DE51-BC47-AC1E-4CBD7AFC29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733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BigBlueDots1600Logo2 o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0821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90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490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09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663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248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6936A-8242-7E40-B291-605216A0A1B8}" type="datetime1">
              <a:rPr lang="en-US" smtClean="0"/>
              <a:pPr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42E28-4505-4D7E-B551-6BDC041E5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236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1187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8562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3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82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8CC7-1617-9446-882F-41D595202BA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FB8A1-B516-41D1-B16D-C3CEADF1B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490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9E74-6199-E44F-AF19-210DAD0C5EF8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CBBA4-9550-482D-B196-5BA441D3F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201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F11CC-3079-8C4C-9E0F-ACBA84AB44A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EBDBC-3F33-4359-98C4-0A62ABAD0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738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8A5C0-0A3A-7749-9D00-71283B21631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7F8D-39C1-4CEC-BC1A-0473923794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2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DD3F-6214-D644-AD37-C86CADFDEB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A51C-A971-43A8-9C9E-C8261E684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729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7B11-5376-D94D-A195-98C4B4908D1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6F749-DF66-44B5-B962-55601C9AB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68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0EDA4-2821-FE41-877C-4CA614E9EFD3}" type="datetime1">
              <a:rPr lang="en-US" smtClean="0"/>
              <a:pPr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6392-078D-4450-A240-BFDE83E9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868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7F4C3-819F-EA49-B041-C7063DB4CD5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0E83-2B56-4F91-ADC2-02C98994A2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607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BC9CE-9A11-5849-8950-6171813BD9B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4D663-7D11-4A8B-8A55-CEFBA7E67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81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6A68-980B-9741-A5D9-23862C16E64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77DD-62CD-44A7-BC26-3BB8587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080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15E18-8A13-0747-99B4-15587379E58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044A-86B6-4BE8-8552-F6C18FE0C1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2069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C82FC-6250-7945-83B6-37D55E8D586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D9063-C511-4A65-87ED-3A9EDD1B70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593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4A613-68D1-6942-BD24-A078D7D9B4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3440-D44C-4E47-ABE7-79D0E0F87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743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874CA-FDCF-B242-B13D-C791C86B722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9778-4E3B-4556-9901-4F979F0CF0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26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E7E7-02C4-9444-801C-7DF2E4F5422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2F96A-391C-4647-A12B-21DA78AC50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85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8C187-BAC1-854D-B58A-D84D118C267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485F-9B97-47D1-8045-9BB3FEE046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784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1B15-3E12-CA45-9581-26D4FBAE64B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832E-2D00-4243-8B5F-515F3450DA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3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92055-DA12-0B43-9B26-615EBAA7AEED}" type="datetime1">
              <a:rPr lang="en-US" smtClean="0"/>
              <a:pPr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EDC10-8AFF-41D4-9049-F60830743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0646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57790-44E0-234E-8E79-030DD51160A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D21F-BD0B-4E40-9C7B-C7234C12E8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953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B4B3-5C87-474E-81AA-CFB1A0BE82C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1144F-0BBA-4068-ABEE-4D8D26EE08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108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276EA-BCE2-6B40-BFD0-FE4612FFBC1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F9F14-87A2-4232-B89F-A564DEB2F9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484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FF89A-E081-EA47-BB16-878DB13C982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73A66-7681-422F-9889-AC55E0B9A5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7017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D5F3-EA66-0441-B92A-FF6B0C97F44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FD299-F619-4837-B3B6-3C8478A6A8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042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E8163-B570-7343-BD73-44500A987C3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686A-98D8-4B08-B811-6CCEEB92C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791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A022C-2114-CC4E-8190-70250DECF0B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B1510-E325-46AC-94C8-E34C2D751D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947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F6656-93BB-5B4F-A1AA-A914AF9DC00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A4D5-E432-4E49-B10F-E0BF00F37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212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905BD-0CD6-2741-B0AD-EACFEB98C60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830E3-80D9-422E-A120-ABD4282411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68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4838A-1294-604C-ABF2-554952C47620}" type="datetime1">
              <a:rPr lang="en-US" smtClean="0"/>
              <a:pPr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6B51-F827-4850-A478-E42271B8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4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D3A0-D016-F144-9EE2-1C0DA8233B4D}" type="datetime1">
              <a:rPr lang="en-US" smtClean="0"/>
              <a:pPr>
                <a:defRPr/>
              </a:pPr>
              <a:t>4/28/20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2A4B-BB3D-44E3-8F3C-A07EC7B80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05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83CB9-ACE9-DF46-B994-002F03BE1E8E}" type="datetime1">
              <a:rPr lang="en-US" smtClean="0"/>
              <a:pPr>
                <a:defRPr/>
              </a:pPr>
              <a:t>4/28/20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C909-FDA4-4558-BB7A-B9A4BC0E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0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95B95-FF50-1849-927A-E4E021B05712}" type="datetime1">
              <a:rPr lang="en-US" smtClean="0"/>
              <a:pPr>
                <a:defRPr/>
              </a:pPr>
              <a:t>4/28/20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0F4-55C6-49EE-89DE-565F95055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57520-661E-5048-8A1B-3BC5969D2C4B}" type="datetime1">
              <a:rPr lang="en-US" smtClean="0"/>
              <a:pPr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C3DDA-570D-41A3-8CE9-2802200A0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7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925E-2A8B-6A44-91AC-98DC4C606BA3}" type="datetime1">
              <a:rPr lang="en-US" smtClean="0"/>
              <a:pPr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4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589AE-2176-2440-B12C-98E76888B7B5}" type="datetime1">
              <a:rPr lang="en-US" smtClean="0"/>
              <a:pPr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D246-E28E-4B9D-AFA3-6E7B80DA9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8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FC52-0D04-6B46-9A22-C2D7B55AA710}" type="datetime1">
              <a:rPr lang="en-US" smtClean="0"/>
              <a:pPr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7745-09E0-4DD0-BC14-656DC1C23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08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790B6-345B-B24E-8A93-7E9360DC7426}" type="datetime1">
              <a:rPr lang="en-US" smtClean="0"/>
              <a:pPr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19481-1261-4608-A7FE-247660FBD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72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50DC3E-B668-5B4D-8DF3-B1A0C9CE2DD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FE37D-0399-4782-ACCC-41C6582A829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62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B24CF-B5AF-3C41-9951-4F0018CD4A7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59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D9EAEE-1A9D-494A-804E-363512E34BF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FCA5C-1058-44E4-9BEF-B7DD58ECFA3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94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48EFEF-B8D9-5A4A-BFF2-10B132EEB95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C46FF-051C-4417-BFCD-C33BCFC3007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87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D3E74-BEB9-3B4C-B349-ECEE1744B02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86BE5-8C8C-4CA7-A34B-7167F91EBB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56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C63C89-8AA7-244A-9188-17755473275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AD704-75B4-4EED-BB56-66A6FBA0736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9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13D2FA-95D5-2E44-8E1A-781067FFC75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FF8AD-E0AB-4224-90B0-25063A38E4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944D-BF5B-7440-A6C1-FBA555BA901C}" type="datetime1">
              <a:rPr lang="en-US" smtClean="0"/>
              <a:pPr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3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A0CE1-581B-FB43-A912-707E8DB2AF3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34C93-0044-4DA3-A71E-86D267CB12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74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D22A24-3284-514D-BE5A-62DCA33EC2A5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158DE-57D3-4497-B383-F0E55D5CF61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34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E147E-A57B-3543-8E81-833F5D9CFD9E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52F32-A75F-403B-B111-3F89478CA95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8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455CA8-32A3-7C43-B04D-D6F448D9BB26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52460-B472-4652-A7B3-F000F9CBB89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78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649BB1-E381-E94C-B369-28B1E891660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F466A-FB8A-44AC-8124-F15668B96B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00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2D0443-3DB7-7547-8B73-3F5D2E50837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38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715020-17A3-E246-90DC-F36BC0B2D58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A588A-274E-450B-9BBB-4FAED95950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10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55E08B-C413-824E-BCF9-77A8FCD7A86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8BEF7-F514-46A2-B6ED-A610827ABA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52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C98C24-3FA1-A348-9E7E-1E8C1F480F3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A687-61BF-4D48-860D-E0334468BB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89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47D57-1DDF-AB44-947C-7DA0BF577F9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B89CE-55E9-419A-A2EF-4349E5080B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7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FF18-1DF9-BD4F-B095-5A043644798A}" type="datetime1">
              <a:rPr lang="en-US" smtClean="0"/>
              <a:pPr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4F6D28-7F1E-764E-8283-46B9A5A1956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97FFF7-47F4-41B7-BFFD-A71969F754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58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7232B3-D0AA-CA40-8C78-4985BBEEA09D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812C3-78BE-4FFA-866B-731D270156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2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F4981-1714-1C45-830A-3D921DD4576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E8EB8-BE31-48FC-BD55-E7636109ED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7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9A260-44CF-E249-94FA-DFC4EE0424B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41C3D-07E3-4795-BCDF-BF4D51DFB5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7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2E2D2-6C5F-9841-9675-E6B755AD508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D0E20-865B-4477-8212-2040FCF4CA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E1EB6E-2E4B-404C-8F83-C0109A4818D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290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C95D0-C0CA-734F-986F-45978CEDAAF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6B591-ACE6-48FB-A7B5-69BBE5878D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8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D507B2-5484-694D-9744-F8269F9F1A6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A7466-267E-47A2-8F04-1FF4ADF505B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8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5AFE3F-1DCA-6345-B914-C78807E7B0C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2413A-352F-4D45-8746-C955FEA6AE5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552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A04FF1-4E14-F04B-BB83-06B5A5D1D2A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DACBE7-2A6A-460A-AE49-6159481E31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D8044-341E-D049-9105-C99CB6EF9782}" type="datetime1">
              <a:rPr lang="en-US" smtClean="0"/>
              <a:pPr/>
              <a:t>4/28/20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45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C514FE-257E-FB4C-A95C-415FA9F4D9F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7D0BF0-493F-4571-B65D-522C3186BFA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00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37A872-C7A3-F840-B1F9-01BFB6D8949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D35E7F-3692-471F-BE66-89DA2E9955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502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D23A7F-0FD5-6B4F-9424-857307724F7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40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C055F-1300-204E-93F7-88BE4AF3CBE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678E5-C793-4BD2-A5D1-D40A0F4347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D943EC-8DEE-7A43-AA38-54002751402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35902-9995-41E2-8428-7205D6E6CD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70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C6C358-39A5-1F46-9D79-2C17F53781E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FD3463-CC8D-4294-8C0B-D3E48FAF8C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55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449C2C-49B7-E341-929E-B8FE2572498E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CC53D-0A27-49C3-BFA1-CB92058F4CE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823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F83B0F-1983-8142-B56E-02E81088270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6BAFC-50EB-4D86-B70A-D85B6C0FD3E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21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5DFC29-4F17-FE4F-BA2C-288F74CD13D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1A206-AA2F-4491-9355-E73762D42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65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A80A3-FEFB-2F4C-8D9A-24747E93FED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5FEA-7639-0048-A0D8-35DC336AF579}" type="datetime1">
              <a:rPr lang="en-US" smtClean="0"/>
              <a:pPr/>
              <a:t>4/28/20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73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D49D9C-F369-F542-B202-7FE19AFF4A5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A378A-6A8C-4A79-B795-2135F8A060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53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B188D-F4A4-DB4B-BF40-8AB2B3EDDDA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431504-C6C0-465A-9B7E-27072C15E1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16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9F2E84-2F18-1043-A038-9F36341C0DB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E5E2B-8C06-4433-9A97-B94D92356B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98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021681-6150-684C-8C1F-E40E9FB5491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F863D-7495-4D91-B9D1-5E017028CE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1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1FFE9-E48D-4842-BEB6-3C954B57FBB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F3354-CD96-4B66-A60D-FA6BBD80C8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776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A9344-2D93-C640-AD47-954AF666C194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CD817-3392-497D-ADC5-624D2B19FB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980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09710-15AE-B348-B51C-06EB33015F7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557F6-226C-43EA-935E-8BFF8D973E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85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4DC81-AF63-2747-B5D4-AA55A31BD14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4C35A-4CBF-44FF-B109-4490639DD2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809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87F6DA-A365-6643-9968-D0C79A982A3E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3127E-40F5-4F91-95C0-AB5D5B9F91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1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91401-C579-F942-945D-BF6FD149F65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C975F6-1F02-49F1-9B80-3C42822A82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98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5864-5C70-2F42-A117-589CE3B0095C}" type="datetime1">
              <a:rPr lang="en-US" smtClean="0"/>
              <a:pPr/>
              <a:t>4/28/20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474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74F72F-0B68-AC4D-B355-5D75984364C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2697F2-86AE-437C-90FF-D0F00A09CC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015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A364B6-77D4-5942-80E3-FFB5246F7FE3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620BA-5B58-4BFE-9209-94A3CAD363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726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489963-1A9C-194D-8A5F-FC62423C473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C8ACE6-38FB-41C1-BB51-260E57DEB5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719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6402D-201A-1B46-B4EE-BFB9F579B99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8AE770-982F-4BC2-AA0E-C47D558F4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650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0552F-D4B3-DA48-AA69-8CA695AFE1A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383176-FBAF-4F05-A00D-81B28782FD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058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7D87A9-CA72-384B-8D9A-9F3C2195959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562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45363-7F55-EC49-A1F3-04F9F8E9FDA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37FA9-4D0B-40BC-BBEA-37390D508C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240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B36F53-F7A6-C24A-B297-53731B27F2A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93CF4-E63E-4E36-BA7C-2CBBFE382D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57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79B2D-184B-0E42-8AF8-D71F87128B4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1759FE-7B4E-4F6E-B866-11187D72CA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315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42CA01-3986-654F-87EC-001EAF08314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97410A-348B-4A90-B1CF-A9CEE800D6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B6FC5-4278-B240-8CA9-F362704A44D3}" type="datetime1">
              <a:rPr lang="en-US" smtClean="0"/>
              <a:pPr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92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226C3-C383-AD47-9458-1C99198089E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FEC8D2-AD3C-4708-9BD3-1780512890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74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11580A-6F92-0E4E-81F5-EB8709A22C9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15C830-B233-40B1-BEB0-EF7E8124DF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858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690A41-1E59-6C44-BB75-71AEA38276AD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3639A-9468-4453-97CC-EB8442201F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832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E0CDE-B174-0847-A05E-C7798D689768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835239-8E9A-4A92-A965-E78DDD3D53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002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D1EB33-30BE-9645-8D37-332CD2A6E21F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9B57D-973A-41DF-919E-F0B52BC1E6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06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7D490B-8409-514F-A34C-542DC170A00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F24DDB-8F54-4DA2-A7DA-D8F40B7516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688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B126E5-B5C7-F843-821C-E4FB24590DF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30521-89CC-4A00-8C69-4A4997DD17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104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DCE87C-2E27-2943-B011-BBE7A0DBE0F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5A61B8-2A23-45B0-A5CD-6D239BB1D1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708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845F11-DF31-8249-81EC-4FB2B99CAA6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03AB7D-DFAA-4F19-9A88-883139EFC2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AA44E6-B6E2-E141-A1DF-4820A961CAE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64EEF-0467-4058-A5B2-901535C984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851E-DAB3-9148-BDAB-F9D21A0184A6}" type="datetime1">
              <a:rPr lang="en-US" smtClean="0"/>
              <a:pPr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1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DFD33-1F8F-594B-B08C-20AC9F5524C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0D89AE-D9C6-4B53-9632-C03C86687A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7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5FD4C-8809-BC48-AC92-CAAECF3BFCBD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AF80EA-5D33-40D9-8C52-B03C754BE3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821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3A3CA2-8C84-DC45-8C45-054C2BDB503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214E8-B907-4EA9-9F14-A7C899E18B4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62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8C703C-320C-0549-AB8D-952B6AB968CC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5AB20-C5B2-479C-9EC0-592EE1C1E4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9608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096AA-C85B-B640-A9BD-EA0AE02BA52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29E74E-FA90-40A3-8A6B-135CBDB07F2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955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5EBC0A-2B0C-0B4F-93FE-431BE38F32B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412C87-94DB-4D74-890D-C5253A91F76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879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4DF91A-0AE5-5B44-85D8-9B9C98EB81F1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114CE2-F8DD-49DF-829C-97F690F2A0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266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082C01-ACA7-9345-B74B-C184C112CC0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7F97BC-10DE-467E-8FAD-3F7BCFD9A3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269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1B9D50-7CEE-C549-A824-3965CD6176E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CEC9A-D3A8-4357-82AF-00FCE99BF9E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7270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CCE6EB-16E7-4A42-8966-399EDB40D3E8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29FD-69C6-4633-9EBF-CB3A8709072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0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46.xml"/><Relationship Id="rId13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48.xml"/><Relationship Id="rId15" Type="http://schemas.openxmlformats.org/officeDocument/2006/relationships/theme" Target="../theme/theme13.xml"/><Relationship Id="rId1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D102-9D92-4046-8D17-28564FBE7E77}" type="datetime1">
              <a:rPr lang="en-US" smtClean="0"/>
              <a:pPr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F330-2E48-1240-8FC0-769DAC3FA4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0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BigBlueDots1600gradientWithBrite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4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E420D1-76DA-2245-9FDC-5484BD167877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725F6-4B63-44C0-8784-B6FE5EBB0B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5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230201-36E4-EE4E-8717-F2DDB3671B4F}" type="datetime1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75822A5-3685-4802-A0F9-5B2B460C6EA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2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F8DAE-32B6-9F48-B207-5BBED0461129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2FD97-CCB3-4702-9884-69BDE83B8F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1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D0296B-7481-7A4D-9D69-DB8B28CD03E0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0B9F3-849D-4788-85CF-CB5DFEF19A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3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137B35-192E-E643-9F9A-97F2734C40F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4C24D8-48A4-4CF3-98D9-EC4A8A487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8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F4A3E2-40A3-684E-B47D-A87A82324D9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CD11F-B03E-4E9A-B773-B4DFD6C80F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67C3E-1BC9-2747-AAF4-C59B23AED64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1D190-F0A8-4BB2-9566-41A732BBF1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13B98-5424-CC4C-9614-C5559755832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8F398-02E5-4E7F-9921-4D067D02FE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37B19-0B3E-D744-A156-50A3556015C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CA20D-B20A-4C64-BB42-7D6D3C337F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9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20E45E-1ECF-9240-B937-537951FDD43B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4/28/20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E4B1F5-CAD2-45BB-92BE-E48474513A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2.jpe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w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23.wmf"/><Relationship Id="rId14" Type="http://schemas.openxmlformats.org/officeDocument/2006/relationships/oleObject" Target="../embeddings/oleObject11.bin"/><Relationship Id="rId15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21.wmf"/><Relationship Id="rId10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27.w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5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3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4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6.w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7.w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38.w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3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40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41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42.w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43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image" Target="../media/image47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35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44.w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45.wmf"/><Relationship Id="rId8" Type="http://schemas.openxmlformats.org/officeDocument/2006/relationships/image" Target="../media/image48.png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4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41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42.w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43.wmf"/><Relationship Id="rId10" Type="http://schemas.openxmlformats.org/officeDocument/2006/relationships/oleObject" Target="../embeddings/oleObject36.bin"/><Relationship Id="rId11" Type="http://schemas.openxmlformats.org/officeDocument/2006/relationships/image" Target="../media/image49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9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9.w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50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hyperlink" Target="http://www.pascal-network.org/challenges/VOC/pubs/leibe04.pdf" TargetMode="External"/><Relationship Id="rId5" Type="http://schemas.openxmlformats.org/officeDocument/2006/relationships/image" Target="../media/image6.w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141.xml"/><Relationship Id="rId2" Type="http://schemas.openxmlformats.org/officeDocument/2006/relationships/notesSlide" Target="../notesSlides/notesSlide4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Relationship Id="rId2" Type="http://schemas.openxmlformats.org/officeDocument/2006/relationships/notesSlide" Target="../notesSlides/notesSlide4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Relationship Id="rId2" Type="http://schemas.openxmlformats.org/officeDocument/2006/relationships/notesSlide" Target="../notesSlides/notesSlide4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image" Target="../media/image67.jpeg"/><Relationship Id="rId3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pascal-network.org/challenges/VOC/pubs/leibe04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9395" name="Title 3"/>
          <p:cNvSpPr>
            <a:spLocks noGrp="1"/>
          </p:cNvSpPr>
          <p:nvPr>
            <p:ph type="ctrTitle"/>
          </p:nvPr>
        </p:nvSpPr>
        <p:spPr>
          <a:xfrm>
            <a:off x="0" y="1143001"/>
            <a:ext cx="9144000" cy="1993900"/>
          </a:xfrm>
        </p:spPr>
        <p:txBody>
          <a:bodyPr>
            <a:normAutofit fontScale="90000"/>
          </a:bodyPr>
          <a:lstStyle/>
          <a:p>
            <a:r>
              <a:rPr lang="en-US" altLang="en-US" sz="5300" dirty="0" smtClean="0">
                <a:ea typeface="ＭＳ Ｐゴシック" panose="020B0600070205080204" pitchFamily="34" charset="-128"/>
              </a:rPr>
              <a:t>Fitting a transformation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>: 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4800" dirty="0" smtClean="0">
                <a:ea typeface="ＭＳ Ｐゴシック" panose="020B0600070205080204" pitchFamily="34" charset="-128"/>
              </a:rPr>
              <a:t>Feature-based alignment</a:t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ea typeface="ＭＳ Ｐゴシック" panose="020B0600070205080204" pitchFamily="34" charset="-128"/>
              </a:rPr>
              <a:t>April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28</a:t>
            </a:r>
            <a:r>
              <a:rPr lang="en-US" altLang="en-US" sz="3600" baseline="30000" dirty="0" smtClean="0">
                <a:ea typeface="ＭＳ Ｐゴシック" panose="020B0600070205080204" pitchFamily="34" charset="-128"/>
              </a:rPr>
              <a:t>th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2020</a:t>
            </a:r>
            <a:endParaRPr lang="en-US" altLang="en-US" sz="3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9396" name="Subtitle 4"/>
          <p:cNvSpPr>
            <a:spLocks noGrp="1"/>
          </p:cNvSpPr>
          <p:nvPr>
            <p:ph type="subTitle" idx="1"/>
          </p:nvPr>
        </p:nvSpPr>
        <p:spPr>
          <a:xfrm>
            <a:off x="1371600" y="3570288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Yong Jae Lee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UC Davis</a:t>
            </a:r>
          </a:p>
        </p:txBody>
      </p:sp>
    </p:spTree>
    <p:extLst>
      <p:ext uri="{BB962C8B-B14F-4D97-AF65-F5344CB8AC3E}">
        <p14:creationId xmlns:p14="http://schemas.microsoft.com/office/powerpoint/2010/main" val="208197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Motivation: medical image registration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/>
          <a:srcRect l="42339" t="32159" r="23705" b="37714"/>
          <a:stretch>
            <a:fillRect/>
          </a:stretch>
        </p:blipFill>
        <p:spPr bwMode="auto">
          <a:xfrm>
            <a:off x="1828800" y="2133600"/>
            <a:ext cx="543801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3732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286750" cy="838200"/>
          </a:xfrm>
        </p:spPr>
        <p:txBody>
          <a:bodyPr/>
          <a:lstStyle/>
          <a:p>
            <a:r>
              <a:rPr lang="en-US" dirty="0" smtClean="0"/>
              <a:t>Motivation: mosaics</a:t>
            </a: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39668"/>
            <a:ext cx="8839200" cy="361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86200" y="6550223"/>
            <a:ext cx="4897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Image from http://graphics.cs.cmu.edu/courses/15-463/2010_fall/</a:t>
            </a:r>
            <a:endParaRPr lang="en-US" sz="1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95600" y="1371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(In detail next week)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AD704-75B4-4EED-BB56-66A6FBA0736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8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Alignment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29241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have previously considered how to </a:t>
            </a:r>
            <a:r>
              <a:rPr lang="en-US" sz="2400" b="1" dirty="0" smtClean="0"/>
              <a:t>fit a model to image evidence</a:t>
            </a:r>
          </a:p>
          <a:p>
            <a:pPr lvl="1" eaLnBrk="1" hangingPunct="1"/>
            <a:r>
              <a:rPr lang="en-US" sz="2000" dirty="0" smtClean="0"/>
              <a:t>e.g., a line to edge points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alignment, we will </a:t>
            </a:r>
            <a:r>
              <a:rPr lang="en-US" sz="2400" b="1" dirty="0" smtClean="0"/>
              <a:t>fit the parameters of some transformation</a:t>
            </a:r>
            <a:r>
              <a:rPr lang="en-US" sz="2400" dirty="0" smtClean="0"/>
              <a:t> according to a set of matching feature pairs (“correspondences”).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19338" y="4184650"/>
            <a:ext cx="4370387" cy="2320925"/>
            <a:chOff x="1276" y="2666"/>
            <a:chExt cx="3284" cy="1462"/>
          </a:xfrm>
        </p:grpSpPr>
        <p:sp>
          <p:nvSpPr>
            <p:cNvPr id="74761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62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3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4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5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6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7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8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9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0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1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2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3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632325" y="49260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3086100" y="37211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6178550" y="415925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6334398" y="4167209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955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3" grpId="0"/>
      <p:bldP spid="64" grpId="0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 parametric warps: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524000" y="1963738"/>
            <a:ext cx="1828800" cy="1462087"/>
            <a:chOff x="1524000" y="1963738"/>
            <a:chExt cx="1828800" cy="1462087"/>
          </a:xfrm>
        </p:grpSpPr>
        <p:pic>
          <p:nvPicPr>
            <p:cNvPr id="64516" name="Picture 4" descr="HHHIMG_116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90713" y="1963738"/>
              <a:ext cx="1462087" cy="1095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524000" y="3059113"/>
              <a:ext cx="1219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translation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86200" y="1749425"/>
            <a:ext cx="1755775" cy="1662113"/>
            <a:chOff x="3886200" y="1749425"/>
            <a:chExt cx="1755775" cy="1662113"/>
          </a:xfrm>
        </p:grpSpPr>
        <p:pic>
          <p:nvPicPr>
            <p:cNvPr id="64519" name="Picture 7" descr="rotat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6200" y="1749425"/>
              <a:ext cx="1755775" cy="141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0" name="Text Box 8"/>
            <p:cNvSpPr txBox="1">
              <a:spLocks noChangeArrowheads="1"/>
            </p:cNvSpPr>
            <p:nvPr/>
          </p:nvSpPr>
          <p:spPr bwMode="auto">
            <a:xfrm>
              <a:off x="4117975" y="3044825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rotation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77000" y="1978025"/>
            <a:ext cx="1462088" cy="1357313"/>
            <a:chOff x="6477000" y="1978025"/>
            <a:chExt cx="1462088" cy="1357313"/>
          </a:xfrm>
        </p:grpSpPr>
        <p:pic>
          <p:nvPicPr>
            <p:cNvPr id="64518" name="Picture 6" descr="HHHIMG_116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77000" y="1978025"/>
              <a:ext cx="146208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6553200" y="2968625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aspect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60675" y="4006850"/>
            <a:ext cx="1746250" cy="1814513"/>
            <a:chOff x="2860675" y="4006850"/>
            <a:chExt cx="1746250" cy="1814513"/>
          </a:xfrm>
        </p:grpSpPr>
        <p:pic>
          <p:nvPicPr>
            <p:cNvPr id="64522" name="Picture 10" descr="affin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60675" y="4006850"/>
              <a:ext cx="1746250" cy="1306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3013075" y="5454650"/>
              <a:ext cx="1219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affine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75275" y="4159250"/>
            <a:ext cx="1563688" cy="1458913"/>
            <a:chOff x="5375275" y="4159250"/>
            <a:chExt cx="1563688" cy="1458913"/>
          </a:xfrm>
        </p:grpSpPr>
        <p:pic>
          <p:nvPicPr>
            <p:cNvPr id="64524" name="Picture 12" descr="perspectiv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75275" y="4159250"/>
              <a:ext cx="1563688" cy="1001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5491163" y="5251450"/>
              <a:ext cx="13716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perspective</a:t>
              </a:r>
            </a:p>
          </p:txBody>
        </p:sp>
      </p:grpSp>
      <p:sp>
        <p:nvSpPr>
          <p:cNvPr id="64526" name="TextBox 15"/>
          <p:cNvSpPr txBox="1">
            <a:spLocks noChangeArrowheads="1"/>
          </p:cNvSpPr>
          <p:nvPr/>
        </p:nvSpPr>
        <p:spPr bwMode="auto">
          <a:xfrm>
            <a:off x="7164388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5416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Parametric (global) warping</a:t>
            </a:r>
          </a:p>
        </p:txBody>
      </p:sp>
      <p:sp>
        <p:nvSpPr>
          <p:cNvPr id="742414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124200"/>
          </a:xfrm>
        </p:spPr>
        <p:txBody>
          <a:bodyPr/>
          <a:lstStyle/>
          <a:p>
            <a:r>
              <a:rPr lang="en-US" dirty="0" smtClean="0"/>
              <a:t>Transformation T is a coordinate-changing machine:</a:t>
            </a:r>
          </a:p>
          <a:p>
            <a:r>
              <a:rPr lang="en-US" dirty="0" smtClean="0"/>
              <a:t>				</a:t>
            </a:r>
            <a:r>
              <a:rPr lang="en-US" dirty="0" err="1" smtClean="0"/>
              <a:t>p</a:t>
            </a:r>
            <a:r>
              <a:rPr lang="en-US" dirty="0" smtClean="0"/>
              <a:t>’ = </a:t>
            </a:r>
            <a:r>
              <a:rPr lang="en-US" i="1" dirty="0" err="1" smtClean="0"/>
              <a:t>T</a:t>
            </a:r>
            <a:r>
              <a:rPr lang="en-US" dirty="0" err="1" smtClean="0"/>
              <a:t>(p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does it mean that </a:t>
            </a:r>
            <a:r>
              <a:rPr lang="en-US" i="1" dirty="0" smtClean="0"/>
              <a:t>T</a:t>
            </a:r>
            <a:r>
              <a:rPr lang="en-US" dirty="0" smtClean="0"/>
              <a:t> is </a:t>
            </a:r>
            <a:r>
              <a:rPr lang="en-US" b="1" dirty="0" smtClean="0"/>
              <a:t>global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Is the same for any point </a:t>
            </a:r>
            <a:r>
              <a:rPr lang="en-US" dirty="0" err="1" smtClean="0"/>
              <a:t>p</a:t>
            </a:r>
            <a:endParaRPr lang="en-US" dirty="0" smtClean="0"/>
          </a:p>
          <a:p>
            <a:pPr lvl="1"/>
            <a:r>
              <a:rPr lang="en-US" dirty="0" smtClean="0"/>
              <a:t>can be described by just a few numbers (parameters)</a:t>
            </a:r>
          </a:p>
          <a:p>
            <a:r>
              <a:rPr lang="en-US" dirty="0" smtClean="0"/>
              <a:t>Let’s represent </a:t>
            </a:r>
            <a:r>
              <a:rPr lang="en-US" i="1" dirty="0" smtClean="0"/>
              <a:t>T</a:t>
            </a:r>
            <a:r>
              <a:rPr lang="en-US" dirty="0" smtClean="0"/>
              <a:t> as a matrix:</a:t>
            </a:r>
          </a:p>
          <a:p>
            <a:r>
              <a:rPr lang="en-US" dirty="0" smtClean="0"/>
              <a:t>				  </a:t>
            </a:r>
            <a:r>
              <a:rPr lang="en-US" dirty="0" err="1" smtClean="0"/>
              <a:t>p</a:t>
            </a:r>
            <a:r>
              <a:rPr lang="en-US" dirty="0" smtClean="0"/>
              <a:t>’ = </a:t>
            </a:r>
            <a:r>
              <a:rPr lang="en-US" b="1" dirty="0" smtClean="0"/>
              <a:t>M</a:t>
            </a:r>
            <a:r>
              <a:rPr lang="en-US" dirty="0" smtClean="0"/>
              <a:t>p</a:t>
            </a:r>
          </a:p>
          <a:p>
            <a:endParaRPr lang="en-US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52800" y="1352550"/>
            <a:ext cx="1600200" cy="476250"/>
            <a:chOff x="2256" y="2064"/>
            <a:chExt cx="1008" cy="300"/>
          </a:xfrm>
        </p:grpSpPr>
        <p:sp>
          <p:nvSpPr>
            <p:cNvPr id="2061" name="Text Box 7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3" name="Line 9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054" name="Picture 10" descr="HHHIMG_1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03822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HHHIMG_11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371600"/>
            <a:ext cx="184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1524000" y="21336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(x,y)</a:t>
            </a: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5748338" y="21336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p’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= (x’,y’)</a:t>
            </a:r>
          </a:p>
        </p:txBody>
      </p:sp>
      <p:sp>
        <p:nvSpPr>
          <p:cNvPr id="2058" name="Oval 17"/>
          <p:cNvSpPr>
            <a:spLocks noChangeAspect="1" noChangeArrowheads="1"/>
          </p:cNvSpPr>
          <p:nvPr/>
        </p:nvSpPr>
        <p:spPr bwMode="auto">
          <a:xfrm>
            <a:off x="6129338" y="1481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9" name="Oval 18"/>
          <p:cNvSpPr>
            <a:spLocks noChangeAspect="1" noChangeArrowheads="1"/>
          </p:cNvSpPr>
          <p:nvPr/>
        </p:nvSpPr>
        <p:spPr bwMode="auto">
          <a:xfrm>
            <a:off x="2014538" y="12192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424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43290"/>
              </p:ext>
            </p:extLst>
          </p:nvPr>
        </p:nvGraphicFramePr>
        <p:xfrm>
          <a:off x="3084513" y="5372100"/>
          <a:ext cx="24352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5" imgW="812520" imgH="469800" progId="Equation.3">
                  <p:embed/>
                </p:oleObj>
              </mc:Choice>
              <mc:Fallback>
                <p:oleObj name="Equation" r:id="rId5" imgW="812520" imgH="4698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5372100"/>
                        <a:ext cx="24352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7346950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49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14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2398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CC3300"/>
                </a:solidFill>
              </a:rPr>
              <a:t>Scaling</a:t>
            </a:r>
            <a:r>
              <a:rPr lang="en-US" sz="2000" dirty="0" smtClean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CC3300"/>
                </a:solidFill>
              </a:rPr>
              <a:t>Uniform scaling</a:t>
            </a:r>
            <a:r>
              <a:rPr lang="en-US" sz="2000" dirty="0" smtClean="0"/>
              <a:t> means this scalar is the same for all components: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609600" y="2589213"/>
            <a:ext cx="8001000" cy="3048000"/>
            <a:chOff x="609600" y="2589213"/>
            <a:chExt cx="8001000" cy="3048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609600" y="2894013"/>
              <a:ext cx="3048000" cy="2743200"/>
              <a:chOff x="816" y="2208"/>
              <a:chExt cx="1920" cy="1728"/>
            </a:xfrm>
          </p:grpSpPr>
          <p:sp>
            <p:nvSpPr>
              <p:cNvPr id="65571" name="Line 5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2" name="Line 6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3" name="Line 7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4" name="Line 8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5" name="Line 9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6" name="Line 10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7" name="Line 11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8" name="Line 12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79" name="Line 13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0" name="Line 14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1" name="Line 15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2" name="Line 16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3" name="Line 17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4" name="Line 18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5" name="Line 19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6" name="Line 20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7" name="Line 21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88" name="Line 22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600200" y="3960813"/>
              <a:ext cx="914400" cy="1066800"/>
              <a:chOff x="1440" y="2928"/>
              <a:chExt cx="576" cy="672"/>
            </a:xfrm>
          </p:grpSpPr>
          <p:sp>
            <p:nvSpPr>
              <p:cNvPr id="65568" name="Freeform 24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69" name="Rectangle 25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70" name="Freeform 26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5181600" y="2894013"/>
              <a:ext cx="3048000" cy="2743200"/>
              <a:chOff x="816" y="2208"/>
              <a:chExt cx="1920" cy="1728"/>
            </a:xfrm>
          </p:grpSpPr>
          <p:sp>
            <p:nvSpPr>
              <p:cNvPr id="65550" name="Line 28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1" name="Line 29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2" name="Line 30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3" name="Line 31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4" name="Line 32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5" name="Line 33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6" name="Line 34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7" name="Line 35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8" name="Line 36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59" name="Line 37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0" name="Line 38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1" name="Line 39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2" name="Line 40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3" name="Line 41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4" name="Line 42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5" name="Line 43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6" name="Line 44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567" name="Line 45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46"/>
            <p:cNvGrpSpPr>
              <a:grpSpLocks noChangeAspect="1"/>
            </p:cNvGrpSpPr>
            <p:nvPr/>
          </p:nvGrpSpPr>
          <p:grpSpPr bwMode="auto">
            <a:xfrm>
              <a:off x="6781800" y="2589213"/>
              <a:ext cx="1828800" cy="2133600"/>
              <a:chOff x="1440" y="2928"/>
              <a:chExt cx="576" cy="672"/>
            </a:xfrm>
          </p:grpSpPr>
          <p:sp>
            <p:nvSpPr>
              <p:cNvPr id="65547" name="Freeform 47" descr="Horizontal brick"/>
              <p:cNvSpPr>
                <a:spLocks noChangeAspect="1"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11965"/>
                </a:fgClr>
                <a:bgClr>
                  <a:srgbClr val="FFFFFF"/>
                </a:bgClr>
              </a:pattFill>
              <a:ln w="38100">
                <a:solidFill>
                  <a:srgbClr val="01196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8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49" name="Freeform 49"/>
              <p:cNvSpPr>
                <a:spLocks noChangeAspect="1"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5544" name="AutoShape 50"/>
            <p:cNvSpPr>
              <a:spLocks noChangeArrowheads="1"/>
            </p:cNvSpPr>
            <p:nvPr/>
          </p:nvSpPr>
          <p:spPr bwMode="auto">
            <a:xfrm>
              <a:off x="3962400" y="4113213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545" name="Text Box 51"/>
            <p:cNvSpPr txBox="1">
              <a:spLocks noChangeArrowheads="1"/>
            </p:cNvSpPr>
            <p:nvPr/>
          </p:nvSpPr>
          <p:spPr bwMode="auto">
            <a:xfrm>
              <a:off x="4065588" y="4494213"/>
              <a:ext cx="579437" cy="457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65546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1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>
                <a:solidFill>
                  <a:srgbClr val="CC3300"/>
                </a:solidFill>
              </a:rPr>
              <a:t>Non-uniform scaling</a:t>
            </a:r>
            <a:r>
              <a:rPr lang="en-US" sz="2000" smtClean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" y="2514600"/>
            <a:ext cx="8001000" cy="2743200"/>
            <a:chOff x="384" y="1584"/>
            <a:chExt cx="5040" cy="172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66596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7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8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9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0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1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2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3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4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5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6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7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8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09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0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1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2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613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66593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4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95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66575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6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7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8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79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0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1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2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3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4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5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6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7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8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89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0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1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6592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66572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3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74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6570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i="1">
                <a:solidFill>
                  <a:srgbClr val="FFFF00"/>
                </a:solidFill>
              </a:endParaRPr>
            </a:p>
          </p:txBody>
        </p:sp>
        <p:sp>
          <p:nvSpPr>
            <p:cNvPr id="66571" name="Text Box 52"/>
            <p:cNvSpPr txBox="1">
              <a:spLocks noChangeArrowheads="1"/>
            </p:cNvSpPr>
            <p:nvPr/>
          </p:nvSpPr>
          <p:spPr bwMode="auto">
            <a:xfrm>
              <a:off x="2436" y="2592"/>
              <a:ext cx="618" cy="51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X 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2,</a:t>
              </a:r>
              <a:b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Y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 0.5</a:t>
              </a:r>
            </a:p>
          </p:txBody>
        </p:sp>
      </p:grpSp>
      <p:sp>
        <p:nvSpPr>
          <p:cNvPr id="66565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4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Scaling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3350"/>
            <a:ext cx="7772400" cy="4114800"/>
          </a:xfrm>
        </p:spPr>
        <p:txBody>
          <a:bodyPr/>
          <a:lstStyle/>
          <a:p>
            <a:r>
              <a:rPr lang="en-US" smtClean="0"/>
              <a:t>Scaling operation: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Or, in matrix form: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837113" y="1384300"/>
          <a:ext cx="1328737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1384300"/>
                        <a:ext cx="1328737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29" name="Object 3"/>
          <p:cNvGraphicFramePr>
            <a:graphicFrameLocks noChangeAspect="1"/>
          </p:cNvGraphicFramePr>
          <p:nvPr/>
        </p:nvGraphicFramePr>
        <p:xfrm>
          <a:off x="4030663" y="3441700"/>
          <a:ext cx="327183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" name="Equation" r:id="rId5" imgW="1091880" imgH="469800" progId="Equation.3">
                  <p:embed/>
                </p:oleObj>
              </mc:Choice>
              <mc:Fallback>
                <p:oleObj name="Equation" r:id="rId5" imgW="1091880" imgH="4698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3441700"/>
                        <a:ext cx="3271837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30" name="AutoShape 6"/>
          <p:cNvSpPr>
            <a:spLocks/>
          </p:cNvSpPr>
          <p:nvPr/>
        </p:nvSpPr>
        <p:spPr bwMode="auto">
          <a:xfrm rot="-5400000">
            <a:off x="5811838" y="441325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4767263" y="5137150"/>
            <a:ext cx="2336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</a:rPr>
              <a:t>scaling matrix S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080" name="TextBox 51"/>
          <p:cNvSpPr txBox="1">
            <a:spLocks noChangeArrowheads="1"/>
          </p:cNvSpPr>
          <p:nvPr/>
        </p:nvSpPr>
        <p:spPr bwMode="auto">
          <a:xfrm>
            <a:off x="7493000" y="6621463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3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0" grpId="0" animBg="1"/>
      <p:bldP spid="7178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6973887" cy="1143000"/>
          </a:xfrm>
        </p:spPr>
        <p:txBody>
          <a:bodyPr/>
          <a:lstStyle/>
          <a:p>
            <a:r>
              <a:rPr lang="en-US" sz="3000" smtClean="0"/>
              <a:t>What transformations can be represented with a 2x2 matrix?</a:t>
            </a:r>
          </a:p>
        </p:txBody>
      </p:sp>
      <p:sp>
        <p:nvSpPr>
          <p:cNvPr id="4105" name="Text Box 4"/>
          <p:cNvSpPr txBox="1">
            <a:spLocks noChangeArrowheads="1"/>
          </p:cNvSpPr>
          <p:nvPr/>
        </p:nvSpPr>
        <p:spPr bwMode="auto">
          <a:xfrm>
            <a:off x="838200" y="3055938"/>
            <a:ext cx="3579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Rotate around (0,0)?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143000" y="3649663"/>
          <a:ext cx="32242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1" name="Equation" r:id="rId4" imgW="1460160" imgH="355320" progId="Equation.3">
                  <p:embed/>
                </p:oleObj>
              </mc:Choice>
              <mc:Fallback>
                <p:oleObj name="Equation" r:id="rId4" imgW="1460160" imgH="355320" progId="Equation.3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49663"/>
                        <a:ext cx="322421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2" name="Object 3"/>
          <p:cNvGraphicFramePr>
            <a:graphicFrameLocks noChangeAspect="1"/>
          </p:cNvGraphicFramePr>
          <p:nvPr/>
        </p:nvGraphicFramePr>
        <p:xfrm>
          <a:off x="5016500" y="3594100"/>
          <a:ext cx="34544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2" name="Equation" r:id="rId6" imgW="1701720" imgH="457200" progId="Equation.3">
                  <p:embed/>
                </p:oleObj>
              </mc:Choice>
              <mc:Fallback>
                <p:oleObj name="Equation" r:id="rId6" imgW="1701720" imgH="457200" progId="Equation.3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594100"/>
                        <a:ext cx="34544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Text Box 7"/>
          <p:cNvSpPr txBox="1">
            <a:spLocks noChangeArrowheads="1"/>
          </p:cNvSpPr>
          <p:nvPr/>
        </p:nvSpPr>
        <p:spPr bwMode="auto">
          <a:xfrm>
            <a:off x="838200" y="4721225"/>
            <a:ext cx="1677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Shear?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101725" y="5311775"/>
          <a:ext cx="21018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3" name="Equation" r:id="rId8" imgW="952200" imgH="457200" progId="Equation.3">
                  <p:embed/>
                </p:oleObj>
              </mc:Choice>
              <mc:Fallback>
                <p:oleObj name="Equation" r:id="rId8" imgW="952200" imgH="457200" progId="Equation.3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5311775"/>
                        <a:ext cx="21018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025" name="Object 5"/>
          <p:cNvGraphicFramePr>
            <a:graphicFrameLocks noChangeAspect="1"/>
          </p:cNvGraphicFramePr>
          <p:nvPr/>
        </p:nvGraphicFramePr>
        <p:xfrm>
          <a:off x="5046663" y="5241925"/>
          <a:ext cx="324961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4" name="Equation" r:id="rId10" imgW="1384200" imgH="482400" progId="Equation.3">
                  <p:embed/>
                </p:oleObj>
              </mc:Choice>
              <mc:Fallback>
                <p:oleObj name="Equation" r:id="rId10" imgW="1384200" imgH="482400" progId="Equation.3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5241925"/>
                        <a:ext cx="3249612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Box 9"/>
          <p:cNvSpPr txBox="1">
            <a:spLocks noChangeArrowheads="1"/>
          </p:cNvSpPr>
          <p:nvPr/>
        </p:nvSpPr>
        <p:spPr bwMode="auto">
          <a:xfrm>
            <a:off x="7419975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4108" name="Text Box 7"/>
          <p:cNvSpPr txBox="1">
            <a:spLocks noChangeArrowheads="1"/>
          </p:cNvSpPr>
          <p:nvPr/>
        </p:nvSpPr>
        <p:spPr bwMode="auto">
          <a:xfrm>
            <a:off x="846138" y="1165225"/>
            <a:ext cx="212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Scaling?</a:t>
            </a:r>
          </a:p>
        </p:txBody>
      </p:sp>
      <p:graphicFrame>
        <p:nvGraphicFramePr>
          <p:cNvPr id="4102" name="Object 4"/>
          <p:cNvGraphicFramePr>
            <a:graphicFrameLocks noChangeAspect="1"/>
          </p:cNvGraphicFramePr>
          <p:nvPr/>
        </p:nvGraphicFramePr>
        <p:xfrm>
          <a:off x="1220788" y="1616075"/>
          <a:ext cx="16319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5" name="Equation" r:id="rId12" imgW="647640" imgH="482400" progId="Equation.3">
                  <p:embed/>
                </p:oleObj>
              </mc:Choice>
              <mc:Fallback>
                <p:oleObj name="Equation" r:id="rId12" imgW="647640" imgH="482400" progId="Equation.3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616075"/>
                        <a:ext cx="163195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1" name="Object 5"/>
          <p:cNvGraphicFramePr>
            <a:graphicFrameLocks noChangeAspect="1"/>
          </p:cNvGraphicFramePr>
          <p:nvPr/>
        </p:nvGraphicFramePr>
        <p:xfrm>
          <a:off x="4973638" y="1566863"/>
          <a:ext cx="284797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6" name="Equation" r:id="rId14" imgW="1231560" imgH="482400" progId="Equation.3">
                  <p:embed/>
                </p:oleObj>
              </mc:Choice>
              <mc:Fallback>
                <p:oleObj name="Equation" r:id="rId14" imgW="1231560" imgH="482400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1566863"/>
                        <a:ext cx="2847975" cy="1116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1103313" y="0"/>
            <a:ext cx="6973887" cy="1143000"/>
          </a:xfrm>
        </p:spPr>
        <p:txBody>
          <a:bodyPr/>
          <a:lstStyle/>
          <a:p>
            <a:r>
              <a:rPr lang="en-US" sz="3000" smtClean="0"/>
              <a:t>What transformations can be represented with a 2x2 matrix?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7419975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129" name="Text Box 4"/>
          <p:cNvSpPr txBox="1">
            <a:spLocks noChangeArrowheads="1"/>
          </p:cNvSpPr>
          <p:nvPr/>
        </p:nvSpPr>
        <p:spPr bwMode="auto">
          <a:xfrm>
            <a:off x="838200" y="1384300"/>
            <a:ext cx="3489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Mirror about Y axis?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219200" y="2035175"/>
          <a:ext cx="10096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2" name="Equation" r:id="rId3" imgW="457200" imgH="355320" progId="Equation.3">
                  <p:embed/>
                </p:oleObj>
              </mc:Choice>
              <mc:Fallback>
                <p:oleObj name="Equation" r:id="rId3" imgW="457200" imgH="35532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35175"/>
                        <a:ext cx="100965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4572000" y="1903413"/>
          <a:ext cx="2971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3" name="Equation" r:id="rId5" imgW="1168200" imgH="380880" progId="Equation.3">
                  <p:embed/>
                </p:oleObj>
              </mc:Choice>
              <mc:Fallback>
                <p:oleObj name="Equation" r:id="rId5" imgW="1168200" imgH="38088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03413"/>
                        <a:ext cx="297180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 Box 7"/>
          <p:cNvSpPr txBox="1">
            <a:spLocks noChangeArrowheads="1"/>
          </p:cNvSpPr>
          <p:nvPr/>
        </p:nvSpPr>
        <p:spPr bwMode="auto">
          <a:xfrm>
            <a:off x="838200" y="3289300"/>
            <a:ext cx="3105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Mirror over (0,0)?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295400" y="4016375"/>
          <a:ext cx="10366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4" name="Equation" r:id="rId7" imgW="469800" imgH="355320" progId="Equation.3">
                  <p:embed/>
                </p:oleObj>
              </mc:Choice>
              <mc:Fallback>
                <p:oleObj name="Equation" r:id="rId7" imgW="469800" imgH="35532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016375"/>
                        <a:ext cx="10366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4575175" y="3906838"/>
          <a:ext cx="3197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5" name="Equation" r:id="rId9" imgW="1257120" imgH="380880" progId="Equation.3">
                  <p:embed/>
                </p:oleObj>
              </mc:Choice>
              <mc:Fallback>
                <p:oleObj name="Equation" r:id="rId9" imgW="1257120" imgH="38088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3906838"/>
                        <a:ext cx="31972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4"/>
          <p:cNvSpPr txBox="1">
            <a:spLocks noChangeArrowheads="1"/>
          </p:cNvSpPr>
          <p:nvPr/>
        </p:nvSpPr>
        <p:spPr bwMode="auto">
          <a:xfrm>
            <a:off x="890588" y="5108575"/>
            <a:ext cx="240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2D Translation?</a:t>
            </a:r>
          </a:p>
        </p:txBody>
      </p:sp>
      <p:graphicFrame>
        <p:nvGraphicFramePr>
          <p:cNvPr id="5126" name="Object 2"/>
          <p:cNvGraphicFramePr>
            <a:graphicFrameLocks noChangeAspect="1"/>
          </p:cNvGraphicFramePr>
          <p:nvPr/>
        </p:nvGraphicFramePr>
        <p:xfrm>
          <a:off x="1427163" y="5648325"/>
          <a:ext cx="14255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66" name="Equation" r:id="rId11" imgW="647640" imgH="457200" progId="Equation.3">
                  <p:embed/>
                </p:oleObj>
              </mc:Choice>
              <mc:Fallback>
                <p:oleObj name="Equation" r:id="rId11" imgW="647640" imgH="45720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5648325"/>
                        <a:ext cx="14255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735513" y="5856288"/>
            <a:ext cx="749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NO!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09B94-82B0-447E-ACEE-636B2707A05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7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5131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11560" y="2903860"/>
            <a:ext cx="2232248" cy="2582540"/>
            <a:chOff x="719572" y="3609020"/>
            <a:chExt cx="2232248" cy="2582540"/>
          </a:xfrm>
        </p:grpSpPr>
        <p:sp>
          <p:nvSpPr>
            <p:cNvPr id="19" name="Rectangle 18"/>
            <p:cNvSpPr/>
            <p:nvPr/>
          </p:nvSpPr>
          <p:spPr>
            <a:xfrm>
              <a:off x="719572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Text Box 34"/>
            <p:cNvSpPr txBox="1">
              <a:spLocks noChangeArrowheads="1"/>
            </p:cNvSpPr>
            <p:nvPr/>
          </p:nvSpPr>
          <p:spPr bwMode="auto">
            <a:xfrm>
              <a:off x="1157303" y="5822256"/>
              <a:ext cx="1505480" cy="36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Model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5596" y="5149788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39752" y="431158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1691680" y="442798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6948264" y="5117068"/>
            <a:ext cx="1326008" cy="3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0" tIns="45706" rIns="91410" bIns="45706">
            <a:spAutoFit/>
          </a:bodyPr>
          <a:lstStyle/>
          <a:p>
            <a:pPr defTabSz="91411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Vote space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endCxn id="18" idx="7"/>
          </p:cNvCxnSpPr>
          <p:nvPr/>
        </p:nvCxnSpPr>
        <p:spPr>
          <a:xfrm rot="5400000">
            <a:off x="1706594" y="377991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2"/>
          </p:cNvCxnSpPr>
          <p:nvPr/>
        </p:nvCxnSpPr>
        <p:spPr>
          <a:xfrm>
            <a:off x="971600" y="449999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3352800" y="2884820"/>
            <a:ext cx="2232248" cy="2601580"/>
            <a:chOff x="3455876" y="3609020"/>
            <a:chExt cx="2232248" cy="2601580"/>
          </a:xfrm>
        </p:grpSpPr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3923928" y="5841268"/>
              <a:ext cx="14670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0" tIns="45706" rIns="91410" bIns="45706">
              <a:spAutoFit/>
            </a:bodyPr>
            <a:lstStyle/>
            <a:p>
              <a:pPr defTabSz="91411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</a:rPr>
                <a:t>Novel image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455876" y="3609020"/>
              <a:ext cx="2232248" cy="21242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23928" y="3825044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52020" y="4041068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07904" y="4689140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44008" y="5373216"/>
              <a:ext cx="3240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20072" y="5049180"/>
              <a:ext cx="324036" cy="288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16"/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3" name="Straight Arrow Connector 32"/>
          <p:cNvCxnSpPr/>
          <p:nvPr/>
        </p:nvCxnSpPr>
        <p:spPr>
          <a:xfrm rot="5400000">
            <a:off x="4129844" y="3568896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733800" y="4108956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680012" y="4793032"/>
            <a:ext cx="7200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572000" y="4541004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3275856" y="3352872"/>
            <a:ext cx="777175" cy="561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444208" y="2884820"/>
            <a:ext cx="2232248" cy="2124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12" y="38929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2320" y="381163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8204" y="371291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20372" y="490104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16416" y="457700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16"/>
            <a:r>
              <a:rPr lang="en-US" b="1" dirty="0" smtClean="0">
                <a:solidFill>
                  <a:srgbClr val="0070C0"/>
                </a:solidFill>
              </a:rPr>
              <a:t>x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380312" y="3784920"/>
            <a:ext cx="46805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827693"/>
            <a:ext cx="860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Now suppose those colors encode gradient directions…</a:t>
            </a:r>
            <a:endParaRPr lang="en-US" sz="2800" dirty="0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marL="342793" indent="-34279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19" indent="-28566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2646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99702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6760" indent="-22852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3818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0876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7934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4991" indent="-228529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What if we want to detect arbitrary shapes?</a:t>
            </a:r>
          </a:p>
        </p:txBody>
      </p:sp>
      <p:sp>
        <p:nvSpPr>
          <p:cNvPr id="50" name="Oval 49"/>
          <p:cNvSpPr/>
          <p:nvPr/>
        </p:nvSpPr>
        <p:spPr>
          <a:xfrm rot="2659186">
            <a:off x="3715036" y="2989875"/>
            <a:ext cx="1197856" cy="17429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16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0574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Intuition: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61050" y="4468996"/>
            <a:ext cx="16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Ref. point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46651" y="3544669"/>
            <a:ext cx="1663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Displacement vectors</a:t>
            </a:r>
            <a:endParaRPr lang="en-US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696200" y="655022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CAE69-3076-4B39-866B-3FD3C1A408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1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38" grpId="0" animBg="1"/>
      <p:bldP spid="39" grpId="0"/>
      <p:bldP spid="40" grpId="0"/>
      <p:bldP spid="41" grpId="0"/>
      <p:bldP spid="42" grpId="0"/>
      <p:bldP spid="43" grpId="0"/>
      <p:bldP spid="46" grpId="0" animBg="1"/>
      <p:bldP spid="5" grpId="0"/>
      <p:bldP spid="50" grpId="0" animBg="1"/>
      <p:bldP spid="8" grpId="0"/>
      <p:bldP spid="9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2D Linear Transformations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2443163"/>
            <a:ext cx="8566150" cy="47879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Only linear 2D transformations can be represented with a 2x2 matrix.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Linear transformations are combinations of …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Scale,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Rotation,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Mirror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074988" y="1092200"/>
          <a:ext cx="2773362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Equation" r:id="rId4" imgW="1117440" imgH="457200" progId="Equation.3">
                  <p:embed/>
                </p:oleObj>
              </mc:Choice>
              <mc:Fallback>
                <p:oleObj name="Equation" r:id="rId4" imgW="1117440" imgH="4572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1092200"/>
                        <a:ext cx="2773362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7346950" y="6532563"/>
            <a:ext cx="2555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5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r>
              <a:rPr lang="en-US" sz="3600" dirty="0" smtClean="0"/>
              <a:t>Homogeneous coordinates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609600" y="48768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Converting </a:t>
            </a:r>
            <a:r>
              <a:rPr lang="en-US" sz="2400" i="1" dirty="0" smtClean="0">
                <a:solidFill>
                  <a:srgbClr val="000000"/>
                </a:solidFill>
              </a:rPr>
              <a:t>from</a:t>
            </a:r>
            <a:r>
              <a:rPr lang="en-US" sz="2400" dirty="0" smtClean="0">
                <a:solidFill>
                  <a:srgbClr val="000000"/>
                </a:solidFill>
              </a:rPr>
              <a:t> homogeneous coordinates: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21139" y="2871788"/>
            <a:ext cx="2830512" cy="1852612"/>
            <a:chOff x="3121139" y="2033588"/>
            <a:chExt cx="2830512" cy="1852612"/>
          </a:xfrm>
        </p:grpSpPr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325926" y="3184525"/>
              <a:ext cx="26257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homogeneous image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coordinates</a:t>
              </a:r>
            </a:p>
          </p:txBody>
        </p:sp>
        <p:pic>
          <p:nvPicPr>
            <p:cNvPr id="20" name="Picture 8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1139" y="2033588"/>
              <a:ext cx="1843087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39" y="5441950"/>
            <a:ext cx="26225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609600" y="2286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To convert to homogeneous coordinates: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CBBA4-9550-482D-B196-5BA441D3FD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609600" y="1139705"/>
            <a:ext cx="7915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Convenient coordinate system to represent many useful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49570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Homogeneous Coordinates</a:t>
            </a:r>
          </a:p>
        </p:txBody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Q: How can we represent 2d translation as a 3x3 matrix using homogeneous coordinates?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A: Using the rightmost column:</a:t>
            </a:r>
          </a:p>
        </p:txBody>
      </p:sp>
      <p:graphicFrame>
        <p:nvGraphicFramePr>
          <p:cNvPr id="732164" name="Object 2"/>
          <p:cNvGraphicFramePr>
            <a:graphicFrameLocks noChangeAspect="1"/>
          </p:cNvGraphicFramePr>
          <p:nvPr/>
        </p:nvGraphicFramePr>
        <p:xfrm>
          <a:off x="1524000" y="3795713"/>
          <a:ext cx="4103688" cy="184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5" name="Equation" r:id="rId3" imgW="1638000" imgH="736560" progId="Equation.3">
                  <p:embed/>
                </p:oleObj>
              </mc:Choice>
              <mc:Fallback>
                <p:oleObj name="Equation" r:id="rId3" imgW="1638000" imgH="736560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95713"/>
                        <a:ext cx="4103688" cy="184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870075" y="1822450"/>
          <a:ext cx="14239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" name="Equation" r:id="rId5" imgW="647640" imgH="457200" progId="Equation.3">
                  <p:embed/>
                </p:oleObj>
              </mc:Choice>
              <mc:Fallback>
                <p:oleObj name="Equation" r:id="rId5" imgW="647640" imgH="45720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1822450"/>
                        <a:ext cx="14239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7456488" y="651192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6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21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</a:t>
            </a:r>
          </a:p>
        </p:txBody>
      </p:sp>
      <p:graphicFrame>
        <p:nvGraphicFramePr>
          <p:cNvPr id="921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747963" y="1981200"/>
          <a:ext cx="3722687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6" name="Equation" r:id="rId3" imgW="1942920" imgH="736560" progId="Equation.3">
                  <p:embed/>
                </p:oleObj>
              </mc:Choice>
              <mc:Fallback>
                <p:oleObj name="Equation" r:id="rId3" imgW="1942920" imgH="736560" progId="Equation.3">
                  <p:embed/>
                  <p:pic>
                    <p:nvPicPr>
                      <p:cNvPr id="0" name="Picture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1981200"/>
                        <a:ext cx="3722687" cy="141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03363" y="3830638"/>
            <a:ext cx="2541587" cy="2287587"/>
            <a:chOff x="816" y="2208"/>
            <a:chExt cx="1920" cy="1728"/>
          </a:xfrm>
        </p:grpSpPr>
        <p:sp>
          <p:nvSpPr>
            <p:cNvPr id="9255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6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7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8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9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0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1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2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3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4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5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6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7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8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69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0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1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72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328863" y="4719638"/>
            <a:ext cx="763587" cy="890587"/>
            <a:chOff x="1440" y="2928"/>
            <a:chExt cx="576" cy="672"/>
          </a:xfrm>
        </p:grpSpPr>
        <p:sp>
          <p:nvSpPr>
            <p:cNvPr id="9252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53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54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316538" y="3830638"/>
            <a:ext cx="2541587" cy="2287587"/>
            <a:chOff x="816" y="2208"/>
            <a:chExt cx="1920" cy="1728"/>
          </a:xfrm>
        </p:grpSpPr>
        <p:sp>
          <p:nvSpPr>
            <p:cNvPr id="9234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5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6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7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8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39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0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1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2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3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4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5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6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7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8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49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0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51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23" name="AutoShape 47"/>
          <p:cNvSpPr>
            <a:spLocks noChangeArrowheads="1"/>
          </p:cNvSpPr>
          <p:nvPr/>
        </p:nvSpPr>
        <p:spPr bwMode="auto">
          <a:xfrm>
            <a:off x="4298950" y="4846638"/>
            <a:ext cx="636588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9224" name="Text Box 48"/>
          <p:cNvSpPr txBox="1">
            <a:spLocks noChangeArrowheads="1"/>
          </p:cNvSpPr>
          <p:nvPr/>
        </p:nvSpPr>
        <p:spPr bwMode="auto">
          <a:xfrm>
            <a:off x="4252913" y="5097463"/>
            <a:ext cx="750887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= 2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aseline="-2500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= 1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651625" y="4516438"/>
            <a:ext cx="763588" cy="890587"/>
            <a:chOff x="1440" y="2928"/>
            <a:chExt cx="576" cy="672"/>
          </a:xfrm>
        </p:grpSpPr>
        <p:sp>
          <p:nvSpPr>
            <p:cNvPr id="9231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2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233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9226" name="AutoShape 53"/>
          <p:cNvSpPr>
            <a:spLocks noChangeArrowheads="1"/>
          </p:cNvSpPr>
          <p:nvPr/>
        </p:nvSpPr>
        <p:spPr bwMode="auto">
          <a:xfrm>
            <a:off x="5776913" y="160337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7" name="AutoShape 54"/>
          <p:cNvSpPr>
            <a:spLocks noChangeArrowheads="1"/>
          </p:cNvSpPr>
          <p:nvPr/>
        </p:nvSpPr>
        <p:spPr bwMode="auto">
          <a:xfrm>
            <a:off x="4791075" y="1566863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8" name="AutoShape 55"/>
          <p:cNvSpPr>
            <a:spLocks noChangeArrowheads="1"/>
          </p:cNvSpPr>
          <p:nvPr/>
        </p:nvSpPr>
        <p:spPr bwMode="auto">
          <a:xfrm>
            <a:off x="2855913" y="1566863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9229" name="Rectangle 57"/>
          <p:cNvSpPr>
            <a:spLocks noChangeArrowheads="1"/>
          </p:cNvSpPr>
          <p:nvPr/>
        </p:nvSpPr>
        <p:spPr bwMode="auto">
          <a:xfrm>
            <a:off x="2381250" y="982663"/>
            <a:ext cx="390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Homogeneous Coordinates</a:t>
            </a:r>
          </a:p>
        </p:txBody>
      </p:sp>
      <p:sp>
        <p:nvSpPr>
          <p:cNvPr id="9230" name="TextBox 4"/>
          <p:cNvSpPr txBox="1">
            <a:spLocks noChangeArrowheads="1"/>
          </p:cNvSpPr>
          <p:nvPr/>
        </p:nvSpPr>
        <p:spPr bwMode="auto">
          <a:xfrm>
            <a:off x="7456488" y="6584950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Basic 2D Transformations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Basic 2D transformations as 3x3 matrices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143000" y="4068763"/>
          <a:ext cx="3182938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9" name="Equation" r:id="rId4" imgW="2057400" imgH="711000" progId="Equation.3">
                  <p:embed/>
                </p:oleObj>
              </mc:Choice>
              <mc:Fallback>
                <p:oleObj name="Equation" r:id="rId4" imgW="2057400" imgH="71100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68763"/>
                        <a:ext cx="3182938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577975" y="1868488"/>
          <a:ext cx="21018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0" name="Equation" r:id="rId6" imgW="1333440" imgH="698400" progId="Equation.3">
                  <p:embed/>
                </p:oleObj>
              </mc:Choice>
              <mc:Fallback>
                <p:oleObj name="Equation" r:id="rId6" imgW="1333440" imgH="6984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1868488"/>
                        <a:ext cx="210185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510213" y="4068763"/>
          <a:ext cx="2522537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1" name="Equation" r:id="rId8" imgW="1600200" imgH="711000" progId="Equation.3">
                  <p:embed/>
                </p:oleObj>
              </mc:Choice>
              <mc:Fallback>
                <p:oleObj name="Equation" r:id="rId8" imgW="1600200" imgH="7110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4068763"/>
                        <a:ext cx="2522537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981200" y="2979738"/>
            <a:ext cx="129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Translate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2057400" y="5189538"/>
            <a:ext cx="96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Rotate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6248400" y="5189538"/>
            <a:ext cx="88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Shear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510213" y="1858963"/>
          <a:ext cx="22828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2" name="Equation" r:id="rId10" imgW="1447560" imgH="711000" progId="Equation.3">
                  <p:embed/>
                </p:oleObj>
              </mc:Choice>
              <mc:Fallback>
                <p:oleObj name="Equation" r:id="rId10" imgW="1447560" imgH="7110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1858963"/>
                        <a:ext cx="2282825" cy="112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248400" y="3001963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10252" name="TextBox 4"/>
          <p:cNvSpPr txBox="1">
            <a:spLocks noChangeArrowheads="1"/>
          </p:cNvSpPr>
          <p:nvPr/>
        </p:nvSpPr>
        <p:spPr bwMode="auto">
          <a:xfrm>
            <a:off x="7456488" y="651192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1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76200"/>
            <a:ext cx="7770812" cy="838200"/>
          </a:xfrm>
        </p:spPr>
        <p:txBody>
          <a:bodyPr/>
          <a:lstStyle/>
          <a:p>
            <a:r>
              <a:rPr lang="en-US" smtClean="0"/>
              <a:t>2D Affine Transformations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3173413"/>
            <a:ext cx="8566150" cy="4940300"/>
          </a:xfrm>
        </p:spPr>
        <p:txBody>
          <a:bodyPr/>
          <a:lstStyle/>
          <a:p>
            <a:r>
              <a:rPr lang="en-US" dirty="0" smtClean="0"/>
              <a:t>Affine transformations are combinations of …</a:t>
            </a:r>
          </a:p>
          <a:p>
            <a:pPr lvl="1"/>
            <a:r>
              <a:rPr lang="en-US" sz="2400" dirty="0" smtClean="0"/>
              <a:t>Linear transformations, and</a:t>
            </a:r>
          </a:p>
          <a:p>
            <a:pPr lvl="1"/>
            <a:r>
              <a:rPr lang="en-US" sz="2400" dirty="0" smtClean="0"/>
              <a:t>Translations</a:t>
            </a:r>
          </a:p>
          <a:p>
            <a:endParaRPr lang="en-US" sz="1200" dirty="0" smtClean="0"/>
          </a:p>
          <a:p>
            <a:r>
              <a:rPr lang="en-US" dirty="0" smtClean="0"/>
              <a:t>Parallel lines remain parallel</a:t>
            </a:r>
          </a:p>
          <a:p>
            <a:pPr lvl="1"/>
            <a:endParaRPr lang="en-US" sz="1800" dirty="0" smtClean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989263" y="1328738"/>
          <a:ext cx="2808287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" name="Equation" r:id="rId4" imgW="1384200" imgH="711000" progId="Equation.3">
                  <p:embed/>
                </p:oleObj>
              </mc:Choice>
              <mc:Fallback>
                <p:oleObj name="Equation" r:id="rId4" imgW="1384200" imgH="7110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263" y="1328738"/>
                        <a:ext cx="2808287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299984" y="5455008"/>
            <a:ext cx="2154238" cy="533400"/>
            <a:chOff x="3299984" y="5455008"/>
            <a:chExt cx="2154238" cy="533400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3299984" y="5607408"/>
              <a:ext cx="457200" cy="381000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 rot="-1318191">
              <a:off x="4311222" y="5455008"/>
              <a:ext cx="1143000" cy="457200"/>
            </a:xfrm>
            <a:prstGeom prst="parallelogram">
              <a:avLst>
                <a:gd name="adj" fmla="val 62500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3909584" y="5683608"/>
              <a:ext cx="304800" cy="2286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176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2D transformations</a:t>
            </a:r>
          </a:p>
          <a:p>
            <a:pPr lvl="1"/>
            <a:r>
              <a:rPr lang="en-US" dirty="0" smtClean="0"/>
              <a:t>Affine fit</a:t>
            </a:r>
          </a:p>
          <a:p>
            <a:pPr lvl="1"/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RANSAC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2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Alignment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229600" cy="292417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have previously considered how to </a:t>
            </a:r>
            <a:r>
              <a:rPr lang="en-US" sz="2400" b="1" dirty="0" smtClean="0"/>
              <a:t>fit a model to image evidence</a:t>
            </a:r>
          </a:p>
          <a:p>
            <a:pPr lvl="1" eaLnBrk="1" hangingPunct="1"/>
            <a:r>
              <a:rPr lang="en-US" sz="2000" dirty="0" smtClean="0"/>
              <a:t>e.g., a line to edge points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In alignment, we will fit the parameters of some </a:t>
            </a:r>
            <a:r>
              <a:rPr lang="en-US" sz="2400" b="1" dirty="0" smtClean="0"/>
              <a:t>transformation</a:t>
            </a:r>
            <a:r>
              <a:rPr lang="en-US" sz="2400" dirty="0" smtClean="0"/>
              <a:t> according to a set of matching feature pairs (“correspondences”).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319338" y="4184650"/>
            <a:ext cx="4370387" cy="2320925"/>
            <a:chOff x="1276" y="2666"/>
            <a:chExt cx="3284" cy="1462"/>
          </a:xfrm>
        </p:grpSpPr>
        <p:sp>
          <p:nvSpPr>
            <p:cNvPr id="74761" name="Line 23"/>
            <p:cNvSpPr>
              <a:spLocks noChangeShapeType="1"/>
            </p:cNvSpPr>
            <p:nvPr/>
          </p:nvSpPr>
          <p:spPr bwMode="auto">
            <a:xfrm flipV="1">
              <a:off x="2860" y="3434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4762" name="AutoShape 2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1276" y="2666"/>
              <a:ext cx="1412" cy="1462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3" name="Oval 25"/>
            <p:cNvSpPr>
              <a:spLocks noChangeAspect="1" noChangeArrowheads="1"/>
            </p:cNvSpPr>
            <p:nvPr/>
          </p:nvSpPr>
          <p:spPr bwMode="auto">
            <a:xfrm>
              <a:off x="1941" y="2831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4" name="Oval 26"/>
            <p:cNvSpPr>
              <a:spLocks noChangeAspect="1" noChangeArrowheads="1"/>
            </p:cNvSpPr>
            <p:nvPr/>
          </p:nvSpPr>
          <p:spPr bwMode="auto">
            <a:xfrm>
              <a:off x="2325" y="3866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5" name="Oval 27"/>
            <p:cNvSpPr>
              <a:spLocks noChangeAspect="1" noChangeArrowheads="1"/>
            </p:cNvSpPr>
            <p:nvPr/>
          </p:nvSpPr>
          <p:spPr bwMode="auto">
            <a:xfrm>
              <a:off x="1872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6" name="Oval 28"/>
            <p:cNvSpPr>
              <a:spLocks noChangeAspect="1" noChangeArrowheads="1"/>
            </p:cNvSpPr>
            <p:nvPr/>
          </p:nvSpPr>
          <p:spPr bwMode="auto">
            <a:xfrm>
              <a:off x="1413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7" name="Oval 29"/>
            <p:cNvSpPr>
              <a:spLocks noChangeAspect="1" noChangeArrowheads="1"/>
            </p:cNvSpPr>
            <p:nvPr/>
          </p:nvSpPr>
          <p:spPr bwMode="auto">
            <a:xfrm>
              <a:off x="2256" y="316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8" name="AutoShape 30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rot="1247942">
              <a:off x="3628" y="2954"/>
              <a:ext cx="932" cy="1126"/>
            </a:xfrm>
            <a:prstGeom prst="actionButtonHome">
              <a:avLst/>
            </a:prstGeom>
            <a:solidFill>
              <a:srgbClr val="80808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69" name="Oval 31"/>
            <p:cNvSpPr>
              <a:spLocks noChangeAspect="1" noChangeArrowheads="1"/>
            </p:cNvSpPr>
            <p:nvPr/>
          </p:nvSpPr>
          <p:spPr bwMode="auto">
            <a:xfrm>
              <a:off x="4176" y="3168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0" name="Oval 32"/>
            <p:cNvSpPr>
              <a:spLocks noChangeAspect="1" noChangeArrowheads="1"/>
            </p:cNvSpPr>
            <p:nvPr/>
          </p:nvSpPr>
          <p:spPr bwMode="auto">
            <a:xfrm>
              <a:off x="4176" y="3887"/>
              <a:ext cx="75" cy="7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1" name="Oval 33"/>
            <p:cNvSpPr>
              <a:spLocks noChangeAspect="1" noChangeArrowheads="1"/>
            </p:cNvSpPr>
            <p:nvPr/>
          </p:nvSpPr>
          <p:spPr bwMode="auto">
            <a:xfrm>
              <a:off x="3936" y="3621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2" name="Oval 34"/>
            <p:cNvSpPr>
              <a:spLocks noChangeAspect="1" noChangeArrowheads="1"/>
            </p:cNvSpPr>
            <p:nvPr/>
          </p:nvSpPr>
          <p:spPr bwMode="auto">
            <a:xfrm>
              <a:off x="3744" y="3360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773" name="Oval 35"/>
            <p:cNvSpPr>
              <a:spLocks noChangeAspect="1" noChangeArrowheads="1"/>
            </p:cNvSpPr>
            <p:nvPr/>
          </p:nvSpPr>
          <p:spPr bwMode="auto">
            <a:xfrm>
              <a:off x="4293" y="3408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3" name="Text Box 36"/>
          <p:cNvSpPr txBox="1">
            <a:spLocks noChangeArrowheads="1"/>
          </p:cNvSpPr>
          <p:nvPr/>
        </p:nvSpPr>
        <p:spPr bwMode="auto">
          <a:xfrm>
            <a:off x="4632325" y="492601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64" name="Text Box 37"/>
          <p:cNvSpPr txBox="1">
            <a:spLocks noChangeArrowheads="1"/>
          </p:cNvSpPr>
          <p:nvPr/>
        </p:nvSpPr>
        <p:spPr bwMode="auto">
          <a:xfrm>
            <a:off x="3086100" y="37211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5" name="Text Box 38"/>
          <p:cNvSpPr txBox="1">
            <a:spLocks noChangeArrowheads="1"/>
          </p:cNvSpPr>
          <p:nvPr/>
        </p:nvSpPr>
        <p:spPr bwMode="auto">
          <a:xfrm>
            <a:off x="6178550" y="415925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</p:txBody>
      </p:sp>
      <p:sp>
        <p:nvSpPr>
          <p:cNvPr id="66" name="Text Box 39"/>
          <p:cNvSpPr txBox="1">
            <a:spLocks noChangeArrowheads="1"/>
          </p:cNvSpPr>
          <p:nvPr/>
        </p:nvSpPr>
        <p:spPr bwMode="auto">
          <a:xfrm>
            <a:off x="6353616" y="4170455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1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Image alignment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39782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Two broad approaches:</a:t>
            </a:r>
          </a:p>
          <a:p>
            <a:pPr lvl="1" eaLnBrk="1" hangingPunct="1"/>
            <a:r>
              <a:rPr lang="en-US" sz="2400" dirty="0" smtClean="0"/>
              <a:t>Direct (pixel-based) alignment</a:t>
            </a:r>
          </a:p>
          <a:p>
            <a:pPr lvl="2" eaLnBrk="1" hangingPunct="1"/>
            <a:r>
              <a:rPr lang="en-US" sz="2000" dirty="0" smtClean="0"/>
              <a:t>Search for alignment where most pixels agree</a:t>
            </a:r>
          </a:p>
          <a:p>
            <a:pPr lvl="1" eaLnBrk="1" hangingPunct="1"/>
            <a:r>
              <a:rPr lang="en-US" sz="2400" dirty="0" smtClean="0"/>
              <a:t>Feature-based alignment</a:t>
            </a:r>
          </a:p>
          <a:p>
            <a:pPr lvl="2" eaLnBrk="1" hangingPunct="1"/>
            <a:r>
              <a:rPr lang="en-US" sz="2000" dirty="0" smtClean="0"/>
              <a:t>Search for alignment where </a:t>
            </a:r>
            <a:r>
              <a:rPr lang="en-US" sz="2000" i="1" dirty="0" smtClean="0"/>
              <a:t>extracted features</a:t>
            </a:r>
            <a:r>
              <a:rPr lang="en-US" sz="2000" dirty="0" smtClean="0"/>
              <a:t> agree</a:t>
            </a:r>
          </a:p>
          <a:p>
            <a:pPr lvl="2" eaLnBrk="1" hangingPunct="1"/>
            <a:r>
              <a:rPr lang="en-US" sz="2000" dirty="0" smtClean="0"/>
              <a:t>Can be verified using pixel-based alignment</a:t>
            </a:r>
            <a:endParaRPr lang="en-US" dirty="0" smtClean="0"/>
          </a:p>
        </p:txBody>
      </p:sp>
      <p:sp>
        <p:nvSpPr>
          <p:cNvPr id="75780" name="Line 6"/>
          <p:cNvSpPr>
            <a:spLocks noChangeShapeType="1"/>
          </p:cNvSpPr>
          <p:nvPr/>
        </p:nvSpPr>
        <p:spPr bwMode="auto">
          <a:xfrm flipV="1">
            <a:off x="4540250" y="256698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5781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025650" y="1347788"/>
            <a:ext cx="2241550" cy="23209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2" name="Oval 7"/>
          <p:cNvSpPr>
            <a:spLocks noChangeAspect="1" noChangeArrowheads="1"/>
          </p:cNvSpPr>
          <p:nvPr/>
        </p:nvSpPr>
        <p:spPr bwMode="auto">
          <a:xfrm>
            <a:off x="3081338" y="1609725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3" name="Oval 12"/>
          <p:cNvSpPr>
            <a:spLocks noChangeAspect="1" noChangeArrowheads="1"/>
          </p:cNvSpPr>
          <p:nvPr/>
        </p:nvSpPr>
        <p:spPr bwMode="auto">
          <a:xfrm>
            <a:off x="3690938" y="3252788"/>
            <a:ext cx="119062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4" name="Oval 18"/>
          <p:cNvSpPr>
            <a:spLocks noChangeAspect="1" noChangeArrowheads="1"/>
          </p:cNvSpPr>
          <p:nvPr/>
        </p:nvSpPr>
        <p:spPr bwMode="auto">
          <a:xfrm>
            <a:off x="2971800" y="2863850"/>
            <a:ext cx="119063" cy="1190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5" name="Oval 19"/>
          <p:cNvSpPr>
            <a:spLocks noChangeAspect="1" noChangeArrowheads="1"/>
          </p:cNvSpPr>
          <p:nvPr/>
        </p:nvSpPr>
        <p:spPr bwMode="auto">
          <a:xfrm>
            <a:off x="2243138" y="2449513"/>
            <a:ext cx="119062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6" name="Oval 21"/>
          <p:cNvSpPr>
            <a:spLocks noChangeAspect="1" noChangeArrowheads="1"/>
          </p:cNvSpPr>
          <p:nvPr/>
        </p:nvSpPr>
        <p:spPr bwMode="auto">
          <a:xfrm>
            <a:off x="3581400" y="2144713"/>
            <a:ext cx="119063" cy="119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759450" y="1804988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8" name="Oval 8"/>
          <p:cNvSpPr>
            <a:spLocks noChangeAspect="1" noChangeArrowheads="1"/>
          </p:cNvSpPr>
          <p:nvPr/>
        </p:nvSpPr>
        <p:spPr bwMode="auto">
          <a:xfrm>
            <a:off x="6629400" y="2144713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89" name="Oval 10"/>
          <p:cNvSpPr>
            <a:spLocks noChangeAspect="1" noChangeArrowheads="1"/>
          </p:cNvSpPr>
          <p:nvPr/>
        </p:nvSpPr>
        <p:spPr bwMode="auto">
          <a:xfrm>
            <a:off x="6629400" y="3286125"/>
            <a:ext cx="119063" cy="1190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0" name="Oval 17"/>
          <p:cNvSpPr>
            <a:spLocks noChangeAspect="1" noChangeArrowheads="1"/>
          </p:cNvSpPr>
          <p:nvPr/>
        </p:nvSpPr>
        <p:spPr bwMode="auto">
          <a:xfrm>
            <a:off x="6248400" y="2863850"/>
            <a:ext cx="119063" cy="1190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1" name="Oval 20"/>
          <p:cNvSpPr>
            <a:spLocks noChangeAspect="1" noChangeArrowheads="1"/>
          </p:cNvSpPr>
          <p:nvPr/>
        </p:nvSpPr>
        <p:spPr bwMode="auto">
          <a:xfrm>
            <a:off x="5943600" y="2449513"/>
            <a:ext cx="119063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5792" name="Oval 22"/>
          <p:cNvSpPr>
            <a:spLocks noChangeAspect="1" noChangeArrowheads="1"/>
          </p:cNvSpPr>
          <p:nvPr/>
        </p:nvSpPr>
        <p:spPr bwMode="auto">
          <a:xfrm>
            <a:off x="6815138" y="2525713"/>
            <a:ext cx="119062" cy="119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54847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Assuming we know the correspondences, how do we get the transformation?</a:t>
            </a:r>
          </a:p>
        </p:txBody>
      </p:sp>
      <p:graphicFrame>
        <p:nvGraphicFramePr>
          <p:cNvPr id="1331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2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Picture 5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13327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28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29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0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1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2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1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2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4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6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3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Picture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54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79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544" y="1165194"/>
            <a:ext cx="8229600" cy="4525963"/>
          </a:xfrm>
        </p:spPr>
        <p:txBody>
          <a:bodyPr/>
          <a:lstStyle/>
          <a:p>
            <a:r>
              <a:rPr lang="en-US" sz="2800" dirty="0" smtClean="0"/>
              <a:t>Define a model shape by its boundary points and a reference point.</a:t>
            </a:r>
          </a:p>
        </p:txBody>
      </p:sp>
      <p:sp>
        <p:nvSpPr>
          <p:cNvPr id="341006" name="Text Box 14"/>
          <p:cNvSpPr txBox="1">
            <a:spLocks noChangeArrowheads="1"/>
          </p:cNvSpPr>
          <p:nvPr/>
        </p:nvSpPr>
        <p:spPr bwMode="auto">
          <a:xfrm>
            <a:off x="0" y="6550223"/>
            <a:ext cx="899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[Dana H. Ballard, Generalizing the Hough Transform to Detect Arbitrary Shapes, 1980]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11161" y="2044687"/>
            <a:ext cx="3124200" cy="2582863"/>
            <a:chOff x="2688" y="2064"/>
            <a:chExt cx="1968" cy="1627"/>
          </a:xfrm>
        </p:grpSpPr>
        <p:pic>
          <p:nvPicPr>
            <p:cNvPr id="4" name="Picture 3" descr="img007"/>
            <p:cNvPicPr>
              <a:picLocks noChangeAspect="1" noChangeArrowheads="1"/>
            </p:cNvPicPr>
            <p:nvPr/>
          </p:nvPicPr>
          <p:blipFill>
            <a:blip r:embed="rId3" cstate="print"/>
            <a:srcRect r="52724"/>
            <a:stretch>
              <a:fillRect/>
            </a:stretch>
          </p:blipFill>
          <p:spPr bwMode="auto">
            <a:xfrm>
              <a:off x="2688" y="2064"/>
              <a:ext cx="1968" cy="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011" name="Rectangle 19"/>
            <p:cNvSpPr>
              <a:spLocks noChangeArrowheads="1"/>
            </p:cNvSpPr>
            <p:nvPr/>
          </p:nvSpPr>
          <p:spPr bwMode="auto">
            <a:xfrm>
              <a:off x="2928" y="2208"/>
              <a:ext cx="1728" cy="124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9" name="Freeform 27"/>
            <p:cNvSpPr>
              <a:spLocks/>
            </p:cNvSpPr>
            <p:nvPr/>
          </p:nvSpPr>
          <p:spPr bwMode="auto">
            <a:xfrm>
              <a:off x="3120" y="2400"/>
              <a:ext cx="928" cy="952"/>
            </a:xfrm>
            <a:custGeom>
              <a:avLst/>
              <a:gdLst/>
              <a:ahLst/>
              <a:cxnLst>
                <a:cxn ang="0">
                  <a:pos x="16" y="352"/>
                </a:cxn>
                <a:cxn ang="0">
                  <a:pos x="112" y="112"/>
                </a:cxn>
                <a:cxn ang="0">
                  <a:pos x="304" y="208"/>
                </a:cxn>
                <a:cxn ang="0">
                  <a:pos x="544" y="16"/>
                </a:cxn>
                <a:cxn ang="0">
                  <a:pos x="880" y="304"/>
                </a:cxn>
                <a:cxn ang="0">
                  <a:pos x="832" y="544"/>
                </a:cxn>
                <a:cxn ang="0">
                  <a:pos x="880" y="832"/>
                </a:cxn>
                <a:cxn ang="0">
                  <a:pos x="640" y="928"/>
                </a:cxn>
                <a:cxn ang="0">
                  <a:pos x="304" y="928"/>
                </a:cxn>
                <a:cxn ang="0">
                  <a:pos x="256" y="784"/>
                </a:cxn>
                <a:cxn ang="0">
                  <a:pos x="64" y="688"/>
                </a:cxn>
                <a:cxn ang="0">
                  <a:pos x="16" y="592"/>
                </a:cxn>
                <a:cxn ang="0">
                  <a:pos x="16" y="352"/>
                </a:cxn>
              </a:cxnLst>
              <a:rect l="0" t="0" r="r" b="b"/>
              <a:pathLst>
                <a:path w="928" h="952">
                  <a:moveTo>
                    <a:pt x="16" y="352"/>
                  </a:moveTo>
                  <a:cubicBezTo>
                    <a:pt x="32" y="272"/>
                    <a:pt x="64" y="136"/>
                    <a:pt x="112" y="112"/>
                  </a:cubicBezTo>
                  <a:cubicBezTo>
                    <a:pt x="160" y="88"/>
                    <a:pt x="232" y="224"/>
                    <a:pt x="304" y="208"/>
                  </a:cubicBezTo>
                  <a:cubicBezTo>
                    <a:pt x="376" y="192"/>
                    <a:pt x="448" y="0"/>
                    <a:pt x="544" y="16"/>
                  </a:cubicBezTo>
                  <a:cubicBezTo>
                    <a:pt x="640" y="32"/>
                    <a:pt x="832" y="216"/>
                    <a:pt x="880" y="304"/>
                  </a:cubicBezTo>
                  <a:cubicBezTo>
                    <a:pt x="928" y="392"/>
                    <a:pt x="832" y="456"/>
                    <a:pt x="832" y="544"/>
                  </a:cubicBezTo>
                  <a:cubicBezTo>
                    <a:pt x="832" y="632"/>
                    <a:pt x="912" y="768"/>
                    <a:pt x="880" y="832"/>
                  </a:cubicBezTo>
                  <a:cubicBezTo>
                    <a:pt x="848" y="896"/>
                    <a:pt x="736" y="912"/>
                    <a:pt x="640" y="928"/>
                  </a:cubicBezTo>
                  <a:cubicBezTo>
                    <a:pt x="544" y="944"/>
                    <a:pt x="368" y="952"/>
                    <a:pt x="304" y="928"/>
                  </a:cubicBezTo>
                  <a:cubicBezTo>
                    <a:pt x="240" y="904"/>
                    <a:pt x="296" y="824"/>
                    <a:pt x="256" y="784"/>
                  </a:cubicBezTo>
                  <a:cubicBezTo>
                    <a:pt x="216" y="744"/>
                    <a:pt x="104" y="720"/>
                    <a:pt x="64" y="688"/>
                  </a:cubicBezTo>
                  <a:cubicBezTo>
                    <a:pt x="24" y="656"/>
                    <a:pt x="24" y="648"/>
                    <a:pt x="16" y="592"/>
                  </a:cubicBezTo>
                  <a:cubicBezTo>
                    <a:pt x="8" y="536"/>
                    <a:pt x="0" y="432"/>
                    <a:pt x="16" y="352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3428" y="2928"/>
              <a:ext cx="0" cy="28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3277" y="31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6" name="Line 24"/>
            <p:cNvSpPr>
              <a:spLocks noChangeShapeType="1"/>
            </p:cNvSpPr>
            <p:nvPr/>
          </p:nvSpPr>
          <p:spPr bwMode="auto">
            <a:xfrm>
              <a:off x="2976" y="3161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7" name="Rectangle 25"/>
            <p:cNvSpPr>
              <a:spLocks noChangeArrowheads="1"/>
            </p:cNvSpPr>
            <p:nvPr/>
          </p:nvSpPr>
          <p:spPr bwMode="auto">
            <a:xfrm>
              <a:off x="3336" y="3036"/>
              <a:ext cx="1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i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8" name="Text Box 26"/>
            <p:cNvSpPr txBox="1">
              <a:spLocks noChangeArrowheads="1"/>
            </p:cNvSpPr>
            <p:nvPr/>
          </p:nvSpPr>
          <p:spPr bwMode="auto">
            <a:xfrm>
              <a:off x="3516" y="2639"/>
              <a:ext cx="14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800" b="1" kern="12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9856738" y="4175113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641603" y="175260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1" name="Text Box 49"/>
          <p:cNvSpPr txBox="1">
            <a:spLocks noChangeArrowheads="1"/>
          </p:cNvSpPr>
          <p:nvPr/>
        </p:nvSpPr>
        <p:spPr bwMode="auto">
          <a:xfrm>
            <a:off x="2243115" y="2882904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3" name="Group 43"/>
          <p:cNvGrpSpPr/>
          <p:nvPr/>
        </p:nvGrpSpPr>
        <p:grpSpPr>
          <a:xfrm>
            <a:off x="1496961" y="3592521"/>
            <a:ext cx="660468" cy="509566"/>
            <a:chOff x="5529213" y="4086234"/>
            <a:chExt cx="660468" cy="509566"/>
          </a:xfrm>
        </p:grpSpPr>
        <p:sp>
          <p:nvSpPr>
            <p:cNvPr id="341043" name="Text Box 51"/>
            <p:cNvSpPr txBox="1">
              <a:spLocks noChangeArrowheads="1"/>
            </p:cNvSpPr>
            <p:nvPr/>
          </p:nvSpPr>
          <p:spPr bwMode="auto">
            <a:xfrm>
              <a:off x="55292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5922981" y="4086234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2"/>
          <p:cNvGrpSpPr/>
          <p:nvPr/>
        </p:nvGrpSpPr>
        <p:grpSpPr>
          <a:xfrm>
            <a:off x="2328885" y="3665547"/>
            <a:ext cx="1225476" cy="436540"/>
            <a:chOff x="6361137" y="4159260"/>
            <a:chExt cx="1225476" cy="436540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6722934" y="4097479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6855322" y="434440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44" name="Text Box 52"/>
            <p:cNvSpPr txBox="1">
              <a:spLocks noChangeArrowheads="1"/>
            </p:cNvSpPr>
            <p:nvPr/>
          </p:nvSpPr>
          <p:spPr bwMode="auto">
            <a:xfrm>
              <a:off x="6977013" y="4291000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p</a:t>
              </a:r>
              <a:r>
                <a:rPr lang="en-US" sz="1400" b="1" kern="1200" baseline="-250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6361137" y="4414851"/>
              <a:ext cx="114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6908832" y="4159260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800600" y="2911257"/>
            <a:ext cx="3984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At each boundary point, compute displacement vector: </a:t>
            </a:r>
            <a:r>
              <a:rPr lang="en-US" sz="2800" b="1" kern="1200" dirty="0">
                <a:solidFill>
                  <a:srgbClr val="FF0000"/>
                </a:solidFill>
                <a:latin typeface="Arial"/>
                <a:ea typeface="+mn-ea"/>
              </a:rPr>
              <a:t>r</a:t>
            </a:r>
            <a:r>
              <a:rPr lang="en-US" sz="2800" b="1" kern="1200" dirty="0">
                <a:solidFill>
                  <a:srgbClr val="000000"/>
                </a:solidFill>
                <a:latin typeface="Arial"/>
                <a:ea typeface="+mn-ea"/>
              </a:rPr>
              <a:t> = a – p</a:t>
            </a:r>
            <a:r>
              <a:rPr lang="en-US" sz="2800" b="1" kern="1200" baseline="-25000" dirty="0">
                <a:solidFill>
                  <a:srgbClr val="000000"/>
                </a:solidFill>
                <a:latin typeface="Arial"/>
                <a:ea typeface="+mn-ea"/>
              </a:rPr>
              <a:t>i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.</a:t>
            </a:r>
          </a:p>
          <a:p>
            <a:pPr algn="l" rtl="0"/>
            <a:endParaRPr lang="en-US" sz="2800" kern="1200" dirty="0">
              <a:solidFill>
                <a:srgbClr val="000000"/>
              </a:solidFill>
              <a:latin typeface="Arial"/>
              <a:ea typeface="+mn-ea"/>
            </a:endParaRPr>
          </a:p>
          <a:p>
            <a:pPr algn="l" rtl="0"/>
            <a:r>
              <a:rPr lang="en-US" sz="280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800" kern="1200" dirty="0" smtClean="0">
                <a:solidFill>
                  <a:srgbClr val="000000"/>
                </a:solidFill>
                <a:latin typeface="Arial"/>
                <a:ea typeface="+mn-ea"/>
              </a:rPr>
              <a:t>tore </a:t>
            </a:r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</a:rPr>
              <a:t>these vectors in a table indexed by gradient orientation </a:t>
            </a:r>
            <a:r>
              <a:rPr lang="el-GR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θ</a:t>
            </a:r>
            <a:r>
              <a:rPr lang="en-US" sz="2800" kern="12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US" sz="105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47" name="Straight Arrow Connector 46"/>
          <p:cNvCxnSpPr>
            <a:endCxn id="341041" idx="1"/>
          </p:cNvCxnSpPr>
          <p:nvPr/>
        </p:nvCxnSpPr>
        <p:spPr bwMode="auto">
          <a:xfrm rot="5400000" flipH="1" flipV="1">
            <a:off x="1659303" y="3211919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>
            <a:endCxn id="341041" idx="1"/>
          </p:cNvCxnSpPr>
          <p:nvPr/>
        </p:nvCxnSpPr>
        <p:spPr bwMode="auto">
          <a:xfrm rot="16200000" flipV="1">
            <a:off x="2152230" y="3157146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220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Offline procedure: </a:t>
            </a:r>
            <a:endParaRPr lang="en-US" sz="2800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1219200" y="439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shape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Rectangle 51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16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aside: Least Squares Example</a:t>
            </a: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Say we have a set of data points (X1,X1’), (X2,X2’), (X3,X3’), etc.  (e.g. person’s height vs. weight)</a:t>
            </a:r>
          </a:p>
          <a:p>
            <a:r>
              <a:rPr lang="en-US" smtClean="0"/>
              <a:t>We want a nice compact formula (a line) to predict X’s from Xs:  		Xa + b = X’</a:t>
            </a:r>
          </a:p>
          <a:p>
            <a:r>
              <a:rPr lang="en-US" smtClean="0"/>
              <a:t>We want to find a and b</a:t>
            </a:r>
          </a:p>
          <a:p>
            <a:r>
              <a:rPr lang="en-US" smtClean="0"/>
              <a:t>How many (X,X’) pairs do we need?</a:t>
            </a:r>
          </a:p>
          <a:p>
            <a:r>
              <a:rPr lang="en-US" smtClean="0"/>
              <a:t>	</a:t>
            </a:r>
          </a:p>
          <a:p>
            <a:endParaRPr lang="en-US" smtClean="0"/>
          </a:p>
          <a:p>
            <a:r>
              <a:rPr lang="en-US" smtClean="0"/>
              <a:t>What if the data is noisy?</a:t>
            </a:r>
          </a:p>
          <a:p>
            <a:endParaRPr lang="en-US" smtClean="0"/>
          </a:p>
        </p:txBody>
      </p:sp>
      <p:graphicFrame>
        <p:nvGraphicFramePr>
          <p:cNvPr id="710662" name="Object 2"/>
          <p:cNvGraphicFramePr>
            <a:graphicFrameLocks noChangeAspect="1"/>
          </p:cNvGraphicFramePr>
          <p:nvPr/>
        </p:nvGraphicFramePr>
        <p:xfrm>
          <a:off x="1219200" y="3379788"/>
          <a:ext cx="19050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89" name="Equation" r:id="rId4" imgW="850680" imgH="457200" progId="Equation.3">
                  <p:embed/>
                </p:oleObj>
              </mc:Choice>
              <mc:Fallback>
                <p:oleObj name="Equation" r:id="rId4" imgW="850680" imgH="45720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79788"/>
                        <a:ext cx="1905000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8" name="Object 3"/>
          <p:cNvGraphicFramePr>
            <a:graphicFrameLocks noChangeAspect="1"/>
          </p:cNvGraphicFramePr>
          <p:nvPr/>
        </p:nvGraphicFramePr>
        <p:xfrm>
          <a:off x="4694238" y="3352800"/>
          <a:ext cx="27289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0" name="Equation" r:id="rId6" imgW="1218960" imgH="482400" progId="Equation.3">
                  <p:embed/>
                </p:oleObj>
              </mc:Choice>
              <mc:Fallback>
                <p:oleObj name="Equation" r:id="rId6" imgW="1218960" imgH="4824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352800"/>
                        <a:ext cx="2728912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0670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800600"/>
            <a:ext cx="1981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0671" name="Text Box 15"/>
          <p:cNvSpPr txBox="1">
            <a:spLocks noChangeArrowheads="1"/>
          </p:cNvSpPr>
          <p:nvPr/>
        </p:nvSpPr>
        <p:spPr bwMode="auto">
          <a:xfrm>
            <a:off x="7799388" y="35814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Ax=B</a:t>
            </a:r>
          </a:p>
        </p:txBody>
      </p:sp>
      <p:graphicFrame>
        <p:nvGraphicFramePr>
          <p:cNvPr id="710674" name="Object 4"/>
          <p:cNvGraphicFramePr>
            <a:graphicFrameLocks noChangeAspect="1"/>
          </p:cNvGraphicFramePr>
          <p:nvPr/>
        </p:nvGraphicFramePr>
        <p:xfrm>
          <a:off x="838200" y="4800600"/>
          <a:ext cx="2343150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1" name="Equation" r:id="rId9" imgW="1269720" imgH="939600" progId="Equation.3">
                  <p:embed/>
                </p:oleObj>
              </mc:Choice>
              <mc:Fallback>
                <p:oleObj name="Equation" r:id="rId9" imgW="1269720" imgH="9396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00600"/>
                        <a:ext cx="2343150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675" name="Text Box 19"/>
          <p:cNvSpPr txBox="1">
            <a:spLocks noChangeArrowheads="1"/>
          </p:cNvSpPr>
          <p:nvPr/>
        </p:nvSpPr>
        <p:spPr bwMode="auto">
          <a:xfrm>
            <a:off x="877888" y="6399213"/>
            <a:ext cx="235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overconstrained</a:t>
            </a:r>
          </a:p>
        </p:txBody>
      </p:sp>
      <p:graphicFrame>
        <p:nvGraphicFramePr>
          <p:cNvPr id="710678" name="Object 5"/>
          <p:cNvGraphicFramePr>
            <a:graphicFrameLocks noChangeAspect="1"/>
          </p:cNvGraphicFramePr>
          <p:nvPr/>
        </p:nvGraphicFramePr>
        <p:xfrm>
          <a:off x="4089400" y="5334000"/>
          <a:ext cx="16510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92" name="Equation" r:id="rId11" imgW="838080" imgH="266400" progId="Equation.3">
                  <p:embed/>
                </p:oleObj>
              </mc:Choice>
              <mc:Fallback>
                <p:oleObj name="Equation" r:id="rId11" imgW="838080" imgH="2664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5334000"/>
                        <a:ext cx="1651000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7346950" y="6581775"/>
            <a:ext cx="255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Source: Alyosha Efros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1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9" grpId="0" build="p"/>
      <p:bldP spid="710671" grpId="0"/>
      <p:bldP spid="7106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Assuming we know the correspondences, how do we get the transformation?</a:t>
            </a:r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8800" y="22098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3" name="Equation" r:id="rId4" imgW="457200" imgH="228600" progId="Equation.3">
                  <p:embed/>
                </p:oleObj>
              </mc:Choice>
              <mc:Fallback>
                <p:oleObj name="Equation" r:id="rId4" imgW="457200" imgH="228600" progId="Equation.3">
                  <p:embed/>
                  <p:pic>
                    <p:nvPicPr>
                      <p:cNvPr id="0" name="Picture 7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2098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Line 17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15378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79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0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1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2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3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0" name="AutoShape 2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1" name="Oval 27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2" name="Oval 28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3" name="Oval 29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4" name="Oval 30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5" name="Oval 31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981200" y="1981200"/>
          <a:ext cx="7302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4" name="Equation" r:id="rId6" imgW="457200" imgH="228600" progId="Equation.3">
                  <p:embed/>
                </p:oleObj>
              </mc:Choice>
              <mc:Fallback>
                <p:oleObj name="Equation" r:id="rId6" imgW="457200" imgH="228600" progId="Equation.3">
                  <p:embed/>
                  <p:pic>
                    <p:nvPicPr>
                      <p:cNvPr id="0" name="Picture 7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7302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7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5" name="Equation" r:id="rId8" imgW="1701720" imgH="482400" progId="Equation.3">
                  <p:embed/>
                </p:oleObj>
              </mc:Choice>
              <mc:Fallback>
                <p:oleObj name="Equation" r:id="rId8" imgW="1701720" imgH="482400" progId="Equation.3">
                  <p:embed/>
                  <p:pic>
                    <p:nvPicPr>
                      <p:cNvPr id="0" name="Picture 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4953000"/>
                        <a:ext cx="35512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59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95800" y="4038600"/>
          <a:ext cx="4525963" cy="279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16" name="Equation" r:id="rId10" imgW="2260440" imgH="1396800" progId="Equation.3">
                  <p:embed/>
                </p:oleObj>
              </mc:Choice>
              <mc:Fallback>
                <p:oleObj name="Equation" r:id="rId10" imgW="2260440" imgH="1396800" progId="Equation.3">
                  <p:embed/>
                  <p:pic>
                    <p:nvPicPr>
                      <p:cNvPr id="0" name="Picture 7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38600"/>
                        <a:ext cx="4525963" cy="279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681538" y="4706938"/>
            <a:ext cx="2811462" cy="14970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515350" y="4633913"/>
            <a:ext cx="365125" cy="16795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474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117975"/>
            <a:ext cx="7772400" cy="22320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How many matches (correspondence pairs) do we need to solve for the transformation parameters?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0" name="Equation" r:id="rId4" imgW="2260440" imgH="1396800" progId="Equation.3">
                  <p:embed/>
                </p:oleObj>
              </mc:Choice>
              <mc:Fallback>
                <p:oleObj name="Equation" r:id="rId4" imgW="2260440" imgH="1396800" progId="Equation.3">
                  <p:embed/>
                  <p:pic>
                    <p:nvPicPr>
                      <p:cNvPr id="0" name="Picture 3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4648200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3" descr="aff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5888">
            <a:off x="5748338" y="1665288"/>
            <a:ext cx="17462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Affine: # correspondences?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267200"/>
            <a:ext cx="8458200" cy="1371600"/>
          </a:xfrm>
        </p:spPr>
        <p:txBody>
          <a:bodyPr/>
          <a:lstStyle/>
          <a:p>
            <a:r>
              <a:rPr lang="en-US" altLang="en-US" dirty="0" smtClean="0"/>
              <a:t>How many correspondences needed for affine?</a:t>
            </a:r>
          </a:p>
          <a:p>
            <a:endParaRPr lang="en-US" altLang="en-US" dirty="0" smtClean="0"/>
          </a:p>
        </p:txBody>
      </p:sp>
      <p:pic>
        <p:nvPicPr>
          <p:cNvPr id="74757" name="Picture 4" descr="HHHIMG_11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8" name="Group 5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74775" name="Line 6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6" name="Line 7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759" name="Group 8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74773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74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60" name="Text Box 11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74761" name="Text Box 12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x’</a:t>
            </a:r>
            <a:endParaRPr lang="en-US" altLang="en-US"/>
          </a:p>
        </p:txBody>
      </p:sp>
      <p:sp>
        <p:nvSpPr>
          <p:cNvPr id="74762" name="Text Box 13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74763" name="Text Box 14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</a:t>
            </a:r>
            <a:endParaRPr lang="en-US" altLang="en-US"/>
          </a:p>
        </p:txBody>
      </p:sp>
      <p:sp>
        <p:nvSpPr>
          <p:cNvPr id="74764" name="Text Box 15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y’</a:t>
            </a:r>
            <a:endParaRPr lang="en-US" altLang="en-US"/>
          </a:p>
        </p:txBody>
      </p:sp>
      <p:sp>
        <p:nvSpPr>
          <p:cNvPr id="760849" name="Oval 17"/>
          <p:cNvSpPr>
            <a:spLocks noChangeAspect="1" noChangeArrowheads="1"/>
          </p:cNvSpPr>
          <p:nvPr/>
        </p:nvSpPr>
        <p:spPr bwMode="auto">
          <a:xfrm>
            <a:off x="5824538" y="308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0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4767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ru-RU" altLang="en-US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4768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/>
              <a:t>?</a:t>
            </a:r>
          </a:p>
        </p:txBody>
      </p:sp>
      <p:sp>
        <p:nvSpPr>
          <p:cNvPr id="760853" name="Oval 21"/>
          <p:cNvSpPr>
            <a:spLocks noChangeAspect="1" noChangeArrowheads="1"/>
          </p:cNvSpPr>
          <p:nvPr/>
        </p:nvSpPr>
        <p:spPr bwMode="auto">
          <a:xfrm>
            <a:off x="5791200" y="17526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4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7" name="Oval 25"/>
          <p:cNvSpPr>
            <a:spLocks noChangeAspect="1" noChangeArrowheads="1"/>
          </p:cNvSpPr>
          <p:nvPr/>
        </p:nvSpPr>
        <p:spPr bwMode="auto">
          <a:xfrm>
            <a:off x="7348538" y="2776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0858" name="Oval 26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Alyosha</a:t>
            </a:r>
            <a:r>
              <a:rPr lang="en-US" sz="1400" dirty="0" smtClean="0"/>
              <a:t> </a:t>
            </a:r>
            <a:r>
              <a:rPr lang="en-US" sz="1400" dirty="0" err="1" smtClean="0"/>
              <a:t>Efros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958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49" grpId="0" animBg="1"/>
      <p:bldP spid="760850" grpId="0" animBg="1"/>
      <p:bldP spid="760853" grpId="0" animBg="1"/>
      <p:bldP spid="760854" grpId="0" animBg="1"/>
      <p:bldP spid="760857" grpId="0" animBg="1"/>
      <p:bldP spid="7608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Fitting an affine transformation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4117975"/>
            <a:ext cx="7772400" cy="223202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How many matches (correspondence pairs) do we need to solve for the transformation parameters?</a:t>
            </a:r>
          </a:p>
          <a:p>
            <a:pPr>
              <a:buFontTx/>
              <a:buChar char="•"/>
            </a:pPr>
            <a:r>
              <a:rPr lang="en-US" dirty="0" smtClean="0"/>
              <a:t>Once we have solved for the parameters, how do we compute the coordinates of the corresponding point for                      ? </a:t>
            </a:r>
          </a:p>
          <a:p>
            <a:pPr>
              <a:buFontTx/>
              <a:buChar char="•"/>
            </a:pPr>
            <a:r>
              <a:rPr lang="en-US" dirty="0"/>
              <a:t>Where do the matches come from?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1828800" y="1066800"/>
          <a:ext cx="4648200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99" name="Equation" r:id="rId4" imgW="2260440" imgH="1396800" progId="Equation.3">
                  <p:embed/>
                </p:oleObj>
              </mc:Choice>
              <mc:Fallback>
                <p:oleObj name="Equation" r:id="rId4" imgW="2260440" imgH="1396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4648200" cy="287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1651000" y="5638800"/>
          <a:ext cx="15335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0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638800"/>
                        <a:ext cx="153352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4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5630863" y="1493838"/>
            <a:ext cx="2008187" cy="2190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31763"/>
            <a:ext cx="8229600" cy="1143000"/>
          </a:xfrm>
        </p:spPr>
        <p:txBody>
          <a:bodyPr/>
          <a:lstStyle/>
          <a:p>
            <a:r>
              <a:rPr lang="en-US" sz="4000" dirty="0" smtClean="0"/>
              <a:t>What </a:t>
            </a:r>
            <a:r>
              <a:rPr lang="en-US" sz="4000" b="1" dirty="0" smtClean="0"/>
              <a:t>are</a:t>
            </a:r>
            <a:r>
              <a:rPr lang="en-US" sz="4000" dirty="0" smtClean="0"/>
              <a:t> the correspondences?</a:t>
            </a:r>
          </a:p>
        </p:txBody>
      </p:sp>
      <p:grpSp>
        <p:nvGrpSpPr>
          <p:cNvPr id="2" name="Group 35"/>
          <p:cNvGrpSpPr>
            <a:grpSpLocks noChangeAspect="1"/>
          </p:cNvGrpSpPr>
          <p:nvPr/>
        </p:nvGrpSpPr>
        <p:grpSpPr bwMode="auto">
          <a:xfrm>
            <a:off x="1176338" y="2187575"/>
            <a:ext cx="201612" cy="227013"/>
            <a:chOff x="1824" y="1728"/>
            <a:chExt cx="1392" cy="1392"/>
          </a:xfrm>
        </p:grpSpPr>
        <p:sp>
          <p:nvSpPr>
            <p:cNvPr id="77867" name="Line 36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8" name="Line 37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8"/>
          <p:cNvGrpSpPr>
            <a:grpSpLocks noChangeAspect="1"/>
          </p:cNvGrpSpPr>
          <p:nvPr/>
        </p:nvGrpSpPr>
        <p:grpSpPr bwMode="auto">
          <a:xfrm>
            <a:off x="2293938" y="2306638"/>
            <a:ext cx="201612" cy="228600"/>
            <a:chOff x="1824" y="1728"/>
            <a:chExt cx="1392" cy="1392"/>
          </a:xfrm>
        </p:grpSpPr>
        <p:sp>
          <p:nvSpPr>
            <p:cNvPr id="77865" name="Line 39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6" name="Line 40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41"/>
          <p:cNvGrpSpPr>
            <a:grpSpLocks noChangeAspect="1"/>
          </p:cNvGrpSpPr>
          <p:nvPr/>
        </p:nvGrpSpPr>
        <p:grpSpPr bwMode="auto">
          <a:xfrm>
            <a:off x="1846263" y="1881188"/>
            <a:ext cx="203200" cy="227012"/>
            <a:chOff x="1824" y="1728"/>
            <a:chExt cx="1392" cy="1392"/>
          </a:xfrm>
        </p:grpSpPr>
        <p:sp>
          <p:nvSpPr>
            <p:cNvPr id="77863" name="Line 42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4" name="Line 43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44"/>
          <p:cNvGrpSpPr>
            <a:grpSpLocks noChangeAspect="1"/>
          </p:cNvGrpSpPr>
          <p:nvPr/>
        </p:nvGrpSpPr>
        <p:grpSpPr bwMode="auto">
          <a:xfrm>
            <a:off x="1390650" y="1558925"/>
            <a:ext cx="203200" cy="228600"/>
            <a:chOff x="1824" y="1728"/>
            <a:chExt cx="1392" cy="1392"/>
          </a:xfrm>
        </p:grpSpPr>
        <p:sp>
          <p:nvSpPr>
            <p:cNvPr id="77861" name="Line 45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2" name="Line 46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7"/>
          <p:cNvGrpSpPr>
            <a:grpSpLocks noChangeAspect="1"/>
          </p:cNvGrpSpPr>
          <p:nvPr/>
        </p:nvGrpSpPr>
        <p:grpSpPr bwMode="auto">
          <a:xfrm>
            <a:off x="2889250" y="2271713"/>
            <a:ext cx="201613" cy="227012"/>
            <a:chOff x="1824" y="1728"/>
            <a:chExt cx="1392" cy="1392"/>
          </a:xfrm>
        </p:grpSpPr>
        <p:sp>
          <p:nvSpPr>
            <p:cNvPr id="77859" name="Line 48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60" name="Line 49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0"/>
          <p:cNvGrpSpPr>
            <a:grpSpLocks noChangeAspect="1"/>
          </p:cNvGrpSpPr>
          <p:nvPr/>
        </p:nvGrpSpPr>
        <p:grpSpPr bwMode="auto">
          <a:xfrm>
            <a:off x="2703513" y="1168400"/>
            <a:ext cx="201612" cy="227013"/>
            <a:chOff x="1824" y="1728"/>
            <a:chExt cx="1392" cy="1392"/>
          </a:xfrm>
        </p:grpSpPr>
        <p:sp>
          <p:nvSpPr>
            <p:cNvPr id="77857" name="Line 51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8" name="Line 52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53"/>
          <p:cNvGrpSpPr>
            <a:grpSpLocks noChangeAspect="1"/>
          </p:cNvGrpSpPr>
          <p:nvPr/>
        </p:nvGrpSpPr>
        <p:grpSpPr bwMode="auto">
          <a:xfrm>
            <a:off x="3028950" y="1608138"/>
            <a:ext cx="201613" cy="230187"/>
            <a:chOff x="1824" y="1728"/>
            <a:chExt cx="1392" cy="1392"/>
          </a:xfrm>
        </p:grpSpPr>
        <p:sp>
          <p:nvSpPr>
            <p:cNvPr id="77855" name="Line 54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6" name="Line 55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56"/>
          <p:cNvGrpSpPr>
            <a:grpSpLocks noChangeAspect="1"/>
          </p:cNvGrpSpPr>
          <p:nvPr/>
        </p:nvGrpSpPr>
        <p:grpSpPr bwMode="auto">
          <a:xfrm>
            <a:off x="1749425" y="2455863"/>
            <a:ext cx="203200" cy="227012"/>
            <a:chOff x="1824" y="1728"/>
            <a:chExt cx="1392" cy="1392"/>
          </a:xfrm>
        </p:grpSpPr>
        <p:sp>
          <p:nvSpPr>
            <p:cNvPr id="77853" name="Line 57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4" name="Line 58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9"/>
          <p:cNvGrpSpPr>
            <a:grpSpLocks noChangeAspect="1"/>
          </p:cNvGrpSpPr>
          <p:nvPr/>
        </p:nvGrpSpPr>
        <p:grpSpPr bwMode="auto">
          <a:xfrm>
            <a:off x="2257425" y="1549400"/>
            <a:ext cx="203200" cy="228600"/>
            <a:chOff x="1824" y="1728"/>
            <a:chExt cx="1392" cy="1392"/>
          </a:xfrm>
        </p:grpSpPr>
        <p:sp>
          <p:nvSpPr>
            <p:cNvPr id="77851" name="Line 60"/>
            <p:cNvSpPr>
              <a:spLocks noChangeAspect="1" noChangeShapeType="1"/>
            </p:cNvSpPr>
            <p:nvPr/>
          </p:nvSpPr>
          <p:spPr bwMode="auto">
            <a:xfrm flipV="1">
              <a:off x="2502" y="1728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852" name="Line 61"/>
            <p:cNvSpPr>
              <a:spLocks noChangeAspect="1" noChangeShapeType="1"/>
            </p:cNvSpPr>
            <p:nvPr/>
          </p:nvSpPr>
          <p:spPr bwMode="auto">
            <a:xfrm rot="16200000" flipV="1">
              <a:off x="2520" y="1704"/>
              <a:ext cx="0" cy="139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7837" name="Line 85"/>
          <p:cNvSpPr>
            <a:spLocks noChangeShapeType="1"/>
          </p:cNvSpPr>
          <p:nvPr/>
        </p:nvSpPr>
        <p:spPr bwMode="auto">
          <a:xfrm>
            <a:off x="4516438" y="2341563"/>
            <a:ext cx="631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7838" name="Text Box 107"/>
          <p:cNvSpPr txBox="1">
            <a:spLocks noChangeArrowheads="1"/>
          </p:cNvSpPr>
          <p:nvPr/>
        </p:nvSpPr>
        <p:spPr bwMode="auto">
          <a:xfrm>
            <a:off x="4606925" y="1752600"/>
            <a:ext cx="498475" cy="517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1581150" y="1347788"/>
            <a:ext cx="2241550" cy="2320925"/>
            <a:chOff x="3052" y="698"/>
            <a:chExt cx="1412" cy="1462"/>
          </a:xfrm>
        </p:grpSpPr>
        <p:sp>
          <p:nvSpPr>
            <p:cNvPr id="77845" name="AutoShape 19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6" name="Oval 20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7" name="Oval 21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8" name="Oval 22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49" name="Oval 23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850" name="Oval 24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701675" y="4159250"/>
            <a:ext cx="7996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Compare content in </a:t>
            </a:r>
            <a:r>
              <a:rPr lang="en-US" sz="2400" b="1" dirty="0">
                <a:solidFill>
                  <a:srgbClr val="000000"/>
                </a:solidFill>
              </a:rPr>
              <a:t>local</a:t>
            </a:r>
            <a:r>
              <a:rPr lang="en-US" sz="2400" dirty="0">
                <a:solidFill>
                  <a:srgbClr val="000000"/>
                </a:solidFill>
              </a:rPr>
              <a:t> patches, find best matches.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</a:rPr>
              <a:t>	e.g., simplest approach: scan with template, and compute SSD </a:t>
            </a:r>
            <a:r>
              <a:rPr lang="en-US" sz="2000" i="1" dirty="0" smtClean="0">
                <a:solidFill>
                  <a:srgbClr val="000000"/>
                </a:solidFill>
              </a:rPr>
              <a:t>or </a:t>
            </a:r>
            <a:r>
              <a:rPr lang="en-US" sz="2000" i="1" dirty="0">
                <a:solidFill>
                  <a:srgbClr val="000000"/>
                </a:solidFill>
              </a:rPr>
              <a:t>correlation between list of pixel intensities in the patch</a:t>
            </a: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Later in the course: how to select regions </a:t>
            </a:r>
            <a:r>
              <a:rPr lang="en-US" sz="2400" dirty="0" smtClean="0">
                <a:solidFill>
                  <a:srgbClr val="000000"/>
                </a:solidFill>
              </a:rPr>
              <a:t>using </a:t>
            </a:r>
            <a:r>
              <a:rPr lang="en-US" sz="2400" dirty="0">
                <a:solidFill>
                  <a:srgbClr val="000000"/>
                </a:solidFill>
              </a:rPr>
              <a:t>more robust descriptors.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651000" y="2260600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84813" y="1420813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7843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344224">
            <a:off x="5756275" y="1627188"/>
            <a:ext cx="1747838" cy="1924050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813425" y="2260600"/>
            <a:ext cx="438150" cy="43815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1145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4.07407E-6 C 0.11702 -0.00601 0.23404 -0.01203 0.23473 -0.00879 C 0.23542 -0.00555 0.00469 0.01204 0.00435 0.02014 C 0.004 0.02825 0.23282 0.03334 0.23247 0.04051 C 0.23213 0.04769 0.0014 0.05741 0.00209 0.06366 C 0.00279 0.06991 0.23716 0.072 0.23681 0.07825 C 0.23647 0.0845 7.5E-6 0.09468 7.5E-6 0.10139 C 7.5E-6 0.10811 0.2382 0.11158 0.23681 0.11875 C 0.23542 0.12593 -0.0085 0.13774 -0.00885 0.14491 C -0.00919 0.15209 0.23299 0.15695 0.23473 0.16227 C 0.23647 0.1676 0.00174 0.17061 0.00209 0.17686 C 0.00244 0.18311 0.23751 0.19514 0.23681 0.2 C 0.23612 0.20487 -0.0026 0.19723 -0.00225 0.20579 C -0.0019 0.21436 0.23733 0.24005 0.23907 0.25209 C 0.24081 0.26412 0.00973 0.26899 0.00869 0.27825 C 0.00765 0.2875 0.11997 0.29723 0.23247 0.30718 " pathEditMode="relative" ptsTypes="aaaaaaaaaaaaaaaA">
                                      <p:cBhvr>
                                        <p:cTn id="20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4" grpId="1" animBg="1"/>
      <p:bldP spid="74" grpId="2" animBg="1"/>
      <p:bldP spid="7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152400" y="65198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Lowe, ICCV 1999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/>
          <a:srcRect l="51743" t="23718" r="9700" b="30301"/>
          <a:stretch>
            <a:fillRect/>
          </a:stretch>
        </p:blipFill>
        <p:spPr bwMode="auto">
          <a:xfrm>
            <a:off x="409575" y="1274763"/>
            <a:ext cx="4089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4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26295"/>
            <a:ext cx="8229600" cy="42737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6088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kern="0" smtClean="0"/>
              <a:t>Fitting an affine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89352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69" y="1384981"/>
            <a:ext cx="7454861" cy="4572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401356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Fitting an affine transformation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5562600" y="6519863"/>
            <a:ext cx="358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Lowe, ICCV 1999</a:t>
            </a:r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/>
          <a:srcRect l="51743" t="23718" r="9700" b="30301"/>
          <a:stretch>
            <a:fillRect/>
          </a:stretch>
        </p:blipFill>
        <p:spPr bwMode="auto">
          <a:xfrm>
            <a:off x="409575" y="1274763"/>
            <a:ext cx="40894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4"/>
          <a:srcRect l="54866" t="29851" r="13689" b="38634"/>
          <a:stretch>
            <a:fillRect/>
          </a:stretch>
        </p:blipFill>
        <p:spPr bwMode="auto">
          <a:xfrm>
            <a:off x="4718050" y="1749425"/>
            <a:ext cx="397192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9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007"/>
          <p:cNvPicPr>
            <a:picLocks noChangeAspect="1" noChangeArrowheads="1"/>
          </p:cNvPicPr>
          <p:nvPr/>
        </p:nvPicPr>
        <p:blipFill>
          <a:blip r:embed="rId3" cstate="print"/>
          <a:srcRect r="52724"/>
          <a:stretch>
            <a:fillRect/>
          </a:stretch>
        </p:blipFill>
        <p:spPr bwMode="auto">
          <a:xfrm>
            <a:off x="5410200" y="1828800"/>
            <a:ext cx="31242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1011" name="Rectangle 19"/>
          <p:cNvSpPr>
            <a:spLocks noChangeArrowheads="1"/>
          </p:cNvSpPr>
          <p:nvPr/>
        </p:nvSpPr>
        <p:spPr bwMode="auto">
          <a:xfrm>
            <a:off x="5791200" y="2057400"/>
            <a:ext cx="2743200" cy="1981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9" name="Freeform 27"/>
          <p:cNvSpPr>
            <a:spLocks/>
          </p:cNvSpPr>
          <p:nvPr/>
        </p:nvSpPr>
        <p:spPr bwMode="auto">
          <a:xfrm>
            <a:off x="6990680" y="2095871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17" name="Rectangle 25"/>
          <p:cNvSpPr>
            <a:spLocks noChangeArrowheads="1"/>
          </p:cNvSpPr>
          <p:nvPr/>
        </p:nvSpPr>
        <p:spPr bwMode="auto">
          <a:xfrm>
            <a:off x="7333580" y="3105521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8255868" y="3270621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2821042" y="1701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/>
        </p:nvSpPr>
        <p:spPr bwMode="auto">
          <a:xfrm>
            <a:off x="6990680" y="3288096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1400" b="1" kern="1200" baseline="-250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239917" y="3083330"/>
            <a:ext cx="468313" cy="282541"/>
            <a:chOff x="7259637" y="4200559"/>
            <a:chExt cx="468313" cy="282541"/>
          </a:xfrm>
        </p:grpSpPr>
        <p:sp>
          <p:nvSpPr>
            <p:cNvPr id="341014" name="Line 22"/>
            <p:cNvSpPr>
              <a:spLocks noChangeShapeType="1"/>
            </p:cNvSpPr>
            <p:nvPr/>
          </p:nvSpPr>
          <p:spPr bwMode="auto">
            <a:xfrm rot="2717577" flipV="1">
              <a:off x="7499350" y="4051300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15" name="Oval 23"/>
            <p:cNvSpPr>
              <a:spLocks noChangeArrowheads="1"/>
            </p:cNvSpPr>
            <p:nvPr/>
          </p:nvSpPr>
          <p:spPr bwMode="auto">
            <a:xfrm rot="2717577">
              <a:off x="7259637" y="43307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7404168" y="4200559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55801" y="3156356"/>
            <a:ext cx="681198" cy="337547"/>
            <a:chOff x="7975521" y="4273585"/>
            <a:chExt cx="681198" cy="337547"/>
          </a:xfrm>
        </p:grpSpPr>
        <p:sp>
          <p:nvSpPr>
            <p:cNvPr id="341034" name="Line 42"/>
            <p:cNvSpPr>
              <a:spLocks noChangeShapeType="1"/>
            </p:cNvSpPr>
            <p:nvPr/>
          </p:nvSpPr>
          <p:spPr bwMode="auto">
            <a:xfrm rot="17646248" flipV="1">
              <a:off x="8204121" y="4211804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1035" name="Oval 43"/>
            <p:cNvSpPr>
              <a:spLocks noChangeArrowheads="1"/>
            </p:cNvSpPr>
            <p:nvPr/>
          </p:nvSpPr>
          <p:spPr bwMode="auto">
            <a:xfrm rot="17646248">
              <a:off x="8336509" y="4458732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8390019" y="4273585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85800" y="2010454"/>
            <a:ext cx="44958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5000"/>
              </a:spcBef>
            </a:pPr>
            <a:r>
              <a:rPr lang="en-US" sz="2800" dirty="0"/>
              <a:t>For each edge point: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its gradient orientation </a:t>
            </a:r>
            <a:r>
              <a:rPr lang="el-GR" sz="2400" i="1" dirty="0"/>
              <a:t>θ</a:t>
            </a:r>
            <a:r>
              <a:rPr lang="en-US" sz="2400" dirty="0"/>
              <a:t> to index into stored table </a:t>
            </a:r>
          </a:p>
          <a:p>
            <a:pPr marL="342900" indent="-342900">
              <a:spcBef>
                <a:spcPct val="45000"/>
              </a:spcBef>
              <a:buFont typeface="Arial" pitchFamily="34" charset="0"/>
              <a:buChar char="•"/>
            </a:pPr>
            <a:r>
              <a:rPr lang="en-US" sz="2400" dirty="0"/>
              <a:t>Use retrieved </a:t>
            </a:r>
            <a:r>
              <a:rPr lang="en-US" sz="2400" b="1" dirty="0"/>
              <a:t>r</a:t>
            </a:r>
            <a:r>
              <a:rPr lang="en-US" sz="2400" dirty="0"/>
              <a:t> vectors to vote for </a:t>
            </a:r>
            <a:r>
              <a:rPr lang="en-US" sz="2400" dirty="0" smtClean="0"/>
              <a:t>reference point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 flipH="1" flipV="1">
            <a:off x="7153022" y="270272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16200000" flipV="1">
            <a:off x="7645949" y="2647955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800" dirty="0" smtClean="0"/>
              <a:t>Generalized Hough Transform</a:t>
            </a:r>
            <a:endParaRPr lang="en-US" sz="3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385197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Detection procedure: </a:t>
            </a:r>
            <a:endParaRPr lang="en-US" sz="2800" b="1" u="sng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685800" y="6367046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i="1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Assuming translation is the only transformation here, i.e., orientation and scale are fixed.</a:t>
            </a:r>
          </a:p>
        </p:txBody>
      </p:sp>
      <p:sp>
        <p:nvSpPr>
          <p:cNvPr id="33" name="Freeform 27"/>
          <p:cNvSpPr>
            <a:spLocks/>
          </p:cNvSpPr>
          <p:nvPr/>
        </p:nvSpPr>
        <p:spPr bwMode="auto">
          <a:xfrm>
            <a:off x="5923880" y="2451458"/>
            <a:ext cx="1473200" cy="15113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>
            <a:off x="6266780" y="3461108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i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6629400" y="18288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173117" y="3438917"/>
            <a:ext cx="468313" cy="282541"/>
            <a:chOff x="6192837" y="4556146"/>
            <a:chExt cx="468313" cy="282541"/>
          </a:xfrm>
        </p:grpSpPr>
        <p:sp>
          <p:nvSpPr>
            <p:cNvPr id="34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5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89001" y="3511943"/>
            <a:ext cx="681198" cy="337547"/>
            <a:chOff x="6908721" y="4629172"/>
            <a:chExt cx="681198" cy="337547"/>
          </a:xfrm>
        </p:grpSpPr>
        <p:sp>
          <p:nvSpPr>
            <p:cNvPr id="50" name="Line 42"/>
            <p:cNvSpPr>
              <a:spLocks noChangeShapeType="1"/>
            </p:cNvSpPr>
            <p:nvPr/>
          </p:nvSpPr>
          <p:spPr bwMode="auto">
            <a:xfrm rot="17646248" flipV="1">
              <a:off x="7137321" y="4567391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Oval 43"/>
            <p:cNvSpPr>
              <a:spLocks noChangeArrowheads="1"/>
            </p:cNvSpPr>
            <p:nvPr/>
          </p:nvSpPr>
          <p:spPr bwMode="auto">
            <a:xfrm rot="17646248">
              <a:off x="7269709" y="481431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7323219" y="4629172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6086222" y="3058315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16200000" flipV="1">
            <a:off x="6579149" y="3003542"/>
            <a:ext cx="839009" cy="657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43600" y="4191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Novel image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5400" y="4800600"/>
            <a:ext cx="2514600" cy="1676400"/>
            <a:chOff x="1066800" y="4800600"/>
            <a:chExt cx="2514600" cy="1676400"/>
          </a:xfrm>
        </p:grpSpPr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1371601" y="5029199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 rot="2717577" flipV="1">
              <a:off x="1457868" y="488521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 rot="5400000" flipH="1" flipV="1">
              <a:off x="2209801" y="4952999"/>
              <a:ext cx="457200" cy="30480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Line 42"/>
            <p:cNvSpPr>
              <a:spLocks noChangeShapeType="1"/>
            </p:cNvSpPr>
            <p:nvPr/>
          </p:nvSpPr>
          <p:spPr bwMode="auto">
            <a:xfrm rot="17646248" flipV="1">
              <a:off x="1351667" y="5503560"/>
              <a:ext cx="0" cy="457200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ln>
                  <a:solidFill>
                    <a:srgbClr val="7030A0"/>
                  </a:solidFill>
                </a:ln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12"/>
            <p:cNvSpPr>
              <a:spLocks noChangeArrowheads="1"/>
            </p:cNvSpPr>
            <p:nvPr/>
          </p:nvSpPr>
          <p:spPr bwMode="auto">
            <a:xfrm>
              <a:off x="1537565" y="5565341"/>
              <a:ext cx="32412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i="1" kern="1200" dirty="0">
                  <a:solidFill>
                    <a:srgbClr val="7030A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2000" i="1" kern="1200" dirty="0">
                <a:solidFill>
                  <a:srgbClr val="7030A0"/>
                </a:solidFill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 rot="16200000" flipV="1">
              <a:off x="2286000" y="5562600"/>
              <a:ext cx="533400" cy="3810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Rectangle 72"/>
            <p:cNvSpPr/>
            <p:nvPr/>
          </p:nvSpPr>
          <p:spPr bwMode="auto">
            <a:xfrm>
              <a:off x="1066800" y="48006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066800" y="5410200"/>
              <a:ext cx="2514600" cy="6096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5400000">
              <a:off x="1066800" y="5638800"/>
              <a:ext cx="16764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6" name="TextBox 75"/>
            <p:cNvSpPr txBox="1"/>
            <p:nvPr/>
          </p:nvSpPr>
          <p:spPr>
            <a:xfrm rot="5400000">
              <a:off x="1289566" y="60256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066800" y="6019800"/>
              <a:ext cx="2514600" cy="4572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743200" y="50292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743200" y="5562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81" name="Freeform 27"/>
          <p:cNvSpPr>
            <a:spLocks/>
          </p:cNvSpPr>
          <p:nvPr/>
        </p:nvSpPr>
        <p:spPr bwMode="auto">
          <a:xfrm rot="1022208">
            <a:off x="6096000" y="2133600"/>
            <a:ext cx="762000" cy="609600"/>
          </a:xfrm>
          <a:custGeom>
            <a:avLst/>
            <a:gdLst/>
            <a:ahLst/>
            <a:cxnLst>
              <a:cxn ang="0">
                <a:pos x="16" y="352"/>
              </a:cxn>
              <a:cxn ang="0">
                <a:pos x="112" y="112"/>
              </a:cxn>
              <a:cxn ang="0">
                <a:pos x="304" y="208"/>
              </a:cxn>
              <a:cxn ang="0">
                <a:pos x="544" y="16"/>
              </a:cxn>
              <a:cxn ang="0">
                <a:pos x="880" y="304"/>
              </a:cxn>
              <a:cxn ang="0">
                <a:pos x="832" y="544"/>
              </a:cxn>
              <a:cxn ang="0">
                <a:pos x="880" y="832"/>
              </a:cxn>
              <a:cxn ang="0">
                <a:pos x="640" y="928"/>
              </a:cxn>
              <a:cxn ang="0">
                <a:pos x="304" y="928"/>
              </a:cxn>
              <a:cxn ang="0">
                <a:pos x="256" y="784"/>
              </a:cxn>
              <a:cxn ang="0">
                <a:pos x="64" y="688"/>
              </a:cxn>
              <a:cxn ang="0">
                <a:pos x="16" y="592"/>
              </a:cxn>
              <a:cxn ang="0">
                <a:pos x="16" y="352"/>
              </a:cxn>
            </a:cxnLst>
            <a:rect l="0" t="0" r="r" b="b"/>
            <a:pathLst>
              <a:path w="928" h="952">
                <a:moveTo>
                  <a:pt x="16" y="352"/>
                </a:moveTo>
                <a:cubicBezTo>
                  <a:pt x="32" y="272"/>
                  <a:pt x="64" y="136"/>
                  <a:pt x="112" y="112"/>
                </a:cubicBezTo>
                <a:cubicBezTo>
                  <a:pt x="160" y="88"/>
                  <a:pt x="232" y="224"/>
                  <a:pt x="304" y="208"/>
                </a:cubicBezTo>
                <a:cubicBezTo>
                  <a:pt x="376" y="192"/>
                  <a:pt x="448" y="0"/>
                  <a:pt x="544" y="16"/>
                </a:cubicBezTo>
                <a:cubicBezTo>
                  <a:pt x="640" y="32"/>
                  <a:pt x="832" y="216"/>
                  <a:pt x="880" y="304"/>
                </a:cubicBezTo>
                <a:cubicBezTo>
                  <a:pt x="928" y="392"/>
                  <a:pt x="832" y="456"/>
                  <a:pt x="832" y="544"/>
                </a:cubicBezTo>
                <a:cubicBezTo>
                  <a:pt x="832" y="632"/>
                  <a:pt x="912" y="768"/>
                  <a:pt x="880" y="832"/>
                </a:cubicBezTo>
                <a:cubicBezTo>
                  <a:pt x="848" y="896"/>
                  <a:pt x="736" y="912"/>
                  <a:pt x="640" y="928"/>
                </a:cubicBezTo>
                <a:cubicBezTo>
                  <a:pt x="544" y="944"/>
                  <a:pt x="368" y="952"/>
                  <a:pt x="304" y="928"/>
                </a:cubicBezTo>
                <a:cubicBezTo>
                  <a:pt x="240" y="904"/>
                  <a:pt x="296" y="824"/>
                  <a:pt x="256" y="784"/>
                </a:cubicBezTo>
                <a:cubicBezTo>
                  <a:pt x="216" y="744"/>
                  <a:pt x="104" y="720"/>
                  <a:pt x="64" y="688"/>
                </a:cubicBezTo>
                <a:cubicBezTo>
                  <a:pt x="24" y="656"/>
                  <a:pt x="24" y="648"/>
                  <a:pt x="16" y="592"/>
                </a:cubicBezTo>
                <a:cubicBezTo>
                  <a:pt x="8" y="536"/>
                  <a:pt x="0" y="432"/>
                  <a:pt x="16" y="352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248400" y="2514600"/>
            <a:ext cx="468313" cy="282541"/>
            <a:chOff x="6192837" y="4556146"/>
            <a:chExt cx="468313" cy="282541"/>
          </a:xfrm>
        </p:grpSpPr>
        <p:sp>
          <p:nvSpPr>
            <p:cNvPr id="83" name="Line 22"/>
            <p:cNvSpPr>
              <a:spLocks noChangeShapeType="1"/>
            </p:cNvSpPr>
            <p:nvPr/>
          </p:nvSpPr>
          <p:spPr bwMode="auto">
            <a:xfrm rot="2717577" flipV="1">
              <a:off x="6432550" y="4406887"/>
              <a:ext cx="0" cy="45720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Oval 23"/>
            <p:cNvSpPr>
              <a:spLocks noChangeArrowheads="1"/>
            </p:cNvSpPr>
            <p:nvPr/>
          </p:nvSpPr>
          <p:spPr bwMode="auto">
            <a:xfrm rot="2717577">
              <a:off x="6192837" y="46862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12"/>
            <p:cNvSpPr>
              <a:spLocks noChangeArrowheads="1"/>
            </p:cNvSpPr>
            <p:nvPr/>
          </p:nvSpPr>
          <p:spPr bwMode="auto">
            <a:xfrm>
              <a:off x="6337368" y="4556146"/>
              <a:ext cx="2667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1200" i="1" kern="1200" dirty="0">
                  <a:solidFill>
                    <a:srgbClr val="00B050"/>
                  </a:solidFill>
                  <a:latin typeface="Arial" charset="0"/>
                  <a:ea typeface="+mn-ea"/>
                  <a:cs typeface="+mn-cs"/>
                </a:rPr>
                <a:t>θ</a:t>
              </a:r>
              <a:endParaRPr lang="en-US" sz="1200" i="1" kern="1200" dirty="0">
                <a:solidFill>
                  <a:srgbClr val="00B05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86" name="Straight Arrow Connector 85"/>
          <p:cNvCxnSpPr/>
          <p:nvPr/>
        </p:nvCxnSpPr>
        <p:spPr bwMode="auto">
          <a:xfrm rot="5400000" flipH="1" flipV="1">
            <a:off x="6178942" y="2126858"/>
            <a:ext cx="729470" cy="4381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1018" name="Text Box 26"/>
          <p:cNvSpPr txBox="1">
            <a:spLocks noChangeArrowheads="1"/>
          </p:cNvSpPr>
          <p:nvPr/>
        </p:nvSpPr>
        <p:spPr bwMode="auto">
          <a:xfrm>
            <a:off x="6477000" y="2816423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6553200" y="2819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75438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7620000" y="2438400"/>
            <a:ext cx="228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x</a:t>
            </a:r>
            <a:endParaRPr lang="en-US" sz="1400" b="1" kern="1200" dirty="0">
              <a:solidFill>
                <a:srgbClr val="0070C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99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41018" grpId="0"/>
      <p:bldP spid="87" grpId="0"/>
      <p:bldP spid="88" grpId="0"/>
      <p:bldP spid="9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2D transformations</a:t>
            </a:r>
          </a:p>
          <a:p>
            <a:pPr lvl="1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Affine fit</a:t>
            </a:r>
          </a:p>
          <a:p>
            <a:pPr lvl="1"/>
            <a:r>
              <a:rPr lang="en-US" dirty="0" smtClean="0"/>
              <a:t>RANSAC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457200" y="69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Outliers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3825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Outliers</a:t>
            </a:r>
            <a:r>
              <a:rPr lang="en-US" sz="2800" dirty="0" smtClean="0"/>
              <a:t> can hurt the quality of our parameter estimates, e.g., </a:t>
            </a:r>
          </a:p>
          <a:p>
            <a:pPr lvl="1" eaLnBrk="1" hangingPunct="1"/>
            <a:r>
              <a:rPr lang="en-US" sz="2400" dirty="0" smtClean="0"/>
              <a:t>an erroneous pair of matching points from two images</a:t>
            </a:r>
          </a:p>
          <a:p>
            <a:pPr lvl="1" eaLnBrk="1" hangingPunct="1"/>
            <a:r>
              <a:rPr lang="en-US" sz="2400" dirty="0" smtClean="0"/>
              <a:t>an edge point that is noise, or doesn’t belong to the line we are fitting.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96261" name="Rectangle 6"/>
          <p:cNvSpPr>
            <a:spLocks noChangeArrowheads="1"/>
          </p:cNvSpPr>
          <p:nvPr/>
        </p:nvSpPr>
        <p:spPr bwMode="auto">
          <a:xfrm>
            <a:off x="3492500" y="4419600"/>
            <a:ext cx="6096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84238" y="3976688"/>
            <a:ext cx="3760787" cy="2511425"/>
            <a:chOff x="884238" y="3976688"/>
            <a:chExt cx="3760787" cy="2511425"/>
          </a:xfrm>
        </p:grpSpPr>
        <p:pic>
          <p:nvPicPr>
            <p:cNvPr id="84997" name="Picture 5" descr="wall.jpg"/>
            <p:cNvPicPr>
              <a:picLocks noChangeAspect="1"/>
            </p:cNvPicPr>
            <p:nvPr/>
          </p:nvPicPr>
          <p:blipFill>
            <a:blip r:embed="rId3"/>
            <a:srcRect l="49899" r="28003" b="47403"/>
            <a:stretch>
              <a:fillRect/>
            </a:stretch>
          </p:blipFill>
          <p:spPr bwMode="auto">
            <a:xfrm>
              <a:off x="3074988" y="3976688"/>
              <a:ext cx="1570037" cy="2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998" name="Picture 6" descr="wall.jpg"/>
            <p:cNvPicPr>
              <a:picLocks noChangeAspect="1"/>
            </p:cNvPicPr>
            <p:nvPr/>
          </p:nvPicPr>
          <p:blipFill>
            <a:blip r:embed="rId3"/>
            <a:srcRect l="27220" r="50101" b="47403"/>
            <a:stretch>
              <a:fillRect/>
            </a:stretch>
          </p:blipFill>
          <p:spPr bwMode="auto">
            <a:xfrm>
              <a:off x="884238" y="3976688"/>
              <a:ext cx="1611312" cy="251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7"/>
          <p:cNvSpPr/>
          <p:nvPr/>
        </p:nvSpPr>
        <p:spPr>
          <a:xfrm>
            <a:off x="2016125" y="4560888"/>
            <a:ext cx="119063" cy="1190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87800" y="4597400"/>
            <a:ext cx="119063" cy="1190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22963" y="5364163"/>
            <a:ext cx="182562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42038" y="5181600"/>
            <a:ext cx="182562" cy="182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97625" y="4999038"/>
            <a:ext cx="182563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16700" y="4779963"/>
            <a:ext cx="182563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5313" y="4560888"/>
            <a:ext cx="182562" cy="1825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97713" y="5473700"/>
            <a:ext cx="182562" cy="182563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44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 bldLvl="2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5113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Outliers affect least squares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0798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3589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itle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</a:rPr>
              <a:t>Outliers affect least squares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B7E85-4311-4C48-89B5-CF7C3FBC33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7558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 idx="4294967295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RANSAC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4294967295"/>
          </p:nvPr>
        </p:nvSpPr>
        <p:spPr>
          <a:xfrm>
            <a:off x="482600" y="1493838"/>
            <a:ext cx="8661400" cy="4525962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RANdom</a:t>
            </a:r>
            <a:r>
              <a:rPr lang="en-US" sz="2800" dirty="0" smtClean="0"/>
              <a:t> Sample Consensus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Approach</a:t>
            </a:r>
            <a:r>
              <a:rPr lang="en-US" sz="2800" dirty="0" smtClean="0"/>
              <a:t>: we want to avoid the impact of outliers, so let’s look for “inliers”, and use those only.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b="1" dirty="0" smtClean="0"/>
              <a:t>Intuition</a:t>
            </a:r>
            <a:r>
              <a:rPr lang="en-US" sz="2800" dirty="0" smtClean="0"/>
              <a:t>: if an outlier is chosen to compute the current fit, then the resulting line won’t have much support from rest of the points.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B30521-89CC-4A00-8C69-4A4997DD17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966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r>
              <a:rPr lang="en-US" sz="3800" dirty="0" smtClean="0"/>
              <a:t>RANSAC: General form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74763"/>
            <a:ext cx="8229600" cy="4525962"/>
          </a:xfrm>
        </p:spPr>
        <p:txBody>
          <a:bodyPr/>
          <a:lstStyle/>
          <a:p>
            <a:pPr marL="533400" indent="-533400">
              <a:spcAft>
                <a:spcPts val="600"/>
              </a:spcAft>
            </a:pPr>
            <a:r>
              <a:rPr lang="en-US" sz="2400" u="sng" dirty="0" smtClean="0"/>
              <a:t>RANSAC loop</a:t>
            </a:r>
            <a:r>
              <a:rPr lang="en-US" sz="2400" dirty="0" smtClean="0"/>
              <a:t>: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Randomly select a </a:t>
            </a:r>
            <a:r>
              <a:rPr lang="en-US" sz="2400" i="1" dirty="0" smtClean="0"/>
              <a:t>seed group</a:t>
            </a:r>
            <a:r>
              <a:rPr lang="en-US" sz="2400" dirty="0" smtClean="0"/>
              <a:t> of points on which to base transformation estimate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Compute transformation from seed group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Find </a:t>
            </a:r>
            <a:r>
              <a:rPr lang="en-US" sz="2400" i="1" dirty="0" smtClean="0"/>
              <a:t>inliers </a:t>
            </a:r>
            <a:r>
              <a:rPr lang="en-US" sz="2400" dirty="0" smtClean="0"/>
              <a:t>to this transformation </a:t>
            </a:r>
          </a:p>
          <a:p>
            <a:pPr marL="533400" indent="-533400">
              <a:spcAft>
                <a:spcPts val="600"/>
              </a:spcAft>
              <a:buFontTx/>
              <a:buAutoNum type="arabicPeriod"/>
            </a:pPr>
            <a:r>
              <a:rPr lang="en-US" sz="2400" dirty="0" smtClean="0"/>
              <a:t>If the number of inliers is sufficiently large, re-compute  estimate of transformation on all of the inliers</a:t>
            </a:r>
            <a:br>
              <a:rPr lang="en-US" sz="2400" dirty="0" smtClean="0"/>
            </a:br>
            <a:endParaRPr lang="en-US" sz="2400" dirty="0" smtClean="0"/>
          </a:p>
          <a:p>
            <a:pPr marL="533400" indent="-533400">
              <a:spcAft>
                <a:spcPts val="600"/>
              </a:spcAft>
            </a:pPr>
            <a:r>
              <a:rPr lang="en-US" sz="2400" dirty="0" smtClean="0"/>
              <a:t>Keep the transformation with the largest number of inliers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214E8-B907-4EA9-9F14-A7C899E18B4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credit: 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900551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31753" name="Picture 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4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7173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6663"/>
            <a:ext cx="5037138" cy="3773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2163763" y="3529013"/>
            <a:ext cx="4708525" cy="1487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7023100" y="4208463"/>
            <a:ext cx="1890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Least-squares fit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4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pic>
        <p:nvPicPr>
          <p:cNvPr id="8197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7031038" y="2617788"/>
            <a:ext cx="2112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86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 a model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6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1439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Instead of indexing displacements by gradient orientation, index by </a:t>
            </a:r>
            <a:r>
              <a:rPr lang="en-US" dirty="0" smtClean="0"/>
              <a:t>matched local patterns.</a:t>
            </a:r>
            <a:endParaRPr lang="en-US" dirty="0"/>
          </a:p>
        </p:txBody>
      </p:sp>
      <p:sp>
        <p:nvSpPr>
          <p:cNvPr id="143974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33400" y="2159000"/>
            <a:ext cx="4648200" cy="3389313"/>
            <a:chOff x="336" y="1360"/>
            <a:chExt cx="2928" cy="2135"/>
          </a:xfrm>
        </p:grpSpPr>
        <p:pic>
          <p:nvPicPr>
            <p:cNvPr id="143975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" y="1360"/>
              <a:ext cx="2928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39754" name="Rectangle 10"/>
            <p:cNvSpPr>
              <a:spLocks noChangeArrowheads="1"/>
            </p:cNvSpPr>
            <p:nvPr/>
          </p:nvSpPr>
          <p:spPr bwMode="auto">
            <a:xfrm>
              <a:off x="913" y="2121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5" name="Rectangle 11"/>
            <p:cNvSpPr>
              <a:spLocks noChangeArrowheads="1"/>
            </p:cNvSpPr>
            <p:nvPr/>
          </p:nvSpPr>
          <p:spPr bwMode="auto">
            <a:xfrm>
              <a:off x="2522" y="2159"/>
              <a:ext cx="495" cy="46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6" name="Line 12"/>
            <p:cNvSpPr>
              <a:spLocks noChangeShapeType="1"/>
            </p:cNvSpPr>
            <p:nvPr/>
          </p:nvSpPr>
          <p:spPr bwMode="auto">
            <a:xfrm flipV="1">
              <a:off x="1161" y="2198"/>
              <a:ext cx="742" cy="155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7" name="Freeform 13"/>
            <p:cNvSpPr>
              <a:spLocks/>
            </p:cNvSpPr>
            <p:nvPr/>
          </p:nvSpPr>
          <p:spPr bwMode="auto">
            <a:xfrm>
              <a:off x="1976" y="2202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58" name="Oval 14"/>
            <p:cNvSpPr>
              <a:spLocks noChangeArrowheads="1"/>
            </p:cNvSpPr>
            <p:nvPr/>
          </p:nvSpPr>
          <p:spPr bwMode="auto">
            <a:xfrm>
              <a:off x="1903" y="2159"/>
              <a:ext cx="83" cy="7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0" name="Text Box 16"/>
            <p:cNvSpPr txBox="1">
              <a:spLocks noChangeArrowheads="1"/>
            </p:cNvSpPr>
            <p:nvPr/>
          </p:nvSpPr>
          <p:spPr bwMode="auto">
            <a:xfrm>
              <a:off x="1344" y="3264"/>
              <a:ext cx="10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training image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943600" y="3429001"/>
            <a:ext cx="2592388" cy="1712913"/>
            <a:chOff x="3744" y="2160"/>
            <a:chExt cx="1633" cy="1079"/>
          </a:xfrm>
        </p:grpSpPr>
        <p:graphicFrame>
          <p:nvGraphicFramePr>
            <p:cNvPr id="1439761" name="Object 17"/>
            <p:cNvGraphicFramePr>
              <a:graphicFrameLocks noChangeAspect="1"/>
            </p:cNvGraphicFramePr>
            <p:nvPr/>
          </p:nvGraphicFramePr>
          <p:xfrm>
            <a:off x="4320" y="2160"/>
            <a:ext cx="480" cy="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7" name="Image" r:id="rId6" imgW="1066291" imgH="1041270" progId="">
                    <p:embed/>
                  </p:oleObj>
                </mc:Choice>
                <mc:Fallback>
                  <p:oleObj name="Image" r:id="rId6" imgW="1066291" imgH="104127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160"/>
                          <a:ext cx="480" cy="468"/>
                        </a:xfrm>
                        <a:prstGeom prst="rect">
                          <a:avLst/>
                        </a:prstGeom>
                        <a:noFill/>
                        <a:ln w="50800">
                          <a:solidFill>
                            <a:srgbClr val="00FFFF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763" name="Line 19"/>
            <p:cNvSpPr>
              <a:spLocks noChangeShapeType="1"/>
            </p:cNvSpPr>
            <p:nvPr/>
          </p:nvSpPr>
          <p:spPr bwMode="auto">
            <a:xfrm flipV="1">
              <a:off x="4635" y="2233"/>
              <a:ext cx="742" cy="155"/>
            </a:xfrm>
            <a:prstGeom prst="line">
              <a:avLst/>
            </a:prstGeom>
            <a:noFill/>
            <a:ln w="50800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4" name="Freeform 20"/>
            <p:cNvSpPr>
              <a:spLocks/>
            </p:cNvSpPr>
            <p:nvPr/>
          </p:nvSpPr>
          <p:spPr bwMode="auto">
            <a:xfrm>
              <a:off x="3744" y="2200"/>
              <a:ext cx="779" cy="189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99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39765" name="Text Box 21"/>
            <p:cNvSpPr txBox="1">
              <a:spLocks noChangeArrowheads="1"/>
            </p:cNvSpPr>
            <p:nvPr/>
          </p:nvSpPr>
          <p:spPr bwMode="auto">
            <a:xfrm>
              <a:off x="3767" y="2832"/>
              <a:ext cx="155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kern="1200" dirty="0" smtClean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“visual codeword” </a:t>
              </a: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with</a:t>
              </a:r>
              <a:b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</a:br>
              <a:r>
                <a:rPr lang="en-US" kern="1200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rPr>
                <a:t>displacement vectors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1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031038" y="2617788"/>
            <a:ext cx="21129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</p:txBody>
      </p:sp>
      <p:pic>
        <p:nvPicPr>
          <p:cNvPr id="10246" name="Picture 6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7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270" name="Picture 6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6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294" name="Picture 6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7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613A4-6CC5-4909-A815-DFA32D608AB7}" type="slidenum">
              <a:rPr lang="en-US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18" name="Picture 6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10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7DC88-5B31-43EF-88D5-7BE42F3C3526}" type="slidenum">
              <a:rPr lang="en-US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4342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9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RANSAC for line fitting example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7031038" y="2617788"/>
            <a:ext cx="21129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Randomly select minimal subset of points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Hypothesize a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Compute error function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Select points consistent with model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Repeat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hypothesize-and-verify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  <a:cs typeface="Arial" charset="0"/>
              </a:rPr>
              <a:t> loop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CC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5366" name="Picture 6" descr="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7225" y="2503488"/>
            <a:ext cx="5037138" cy="377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7" name="Picture 8" descr="Picture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7700" y="2484438"/>
            <a:ext cx="5053013" cy="3808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8" name="Oval 9"/>
          <p:cNvSpPr>
            <a:spLocks noChangeArrowheads="1"/>
          </p:cNvSpPr>
          <p:nvPr/>
        </p:nvSpPr>
        <p:spPr bwMode="auto">
          <a:xfrm>
            <a:off x="5859463" y="2820988"/>
            <a:ext cx="60325" cy="65087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2312" y="6504801"/>
            <a:ext cx="158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  <a:cs typeface="Arial" charset="0"/>
              </a:rPr>
              <a:t>Source: R. </a:t>
            </a:r>
            <a:r>
              <a:rPr lang="en-US" sz="1200" dirty="0" err="1">
                <a:solidFill>
                  <a:srgbClr val="000000"/>
                </a:solidFill>
                <a:cs typeface="Arial" charset="0"/>
              </a:rPr>
              <a:t>Raguram</a:t>
            </a:r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51144F-0BBA-4068-ABEE-4D8D26EE083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4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for line fitting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 smtClean="0"/>
              <a:t>Repeat </a:t>
            </a:r>
            <a:r>
              <a:rPr lang="en-US" b="1" i="1" dirty="0" smtClean="0"/>
              <a:t>N</a:t>
            </a:r>
            <a:r>
              <a:rPr lang="en-US" dirty="0" smtClean="0"/>
              <a:t> times: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Draw </a:t>
            </a:r>
            <a:r>
              <a:rPr lang="en-US" b="1" i="1" dirty="0" err="1" smtClean="0"/>
              <a:t>s</a:t>
            </a:r>
            <a:r>
              <a:rPr lang="en-US" dirty="0" smtClean="0"/>
              <a:t> points uniformly at random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Fit line to these </a:t>
            </a:r>
            <a:r>
              <a:rPr lang="en-US" b="1" i="1" dirty="0" err="1" smtClean="0"/>
              <a:t>s</a:t>
            </a:r>
            <a:r>
              <a:rPr lang="en-US" dirty="0" smtClean="0"/>
              <a:t> points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Find inliers to this line among the remaining points (i.e., points whose distance from the line is less than </a:t>
            </a:r>
            <a:r>
              <a:rPr lang="en-US" b="1" i="1" dirty="0" err="1" smtClean="0"/>
              <a:t>t</a:t>
            </a:r>
            <a:r>
              <a:rPr lang="en-US" dirty="0" smtClean="0"/>
              <a:t>)</a:t>
            </a:r>
          </a:p>
          <a:p>
            <a:pPr marL="533400" indent="-533400">
              <a:buFontTx/>
              <a:buChar char="•"/>
            </a:pPr>
            <a:r>
              <a:rPr lang="en-US" dirty="0" smtClean="0"/>
              <a:t>If there are </a:t>
            </a:r>
            <a:r>
              <a:rPr lang="en-US" b="1" i="1" dirty="0" err="1" smtClean="0"/>
              <a:t>d</a:t>
            </a:r>
            <a:r>
              <a:rPr lang="en-US" dirty="0" smtClean="0"/>
              <a:t> or more inliers, accept the line and refit using all inliers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48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Simple and general</a:t>
            </a:r>
          </a:p>
          <a:p>
            <a:pPr lvl="1"/>
            <a:r>
              <a:rPr lang="en-US" dirty="0" smtClean="0"/>
              <a:t>Applicable to many different problems</a:t>
            </a:r>
          </a:p>
          <a:p>
            <a:pPr lvl="1"/>
            <a:r>
              <a:rPr lang="en-US" dirty="0" smtClean="0"/>
              <a:t>Often works well in practice</a:t>
            </a:r>
          </a:p>
          <a:p>
            <a:pPr lvl="1"/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Lots of parameters to tune</a:t>
            </a:r>
          </a:p>
          <a:p>
            <a:pPr lvl="1"/>
            <a:r>
              <a:rPr lang="en-US" dirty="0" smtClean="0"/>
              <a:t>Doesn’t work well for low inlier ratios (too many iterations, </a:t>
            </a:r>
            <a:br>
              <a:rPr lang="en-US" dirty="0" smtClean="0"/>
            </a:br>
            <a:r>
              <a:rPr lang="en-US" dirty="0" smtClean="0"/>
              <a:t>or can fail completely)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6200" y="65502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Lana </a:t>
            </a:r>
            <a:r>
              <a:rPr lang="en-US" sz="1400" dirty="0" err="1" smtClean="0">
                <a:solidFill>
                  <a:srgbClr val="000000"/>
                </a:solidFill>
              </a:rPr>
              <a:t>Lazebnik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F9778-4E3B-4556-9901-4F979F0CF0D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14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Feature-based alignment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2D transformations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Affine fit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RANSAC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B6392-078D-4450-A240-BFDE83E99939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~1\grauman\LOCALS~1\Temp\_TS832.tmp\_TS22D8.tmp\combo_statue.jpg"/>
          <p:cNvPicPr>
            <a:picLocks noChangeAspect="1" noChangeArrowheads="1"/>
          </p:cNvPicPr>
          <p:nvPr/>
        </p:nvPicPr>
        <p:blipFill>
          <a:blip r:embed="rId2"/>
          <a:srcRect l="23770" t="3613" r="24477" b="5649"/>
          <a:stretch>
            <a:fillRect/>
          </a:stretch>
        </p:blipFill>
        <p:spPr bwMode="auto">
          <a:xfrm>
            <a:off x="381000" y="1831022"/>
            <a:ext cx="411571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Coming up: </a:t>
            </a:r>
            <a:br>
              <a:rPr lang="en-US" dirty="0" smtClean="0"/>
            </a:br>
            <a:r>
              <a:rPr lang="en-US" dirty="0" smtClean="0"/>
              <a:t>alignment and image stitching</a:t>
            </a:r>
            <a:endParaRPr lang="en-US" dirty="0"/>
          </a:p>
        </p:txBody>
      </p:sp>
      <p:pic>
        <p:nvPicPr>
          <p:cNvPr id="7" name="Picture 4" descr="fi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619" y="2133600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039EF-6EBB-4C8B-A5D7-BEF5EC316A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8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316" name="Picture 12"/>
          <p:cNvPicPr>
            <a:picLocks noChangeAspect="1" noChangeArrowheads="1"/>
          </p:cNvPicPr>
          <p:nvPr/>
        </p:nvPicPr>
        <p:blipFill>
          <a:blip r:embed="rId3" cstate="print"/>
          <a:srcRect t="25597" b="25597"/>
          <a:stretch>
            <a:fillRect/>
          </a:stretch>
        </p:blipFill>
        <p:spPr bwMode="auto">
          <a:xfrm>
            <a:off x="228600" y="1981200"/>
            <a:ext cx="87630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/>
              <a:t>Instead of indexing displacements by gradient orientation, index by “visual codeword”</a:t>
            </a:r>
          </a:p>
        </p:txBody>
      </p:sp>
      <p:sp>
        <p:nvSpPr>
          <p:cNvPr id="1634308" name="Rectangle 4"/>
          <p:cNvSpPr>
            <a:spLocks noChangeArrowheads="1"/>
          </p:cNvSpPr>
          <p:nvPr/>
        </p:nvSpPr>
        <p:spPr bwMode="auto">
          <a:xfrm>
            <a:off x="304800" y="57150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B. Leibe, A. Leonardis, and B. Schiele, 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  <a:hlinkClick r:id="rId4"/>
              </a:rPr>
              <a:t>Combined Object Categorization and Segmentation with an Implicit Shape Model</a:t>
            </a: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, ECCV Workshop on Statistical Learning in Computer Vision 2004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14400" y="3532188"/>
            <a:ext cx="7239000" cy="762000"/>
            <a:chOff x="576" y="2225"/>
            <a:chExt cx="4560" cy="480"/>
          </a:xfrm>
        </p:grpSpPr>
        <p:sp>
          <p:nvSpPr>
            <p:cNvPr id="1634310" name="Rectangle 6"/>
            <p:cNvSpPr>
              <a:spLocks noChangeArrowheads="1"/>
            </p:cNvSpPr>
            <p:nvPr/>
          </p:nvSpPr>
          <p:spPr bwMode="auto">
            <a:xfrm>
              <a:off x="576" y="2225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7" name="Rectangle 13"/>
            <p:cNvSpPr>
              <a:spLocks noChangeArrowheads="1"/>
            </p:cNvSpPr>
            <p:nvPr/>
          </p:nvSpPr>
          <p:spPr bwMode="auto">
            <a:xfrm>
              <a:off x="1680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8" name="Rectangle 14"/>
            <p:cNvSpPr>
              <a:spLocks noChangeArrowheads="1"/>
            </p:cNvSpPr>
            <p:nvPr/>
          </p:nvSpPr>
          <p:spPr bwMode="auto">
            <a:xfrm>
              <a:off x="3648" y="2321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9" name="Rectangle 15"/>
            <p:cNvSpPr>
              <a:spLocks noChangeArrowheads="1"/>
            </p:cNvSpPr>
            <p:nvPr/>
          </p:nvSpPr>
          <p:spPr bwMode="auto">
            <a:xfrm>
              <a:off x="4752" y="2273"/>
              <a:ext cx="384" cy="384"/>
            </a:xfrm>
            <a:prstGeom prst="rect">
              <a:avLst/>
            </a:prstGeom>
            <a:noFill/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4800" y="3684588"/>
            <a:ext cx="8458200" cy="304800"/>
            <a:chOff x="192" y="2321"/>
            <a:chExt cx="5328" cy="192"/>
          </a:xfrm>
        </p:grpSpPr>
        <p:sp>
          <p:nvSpPr>
            <p:cNvPr id="1634312" name="Line 8"/>
            <p:cNvSpPr>
              <a:spLocks noChangeShapeType="1"/>
            </p:cNvSpPr>
            <p:nvPr/>
          </p:nvSpPr>
          <p:spPr bwMode="auto">
            <a:xfrm flipV="1">
              <a:off x="768" y="2321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13" name="Freeform 9"/>
            <p:cNvSpPr>
              <a:spLocks/>
            </p:cNvSpPr>
            <p:nvPr/>
          </p:nvSpPr>
          <p:spPr bwMode="auto">
            <a:xfrm>
              <a:off x="3264" y="2417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0" name="Line 16"/>
            <p:cNvSpPr>
              <a:spLocks noChangeShapeType="1"/>
            </p:cNvSpPr>
            <p:nvPr/>
          </p:nvSpPr>
          <p:spPr bwMode="auto">
            <a:xfrm flipV="1">
              <a:off x="1920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1" name="Line 17"/>
            <p:cNvSpPr>
              <a:spLocks noChangeShapeType="1"/>
            </p:cNvSpPr>
            <p:nvPr/>
          </p:nvSpPr>
          <p:spPr bwMode="auto">
            <a:xfrm flipV="1">
              <a:off x="3888" y="2417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2" name="Line 18"/>
            <p:cNvSpPr>
              <a:spLocks noChangeShapeType="1"/>
            </p:cNvSpPr>
            <p:nvPr/>
          </p:nvSpPr>
          <p:spPr bwMode="auto">
            <a:xfrm flipV="1">
              <a:off x="4992" y="2369"/>
              <a:ext cx="528" cy="96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4" name="Freeform 20"/>
            <p:cNvSpPr>
              <a:spLocks/>
            </p:cNvSpPr>
            <p:nvPr/>
          </p:nvSpPr>
          <p:spPr bwMode="auto">
            <a:xfrm>
              <a:off x="4368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5" name="Freeform 21"/>
            <p:cNvSpPr>
              <a:spLocks/>
            </p:cNvSpPr>
            <p:nvPr/>
          </p:nvSpPr>
          <p:spPr bwMode="auto">
            <a:xfrm>
              <a:off x="1296" y="2369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6" name="Freeform 22"/>
            <p:cNvSpPr>
              <a:spLocks/>
            </p:cNvSpPr>
            <p:nvPr/>
          </p:nvSpPr>
          <p:spPr bwMode="auto">
            <a:xfrm>
              <a:off x="192" y="2321"/>
              <a:ext cx="576" cy="96"/>
            </a:xfrm>
            <a:custGeom>
              <a:avLst/>
              <a:gdLst/>
              <a:ahLst/>
              <a:cxnLst>
                <a:cxn ang="0">
                  <a:pos x="907" y="235"/>
                </a:cxn>
                <a:cxn ang="0">
                  <a:pos x="0" y="0"/>
                </a:cxn>
              </a:cxnLst>
              <a:rect l="0" t="0" r="r" b="b"/>
              <a:pathLst>
                <a:path w="907" h="235">
                  <a:moveTo>
                    <a:pt x="907" y="235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34328" name="Text Box 24"/>
          <p:cNvSpPr txBox="1">
            <a:spLocks noChangeArrowheads="1"/>
          </p:cNvSpPr>
          <p:nvPr/>
        </p:nvSpPr>
        <p:spPr bwMode="auto">
          <a:xfrm>
            <a:off x="3962400" y="51816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test image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981200" y="3608388"/>
            <a:ext cx="5105400" cy="228600"/>
            <a:chOff x="1248" y="2273"/>
            <a:chExt cx="3216" cy="144"/>
          </a:xfrm>
        </p:grpSpPr>
        <p:sp>
          <p:nvSpPr>
            <p:cNvPr id="1634314" name="Oval 10"/>
            <p:cNvSpPr>
              <a:spLocks noChangeArrowheads="1"/>
            </p:cNvSpPr>
            <p:nvPr/>
          </p:nvSpPr>
          <p:spPr bwMode="auto">
            <a:xfrm>
              <a:off x="1248" y="227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34327" name="Oval 23"/>
            <p:cNvSpPr>
              <a:spLocks noChangeArrowheads="1"/>
            </p:cNvSpPr>
            <p:nvPr/>
          </p:nvSpPr>
          <p:spPr bwMode="auto">
            <a:xfrm>
              <a:off x="4368" y="232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391400" y="64770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Source: L. </a:t>
            </a:r>
            <a:r>
              <a:rPr lang="en-US" sz="1400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Lazebnik</a:t>
            </a:r>
            <a:endParaRPr lang="en-US" sz="14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Generalized Hough for object detection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2378EC12-D0E0-4B4A-A0DE-A2D7FD048EF1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7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Thursday!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031" y="-39735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778404"/>
          </a:xfrm>
        </p:spPr>
        <p:txBody>
          <a:bodyPr/>
          <a:lstStyle/>
          <a:p>
            <a:r>
              <a:rPr lang="en-US" sz="2400" b="1" dirty="0" smtClean="0"/>
              <a:t>Fitting</a:t>
            </a:r>
            <a:r>
              <a:rPr lang="en-US" sz="2400" dirty="0" smtClean="0"/>
              <a:t> problems require finding any supporting evidence for a model, even within clutter and missing features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associate features with an explicit model</a:t>
            </a:r>
          </a:p>
          <a:p>
            <a:pPr lvl="1"/>
            <a:endParaRPr lang="en-US" sz="2000" dirty="0" smtClean="0"/>
          </a:p>
          <a:p>
            <a:r>
              <a:rPr lang="en-US" sz="2400" b="1" dirty="0" smtClean="0"/>
              <a:t>Voting</a:t>
            </a:r>
            <a:r>
              <a:rPr lang="en-US" sz="2400" dirty="0" smtClean="0"/>
              <a:t> approaches, such as the </a:t>
            </a:r>
            <a:r>
              <a:rPr lang="en-US" sz="2400" b="1" dirty="0" smtClean="0"/>
              <a:t>Hough transform</a:t>
            </a:r>
            <a:r>
              <a:rPr lang="en-US" sz="2400" dirty="0" smtClean="0"/>
              <a:t>, make it possible to find likely model parameters without searching all combinations of features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Hough transform approach for lines, circles, …, arbitrary shapes defined by a set of boundary points, recognition from patches</a:t>
            </a:r>
          </a:p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z="1400" kern="12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400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40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Today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Feature-based alignment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2D transformations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Affine fit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RANSAC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Motivation: Recognition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8188" y="2078038"/>
          <a:ext cx="2565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CorelPhotoPaint.Image.8" r:id="rId3" imgW="3796825" imgH="4507937" progId="">
                  <p:embed/>
                </p:oleObj>
              </mc:Choice>
              <mc:Fallback>
                <p:oleObj name="CorelPhotoPaint.Image.8" r:id="rId3" imgW="3796825" imgH="4507937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078038"/>
                        <a:ext cx="2565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24"/>
          <p:cNvPicPr>
            <a:picLocks noChangeAspect="1" noChangeArrowheads="1"/>
          </p:cNvPicPr>
          <p:nvPr/>
        </p:nvPicPr>
        <p:blipFill>
          <a:blip r:embed="rId5"/>
          <a:srcRect l="13637" t="24706" r="12122" b="11978"/>
          <a:stretch>
            <a:fillRect/>
          </a:stretch>
        </p:blipFill>
        <p:spPr bwMode="auto">
          <a:xfrm>
            <a:off x="3914775" y="2114550"/>
            <a:ext cx="4003675" cy="302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680200" y="6519863"/>
            <a:ext cx="2463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Figures from David Lowe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3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}&#10;x \\ y \\ w&#10;\end{array}&#10;\right]&#10;\Rightarrow&#10;(x/w,y/w)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6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 \Rightarrow&#10;\left[&#10;\begin{array}{c}&#10;x \\ y \\ 1&#10;\end{array}&#10;\right]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86.8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1871</Words>
  <Application>Microsoft Macintosh PowerPoint</Application>
  <PresentationFormat>On-screen Show (4:3)</PresentationFormat>
  <Paragraphs>482</Paragraphs>
  <Slides>60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60</vt:i4>
      </vt:variant>
    </vt:vector>
  </HeadingPairs>
  <TitlesOfParts>
    <vt:vector size="76" baseType="lpstr">
      <vt:lpstr>Office Theme</vt:lpstr>
      <vt:lpstr>3_Default Design</vt:lpstr>
      <vt:lpstr>1_Default Design</vt:lpstr>
      <vt:lpstr>1_Blank Presentation</vt:lpstr>
      <vt:lpstr>4_Default Design</vt:lpstr>
      <vt:lpstr>2_Blank Presentation</vt:lpstr>
      <vt:lpstr>6_Default Design</vt:lpstr>
      <vt:lpstr>7_Default Design</vt:lpstr>
      <vt:lpstr>8_Default Design</vt:lpstr>
      <vt:lpstr>1_Office Theme</vt:lpstr>
      <vt:lpstr>Custom Design</vt:lpstr>
      <vt:lpstr>10_Default Design</vt:lpstr>
      <vt:lpstr>5_Blank Presentation</vt:lpstr>
      <vt:lpstr>Image</vt:lpstr>
      <vt:lpstr>CorelPhotoPaint.Image.8</vt:lpstr>
      <vt:lpstr>Equation</vt:lpstr>
      <vt:lpstr>Fitting a transformation:  Feature-based alignment April 28th, 2020</vt:lpstr>
      <vt:lpstr>Generalized Hough Transform</vt:lpstr>
      <vt:lpstr>PowerPoint Presentation</vt:lpstr>
      <vt:lpstr>PowerPoint Presentation</vt:lpstr>
      <vt:lpstr>Generalized Hough for object detection</vt:lpstr>
      <vt:lpstr>Generalized Hough for object detection</vt:lpstr>
      <vt:lpstr>Summary</vt:lpstr>
      <vt:lpstr>Today</vt:lpstr>
      <vt:lpstr>Motivation: Recognition </vt:lpstr>
      <vt:lpstr>Motivation: medical image registration</vt:lpstr>
      <vt:lpstr>Motivation: mosaics</vt:lpstr>
      <vt:lpstr>Alignment problem</vt:lpstr>
      <vt:lpstr>Parametric (global) warping</vt:lpstr>
      <vt:lpstr>Parametric (global) warping</vt:lpstr>
      <vt:lpstr>Scaling</vt:lpstr>
      <vt:lpstr>Scaling</vt:lpstr>
      <vt:lpstr>Scaling</vt:lpstr>
      <vt:lpstr>What transformations can be represented with a 2x2 matrix?</vt:lpstr>
      <vt:lpstr>What transformations can be represented with a 2x2 matrix?</vt:lpstr>
      <vt:lpstr>2D Linear Transformations</vt:lpstr>
      <vt:lpstr>Homogeneous coordinates</vt:lpstr>
      <vt:lpstr>Homogeneous Coordinates</vt:lpstr>
      <vt:lpstr>Translation</vt:lpstr>
      <vt:lpstr>Basic 2D Transformations</vt:lpstr>
      <vt:lpstr>2D Affine Transformations</vt:lpstr>
      <vt:lpstr>Today</vt:lpstr>
      <vt:lpstr>Alignment problem</vt:lpstr>
      <vt:lpstr>Image alignment</vt:lpstr>
      <vt:lpstr>Fitting an affine transformation</vt:lpstr>
      <vt:lpstr>An aside: Least Squares Example</vt:lpstr>
      <vt:lpstr>Fitting an affine transformation</vt:lpstr>
      <vt:lpstr>Fitting an affine transformation</vt:lpstr>
      <vt:lpstr>Affine: # correspondences?</vt:lpstr>
      <vt:lpstr>Fitting an affine transformation</vt:lpstr>
      <vt:lpstr>What are the correspondences?</vt:lpstr>
      <vt:lpstr>Fitting an affine transformation</vt:lpstr>
      <vt:lpstr>PowerPoint Presentation</vt:lpstr>
      <vt:lpstr>Fitting an affine transformation</vt:lpstr>
      <vt:lpstr>Fitting an affine transformation</vt:lpstr>
      <vt:lpstr>Today</vt:lpstr>
      <vt:lpstr>Outliers</vt:lpstr>
      <vt:lpstr>Outliers affect least squares fit</vt:lpstr>
      <vt:lpstr>PowerPoint Presentation</vt:lpstr>
      <vt:lpstr>RANSAC</vt:lpstr>
      <vt:lpstr>RANSAC: General form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 example</vt:lpstr>
      <vt:lpstr>RANSAC for line fitting</vt:lpstr>
      <vt:lpstr>RANSAC pros and cons</vt:lpstr>
      <vt:lpstr>Today</vt:lpstr>
      <vt:lpstr>Coming up:  alignment and image stitching</vt:lpstr>
      <vt:lpstr>Questions?</vt:lpstr>
    </vt:vector>
  </TitlesOfParts>
  <Company>UT-Austin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Yong Jae Lee</cp:lastModifiedBy>
  <cp:revision>110</cp:revision>
  <cp:lastPrinted>2015-04-30T22:13:19Z</cp:lastPrinted>
  <dcterms:created xsi:type="dcterms:W3CDTF">2013-10-08T22:00:56Z</dcterms:created>
  <dcterms:modified xsi:type="dcterms:W3CDTF">2020-04-28T19:55:20Z</dcterms:modified>
</cp:coreProperties>
</file>