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9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22" r:id="rId3"/>
    <p:sldMasterId id="2147483772" r:id="rId4"/>
    <p:sldMasterId id="2147483857" r:id="rId5"/>
    <p:sldMasterId id="2147483949" r:id="rId6"/>
    <p:sldMasterId id="2147483961" r:id="rId7"/>
    <p:sldMasterId id="2147483973" r:id="rId8"/>
    <p:sldMasterId id="2147483985" r:id="rId9"/>
    <p:sldMasterId id="2147484047" r:id="rId10"/>
    <p:sldMasterId id="2147484060" r:id="rId11"/>
    <p:sldMasterId id="2147484072" r:id="rId12"/>
    <p:sldMasterId id="2147484084" r:id="rId13"/>
    <p:sldMasterId id="2147484096" r:id="rId14"/>
    <p:sldMasterId id="2147484108" r:id="rId15"/>
    <p:sldMasterId id="2147484180" r:id="rId16"/>
    <p:sldMasterId id="2147484192" r:id="rId17"/>
    <p:sldMasterId id="2147484204" r:id="rId18"/>
  </p:sldMasterIdLst>
  <p:notesMasterIdLst>
    <p:notesMasterId r:id="rId89"/>
  </p:notesMasterIdLst>
  <p:handoutMasterIdLst>
    <p:handoutMasterId r:id="rId90"/>
  </p:handoutMasterIdLst>
  <p:sldIdLst>
    <p:sldId id="537" r:id="rId19"/>
    <p:sldId id="444" r:id="rId20"/>
    <p:sldId id="471" r:id="rId21"/>
    <p:sldId id="337" r:id="rId22"/>
    <p:sldId id="386" r:id="rId23"/>
    <p:sldId id="405" r:id="rId24"/>
    <p:sldId id="472" r:id="rId25"/>
    <p:sldId id="556" r:id="rId26"/>
    <p:sldId id="408" r:id="rId27"/>
    <p:sldId id="409" r:id="rId28"/>
    <p:sldId id="411" r:id="rId29"/>
    <p:sldId id="538" r:id="rId30"/>
    <p:sldId id="539" r:id="rId31"/>
    <p:sldId id="543" r:id="rId32"/>
    <p:sldId id="541" r:id="rId33"/>
    <p:sldId id="540" r:id="rId34"/>
    <p:sldId id="544" r:id="rId35"/>
    <p:sldId id="557" r:id="rId36"/>
    <p:sldId id="558" r:id="rId37"/>
    <p:sldId id="389" r:id="rId38"/>
    <p:sldId id="390" r:id="rId39"/>
    <p:sldId id="391" r:id="rId40"/>
    <p:sldId id="392" r:id="rId41"/>
    <p:sldId id="393" r:id="rId42"/>
    <p:sldId id="414" r:id="rId43"/>
    <p:sldId id="415" r:id="rId44"/>
    <p:sldId id="416" r:id="rId45"/>
    <p:sldId id="417" r:id="rId46"/>
    <p:sldId id="418" r:id="rId47"/>
    <p:sldId id="419" r:id="rId48"/>
    <p:sldId id="420" r:id="rId49"/>
    <p:sldId id="421" r:id="rId50"/>
    <p:sldId id="422" r:id="rId51"/>
    <p:sldId id="423" r:id="rId52"/>
    <p:sldId id="449" r:id="rId53"/>
    <p:sldId id="450" r:id="rId54"/>
    <p:sldId id="451" r:id="rId55"/>
    <p:sldId id="452" r:id="rId56"/>
    <p:sldId id="453" r:id="rId57"/>
    <p:sldId id="454" r:id="rId58"/>
    <p:sldId id="455" r:id="rId59"/>
    <p:sldId id="445" r:id="rId60"/>
    <p:sldId id="446" r:id="rId61"/>
    <p:sldId id="447" r:id="rId62"/>
    <p:sldId id="448" r:id="rId63"/>
    <p:sldId id="473" r:id="rId64"/>
    <p:sldId id="474" r:id="rId65"/>
    <p:sldId id="475" r:id="rId66"/>
    <p:sldId id="476" r:id="rId67"/>
    <p:sldId id="548" r:id="rId68"/>
    <p:sldId id="554" r:id="rId69"/>
    <p:sldId id="555" r:id="rId70"/>
    <p:sldId id="477" r:id="rId71"/>
    <p:sldId id="478" r:id="rId72"/>
    <p:sldId id="479" r:id="rId73"/>
    <p:sldId id="480" r:id="rId74"/>
    <p:sldId id="481" r:id="rId75"/>
    <p:sldId id="483" r:id="rId76"/>
    <p:sldId id="484" r:id="rId77"/>
    <p:sldId id="485" r:id="rId78"/>
    <p:sldId id="486" r:id="rId79"/>
    <p:sldId id="487" r:id="rId80"/>
    <p:sldId id="488" r:id="rId81"/>
    <p:sldId id="534" r:id="rId82"/>
    <p:sldId id="535" r:id="rId83"/>
    <p:sldId id="536" r:id="rId84"/>
    <p:sldId id="493" r:id="rId85"/>
    <p:sldId id="553" r:id="rId86"/>
    <p:sldId id="552" r:id="rId87"/>
    <p:sldId id="533" r:id="rId8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648" autoAdjust="0"/>
  </p:normalViewPr>
  <p:slideViewPr>
    <p:cSldViewPr>
      <p:cViewPr varScale="1">
        <p:scale>
          <a:sx n="86" d="100"/>
          <a:sy n="86" d="100"/>
        </p:scale>
        <p:origin x="23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11.wmf"/><Relationship Id="rId4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87A3EA1-A844-4A98-B225-1EB1E67B0F4C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6759D82-1E12-46BA-B12A-967277D6A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366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F4465ED-A488-4DAD-902E-A267F0337A56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30020" indent="-319239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76955" indent="-25539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87736" indent="-25539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98517" indent="-25539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809299" indent="-25539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320079" indent="-25539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830862" indent="-25539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341642" indent="-25539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64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 if h_22=0 this approach fails</a:t>
            </a:r>
          </a:p>
          <a:p>
            <a:r>
              <a:rPr lang="en-US" dirty="0" smtClean="0"/>
              <a:t>Also poor results if h_22 close to</a:t>
            </a:r>
            <a:r>
              <a:rPr lang="en-US" baseline="0" dirty="0" smtClean="0"/>
              <a:t> zero; thus, </a:t>
            </a:r>
            <a:r>
              <a:rPr lang="en-US" baseline="0" smtClean="0"/>
              <a:t>not recommended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80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4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04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E2608A-3875-485B-8782-4C841749BD05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32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49277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6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2304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7141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1176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BFC323-6371-4492-8981-4F4F8BBFFE6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49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48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0882BD-14F0-47D5-AD18-C00FA0EBEF9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919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4F92B7-F635-483E-9EE5-D25138CE113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762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6304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04791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80250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20654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26087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022865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Subjects were shown a picture to look at for 15 seconds.</a:t>
            </a:r>
            <a:r>
              <a:rPr lang="en-US" baseline="0" dirty="0" smtClean="0"/>
              <a:t>  Then, two days later, they were asked to draw the picture from memory.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223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smtClean="0"/>
              <a:t>collection of several million images</a:t>
            </a:r>
          </a:p>
          <a:p>
            <a:r>
              <a:rPr lang="en-US" dirty="0" smtClean="0"/>
              <a:t>downloaded from Flickr and broken into themes that consist</a:t>
            </a:r>
          </a:p>
          <a:p>
            <a:r>
              <a:rPr lang="en-US" dirty="0" smtClean="0"/>
              <a:t>of a few hundred thousand images each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6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907103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Scene matching with camera view transformations. </a:t>
            </a:r>
          </a:p>
          <a:p>
            <a:endParaRPr lang="en-US" dirty="0" smtClean="0"/>
          </a:p>
          <a:p>
            <a:r>
              <a:rPr lang="en-US" dirty="0" smtClean="0"/>
              <a:t>First</a:t>
            </a:r>
            <a:r>
              <a:rPr lang="en-US" baseline="0" dirty="0" smtClean="0"/>
              <a:t> </a:t>
            </a:r>
            <a:r>
              <a:rPr lang="en-US" dirty="0" smtClean="0"/>
              <a:t>row: The input image with the desired camera view overlaid in</a:t>
            </a:r>
            <a:r>
              <a:rPr lang="en-US" baseline="0" dirty="0" smtClean="0"/>
              <a:t> </a:t>
            </a:r>
            <a:r>
              <a:rPr lang="en-US" dirty="0" smtClean="0"/>
              <a:t>green. </a:t>
            </a:r>
          </a:p>
          <a:p>
            <a:r>
              <a:rPr lang="en-US" dirty="0" smtClean="0"/>
              <a:t>Second row: The synthesized view from the new camera.</a:t>
            </a:r>
            <a:r>
              <a:rPr lang="en-US" baseline="0" dirty="0" smtClean="0"/>
              <a:t> </a:t>
            </a:r>
            <a:r>
              <a:rPr lang="en-US" dirty="0" smtClean="0"/>
              <a:t>The goal is to find images which can fill-in the unseen portion of</a:t>
            </a:r>
            <a:r>
              <a:rPr lang="en-US" baseline="0" dirty="0" smtClean="0"/>
              <a:t> </a:t>
            </a:r>
            <a:r>
              <a:rPr lang="en-US" dirty="0" smtClean="0"/>
              <a:t>the image (shown in black) while matching the visible portion. </a:t>
            </a:r>
          </a:p>
          <a:p>
            <a:r>
              <a:rPr lang="en-US" dirty="0" smtClean="0"/>
              <a:t>Third row:</a:t>
            </a:r>
            <a:r>
              <a:rPr lang="en-US" baseline="0" dirty="0" smtClean="0"/>
              <a:t> </a:t>
            </a:r>
            <a:r>
              <a:rPr lang="en-US" dirty="0" smtClean="0"/>
              <a:t>the top matching image found in the dataset of</a:t>
            </a:r>
            <a:r>
              <a:rPr lang="en-US" baseline="0" dirty="0" smtClean="0"/>
              <a:t> </a:t>
            </a:r>
            <a:r>
              <a:rPr lang="en-US" dirty="0" smtClean="0"/>
              <a:t>street scenes for each motion. </a:t>
            </a:r>
          </a:p>
          <a:p>
            <a:r>
              <a:rPr lang="en-US" dirty="0" smtClean="0"/>
              <a:t>Fourth row: induced</a:t>
            </a:r>
            <a:r>
              <a:rPr lang="en-US" baseline="0" dirty="0" smtClean="0"/>
              <a:t> </a:t>
            </a:r>
            <a:r>
              <a:rPr lang="en-US" dirty="0" smtClean="0"/>
              <a:t>camera motion between the two pictures. </a:t>
            </a:r>
          </a:p>
          <a:p>
            <a:r>
              <a:rPr lang="en-US" dirty="0" smtClean="0"/>
              <a:t>Final row:</a:t>
            </a:r>
            <a:r>
              <a:rPr lang="en-US" baseline="0" dirty="0" smtClean="0"/>
              <a:t> </a:t>
            </a:r>
            <a:r>
              <a:rPr lang="en-US" dirty="0" smtClean="0"/>
              <a:t>composite after Poisson blending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115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972079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951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894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CB8E37-7C59-4C51-B72A-493F76F18F76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6363" y="754063"/>
            <a:ext cx="5018087" cy="3763962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2613" y="4767263"/>
            <a:ext cx="5743787" cy="459890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381134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653" tIns="48326" rIns="96653" bIns="4832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205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493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532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451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8F2C1-2606-4D1E-B87D-8927E07E7549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93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467E4-D267-4206-A6A9-A934F9955A72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704870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04DC1-17D2-4F9A-8A86-F2302B36F694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527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EF1D4E-1FBF-4675-84E5-65A04B6F1DC1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6281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86174A-073C-4624-9523-17FAFA7F046F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671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FC9A7-D7CA-4C75-B6E5-5488EBAD6E04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3106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499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697AD-F4D0-4EC1-8CC8-0E1CD8D33EDF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2B00DE-42B5-429A-B128-69726E691329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653" tIns="48326" rIns="96653" bIns="4832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8792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667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526"/>
            <a:r>
              <a:rPr lang="en-US" dirty="0">
                <a:solidFill>
                  <a:srgbClr val="000000"/>
                </a:solidFill>
              </a:rPr>
              <a:t>Only non-maxes exceeding average (</a:t>
            </a:r>
            <a:r>
              <a:rPr lang="en-US" dirty="0" err="1">
                <a:solidFill>
                  <a:srgbClr val="000000"/>
                </a:solidFill>
              </a:rPr>
              <a:t>thresholded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endParaRPr lang="en-US" dirty="0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FE2BC-39B3-4C3B-B909-7DEA0EA0EC20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899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69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2A44C5-1E4D-48CB-B287-FFAE3E27A70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5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7A4098-A185-4946-AD28-C5C7F4584C9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80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184D92-B970-4FF7-B9AB-4B1FEFD14D1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05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There </a:t>
            </a:r>
            <a:r>
              <a:rPr lang="en-US" dirty="0"/>
              <a:t>is a whole set of solution </a:t>
            </a:r>
            <a:r>
              <a:rPr lang="en-US" dirty="0" err="1"/>
              <a:t>homographies</a:t>
            </a:r>
            <a:r>
              <a:rPr lang="en-US" dirty="0"/>
              <a:t> with variation across </a:t>
            </a:r>
            <a:r>
              <a:rPr lang="en-US" dirty="0" smtClean="0"/>
              <a:t>scale</a:t>
            </a:r>
            <a:r>
              <a:rPr lang="en-US" baseline="0" dirty="0" smtClean="0"/>
              <a:t> </a:t>
            </a:r>
            <a:r>
              <a:rPr lang="en-US" sz="1300" dirty="0" smtClean="0"/>
              <a:t>that </a:t>
            </a:r>
            <a:r>
              <a:rPr lang="en-US" sz="1300" dirty="0"/>
              <a:t>represent the same geometrical transformation</a:t>
            </a:r>
            <a:endParaRPr lang="en-US" dirty="0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6DD575-0F9E-4F6C-93C9-BF1FFE1FD7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74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of variables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are free to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8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B3AD-19EC-442F-B4A0-93276AD66D8D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6513-5AE6-412A-B77C-7BA6B392107F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50FC6-D335-4609-AE6E-AAABAAE15412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539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0BC631-1CEE-483A-BFC9-98C4F1E4F651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275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7621B-4AE3-4034-8C10-F8CA1E2337A7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924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A64A2-75D2-48C4-AE56-6619316F0E46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121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5D713-F11E-4DB8-9E98-7FC407CAEE19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810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93E2B-7BCA-4681-AE1E-9D75703D3182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733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4C4AD-0561-4AB4-B2E8-A3E4596FDB53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183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72A8D-77A7-47CD-BE52-2DD295F5FE61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672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952E2-44EA-49FC-888B-5AA20CC3CAB0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156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4B393-C456-4669-A0C5-1660E81F70D9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86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AD2F-F671-4C7F-BAD3-74264A306663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74F0B-1BBA-4EB2-BCEE-35FE70C87C58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358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17738-B8BE-4C22-8A39-E2F86CE79302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003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4F175-844E-4302-A6BF-2511A66E2BA8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284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4B2F1-631E-4FA3-8E19-FFDBF06A4377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125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07B0E-6249-45BE-9F99-0D44C32C19EF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299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DC2ED3-5FB1-400F-827E-27372E78C759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36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B84ADD-D3C9-40C2-8CDC-4D6BD3C4A371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06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742F85-47DE-4E72-9AC7-29550DDC2947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68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5C5EC5-C3B4-4472-B250-FB8C793CD543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17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B25D1C-3941-4DDD-9F0D-E733E8C88A7B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0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139ACB-3307-4278-AD13-97611A9F43E0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624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EC5C31-A59E-43E7-8867-5B2293EDEB42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00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1040A6-35A6-42C0-9530-9FB0FFBFF946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73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55D3DB-0C93-4698-86CD-6CDFB63F27F9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60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13BA4E-AB3A-48C6-B9DE-0F5D964708B0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259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2E85A8-7D4B-4DAD-B4A6-3C1547BD3774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69E3D2-33AC-42A5-AD61-97815963FC41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97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9E0BB-4A41-4E14-9AB1-000DFC094B9D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207CD-682E-4D64-8FBB-EBA3104C5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182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70EA9-1A7E-49E3-97A4-93A50C7A1B76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C774B7-2CEB-4B76-87BF-619AEB52DF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70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3F533-0FFF-4A10-BF14-4032B150644E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7EEE34-E2F4-4095-8CD1-1454D7985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903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5E41-41A9-42C7-B22F-A072E26BDDD8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DA678-0E06-4B7F-B44C-2E45059FE5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97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CD74B-914A-4A8C-8AED-47AA5C06AC20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596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0AF8D-BC36-4403-B6AD-362556928921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931875-4677-451E-AC0B-6655F6A3B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292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C607E-4543-40F1-BBF3-6409CA8A7EF5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EEC44A-0E84-4B31-8910-7B0C2E16D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0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65B83-89D4-4118-AE93-6CF8220DB9E1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779850-1E96-438F-8D98-28A24A8D2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174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B3AC6-F98A-45BD-BEC9-4790C137884D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BE30F1-0304-487F-8665-C9AF3EEC5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79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9B691-58C6-45B5-AD6B-0F16A0F5900C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DA2117-156B-4290-B8AC-1326C86E3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44541-C59C-4051-81B3-144710BF1D10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65507B-7F6F-406B-BE3E-1306DFBE9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82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0F5D2-9073-424F-A3E6-6DDA39956012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E9D73-E396-46EA-92A0-644C1643B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1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65129A-3A2E-4F9B-B8EE-5007737861C7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04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DE2A65-928D-4045-B57F-9C82FBA1DDD3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193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3B5624-71BB-45D9-B7D4-73ED610028F1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99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6066D7-A3F2-4008-9801-A81EDCBD991C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948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5AA650-BA3A-4715-B488-EA8506F0FF5E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022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2295A7-DFD5-4DCE-9D7A-1F63E6345AF9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206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667190-7A4F-4364-9FEF-792E1CD74589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943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E93A16-5A12-42B3-B2C7-6A675D8184E1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778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F9B5D8-E178-4E8F-93F4-5EC057E7CEDC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900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2FA743-584C-41CA-8FF2-A7558EA01029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067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A172B9-296C-4EDC-B28E-F6CACE4F9BA4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952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7FFCD2-DE25-4E09-BB28-6CE82AB2AC46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424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BE691C-92D3-4470-AC97-5093F84C9D74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42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626B9B-D127-46FA-8B8E-B201B68605E5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8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D8AF91-A923-49C1-88D5-EFB44874D1F9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876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0F9B97-A263-439C-89DB-B09D99110EE0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C1CEF9-3912-4E18-92BD-B1E9FE3CD3D1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62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D0B543-680C-4535-9E95-C006B99141AC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4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1B3445-C228-4A23-AA62-EF4541D3E490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AB326F-DC46-44F6-AA2E-33D8403BBA54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45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4B7D1-1D5F-48C5-9B19-D24D31C08DEE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503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7A994D-7340-433B-8DCE-7BF9846817CA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74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911DCD-9556-4D5A-BF51-14F96E6B35D0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145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ECBA1A-283C-4F63-A012-D751F48C449D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180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14AB2-14DD-40AB-B449-502F2501BD16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1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C7667B-A7B9-4CC7-81EF-F6232ED2104D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560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CDCCD-C60F-4011-9A07-A40FE5B9DD12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692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4E0AA-6458-46AD-9420-804CDF7F74A9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18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E7F97-B69A-4586-A82A-0CC8AFC1CE9F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38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8D5CD-BD98-497C-83BB-DA2BC448C157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96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3B414-C0A6-40AD-A162-1E75A2DF8957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440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A18A7-D6BF-42D2-A133-6513554A5AD0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882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8675B-F4F8-4208-A109-60FEBCC1D036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9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57A81-673B-4CE7-9E0C-D3C59C73090B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664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E522E-8E5F-48DF-916C-710D41E1D304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020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12A41-CA46-4614-ACA1-5F21DFF75FE9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5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91D193-0CB8-4968-A750-2964F7D7ECAD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91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74C16-B88A-452D-A259-782AA9956895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D230CC-2082-4BBE-BE68-7C07C4898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42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70617-6ECC-4C72-82DB-1B5BEF67BA77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8C68F-2498-4D0A-9843-338F912BD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2736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F74F2-23CC-4704-B7B4-25ED6F265FCB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D9017F-4FCE-4024-B724-B41B7C7D8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1815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DC061-4D07-4813-B732-A39794535335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C7DBE-DC85-4D0B-8BD6-633A58FC6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9409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BD9EC-2E49-4CBD-9FF2-F6B499F8662D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A8A58A-C606-427E-83B8-5D749A87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052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0BEE5-77B1-44B9-B491-8ED9DCB178DE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EB528D-DC0A-4527-8A84-64D34BA6A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81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AA041-D264-429F-ABC5-12F7486EA6E5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46BAED-F31B-456F-B141-63044CF9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819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0B621-23FF-45B3-A6E2-1F47F782E3E9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75098-B9CF-4128-8EAF-1415DC303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8857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FD547-9690-40B1-B24D-BB54E393CECE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7BCD8-FA77-47C6-A04A-75142F7BF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91063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8C190-22FF-475E-861A-CED332F2CA65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9921B-C40A-43A7-AED0-2E5ECF04E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59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E84876-78B1-461D-AB67-468CE012938D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40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FDCF1-1D0B-456A-88C8-A5993C0E6BDB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6F4B-F2B2-4ACD-8D55-E62812884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0295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104658-14F1-4A57-83A8-15C5B7624AB2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6100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15CFF3-3792-44EC-8292-E6F46EA35B8C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8018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B3B7D-CCDA-4E23-B011-392466CE5B3E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930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AC4790-57CA-48CA-AA5E-9853BC774301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5846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976FBC-E533-413C-A929-A2D36F27B238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2460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0E2568-22A9-4E5D-8570-18E3F433D11C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7213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59DE3D-A5D4-4C23-BFA1-2E1D1C79E437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9620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C9EBB4-8D1A-4DAC-9312-D9EAC9A7E695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6027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F253FC-ACED-4974-9AE3-529CBE463A01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24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93A2B8-0BD9-4F4B-BBE2-CDD92F1B4286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746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2FEAA7-A9E4-43AF-BC0C-7FAE4F50B74A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2653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6821CC-9135-43FF-822E-1507CDAB3E15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4567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58F3F-CAF8-4A27-B02C-5A42B09D3C2E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B5ADA-35DA-4EE0-B21E-47669DA6F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1151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D0C58-0B1E-474E-A120-4882391E3DD7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AD9B1-B23E-4645-BE20-A5207F5EA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280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34CD9-D6FA-461E-807A-34D5982566D4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EF74D-4F96-4E40-8567-3CA228EF0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1775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5B573-365F-48BD-8D51-16E2223D1FE6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615C5-7366-46AD-A998-55D7613D6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3077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05D92-A552-4CCF-910B-4581E6DFF4D3}" type="datetime1">
              <a:rPr lang="en-US" smtClean="0"/>
              <a:t>5/7/2015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4396E-013B-4D38-B0A7-33B36AB81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88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44732-B06B-4E09-B93F-FBE446A37499}" type="datetime1">
              <a:rPr lang="en-US" smtClean="0"/>
              <a:t>5/7/2015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D55B0-532D-4394-A2FF-4BD653366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95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D44FF-7C7C-4DC6-B657-A57C1407B24C}" type="datetime1">
              <a:rPr lang="en-US" smtClean="0"/>
              <a:t>5/7/2015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ECF38-1023-4B3A-8D1F-22C9836C6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3526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E8734-93C9-49D7-BC7B-5A9D9618BF2B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FD156-D716-4DD6-931D-B7BB4BDF6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0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DA6E5-97ED-49ED-8187-59AAA831EC04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97B0B8-9D72-47DE-B0A6-20BA7F4CF447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3442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5919-ECB3-46F3-9B23-C8B50DC18672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BDF95-28A1-4449-935F-A0DA3E387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4360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F561A-FADC-4D9C-A5AF-9BDBCB5E5069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B67F2-00E7-4023-A63D-41A24AB5B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7406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06B52-B6C5-4C32-BA30-9E23185F9FF6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DA695-65B1-416C-937D-BD86CD8E0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19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8409A3-C823-4A3E-842A-5BB6BFE72DE9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82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E4EF34-7970-449C-9946-40C10FA6ECA5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8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297322-7020-4506-9A63-543324F08315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F466A-FB8A-44AC-8124-F15668B96B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00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4DD2A5-FA38-4F29-91A7-1589CE35D73C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38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7EE31-F377-4314-B737-27D5ECC5928B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A588A-274E-450B-9BBB-4FAED95950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01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167524-CDF7-4273-90C2-D1C3455AE38B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52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2580B5-788B-4069-98AC-09F538A51532}" type="datetime1">
              <a:rPr lang="en-US" smtClean="0"/>
              <a:t>5/7/2015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A687-61BF-4D48-860D-E0334468BB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89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F23318-F3D3-4C51-95C6-E2A1F1474061}" type="datetime1">
              <a:rPr lang="en-US" smtClean="0"/>
              <a:t>5/7/2015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5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6A2382-1560-4E5C-B78C-CB01F2594246}" type="datetime1">
              <a:rPr lang="en-US" smtClean="0"/>
              <a:t>5/7/2015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7FFF7-47F4-41B7-BFFD-A71969F75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58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AB9E-5D84-4CFB-85B5-F200C6B8BC9A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ACCC22-AC54-47EC-BBA8-5E99A71EA4C3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812C3-78BE-4FFA-866B-731D270156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2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66E9C-1068-4AA4-93D5-4EA85927F456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8EB8-BE31-48FC-BD55-E7636109ED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511FC6-E589-410D-949C-481608F0B052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A41C3D-07E3-4795-BCDF-BF4D51DFB5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47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A5364-4BFC-4C97-BCC7-37A9941D855A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D0E20-865B-4477-8212-2040FCF4CA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3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ECBDD5-BEA4-40CF-8096-C66539E99E0F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290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CE1131-D83B-4C14-89A6-6FD565D25D07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6B591-ACE6-48FB-A7B5-69BBE5878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8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17F292-22A8-4C8E-A61C-7B46A15A67E1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39F8AE-CA64-42CF-9944-9FAC3997456D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F0C5F-23F0-440D-8D14-3D99D1CF942C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1155BB-FDFF-4F77-B637-EF127C5ACCF3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0D44-8E10-4109-8002-984DB052316A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43473-0B85-4754-AA8D-6E10BB3FF159}" type="datetime1">
              <a:rPr lang="en-US" smtClean="0"/>
              <a:t>5/7/2015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752D85-E9B8-4E7A-B035-9E7F6E772FF6}" type="datetime1">
              <a:rPr lang="en-US" smtClean="0"/>
              <a:t>5/7/2015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784704-FAE1-4A03-90AF-BD4E78BB32DE}" type="datetime1">
              <a:rPr lang="en-US" smtClean="0"/>
              <a:t>5/7/2015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C086B5-9A91-4689-A219-100698B0E898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B4C38-6CAA-46A4-9DFA-FB0F1B106AD1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94801A-19E9-45DB-B5D6-36ADA0ED1A37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0B1135-45FC-45F1-90EA-525B3DDD6E66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1436-9BEC-4410-9113-6199CF435DBB}" type="datetime1">
              <a:rPr lang="en-US" smtClean="0"/>
              <a:t>5/7/2015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8D4B86-4D4A-4CAF-9D5D-A669C827D119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32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0C1391-5E15-4BE0-98CE-942884DE571D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16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1B9C-0B88-4767-9182-A02C1BB5DE4C}" type="datetime1">
              <a:rPr lang="en-US" smtClean="0"/>
              <a:t>5/7/2015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BE999D-5B6C-4444-B085-A090D9BE630C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687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0ECFA1-17C9-4133-A561-EE7550460723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605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9F9CF3-6F3D-41E8-BD4E-52FB2C440029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804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E768D1-D41D-422F-A189-C0D7142272D0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30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93A4D5-DA69-4C1C-88E2-A96F924408A7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054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3C2BEC-E271-4A83-A4A3-694F28FCA765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135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D10DDB-738E-4EDF-BC3B-301880AAFD7D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014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33DDE5-310A-45FA-B7C9-2EE0BFBE09E4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476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07031-84EA-4AA9-B8F9-A1D4BC1A02FC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29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9670A7-2FEA-419A-81D9-2FEF712884AC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A259E-4963-45AB-991F-A7982CBF8D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AE68-B3A3-4FB6-A59E-76CBB9F23D09}" type="datetime1">
              <a:rPr lang="en-US" smtClean="0"/>
              <a:t>5/7/2015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EAC04D-4B2C-4526-A63F-A91CBC2041C6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147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030447-CB36-47C1-BF4E-95EEBADBDCB1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ED3DB5-1EFC-4B4A-8717-62D9BDEF29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557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56895-03AB-4FDE-8A1D-9B9577F70FF3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8D2C5-ABDF-4F84-AEBF-F86B79A507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089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BFA8DD-65A8-4817-AE78-0161650A1EE2}" type="datetime1">
              <a:rPr lang="en-US" smtClean="0"/>
              <a:t>5/7/2015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F723A3-6186-438C-AEDA-BFC44D850E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591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AB2838-0C97-42BB-A229-CC102150B0F2}" type="datetime1">
              <a:rPr lang="en-US" smtClean="0"/>
              <a:t>5/7/2015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FF75C6-19B2-47A5-85B9-0B8A2D6361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036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A0C180-7350-44A7-A948-6DEA7304FCAA}" type="datetime1">
              <a:rPr lang="en-US" smtClean="0"/>
              <a:t>5/7/2015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47D951-B584-4626-9865-7336D98A95E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683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306BA0-54BB-40C4-9A43-AC215CA22935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D6A64-6D88-4E38-88A2-55BBA4BE2B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617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EEB3A8-C395-4085-9CA9-491155CD19AE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E36CB-ED6E-46A2-B2B9-73B88E2C53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088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EFA35B-A02D-4185-8E48-D556F37D40EF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3C0851-7032-4F54-A9CA-693360B1BE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396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97E8B-C619-4081-9BAA-BEA3C09FB6FB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EF5053-1D62-4339-82A1-30037C0030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1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8E47-2A8D-4426-9965-382B3F10788D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3A57A9-9255-401C-9199-5674761CB0D6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82D7B3-4CB6-49E1-9F2B-28DBE4AF2A6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53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EA2E22-CC92-4F30-9203-DECE9602F264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3520EF-3C0D-46C2-B0E7-0111967388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129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B60B1B-0F11-45F9-8FF7-0FA3A8A1DA83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9A873-109D-4259-9876-5B242059CE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64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51E460-C301-4560-BC17-EE82EB156E0E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489B8-82BA-4753-B375-36AD4D47D1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455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222D18-3435-413D-BAD9-86B3D191F498}" type="datetime1">
              <a:rPr lang="en-US" smtClean="0"/>
              <a:t>5/7/2015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A38196-84B7-48DC-9DC1-50412572CA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892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FA53F0-217F-4DA7-B81D-9E9EAFB3A395}" type="datetime1">
              <a:rPr lang="en-US" smtClean="0"/>
              <a:t>5/7/2015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94D357-2FC7-4E37-8978-269FA9C90D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93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A263B9-641B-4CDE-B855-822A6A85481F}" type="datetime1">
              <a:rPr lang="en-US" smtClean="0"/>
              <a:t>5/7/2015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088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829CEE-D80E-4F0C-99A1-C7549B0FFFA7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9AFE2B-0F79-468D-AB4C-EE637CAF18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711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DB1C37-57C5-4D43-BEDC-68E550358F55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68A8-A4AB-4BEA-A9A1-342B43446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584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383EE3-37FB-4DC5-990D-F8E004DCDE5A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99DC58-900C-41B3-8E47-75B9044D1F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24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9C1C8-E5C7-4E59-B85A-F1E5841D148E}" type="datetime1">
              <a:rPr lang="en-US" smtClean="0"/>
              <a:t>5/7/2015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89937B-9F5B-42B4-9DD0-81CE94F6B8CE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CBEA3-F694-476A-B057-2FF3046D83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904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584F08-1F88-4FD7-B292-46132929A92E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91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0AB0F4-75F9-48C6-B460-48FE138E73F6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48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84916B-DA9B-44DB-9B8F-C0653D8A0681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044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3BBED7-211E-41EE-97ED-BDF2E9BDD1E8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516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F3074F-D055-49DA-A0E5-4401F1DB17B0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153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480FDD-CA86-426E-973B-1E8FFAF9383E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361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BEA4D9-D38B-4691-AF0C-4C03FA43DB43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523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2584C8-A5F0-4850-AADE-0E9741DAE56F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840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54DF73-9B0D-4429-AAC6-5BD2C9E7C9AE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93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05AD8-A21F-4C91-9AAA-980B34AB6F74}" type="datetime1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4D2E9C-ED8B-451C-A934-19F45B33220A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3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15153C-250C-4FF3-997A-2CCE18569CF9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3DE8DA-4451-4006-A0E3-285A44D2710C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11AA85-3204-446D-BEB7-21A2F71051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826EE9-DCFF-4B5C-B596-E3DAA605D649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0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EDEAE64-7B3A-415A-A969-3B9F54AB8F7A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BFEF8F-BD8B-46F3-B4C9-4409CD5E1B42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33D8EF-10A5-47A8-A7E4-89673B2819E1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0DB48-E42D-4999-ACC0-9891DBDF58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AD9D91A-9A7B-4F9B-955D-E400EA8BF5B4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4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BDB77A-7568-489C-A65A-FE975B10278F}" type="datetime1">
              <a:rPr lang="en-US" smtClean="0"/>
              <a:t>5/7/2015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E0C990-568A-4A94-8A8C-CE1746DD59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F129E9-FB6D-4150-B0CB-D20CD825BD46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3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27874A-9C1D-4BEA-B065-FCE8406AA0F2}" type="datetime1">
              <a:rPr lang="en-US" smtClean="0"/>
              <a:t>5/7/2015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4C24D8-48A4-4CF3-98D9-EC4A8A487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8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794AE4-C60B-4BFB-A6FE-A7CEF6A5A97B}" type="datetime1">
              <a:rPr lang="en-US" smtClean="0"/>
              <a:t>5/7/2015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1A50E8-04F0-413D-A06F-C3E545CEB895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C4991F-01B8-47DC-9083-224502D1791C}" type="datetime1">
              <a:rPr lang="en-US" smtClean="0"/>
              <a:t>5/7/2015</a:t>
            </a:fld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CE5EDC-962B-49B2-A05F-24B5740E92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1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B23DC8-0C65-40C6-890D-9A1A28CF5359}" type="datetime1">
              <a:rPr lang="en-US" smtClean="0"/>
              <a:t>5/7/2015</a:t>
            </a:fld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93728-79A7-46BC-9368-E98243CE808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91EF2B-8CD9-4387-80E8-FDB207456CCB}" type="datetime1">
              <a:rPr lang="en-US" smtClean="0">
                <a:solidFill>
                  <a:srgbClr val="000000"/>
                </a:solidFill>
              </a:rPr>
              <a:t>5/7/2015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6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7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7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14.wmf"/><Relationship Id="rId4" Type="http://schemas.openxmlformats.org/officeDocument/2006/relationships/image" Target="../media/image10.jpe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gif"/><Relationship Id="rId12" Type="http://schemas.openxmlformats.org/officeDocument/2006/relationships/image" Target="../media/image28.gi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21.wmf"/><Relationship Id="rId10" Type="http://schemas.openxmlformats.org/officeDocument/2006/relationships/image" Target="../media/image26.gi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5.png"/><Relationship Id="rId10" Type="http://schemas.openxmlformats.org/officeDocument/2006/relationships/image" Target="../media/image24.gif"/><Relationship Id="rId4" Type="http://schemas.openxmlformats.org/officeDocument/2006/relationships/image" Target="../media/image34.png"/><Relationship Id="rId9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.jpeg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11.wmf"/><Relationship Id="rId10" Type="http://schemas.openxmlformats.org/officeDocument/2006/relationships/image" Target="../media/image42.wmf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1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tags" Target="../tags/tag2.xml"/><Relationship Id="rId16" Type="http://schemas.openxmlformats.org/officeDocument/2006/relationships/image" Target="../media/image5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5.png"/><Relationship Id="rId5" Type="http://schemas.openxmlformats.org/officeDocument/2006/relationships/tags" Target="../tags/tag5.xml"/><Relationship Id="rId15" Type="http://schemas.openxmlformats.org/officeDocument/2006/relationships/image" Target="../media/image49.png"/><Relationship Id="rId10" Type="http://schemas.openxmlformats.org/officeDocument/2006/relationships/notesSlide" Target="../notesSlides/notesSlide18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53.pn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3.png"/><Relationship Id="rId4" Type="http://schemas.openxmlformats.org/officeDocument/2006/relationships/oleObject" Target="../embeddings/oleObject22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56.pn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1.png"/><Relationship Id="rId5" Type="http://schemas.openxmlformats.org/officeDocument/2006/relationships/oleObject" Target="../embeddings/oleObject29.bin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6.xml"/><Relationship Id="rId4" Type="http://schemas.openxmlformats.org/officeDocument/2006/relationships/hyperlink" Target="http://www.youtube.com/watch?v=E0rboU10rPo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11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75.png"/><Relationship Id="rId4" Type="http://schemas.openxmlformats.org/officeDocument/2006/relationships/image" Target="../media/image5.jpeg"/><Relationship Id="rId9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88.wmf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86.wmf"/><Relationship Id="rId12" Type="http://schemas.openxmlformats.org/officeDocument/2006/relationships/oleObject" Target="../embeddings/oleObject37.bin"/><Relationship Id="rId2" Type="http://schemas.openxmlformats.org/officeDocument/2006/relationships/slideLayout" Target="../slideLayouts/slideLayout149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87.wmf"/><Relationship Id="rId5" Type="http://schemas.openxmlformats.org/officeDocument/2006/relationships/image" Target="../media/image85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49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91.wmf"/><Relationship Id="rId4" Type="http://schemas.openxmlformats.org/officeDocument/2006/relationships/oleObject" Target="../embeddings/oleObject38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149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92.wmf"/><Relationship Id="rId4" Type="http://schemas.openxmlformats.org/officeDocument/2006/relationships/oleObject" Target="../embeddings/oleObject39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49.xml"/><Relationship Id="rId1" Type="http://schemas.openxmlformats.org/officeDocument/2006/relationships/tags" Target="../tags/tag9.xml"/><Relationship Id="rId5" Type="http://schemas.openxmlformats.org/officeDocument/2006/relationships/image" Target="../media/image94.png"/><Relationship Id="rId4" Type="http://schemas.openxmlformats.org/officeDocument/2006/relationships/image" Target="../media/image8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 fontScale="90000"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Local features and image matching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May </a:t>
            </a:r>
            <a:r>
              <a:rPr lang="en-US" altLang="en-US" sz="3600" dirty="0">
                <a:ea typeface="ＭＳ Ｐゴシック" panose="020B0600070205080204" pitchFamily="34" charset="-128"/>
              </a:rPr>
              <a:t>7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2015</a:t>
            </a: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159349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r>
              <a:rPr lang="en-US" dirty="0" smtClean="0"/>
              <a:t>: </a:t>
            </a:r>
            <a:r>
              <a:rPr lang="en-US" dirty="0" err="1" smtClean="0"/>
              <a:t>Homography</a:t>
            </a:r>
            <a:endParaRPr lang="en-US" dirty="0" smtClean="0"/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05800" cy="3200400"/>
          </a:xfrm>
        </p:spPr>
        <p:txBody>
          <a:bodyPr/>
          <a:lstStyle/>
          <a:p>
            <a:r>
              <a:rPr lang="en-US" dirty="0" smtClean="0"/>
              <a:t>A projective transform is a mapping between any two PPs with the same center of projection</a:t>
            </a:r>
          </a:p>
          <a:p>
            <a:pPr lvl="1"/>
            <a:r>
              <a:rPr lang="en-US" dirty="0" smtClean="0"/>
              <a:t>rectangle should map to arbitrary quadrilateral </a:t>
            </a:r>
          </a:p>
          <a:p>
            <a:pPr lvl="1"/>
            <a:r>
              <a:rPr lang="en-US" dirty="0" smtClean="0"/>
              <a:t>parallel lines aren’t preserved</a:t>
            </a:r>
          </a:p>
          <a:p>
            <a:pPr lvl="1"/>
            <a:r>
              <a:rPr lang="en-US" dirty="0" smtClean="0"/>
              <a:t>but must preserve straight lines</a:t>
            </a:r>
          </a:p>
          <a:p>
            <a:r>
              <a:rPr lang="en-US" dirty="0" smtClean="0"/>
              <a:t>called </a:t>
            </a:r>
            <a:r>
              <a:rPr lang="en-US" b="1" dirty="0" err="1" smtClean="0"/>
              <a:t>Homography</a:t>
            </a:r>
            <a:endParaRPr lang="en-US" b="1" dirty="0" smtClean="0"/>
          </a:p>
          <a:p>
            <a:pPr lvl="1"/>
            <a:endParaRPr lang="en-US" dirty="0" smtClean="0"/>
          </a:p>
        </p:txBody>
      </p:sp>
      <p:sp>
        <p:nvSpPr>
          <p:cNvPr id="17413" name="Freeform 4"/>
          <p:cNvSpPr>
            <a:spLocks/>
          </p:cNvSpPr>
          <p:nvPr/>
        </p:nvSpPr>
        <p:spPr bwMode="auto">
          <a:xfrm>
            <a:off x="6440487" y="2620962"/>
            <a:ext cx="1492250" cy="1525588"/>
          </a:xfrm>
          <a:custGeom>
            <a:avLst/>
            <a:gdLst>
              <a:gd name="T0" fmla="*/ 2104732946 w 1057"/>
              <a:gd name="T1" fmla="*/ 604837347 h 961"/>
              <a:gd name="T2" fmla="*/ 0 w 1057"/>
              <a:gd name="T3" fmla="*/ 0 h 961"/>
              <a:gd name="T4" fmla="*/ 0 w 1057"/>
              <a:gd name="T5" fmla="*/ 1814512238 h 961"/>
              <a:gd name="T6" fmla="*/ 2104732946 w 1057"/>
              <a:gd name="T7" fmla="*/ 2147483647 h 961"/>
              <a:gd name="T8" fmla="*/ 2104732946 w 1057"/>
              <a:gd name="T9" fmla="*/ 6048373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4" name="Freeform 5"/>
          <p:cNvSpPr>
            <a:spLocks/>
          </p:cNvSpPr>
          <p:nvPr/>
        </p:nvSpPr>
        <p:spPr bwMode="auto">
          <a:xfrm>
            <a:off x="6237287" y="4116387"/>
            <a:ext cx="1220788" cy="2001838"/>
          </a:xfrm>
          <a:custGeom>
            <a:avLst/>
            <a:gdLst>
              <a:gd name="T0" fmla="*/ 0 w 865"/>
              <a:gd name="T1" fmla="*/ 2086688840 h 1261"/>
              <a:gd name="T2" fmla="*/ 1720923190 w 865"/>
              <a:gd name="T3" fmla="*/ 2147483647 h 1261"/>
              <a:gd name="T4" fmla="*/ 1720923190 w 865"/>
              <a:gd name="T5" fmla="*/ 1043344420 h 1261"/>
              <a:gd name="T6" fmla="*/ 0 w 865"/>
              <a:gd name="T7" fmla="*/ 0 h 1261"/>
              <a:gd name="T8" fmla="*/ 0 w 865"/>
              <a:gd name="T9" fmla="*/ 208668884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5" name="Freeform 6"/>
          <p:cNvSpPr>
            <a:spLocks/>
          </p:cNvSpPr>
          <p:nvPr/>
        </p:nvSpPr>
        <p:spPr bwMode="auto">
          <a:xfrm>
            <a:off x="6180137" y="5915025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6" name="Arc 7"/>
          <p:cNvSpPr>
            <a:spLocks/>
          </p:cNvSpPr>
          <p:nvPr/>
        </p:nvSpPr>
        <p:spPr bwMode="auto">
          <a:xfrm rot="-1380000">
            <a:off x="6223000" y="5878512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452 h 21600"/>
              <a:gd name="T4" fmla="*/ 129729 w 21745"/>
              <a:gd name="T5" fmla="*/ 28365452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>
            <a:off x="6172200" y="5753100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8" name="Oval 9"/>
          <p:cNvSpPr>
            <a:spLocks noChangeArrowheads="1"/>
          </p:cNvSpPr>
          <p:nvPr/>
        </p:nvSpPr>
        <p:spPr bwMode="auto">
          <a:xfrm rot="-3960000">
            <a:off x="6280150" y="5883275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 flipV="1">
            <a:off x="6203950" y="5922962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7932737" y="301307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7475537" y="4738687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32537" y="2057400"/>
            <a:ext cx="1625600" cy="3886200"/>
            <a:chOff x="4106" y="912"/>
            <a:chExt cx="1024" cy="2448"/>
          </a:xfrm>
        </p:grpSpPr>
        <p:sp>
          <p:nvSpPr>
            <p:cNvPr id="17428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9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0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1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2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431925" y="4546600"/>
            <a:ext cx="2416175" cy="1219200"/>
            <a:chOff x="864" y="2544"/>
            <a:chExt cx="1522" cy="768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53" name="Equation" r:id="rId4" imgW="1485255" imgH="583947" progId="Equation.3">
                    <p:embed/>
                  </p:oleObj>
                </mc:Choice>
                <mc:Fallback>
                  <p:oleObj name="Equation" r:id="rId4" imgW="1485255" imgH="583947" progId="Equation.3">
                    <p:embed/>
                    <p:pic>
                      <p:nvPicPr>
                        <p:cNvPr id="0" name="Picture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5" name="Text Box 20"/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7426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7427" name="Text Box 22"/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sp>
        <p:nvSpPr>
          <p:cNvPr id="17424" name="TextBox 24"/>
          <p:cNvSpPr txBox="1">
            <a:spLocks noChangeArrowheads="1"/>
          </p:cNvSpPr>
          <p:nvPr/>
        </p:nvSpPr>
        <p:spPr bwMode="auto">
          <a:xfrm>
            <a:off x="731043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pic>
        <p:nvPicPr>
          <p:cNvPr id="19465" name="Picture 15" descr="wall.jpg"/>
          <p:cNvPicPr>
            <a:picLocks noChangeAspect="1"/>
          </p:cNvPicPr>
          <p:nvPr/>
        </p:nvPicPr>
        <p:blipFill>
          <a:blip r:embed="rId4" cstate="print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wall.jpg"/>
          <p:cNvPicPr>
            <a:picLocks noChangeAspect="1"/>
          </p:cNvPicPr>
          <p:nvPr/>
        </p:nvPicPr>
        <p:blipFill>
          <a:blip r:embed="rId4" cstate="print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5738" y="1092200"/>
            <a:ext cx="3300412" cy="885825"/>
            <a:chOff x="185738" y="1092200"/>
            <a:chExt cx="3300205" cy="885613"/>
          </a:xfrm>
        </p:grpSpPr>
        <p:sp>
          <p:nvSpPr>
            <p:cNvPr id="19" name="Oval 18"/>
            <p:cNvSpPr/>
            <p:nvPr/>
          </p:nvSpPr>
          <p:spPr>
            <a:xfrm>
              <a:off x="3366888" y="1858779"/>
              <a:ext cx="119055" cy="1190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9" name="Object 5"/>
            <p:cNvGraphicFramePr>
              <a:graphicFrameLocks noChangeAspect="1"/>
            </p:cNvGraphicFramePr>
            <p:nvPr/>
          </p:nvGraphicFramePr>
          <p:xfrm>
            <a:off x="185738" y="1092200"/>
            <a:ext cx="1504950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556" name="Equation" r:id="rId5" imgW="444114" imgH="215713" progId="Equation.3">
                    <p:embed/>
                  </p:oleObj>
                </mc:Choice>
                <mc:Fallback>
                  <p:oleObj name="Equation" r:id="rId5" imgW="444114" imgH="215713" progId="Equation.3">
                    <p:embed/>
                    <p:pic>
                      <p:nvPicPr>
                        <p:cNvPr id="0" name="Picture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38" y="1092200"/>
                          <a:ext cx="1504950" cy="730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26"/>
            <p:cNvCxnSpPr>
              <a:endCxn id="19" idx="1"/>
            </p:cNvCxnSpPr>
            <p:nvPr/>
          </p:nvCxnSpPr>
          <p:spPr>
            <a:xfrm>
              <a:off x="1504867" y="1530245"/>
              <a:ext cx="1879482" cy="34599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3175" y="1055688"/>
            <a:ext cx="3246438" cy="958850"/>
            <a:chOff x="5083182" y="1055688"/>
            <a:chExt cx="3246431" cy="958638"/>
          </a:xfrm>
        </p:grpSpPr>
        <p:sp>
          <p:nvSpPr>
            <p:cNvPr id="20" name="Oval 19"/>
            <p:cNvSpPr/>
            <p:nvPr/>
          </p:nvSpPr>
          <p:spPr>
            <a:xfrm>
              <a:off x="5083182" y="1895289"/>
              <a:ext cx="119063" cy="1190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8" name="Object 4"/>
            <p:cNvGraphicFramePr>
              <a:graphicFrameLocks noChangeAspect="1"/>
            </p:cNvGraphicFramePr>
            <p:nvPr/>
          </p:nvGraphicFramePr>
          <p:xfrm>
            <a:off x="7054850" y="1055688"/>
            <a:ext cx="1274763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557" name="Equation" r:id="rId7" imgW="444114" imgH="215713" progId="Equation.3">
                    <p:embed/>
                  </p:oleObj>
                </mc:Choice>
                <mc:Fallback>
                  <p:oleObj name="Equation" r:id="rId7" imgW="444114" imgH="215713" progId="Equation.3">
                    <p:embed/>
                    <p:pic>
                      <p:nvPicPr>
                        <p:cNvPr id="0" name="Picture 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4850" y="1055688"/>
                          <a:ext cx="1274763" cy="619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>
              <a:endCxn id="20" idx="5"/>
            </p:cNvCxnSpPr>
            <p:nvPr/>
          </p:nvCxnSpPr>
          <p:spPr>
            <a:xfrm rot="10800000" flipV="1">
              <a:off x="5184782" y="1347723"/>
              <a:ext cx="1906584" cy="649143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600075" y="4926013"/>
            <a:ext cx="8543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compute </a:t>
            </a:r>
            <a:r>
              <a:rPr lang="en-US" sz="2400">
                <a:solidFill>
                  <a:srgbClr val="000000"/>
                </a:solidFill>
              </a:rPr>
              <a:t>the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homography given pairs of corresponding points in the images, we need to set up an equation where the parameters of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  <a:r>
              <a:rPr lang="en-US" sz="2400">
                <a:solidFill>
                  <a:srgbClr val="000000"/>
                </a:solidFill>
              </a:rPr>
              <a:t> are the unknowns…</a:t>
            </a:r>
          </a:p>
        </p:txBody>
      </p:sp>
      <p:sp>
        <p:nvSpPr>
          <p:cNvPr id="26" name="Oval 25"/>
          <p:cNvSpPr/>
          <p:nvPr/>
        </p:nvSpPr>
        <p:spPr>
          <a:xfrm>
            <a:off x="5338763" y="2041525"/>
            <a:ext cx="119062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7237413" y="1968500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58" name="Equation" r:id="rId9" imgW="469696" imgH="215806" progId="Equation.3">
                  <p:embed/>
                </p:oleObj>
              </mc:Choice>
              <mc:Fallback>
                <p:oleObj name="Equation" r:id="rId9" imgW="469696" imgH="215806" progId="Equation.3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1968500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>
            <a:endCxn id="26" idx="5"/>
          </p:cNvCxnSpPr>
          <p:nvPr/>
        </p:nvCxnSpPr>
        <p:spPr>
          <a:xfrm rot="10800000">
            <a:off x="5440363" y="2143125"/>
            <a:ext cx="1797050" cy="19050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122238" y="2189163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59" name="Equation" r:id="rId11" imgW="469696" imgH="215806" progId="Equation.3">
                  <p:embed/>
                </p:oleObj>
              </mc:Choice>
              <mc:Fallback>
                <p:oleObj name="Equation" r:id="rId11" imgW="469696" imgH="215806" progId="Equation.3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2189163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/>
          <p:cNvSpPr/>
          <p:nvPr/>
        </p:nvSpPr>
        <p:spPr>
          <a:xfrm>
            <a:off x="3686175" y="1958975"/>
            <a:ext cx="119063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68438" y="2151063"/>
            <a:ext cx="2300287" cy="373062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41"/>
          <p:cNvSpPr txBox="1">
            <a:spLocks noChangeArrowheads="1"/>
          </p:cNvSpPr>
          <p:nvPr/>
        </p:nvSpPr>
        <p:spPr bwMode="auto">
          <a:xfrm rot="5400000">
            <a:off x="667544" y="3024981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9475" name="TextBox 42"/>
          <p:cNvSpPr txBox="1">
            <a:spLocks noChangeArrowheads="1"/>
          </p:cNvSpPr>
          <p:nvPr/>
        </p:nvSpPr>
        <p:spPr bwMode="auto">
          <a:xfrm rot="5400000">
            <a:off x="7600157" y="2842419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153988" y="3667125"/>
          <a:ext cx="13827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60" name="Equation" r:id="rId13" imgW="482391" imgH="228501" progId="Equation.3">
                  <p:embed/>
                </p:oleObj>
              </mc:Choice>
              <mc:Fallback>
                <p:oleObj name="Equation" r:id="rId13" imgW="482391" imgH="228501" progId="Equation.3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3667125"/>
                        <a:ext cx="1382712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7273925" y="3648075"/>
          <a:ext cx="1382713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61" name="Equation" r:id="rId15" imgW="482391" imgH="228501" progId="Equation.3">
                  <p:embed/>
                </p:oleObj>
              </mc:Choice>
              <mc:Fallback>
                <p:oleObj name="Equation" r:id="rId15" imgW="482391" imgH="228501" progId="Equation.3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648075"/>
                        <a:ext cx="1382713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2928938" y="3684588"/>
            <a:ext cx="119062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2475" y="3757613"/>
            <a:ext cx="119063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>
            <a:endCxn id="44" idx="2"/>
          </p:cNvCxnSpPr>
          <p:nvPr/>
        </p:nvCxnSpPr>
        <p:spPr>
          <a:xfrm flipV="1">
            <a:off x="1504950" y="3743325"/>
            <a:ext cx="1423988" cy="2333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791075" y="3830638"/>
            <a:ext cx="2300288" cy="508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Solving for homographies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sz="2000" dirty="0" smtClean="0"/>
              <a:t>Defined up to a scale factor.</a:t>
            </a:r>
          </a:p>
          <a:p>
            <a:pPr marL="0" indent="0"/>
            <a:r>
              <a:rPr lang="en-US" sz="2000" dirty="0" smtClean="0"/>
              <a:t>Constrain </a:t>
            </a:r>
            <a:r>
              <a:rPr lang="en-US" sz="2000" dirty="0" err="1" smtClean="0"/>
              <a:t>Frobenius</a:t>
            </a:r>
            <a:r>
              <a:rPr lang="en-US" sz="2000" dirty="0" smtClean="0"/>
              <a:t> norm of H to be 1.</a:t>
            </a:r>
          </a:p>
          <a:p>
            <a:pPr marL="0" indent="0"/>
            <a:endParaRPr lang="en-US" sz="2000" dirty="0" smtClean="0"/>
          </a:p>
          <a:p>
            <a:pPr marL="0" indent="0"/>
            <a:r>
              <a:rPr lang="en-US" sz="2000" dirty="0" smtClean="0"/>
              <a:t>Problem to be solved:</a:t>
            </a:r>
          </a:p>
          <a:p>
            <a:pPr marL="0" indent="0"/>
            <a:endParaRPr lang="en-US" sz="2000" b="1" dirty="0" smtClean="0"/>
          </a:p>
          <a:p>
            <a:pPr marL="0" indent="0"/>
            <a:endParaRPr lang="en-US" sz="2000" b="1" dirty="0"/>
          </a:p>
          <a:p>
            <a:pPr marL="0" indent="0"/>
            <a:endParaRPr lang="en-US" sz="2000" b="1" dirty="0" smtClean="0"/>
          </a:p>
          <a:p>
            <a:pPr marL="0" indent="0"/>
            <a:r>
              <a:rPr lang="en-US" sz="2000" dirty="0" smtClean="0"/>
              <a:t>where vector of unknowns h = [</a:t>
            </a:r>
            <a:r>
              <a:rPr lang="en-US" sz="2000" i="1" dirty="0" smtClean="0"/>
              <a:t>h</a:t>
            </a:r>
            <a:r>
              <a:rPr lang="en-US" sz="2000" i="1" baseline="-25000" dirty="0" smtClean="0"/>
              <a:t>00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01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02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12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22</a:t>
            </a:r>
            <a:r>
              <a:rPr lang="en-US" sz="2000" dirty="0" smtClean="0"/>
              <a:t>]</a:t>
            </a:r>
            <a:r>
              <a:rPr lang="en-US" sz="2000" baseline="30000" dirty="0" smtClean="0"/>
              <a:t>T</a:t>
            </a:r>
            <a:endParaRPr lang="en-US" sz="2000" dirty="0" smtClean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/>
          </p:nvPr>
        </p:nvGraphicFramePr>
        <p:xfrm>
          <a:off x="2362200" y="1370013"/>
          <a:ext cx="3475038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2" name="Equation" r:id="rId4" imgW="1638000" imgH="711000" progId="Equation.3">
                  <p:embed/>
                </p:oleObj>
              </mc:Choice>
              <mc:Fallback>
                <p:oleObj name="Equation" r:id="rId4" imgW="16380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370013"/>
                        <a:ext cx="3475038" cy="150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</a:rPr>
              <a:t>p</a:t>
            </a:r>
            <a:r>
              <a:rPr lang="en-US" sz="2400" b="1" dirty="0">
                <a:solidFill>
                  <a:srgbClr val="000000"/>
                </a:solidFill>
              </a:rPr>
              <a:t>’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b="1" dirty="0">
                <a:solidFill>
                  <a:srgbClr val="000000"/>
                </a:solidFill>
              </a:rPr>
              <a:t>Hp</a:t>
            </a: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3659778" y="4217390"/>
          <a:ext cx="1865720" cy="1283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3" name="Equation" r:id="rId6" imgW="812520" imgH="558720" progId="Equation.3">
                  <p:embed/>
                </p:oleObj>
              </mc:Choice>
              <mc:Fallback>
                <p:oleObj name="Equation" r:id="rId6" imgW="812520" imgH="55872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778" y="4217390"/>
                        <a:ext cx="1865720" cy="12838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6550223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Devi Parikh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/>
          </p:nvPr>
        </p:nvGraphicFramePr>
        <p:xfrm>
          <a:off x="3733800" y="5035748"/>
          <a:ext cx="544194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4" name="Equation" r:id="rId8" imgW="215640" imgH="152280" progId="Equation.3">
                  <p:embed/>
                </p:oleObj>
              </mc:Choice>
              <mc:Fallback>
                <p:oleObj name="Equation" r:id="rId8" imgW="215640" imgH="1522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035748"/>
                        <a:ext cx="544194" cy="349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496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uild="p"/>
      <p:bldP spid="204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/>
          </p:nvPr>
        </p:nvGraphicFramePr>
        <p:xfrm>
          <a:off x="3034864" y="1081697"/>
          <a:ext cx="2680136" cy="1128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0" name="Equation" r:id="rId4" imgW="1688760" imgH="711000" progId="Equation.3">
                  <p:embed/>
                </p:oleObj>
              </mc:Choice>
              <mc:Fallback>
                <p:oleObj name="Equation" r:id="rId4" imgW="1688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864" y="1081697"/>
                        <a:ext cx="2680136" cy="11281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43000" y="2599281"/>
            <a:ext cx="2453449" cy="1005840"/>
            <a:chOff x="3192780" y="2487429"/>
            <a:chExt cx="2552700" cy="1046530"/>
          </a:xfrm>
        </p:grpSpPr>
        <p:pic>
          <p:nvPicPr>
            <p:cNvPr id="407579" name="Picture 27" descr="http://latex.codecogs.com/gif.latex?%5Cdpi%7B150%7D%20wx_i%27%3Dh_%7B00%7Dx_i%20&amp;plus;%20h_%7B01%7Dy_i%20&amp;plus;%20h_%7B02%7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780" y="2487429"/>
              <a:ext cx="255270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1" name="Picture 29" descr="http://latex.codecogs.com/gif.latex?%5Cdpi%7B150%7D%20wy_i%27%3Dh_%7B10%7Dx_i%20&amp;plus;%20h_%7B11%7Dy_i%20&amp;plus;%20h_%7B12%7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1830" y="2905919"/>
              <a:ext cx="253365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3" name="Picture 31" descr="http://latex.codecogs.com/gif.latex?%5Cdpi%7B150%7D%20w%3Dh_%7B20%7Dx_i%20&amp;plus;%20h_%7B21%7Dy_i%20&amp;plus;%20h_%7B22%7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805" y="3324409"/>
              <a:ext cx="2352675" cy="20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5377211" y="2492654"/>
            <a:ext cx="2428875" cy="1255712"/>
            <a:chOff x="5419725" y="2368179"/>
            <a:chExt cx="2428875" cy="1255712"/>
          </a:xfrm>
        </p:grpSpPr>
        <p:pic>
          <p:nvPicPr>
            <p:cNvPr id="12" name="Picture 46" descr="http://latex.codecogs.com/gif.latex?%5Cdpi%7B150%7D%20x_i%27%20%3D%20%5Cfrac%7Bh_%7B00%7Dx_i&amp;plus;h_%7B01%7Dy_i&amp;plus;h_%7B02%7D%7D%7Bh_%7B20%7Dx_i&amp;plus;h_%7B21%7Dy_i&amp;plus;h_%7B22%7D%7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9725" y="2368179"/>
              <a:ext cx="2428875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8" descr="http://latex.codecogs.com/gif.latex?%5Cdpi%7B150%7D%20y_i%27%20%3D%20%5Cfrac%7Bh_%7B10%7Dx_i&amp;plus;h_%7B11%7Dy_i&amp;plus;h_%7B12%7D%7D%7Bh_%7B20%7Dx_i&amp;plus;h_%7B21%7Dy_i&amp;plus;h_%7B22%7D%7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8775" y="3090491"/>
              <a:ext cx="2409825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396261" y="4226655"/>
            <a:ext cx="2809875" cy="1255712"/>
            <a:chOff x="5334000" y="4191000"/>
            <a:chExt cx="2809875" cy="1255712"/>
          </a:xfrm>
        </p:grpSpPr>
        <p:pic>
          <p:nvPicPr>
            <p:cNvPr id="57349" name="Picture 5" descr="http://latex.codecogs.com/gif.latex?%5Cdpi%7B150%7D%20y_i%27%20%3D%20%5Cfrac%7Bkh_%7B10%7Dx_i&amp;plus;kh_%7B11%7Dy_i&amp;plus;kh_%7B12%7D%7D%7Bkh_%7B20%7Dx_i&amp;plus;kh_%7B21%7Dy_i&amp;plus;kh_%7B22%7D%7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050" y="4913312"/>
              <a:ext cx="2790825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351" name="Picture 7" descr="http://latex.codecogs.com/gif.latex?%5Cdpi%7B150%7D%20x_i%27%20%3D%20%5Cfrac%7Bkh_%7B00%7Dx_i&amp;plus;kh_%7B01%7Dy_i&amp;plus;kh_%7B02%7D%7D%7Bkh_%7B20%7Dx_i&amp;plus;kh_%7B21%7Dy_i&amp;plus;kh_%7B22%7D%7D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4191000"/>
              <a:ext cx="2809875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685800" y="4115847"/>
            <a:ext cx="44717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There are 9 </a:t>
            </a:r>
            <a:r>
              <a:rPr lang="en-US" dirty="0" smtClean="0"/>
              <a:t>variables </a:t>
            </a:r>
            <a:r>
              <a:rPr lang="en-US" i="1" dirty="0" smtClean="0"/>
              <a:t>h</a:t>
            </a:r>
            <a:r>
              <a:rPr lang="en-US" i="1" baseline="-25000" dirty="0" smtClean="0"/>
              <a:t>00</a:t>
            </a:r>
            <a:r>
              <a:rPr lang="en-US" i="1" dirty="0" smtClean="0"/>
              <a:t>,…,h</a:t>
            </a:r>
            <a:r>
              <a:rPr lang="en-US" i="1" baseline="-25000" dirty="0" smtClean="0"/>
              <a:t>22</a:t>
            </a:r>
            <a:r>
              <a:rPr lang="en-US" dirty="0" smtClean="0"/>
              <a:t>.</a:t>
            </a:r>
          </a:p>
          <a:p>
            <a:r>
              <a:rPr lang="en-US" dirty="0" smtClean="0"/>
              <a:t>Are </a:t>
            </a:r>
            <a:r>
              <a:rPr lang="en-US" dirty="0"/>
              <a:t>there 9 </a:t>
            </a:r>
            <a:r>
              <a:rPr lang="en-US" dirty="0" smtClean="0"/>
              <a:t>degrees of freedom?</a:t>
            </a:r>
          </a:p>
          <a:p>
            <a:endParaRPr lang="en-US" dirty="0"/>
          </a:p>
          <a:p>
            <a:r>
              <a:rPr lang="en-US" dirty="0"/>
              <a:t>No. </a:t>
            </a:r>
            <a:r>
              <a:rPr lang="en-US" dirty="0" smtClean="0"/>
              <a:t> We </a:t>
            </a:r>
            <a:r>
              <a:rPr lang="en-US" dirty="0"/>
              <a:t>can multiply all </a:t>
            </a:r>
            <a:r>
              <a:rPr lang="en-US" i="1" dirty="0"/>
              <a:t>h</a:t>
            </a:r>
            <a:r>
              <a:rPr lang="en-US" i="1" baseline="-25000" dirty="0"/>
              <a:t>ij</a:t>
            </a:r>
            <a:r>
              <a:rPr lang="en-US" dirty="0"/>
              <a:t> by nonzero </a:t>
            </a:r>
            <a:r>
              <a:rPr lang="en-US" dirty="0" smtClean="0"/>
              <a:t>scalar </a:t>
            </a:r>
            <a:r>
              <a:rPr lang="en-US" i="1" dirty="0" smtClean="0"/>
              <a:t>k</a:t>
            </a:r>
            <a:r>
              <a:rPr lang="en-US" dirty="0" smtClean="0"/>
              <a:t> without </a:t>
            </a:r>
            <a:r>
              <a:rPr lang="en-US" dirty="0"/>
              <a:t>changing the </a:t>
            </a:r>
            <a:r>
              <a:rPr lang="en-US" dirty="0" smtClean="0"/>
              <a:t>equations:</a:t>
            </a:r>
            <a:endParaRPr lang="en-US" dirty="0"/>
          </a:p>
        </p:txBody>
      </p:sp>
      <p:sp>
        <p:nvSpPr>
          <p:cNvPr id="6" name="Up-Down Arrow 5"/>
          <p:cNvSpPr/>
          <p:nvPr/>
        </p:nvSpPr>
        <p:spPr bwMode="auto">
          <a:xfrm>
            <a:off x="6790279" y="3821044"/>
            <a:ext cx="228600" cy="340455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Enforcing </a:t>
            </a:r>
            <a:r>
              <a:rPr lang="en-US" dirty="0"/>
              <a:t>8 DOF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One approach: set </a:t>
            </a:r>
            <a:r>
              <a:rPr lang="en-US" i="1" dirty="0" smtClean="0"/>
              <a:t>h</a:t>
            </a:r>
            <a:r>
              <a:rPr lang="en-US" i="1" baseline="-25000" dirty="0" smtClean="0"/>
              <a:t>22</a:t>
            </a:r>
            <a:r>
              <a:rPr lang="en-US" dirty="0" smtClean="0"/>
              <a:t> = 1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Second approach</a:t>
            </a:r>
            <a:r>
              <a:rPr lang="en-US" dirty="0"/>
              <a:t>: </a:t>
            </a:r>
            <a:r>
              <a:rPr lang="en-US" dirty="0" smtClean="0"/>
              <a:t>impose unit vector constraint</a:t>
            </a:r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66800" y="2019300"/>
            <a:ext cx="7010400" cy="723900"/>
            <a:chOff x="1066800" y="2019300"/>
            <a:chExt cx="7010400" cy="723900"/>
          </a:xfrm>
        </p:grpSpPr>
        <p:pic>
          <p:nvPicPr>
            <p:cNvPr id="60420" name="Picture 4" descr="http://latex.codecogs.com/gif.latex?%5Cdpi%7B200%7D%20x_i%27%20%3D%20%5Cfrac%7Bh_%7B00%7Dx_i&amp;plus;h_%7B01%7Dy_i&amp;plus;h_%7B02%7D%7D%7Bh_%7B20%7Dx_i&amp;plus;h_%7B21%7Dy_i&amp;plus;1%7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019300"/>
              <a:ext cx="32385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6" name="Picture 10" descr="http://latex.codecogs.com/gif.latex?%5Cdpi%7B200%7D%20y_i%27%20%3D%20%5Cfrac%7Bh_%7B10%7Dx_i&amp;plus;h_%7B11%7Dy_i&amp;plus;h_%7B12%7D%7D%7Bh_%7B20%7Dx_i&amp;plus;h_%7B21%7Dy_i&amp;plus;1%7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275" y="2019300"/>
              <a:ext cx="3209925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1029746" y="4220233"/>
            <a:ext cx="7047454" cy="1342367"/>
            <a:chOff x="1029746" y="4220233"/>
            <a:chExt cx="7047454" cy="1342367"/>
          </a:xfrm>
        </p:grpSpPr>
        <p:pic>
          <p:nvPicPr>
            <p:cNvPr id="60422" name="Picture 6" descr="http://latex.codecogs.com/gif.latex?%5Cdpi%7B200%7D%20x_i%27%20%3D%20%5Cfrac%7Bh_%7B00%7Dx_i&amp;plus;h_%7B01%7Dy_i&amp;plus;h_%7B02%7D%7D%7Bh_%7B20%7Dx_i&amp;plus;h_%7B21%7Dy_i&amp;plus;h_%7B22%7D%7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4220233"/>
              <a:ext cx="32385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4" name="Picture 8" descr="http://latex.codecogs.com/gif.latex?%5Cdpi%7B200%7D%20y_i%27%20%3D%20%5Cfrac%7Bh_%7B10%7Dx_i&amp;plus;h_%7B11%7Dy_i&amp;plus;h_%7B12%7D%7D%7Bh_%7B20%7Dx_i&amp;plus;h_%7B21%7Dy_i&amp;plus;h_%7B22%7D%7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275" y="4220233"/>
              <a:ext cx="3209925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30" name="Picture 14" descr="http://latex.codecogs.com/gif.latex?%5Cdpi%7B150%7D%20h_%7B00%7D%5E2&amp;plus;h_%7B01%7D%5E2&amp;plus;h_%7B02%7D%5E2&amp;plus;h_%7B10%7D%5E2&amp;plus;h_%7B11%7D%5E2&amp;plus;h_%7B12%7D%5E2&amp;plus;h_%7B20%7D%5E2&amp;plus;h_%7B21%7D%5E2&amp;plus;h_%7B22%7D%5E2%3D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75" y="5239821"/>
              <a:ext cx="5495925" cy="276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029746" y="5193268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 smtClean="0"/>
                <a:t>Subject to: 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55720" y="2381250"/>
            <a:ext cx="4206240" cy="434673"/>
            <a:chOff x="3855720" y="2381250"/>
            <a:chExt cx="4206240" cy="434673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 bwMode="auto">
            <a:xfrm>
              <a:off x="3855720" y="2381250"/>
              <a:ext cx="411480" cy="41148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7650480" y="2404443"/>
              <a:ext cx="411480" cy="41148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1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Solving for </a:t>
            </a:r>
            <a:r>
              <a:rPr lang="en-US" dirty="0" err="1"/>
              <a:t>homographies</a:t>
            </a:r>
            <a:endParaRPr lang="en-US" dirty="0"/>
          </a:p>
        </p:txBody>
      </p:sp>
      <p:pic>
        <p:nvPicPr>
          <p:cNvPr id="10245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7788"/>
            <a:ext cx="457993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4708525"/>
            <a:ext cx="5173662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/>
          </p:nvPr>
        </p:nvGraphicFramePr>
        <p:xfrm>
          <a:off x="3034864" y="1081697"/>
          <a:ext cx="2680136" cy="1128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81" name="Equation" r:id="rId6" imgW="1688760" imgH="711000" progId="Equation.3">
                  <p:embed/>
                </p:oleObj>
              </mc:Choice>
              <mc:Fallback>
                <p:oleObj name="Equation" r:id="rId6" imgW="1688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864" y="1081697"/>
                        <a:ext cx="2680136" cy="11281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148207" y="2545874"/>
            <a:ext cx="2453449" cy="1005840"/>
            <a:chOff x="3192780" y="2487429"/>
            <a:chExt cx="2552700" cy="1046530"/>
          </a:xfrm>
        </p:grpSpPr>
        <p:pic>
          <p:nvPicPr>
            <p:cNvPr id="407579" name="Picture 27" descr="http://latex.codecogs.com/gif.latex?%5Cdpi%7B150%7D%20wx_i%27%3Dh_%7B00%7Dx_i%20&amp;plus;%20h_%7B01%7Dy_i%20&amp;plus;%20h_%7B02%7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780" y="2487429"/>
              <a:ext cx="255270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1" name="Picture 29" descr="http://latex.codecogs.com/gif.latex?%5Cdpi%7B150%7D%20wy_i%27%3Dh_%7B10%7Dx_i%20&amp;plus;%20h_%7B11%7Dy_i%20&amp;plus;%20h_%7B12%7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1830" y="2905919"/>
              <a:ext cx="253365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3" name="Picture 31" descr="http://latex.codecogs.com/gif.latex?%5Cdpi%7B150%7D%20w%3Dh_%7B20%7Dx_i%20&amp;plus;%20h_%7B21%7Dy_i%20&amp;plus;%20h_%7B22%7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805" y="3324409"/>
              <a:ext cx="2352675" cy="20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pic>
        <p:nvPicPr>
          <p:cNvPr id="11267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127125"/>
            <a:ext cx="56229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/>
          </p:cNvSpPr>
          <p:nvPr/>
        </p:nvSpPr>
        <p:spPr bwMode="auto">
          <a:xfrm>
            <a:off x="3429000" y="3276600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5954713" y="3276600"/>
            <a:ext cx="339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h</a:t>
            </a:r>
          </a:p>
        </p:txBody>
      </p:sp>
      <p:sp>
        <p:nvSpPr>
          <p:cNvPr id="11270" name="Rectangle 6"/>
          <p:cNvSpPr>
            <a:spLocks/>
          </p:cNvSpPr>
          <p:nvPr/>
        </p:nvSpPr>
        <p:spPr bwMode="auto">
          <a:xfrm>
            <a:off x="6858000" y="3276600"/>
            <a:ext cx="3238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0</a:t>
            </a:r>
          </a:p>
        </p:txBody>
      </p:sp>
      <p:sp>
        <p:nvSpPr>
          <p:cNvPr id="11271" name="Rectangle 7"/>
          <p:cNvSpPr>
            <a:spLocks/>
          </p:cNvSpPr>
          <p:nvPr/>
        </p:nvSpPr>
        <p:spPr bwMode="auto">
          <a:xfrm>
            <a:off x="685800" y="4241800"/>
            <a:ext cx="7861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Defines a least squares problem:</a:t>
            </a:r>
          </a:p>
        </p:txBody>
      </p:sp>
      <p:grpSp>
        <p:nvGrpSpPr>
          <p:cNvPr id="11275" name="Group 11"/>
          <p:cNvGrpSpPr>
            <a:grpSpLocks/>
          </p:cNvGrpSpPr>
          <p:nvPr/>
        </p:nvGrpSpPr>
        <p:grpSpPr bwMode="auto">
          <a:xfrm>
            <a:off x="3276600" y="3587750"/>
            <a:ext cx="3943350" cy="309563"/>
            <a:chOff x="0" y="0"/>
            <a:chExt cx="2484" cy="195"/>
          </a:xfrm>
        </p:grpSpPr>
        <p:sp>
          <p:nvSpPr>
            <p:cNvPr id="11272" name="Rectangle 8"/>
            <p:cNvSpPr>
              <a:spLocks/>
            </p:cNvSpPr>
            <p:nvPr/>
          </p:nvSpPr>
          <p:spPr bwMode="auto">
            <a:xfrm>
              <a:off x="0" y="0"/>
              <a:ext cx="41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2n × 9</a:t>
              </a:r>
            </a:p>
          </p:txBody>
        </p:sp>
        <p:sp>
          <p:nvSpPr>
            <p:cNvPr id="11273" name="Rectangle 9"/>
            <p:cNvSpPr>
              <a:spLocks/>
            </p:cNvSpPr>
            <p:nvPr/>
          </p:nvSpPr>
          <p:spPr bwMode="auto">
            <a:xfrm>
              <a:off x="1714" y="3"/>
              <a:ext cx="15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9</a:t>
              </a:r>
            </a:p>
          </p:txBody>
        </p:sp>
        <p:sp>
          <p:nvSpPr>
            <p:cNvPr id="11274" name="Rectangle 10"/>
            <p:cNvSpPr>
              <a:spLocks/>
            </p:cNvSpPr>
            <p:nvPr/>
          </p:nvSpPr>
          <p:spPr bwMode="auto">
            <a:xfrm>
              <a:off x="2256" y="3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2n</a:t>
              </a:r>
            </a:p>
          </p:txBody>
        </p:sp>
      </p:grpSp>
      <p:sp>
        <p:nvSpPr>
          <p:cNvPr id="11276" name="Rectangle 12"/>
          <p:cNvSpPr>
            <a:spLocks/>
          </p:cNvSpPr>
          <p:nvPr/>
        </p:nvSpPr>
        <p:spPr bwMode="auto">
          <a:xfrm>
            <a:off x="228600" y="4699000"/>
            <a:ext cx="78613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Since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h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is only defined up to scale, solve for unit vector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ĥ</a:t>
            </a:r>
          </a:p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Solution: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ĥ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= eigenvector of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2000" baseline="30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with smallest eigenvalue</a:t>
            </a:r>
          </a:p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Works with 4 or more points</a:t>
            </a:r>
          </a:p>
        </p:txBody>
      </p:sp>
      <p:pic>
        <p:nvPicPr>
          <p:cNvPr id="11277" name="Picture 1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4321175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3"/>
          <p:cNvGraphicFramePr>
            <a:graphicFrameLocks noChangeAspect="1"/>
          </p:cNvGraphicFramePr>
          <p:nvPr>
            <p:extLst/>
          </p:nvPr>
        </p:nvGraphicFramePr>
        <p:xfrm>
          <a:off x="7620000" y="4635500"/>
          <a:ext cx="123983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0" name="Equation" r:id="rId6" imgW="799920" imgH="279360" progId="Equation.3">
                  <p:embed/>
                </p:oleObj>
              </mc:Choice>
              <mc:Fallback>
                <p:oleObj name="Equation" r:id="rId6" imgW="799920" imgH="27936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4635500"/>
                        <a:ext cx="1239837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p" autoUpdateAnimBg="0"/>
      <p:bldP spid="11276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5" descr="perspect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5000"/>
            <a:ext cx="15636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Projective: # correspondences?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4267200"/>
            <a:ext cx="7696200" cy="1371600"/>
          </a:xfrm>
        </p:spPr>
        <p:txBody>
          <a:bodyPr/>
          <a:lstStyle/>
          <a:p>
            <a:r>
              <a:rPr lang="en-US" altLang="en-US" dirty="0" smtClean="0"/>
              <a:t>How many correspondences needed for projective?</a:t>
            </a:r>
          </a:p>
          <a:p>
            <a:endParaRPr lang="en-US" altLang="en-US" dirty="0" smtClean="0"/>
          </a:p>
        </p:txBody>
      </p:sp>
      <p:pic>
        <p:nvPicPr>
          <p:cNvPr id="75781" name="Picture 5" descr="HHHIMG_1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782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5801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2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3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5799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0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84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/>
              <a:t>x</a:t>
            </a:r>
            <a:endParaRPr lang="en-US" altLang="en-US"/>
          </a:p>
        </p:txBody>
      </p:sp>
      <p:sp>
        <p:nvSpPr>
          <p:cNvPr id="75785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/>
              <a:t>x’</a:t>
            </a:r>
            <a:endParaRPr lang="en-US" altLang="en-US"/>
          </a:p>
        </p:txBody>
      </p:sp>
      <p:sp>
        <p:nvSpPr>
          <p:cNvPr id="75786" name="Text Box 14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</a:t>
            </a:r>
          </a:p>
        </p:txBody>
      </p:sp>
      <p:sp>
        <p:nvSpPr>
          <p:cNvPr id="75787" name="Text Box 15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/>
              <a:t>y</a:t>
            </a:r>
            <a:endParaRPr lang="en-US" altLang="en-US"/>
          </a:p>
        </p:txBody>
      </p:sp>
      <p:sp>
        <p:nvSpPr>
          <p:cNvPr id="75788" name="Text Box 16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/>
              <a:t>y’</a:t>
            </a:r>
            <a:endParaRPr lang="en-US" altLang="en-US"/>
          </a:p>
        </p:txBody>
      </p:sp>
      <p:sp>
        <p:nvSpPr>
          <p:cNvPr id="761873" name="Oval 17"/>
          <p:cNvSpPr>
            <a:spLocks noChangeAspect="1" noChangeArrowheads="1"/>
          </p:cNvSpPr>
          <p:nvPr/>
        </p:nvSpPr>
        <p:spPr bwMode="auto">
          <a:xfrm>
            <a:off x="5672138" y="28194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74" name="Oval 18"/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5791" name="AutoShape 19"/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ru-RU" altLang="en-US" i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5792" name="Text Box 20"/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/>
              <a:t>?</a:t>
            </a:r>
          </a:p>
        </p:txBody>
      </p:sp>
      <p:sp>
        <p:nvSpPr>
          <p:cNvPr id="761877" name="Oval 21"/>
          <p:cNvSpPr>
            <a:spLocks noChangeAspect="1" noChangeArrowheads="1"/>
          </p:cNvSpPr>
          <p:nvPr/>
        </p:nvSpPr>
        <p:spPr bwMode="auto">
          <a:xfrm>
            <a:off x="5900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78" name="Oval 22"/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79" name="Oval 23"/>
          <p:cNvSpPr>
            <a:spLocks noChangeAspect="1" noChangeArrowheads="1"/>
          </p:cNvSpPr>
          <p:nvPr/>
        </p:nvSpPr>
        <p:spPr bwMode="auto">
          <a:xfrm>
            <a:off x="7239000" y="28194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80" name="Oval 24"/>
          <p:cNvSpPr>
            <a:spLocks noChangeAspect="1" noChangeArrowheads="1"/>
          </p:cNvSpPr>
          <p:nvPr/>
        </p:nvSpPr>
        <p:spPr bwMode="auto">
          <a:xfrm>
            <a:off x="39957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82" name="Oval 26"/>
          <p:cNvSpPr>
            <a:spLocks noChangeAspect="1" noChangeArrowheads="1"/>
          </p:cNvSpPr>
          <p:nvPr/>
        </p:nvSpPr>
        <p:spPr bwMode="auto">
          <a:xfrm>
            <a:off x="7043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83" name="Oval 27"/>
          <p:cNvSpPr>
            <a:spLocks noChangeAspect="1" noChangeArrowheads="1"/>
          </p:cNvSpPr>
          <p:nvPr/>
        </p:nvSpPr>
        <p:spPr bwMode="auto">
          <a:xfrm>
            <a:off x="40386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Source: </a:t>
            </a:r>
            <a:r>
              <a:rPr lang="en-US" sz="1200" dirty="0" err="1" smtClean="0">
                <a:solidFill>
                  <a:srgbClr val="000000"/>
                </a:solidFill>
              </a:rPr>
              <a:t>Alyosha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3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873" grpId="0" animBg="1"/>
      <p:bldP spid="761874" grpId="0" animBg="1"/>
      <p:bldP spid="761877" grpId="0" animBg="1"/>
      <p:bldP spid="761878" grpId="0" animBg="1"/>
      <p:bldP spid="761879" grpId="0" animBg="1"/>
      <p:bldP spid="761880" grpId="0" animBg="1"/>
      <p:bldP spid="761882" grpId="0" animBg="1"/>
      <p:bldP spid="76188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le 3"/>
          <p:cNvSpPr>
            <a:spLocks noGrp="1"/>
          </p:cNvSpPr>
          <p:nvPr>
            <p:ph type="title"/>
          </p:nvPr>
        </p:nvSpPr>
        <p:spPr>
          <a:xfrm>
            <a:off x="685800" y="-3175"/>
            <a:ext cx="7829461" cy="838200"/>
          </a:xfrm>
        </p:spPr>
        <p:txBody>
          <a:bodyPr/>
          <a:lstStyle/>
          <a:p>
            <a:r>
              <a:rPr lang="en-US" dirty="0" err="1" smtClean="0"/>
              <a:t>Homography</a:t>
            </a:r>
            <a:endParaRPr lang="en-US" dirty="0" smtClean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76913" y="4926013"/>
            <a:ext cx="3321050" cy="2300287"/>
            <a:chOff x="482544" y="1603350"/>
            <a:chExt cx="3321204" cy="2300319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482544" y="1603350"/>
            <a:ext cx="3209265" cy="1618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74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544" y="1603350"/>
                          <a:ext cx="3209265" cy="16180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7" name="Text Box 20"/>
            <p:cNvSpPr txBox="1">
              <a:spLocks noChangeArrowheads="1"/>
            </p:cNvSpPr>
            <p:nvPr/>
          </p:nvSpPr>
          <p:spPr bwMode="auto">
            <a:xfrm>
              <a:off x="2236647" y="3117852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8448" name="Text Box 21"/>
            <p:cNvSpPr txBox="1">
              <a:spLocks noChangeArrowheads="1"/>
            </p:cNvSpPr>
            <p:nvPr/>
          </p:nvSpPr>
          <p:spPr bwMode="auto">
            <a:xfrm>
              <a:off x="3221019" y="3044826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>
              <a:off x="680065" y="3100383"/>
              <a:ext cx="642278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pic>
        <p:nvPicPr>
          <p:cNvPr id="18440" name="Picture 15" descr="wall.jpg"/>
          <p:cNvPicPr>
            <a:picLocks noChangeAspect="1"/>
          </p:cNvPicPr>
          <p:nvPr/>
        </p:nvPicPr>
        <p:blipFill>
          <a:blip r:embed="rId6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wall.jpg"/>
          <p:cNvPicPr>
            <a:picLocks noChangeAspect="1"/>
          </p:cNvPicPr>
          <p:nvPr/>
        </p:nvPicPr>
        <p:blipFill>
          <a:blip r:embed="rId6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367088" y="1858963"/>
            <a:ext cx="119062" cy="1190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83175" y="1895475"/>
            <a:ext cx="119063" cy="1190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6872288" y="1055688"/>
          <a:ext cx="192881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5" name="Equation" r:id="rId7" imgW="914400" imgH="380880" progId="Equation.3">
                  <p:embed/>
                </p:oleObj>
              </mc:Choice>
              <mc:Fallback>
                <p:oleObj name="Equation" r:id="rId7" imgW="91440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288" y="1055688"/>
                        <a:ext cx="1928812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7091363" y="2043113"/>
          <a:ext cx="15652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6" name="Equation" r:id="rId9" imgW="545760" imgH="215640" progId="Equation.3">
                  <p:embed/>
                </p:oleObj>
              </mc:Choice>
              <mc:Fallback>
                <p:oleObj name="Equation" r:id="rId9" imgW="5457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363" y="2043113"/>
                        <a:ext cx="1565275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336550" y="1092200"/>
          <a:ext cx="12033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7" name="Equation" r:id="rId11" imgW="355320" imgH="215640" progId="Equation.3">
                  <p:embed/>
                </p:oleObj>
              </mc:Choice>
              <mc:Fallback>
                <p:oleObj name="Equation" r:id="rId11" imgW="355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1092200"/>
                        <a:ext cx="120332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>
            <a:endCxn id="19" idx="1"/>
          </p:cNvCxnSpPr>
          <p:nvPr/>
        </p:nvCxnSpPr>
        <p:spPr>
          <a:xfrm>
            <a:off x="1504950" y="1530350"/>
            <a:ext cx="1879600" cy="3460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302250" y="1420813"/>
            <a:ext cx="1570038" cy="5111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-28575" y="5008563"/>
            <a:ext cx="57769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To </a:t>
            </a:r>
            <a:r>
              <a:rPr lang="en-US" sz="2400" b="1" dirty="0">
                <a:solidFill>
                  <a:srgbClr val="000000"/>
                </a:solidFill>
              </a:rPr>
              <a:t>apply</a:t>
            </a:r>
            <a:r>
              <a:rPr lang="en-US" sz="2400" dirty="0">
                <a:solidFill>
                  <a:srgbClr val="000000"/>
                </a:solidFill>
              </a:rPr>
              <a:t> a given </a:t>
            </a:r>
            <a:r>
              <a:rPr lang="en-US" sz="2400" dirty="0" err="1">
                <a:solidFill>
                  <a:srgbClr val="000000"/>
                </a:solidFill>
              </a:rPr>
              <a:t>homography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H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Compute </a:t>
            </a:r>
            <a:r>
              <a:rPr lang="en-US" sz="2000" b="1" dirty="0">
                <a:solidFill>
                  <a:srgbClr val="000000"/>
                </a:solidFill>
              </a:rPr>
              <a:t>p’</a:t>
            </a:r>
            <a:r>
              <a:rPr lang="en-US" sz="2000" dirty="0">
                <a:solidFill>
                  <a:srgbClr val="000000"/>
                </a:solidFill>
              </a:rPr>
              <a:t> = </a:t>
            </a:r>
            <a:r>
              <a:rPr lang="en-US" sz="2000" b="1" dirty="0" err="1">
                <a:solidFill>
                  <a:srgbClr val="000000"/>
                </a:solidFill>
              </a:rPr>
              <a:t>Hp</a:t>
            </a:r>
            <a:r>
              <a:rPr lang="en-US" sz="2000" b="1" dirty="0">
                <a:solidFill>
                  <a:srgbClr val="000000"/>
                </a:solidFill>
              </a:rPr>
              <a:t>   </a:t>
            </a:r>
            <a:r>
              <a:rPr lang="en-US" sz="2000" dirty="0">
                <a:solidFill>
                  <a:srgbClr val="000000"/>
                </a:solidFill>
              </a:rPr>
              <a:t>(regular matrix multiply)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Convert </a:t>
            </a:r>
            <a:r>
              <a:rPr lang="en-US" sz="2000" b="1" dirty="0">
                <a:solidFill>
                  <a:srgbClr val="000000"/>
                </a:solidFill>
              </a:rPr>
              <a:t>p’</a:t>
            </a:r>
            <a:r>
              <a:rPr lang="en-US" sz="2000" dirty="0">
                <a:solidFill>
                  <a:srgbClr val="000000"/>
                </a:solidFill>
              </a:rPr>
              <a:t> from homogeneous to </a:t>
            </a:r>
            <a:r>
              <a:rPr lang="en-US" sz="2000" dirty="0" smtClean="0">
                <a:solidFill>
                  <a:srgbClr val="000000"/>
                </a:solidFill>
              </a:rPr>
              <a:t>image </a:t>
            </a:r>
            <a:r>
              <a:rPr lang="en-US" sz="2000" dirty="0">
                <a:solidFill>
                  <a:srgbClr val="000000"/>
                </a:solidFill>
              </a:rPr>
              <a:t>coordinates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2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warping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6946900" cy="137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Given a coordinate transform and a source image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), how do we compute a transformed image </a:t>
            </a:r>
            <a:r>
              <a:rPr lang="en-US" i="1" dirty="0" err="1" smtClean="0"/>
              <a:t>g(x’,y</a:t>
            </a:r>
            <a:r>
              <a:rPr lang="en-US" i="1" dirty="0" smtClean="0"/>
              <a:t>’)</a:t>
            </a:r>
            <a:r>
              <a:rPr lang="en-US" b="1" dirty="0" smtClean="0"/>
              <a:t> </a:t>
            </a:r>
            <a:r>
              <a:rPr lang="en-US" dirty="0" smtClean="0"/>
              <a:t>=</a:t>
            </a:r>
            <a:r>
              <a:rPr lang="en-US" b="1" dirty="0" smtClean="0"/>
              <a:t>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T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))?</a:t>
            </a:r>
          </a:p>
        </p:txBody>
      </p:sp>
      <p:pic>
        <p:nvPicPr>
          <p:cNvPr id="68612" name="Picture 4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8629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0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8627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8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8" name="Rectangle 14"/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9" name="Rectangle 15"/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1" name="Text Box 17"/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2" name="Text Box 18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3" name="Text Box 19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</a:rPr>
              <a:t>x’,y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4" name="Text Box 20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5" name="Text Box 21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507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Last time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RANSAC for robust fitting 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Lines, translation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err="1" smtClean="0"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pic>
        <p:nvPicPr>
          <p:cNvPr id="69638" name="Picture 6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rota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9654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5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42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3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5" name="Text Box 17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7602" name="Rectangle 18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69647" name="Oval 19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4" name="Oval 20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9" name="Text Box 21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0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1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5661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00" grpId="0" animBg="1"/>
      <p:bldP spid="707602" grpId="0" autoUpdateAnimBg="0"/>
      <p:bldP spid="70760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0685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6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7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8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7066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0683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4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0681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2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7" name="Freeform 19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8" name="Text Box 20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9" name="Rectangle 21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70670" name="Oval 22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1" name="Oval 23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2" name="Text Box 2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3" name="Text Box 2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0677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8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9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0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8639" name="Rectangle 31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distribute color among neighboring pixels (x’,y’)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000000"/>
                </a:solidFill>
              </a:rPr>
              <a:t>Known as “splatting”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067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34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168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01" name="Rectangle 21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00" name="Text Box 29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171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1" grpId="0" autoUpdateAnimBg="0"/>
      <p:bldP spid="430106" grpId="0" animBg="1"/>
      <p:bldP spid="43010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2739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1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2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2735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6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7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8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3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4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2714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1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2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2729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0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2727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2728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20" name="Rectangle 32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272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2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2164" name="Rectangle 36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</a:t>
            </a:r>
            <a:r>
              <a:rPr lang="en-US" sz="2400" i="1">
                <a:solidFill>
                  <a:srgbClr val="000000"/>
                </a:solidFill>
              </a:rPr>
              <a:t>Interpolate</a:t>
            </a:r>
            <a:r>
              <a:rPr lang="en-US" sz="2400">
                <a:solidFill>
                  <a:srgbClr val="000000"/>
                </a:solidFill>
              </a:rPr>
              <a:t> color value from neighbors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>
                <a:solidFill>
                  <a:srgbClr val="000000"/>
                </a:solidFill>
              </a:rPr>
              <a:t>nearest neighbor, bilinear…</a:t>
            </a:r>
          </a:p>
        </p:txBody>
      </p:sp>
      <p:sp>
        <p:nvSpPr>
          <p:cNvPr id="72725" name="Text Box 38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32500" y="6386513"/>
            <a:ext cx="3943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ourier" pitchFamily="49" charset="0"/>
              </a:rPr>
              <a:t>&gt;&gt; help interp2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67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4" grpId="0" autoUpdateAnimBg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Line 2"/>
          <p:cNvSpPr>
            <a:spLocks noChangeShapeType="1"/>
          </p:cNvSpPr>
          <p:nvPr/>
        </p:nvSpPr>
        <p:spPr bwMode="auto">
          <a:xfrm>
            <a:off x="2590800" y="2743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3657600" y="2743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Bilinear interpolation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Sampling at </a:t>
            </a:r>
            <a:r>
              <a:rPr lang="en-US" i="1" smtClean="0"/>
              <a:t>f(x,y):</a:t>
            </a: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5908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41910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rot="-5400000">
            <a:off x="3390900" y="10287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rot="-5400000">
            <a:off x="3390900" y="24765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3624263" y="2711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3739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2854325"/>
            <a:ext cx="117475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4750" y="3009900"/>
            <a:ext cx="9525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3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33575" y="3490913"/>
            <a:ext cx="501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1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52913" y="3490913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3" name="Picture 15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33863" y="1671638"/>
            <a:ext cx="14811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4" name="Picture 16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09713" y="1671638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5" name="Picture 1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76613" y="2424113"/>
            <a:ext cx="5857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6" name="Picture 18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05038" y="4438650"/>
            <a:ext cx="4637087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7" name="Text Box 20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8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21541" name="Freeform 54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2" name="Arc 55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3" name="Line 56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4" name="Oval 57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5" name="Line 58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0" name="Line 62"/>
          <p:cNvSpPr>
            <a:spLocks noChangeShapeType="1"/>
          </p:cNvSpPr>
          <p:nvPr/>
        </p:nvSpPr>
        <p:spPr bwMode="auto">
          <a:xfrm flipV="1">
            <a:off x="82296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1" name="Line 63"/>
          <p:cNvSpPr>
            <a:spLocks noChangeShapeType="1"/>
          </p:cNvSpPr>
          <p:nvPr/>
        </p:nvSpPr>
        <p:spPr bwMode="auto">
          <a:xfrm>
            <a:off x="74676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warping with homographies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1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2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0"/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21536" name="Freeform 15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7" name="Arc 16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8" name="Line 17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9" name="Oval 18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0" name="Line 19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5" name="Line 24"/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6" name="Line 25"/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7" name="Line 26"/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8" name="Line 27"/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21532" name="Line 34"/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3" name="Line 35"/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4" name="Line 36"/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5" name="Line 37"/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0" name="Text Box 39"/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in front</a:t>
            </a:r>
          </a:p>
        </p:txBody>
      </p:sp>
      <p:sp>
        <p:nvSpPr>
          <p:cNvPr id="21521" name="Text Box 40"/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below</a:t>
            </a:r>
          </a:p>
        </p:txBody>
      </p:sp>
      <p:sp>
        <p:nvSpPr>
          <p:cNvPr id="23570" name="Line 41"/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21530" name="Text Box 43"/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black area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where no pixel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maps to</a:t>
              </a:r>
            </a:p>
          </p:txBody>
        </p:sp>
        <p:sp>
          <p:nvSpPr>
            <p:cNvPr id="21531" name="Line 44"/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4" name="Line 60"/>
          <p:cNvSpPr>
            <a:spLocks noChangeShapeType="1"/>
          </p:cNvSpPr>
          <p:nvPr/>
        </p:nvSpPr>
        <p:spPr bwMode="auto">
          <a:xfrm flipV="1">
            <a:off x="43434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5" name="Line 61"/>
          <p:cNvSpPr>
            <a:spLocks noChangeShapeType="1"/>
          </p:cNvSpPr>
          <p:nvPr/>
        </p:nvSpPr>
        <p:spPr bwMode="auto">
          <a:xfrm>
            <a:off x="35814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21508" name="Object 4"/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73" name="Photo Editor Photo" r:id="rId8" imgW="5125165" imgH="5191850" progId="">
                    <p:embed/>
                  </p:oleObj>
                </mc:Choice>
                <mc:Fallback>
                  <p:oleObj name="Photo Editor Photo" r:id="rId8" imgW="5125165" imgH="5191850" progId="">
                    <p:embed/>
                    <p:pic>
                      <p:nvPicPr>
                        <p:cNvPr id="0" name="Picture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194" t="2563"/>
                        <a:stretch>
                          <a:fillRect/>
                        </a:stretch>
                      </p:blipFill>
                      <p:spPr bwMode="auto">
                        <a:xfrm>
                          <a:off x="3576" y="2304"/>
                          <a:ext cx="1752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8" name="Line 50"/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9" name="Line 51"/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7" name="TextBox 40"/>
          <p:cNvSpPr txBox="1">
            <a:spLocks noChangeArrowheads="1"/>
          </p:cNvSpPr>
          <p:nvPr/>
        </p:nvSpPr>
        <p:spPr bwMode="auto">
          <a:xfrm>
            <a:off x="7602538" y="6621463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rectification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4287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4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291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5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198596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88766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04628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2895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563880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659606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564832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660082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079625" y="3336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5675313" y="31242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p’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9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1750"/>
            <a:ext cx="8458200" cy="658813"/>
          </a:xfrm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graphicFrame>
        <p:nvGraphicFramePr>
          <p:cNvPr id="745475" name="Object 2"/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9" name="Photo Editor Photo" r:id="rId4" imgW="2819794" imgH="8152381" progId="">
                  <p:embed/>
                </p:oleObj>
              </mc:Choice>
              <mc:Fallback>
                <p:oleObj name="Photo Editor Photo" r:id="rId4" imgW="2819794" imgH="8152381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066800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0" name="Photo Editor Photo" r:id="rId6" imgW="8059275" imgH="5723810" progId="">
                  <p:embed/>
                </p:oleObj>
              </mc:Choice>
              <mc:Fallback>
                <p:oleObj name="Photo Editor Photo" r:id="rId6" imgW="8059275" imgH="5723810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7" name="Object 4"/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1" name="Photo Editor Photo" r:id="rId8" imgW="3809524" imgH="581106" progId="">
                  <p:embed/>
                </p:oleObj>
              </mc:Choice>
              <mc:Fallback>
                <p:oleObj name="Photo Editor Photo" r:id="rId8" imgW="3809524" imgH="581106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800600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3565" name="Line 8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6" name="Line 9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7" name="Freeform 10"/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564" name="Text Box 11"/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745484" name="Text Box 12"/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Automatically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rectified floor</a:t>
            </a:r>
          </a:p>
        </p:txBody>
      </p:sp>
      <p:sp>
        <p:nvSpPr>
          <p:cNvPr id="745485" name="Text Box 13"/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The floor (enlarged)</a:t>
            </a:r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76200" y="817563"/>
            <a:ext cx="634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shape of the b/w floor pattern?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from Antonio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21" name="Photo Editor Photo" r:id="rId3" imgW="2819794" imgH="8152381" progId="">
                  <p:embed/>
                </p:oleObj>
              </mc:Choice>
              <mc:Fallback>
                <p:oleObj name="Photo Editor Photo" r:id="rId3" imgW="2819794" imgH="8152381" progId="">
                  <p:embed/>
                  <p:pic>
                    <p:nvPicPr>
                      <p:cNvPr id="0" name="Picture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 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pic>
        <p:nvPicPr>
          <p:cNvPr id="24581" name="Picture 5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35013"/>
          </a:xfrm>
          <a:noFill/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from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Antonio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7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6" name="Photo Editor Photo" r:id="rId3" imgW="4447619" imgH="4285714" progId="">
                  <p:embed/>
                </p:oleObj>
              </mc:Choice>
              <mc:Fallback>
                <p:oleObj name="Photo Editor Photo" r:id="rId3" imgW="4447619" imgH="4285714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7" name="Photo Editor Photo" r:id="rId5" imgW="7811590" imgH="3390476" progId="">
                  <p:embed/>
                </p:oleObj>
              </mc:Choice>
              <mc:Fallback>
                <p:oleObj name="Photo Editor Photo" r:id="rId5" imgW="7811590" imgH="3390476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18100" y="5611813"/>
            <a:ext cx="3748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Automatically rectified floor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8613" y="6145213"/>
            <a:ext cx="4370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  <a:latin typeface="Tahoma" pitchFamily="34" charset="0"/>
              </a:rPr>
              <a:t>St. Lucy Altarpiece,</a:t>
            </a: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 D. Veneziano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916488" y="1828800"/>
            <a:ext cx="4041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(complicated)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shape of the floor pattern?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9525000" cy="838200"/>
          </a:xfrm>
        </p:spPr>
        <p:txBody>
          <a:bodyPr/>
          <a:lstStyle/>
          <a:p>
            <a:r>
              <a:rPr lang="en-US" dirty="0" smtClean="0"/>
              <a:t>Today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43000" y="4032574"/>
            <a:ext cx="9525000" cy="2825426"/>
            <a:chOff x="1143000" y="4032574"/>
            <a:chExt cx="9525000" cy="2825426"/>
          </a:xfrm>
        </p:grpSpPr>
        <p:pic>
          <p:nvPicPr>
            <p:cNvPr id="103426" name="Picture 6" descr="SIFT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3400" y="4032574"/>
              <a:ext cx="2895600" cy="198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27" name="Picture 7" descr="SIFT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38273" y="4032575"/>
              <a:ext cx="2741613" cy="198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1143000" y="6019800"/>
              <a:ext cx="95250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r>
                <a:rPr lang="en-US" sz="2800" dirty="0" smtClean="0"/>
                <a:t>How to detect </a:t>
              </a:r>
              <a:r>
                <a:rPr lang="en-US" sz="2800" i="1" dirty="0" smtClean="0"/>
                <a:t>which features </a:t>
              </a:r>
              <a:r>
                <a:rPr lang="en-US" sz="2800" dirty="0" smtClean="0"/>
                <a:t>to match?</a:t>
              </a:r>
            </a:p>
          </p:txBody>
        </p:sp>
      </p:grpSp>
      <p:pic>
        <p:nvPicPr>
          <p:cNvPr id="7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8417" y="1060450"/>
            <a:ext cx="284718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950" y="838200"/>
            <a:ext cx="3052320" cy="221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3124200"/>
            <a:ext cx="952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i="1" dirty="0" smtClean="0"/>
              <a:t>Mosaics recap:</a:t>
            </a:r>
          </a:p>
          <a:p>
            <a:r>
              <a:rPr lang="en-US" sz="2800" i="1" dirty="0" smtClean="0"/>
              <a:t>How to warp </a:t>
            </a:r>
            <a:r>
              <a:rPr lang="en-US" sz="2800" dirty="0" smtClean="0"/>
              <a:t>one image to the other, given 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9" name="Photo Editor Photo" r:id="rId3" imgW="7811590" imgH="3390476" progId="">
                  <p:embed/>
                </p:oleObj>
              </mc:Choice>
              <mc:Fallback>
                <p:oleObj name="Photo Editor Photo" r:id="rId3" imgW="7811590" imgH="3390476" progId="">
                  <p:embed/>
                  <p:pic>
                    <p:nvPicPr>
                      <p:cNvPr id="0" name="Picture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3" descr="ven_floorwarpmanu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5800" y="4267200"/>
            <a:ext cx="3348038" cy="2273300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114800" y="5105400"/>
            <a:ext cx="4794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Kemp,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camera center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dirty="0" smtClean="0"/>
              <a:t>Does it still work?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3" name="Oval 13"/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54" name="Line 29"/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7" name="Line 32"/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9" name="Line 34"/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0" name="Line 35"/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1" name="Line 36"/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3" name="Oval 38"/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64" name="Freeform 55"/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1149191350 w 944"/>
              <a:gd name="T1" fmla="*/ 0 h 3544"/>
              <a:gd name="T2" fmla="*/ 302418771 w 944"/>
              <a:gd name="T3" fmla="*/ 967740130 h 3544"/>
              <a:gd name="T4" fmla="*/ 1149191350 w 944"/>
              <a:gd name="T5" fmla="*/ 2056447727 h 3544"/>
              <a:gd name="T6" fmla="*/ 181451253 w 944"/>
              <a:gd name="T7" fmla="*/ 2147483647 h 3544"/>
              <a:gd name="T8" fmla="*/ 2147483647 w 944"/>
              <a:gd name="T9" fmla="*/ 2147483647 h 3544"/>
              <a:gd name="T10" fmla="*/ 1028223881 w 944"/>
              <a:gd name="T11" fmla="*/ 2147483647 h 3544"/>
              <a:gd name="T12" fmla="*/ 1754029090 w 944"/>
              <a:gd name="T13" fmla="*/ 2147483647 h 3544"/>
              <a:gd name="T14" fmla="*/ 423386339 w 944"/>
              <a:gd name="T15" fmla="*/ 2147483647 h 3544"/>
              <a:gd name="T16" fmla="*/ 1512093756 w 944"/>
              <a:gd name="T17" fmla="*/ 2147483647 h 3544"/>
              <a:gd name="T18" fmla="*/ 2116931496 w 944"/>
              <a:gd name="T19" fmla="*/ 2147483647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87079" name="Line 58"/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80" name="Text Box 59"/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synthetic PP</a:t>
              </a:r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87075" name="Line 56"/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6" name="Line 57"/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7" name="Text Box 60"/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PP1</a:t>
              </a:r>
            </a:p>
          </p:txBody>
        </p:sp>
        <p:sp>
          <p:nvSpPr>
            <p:cNvPr id="87078" name="Text Box 61"/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PP2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87072" name="Oval 64"/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3" name="Oval 65"/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4" name="Oval 67"/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87070" name="Oval 63"/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1" name="Oval 68"/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7069" name="TextBox 39"/>
          <p:cNvSpPr txBox="1">
            <a:spLocks noChangeArrowheads="1"/>
          </p:cNvSpPr>
          <p:nvPr/>
        </p:nvSpPr>
        <p:spPr bwMode="auto">
          <a:xfrm>
            <a:off x="7164388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7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Recall: same camera center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Line 5"/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1" name="Line 6"/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3" name="Line 8"/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8" name="Line 13"/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70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Can generate </a:t>
            </a:r>
            <a:r>
              <a:rPr lang="en-US" sz="2400" dirty="0" smtClean="0">
                <a:solidFill>
                  <a:srgbClr val="000000"/>
                </a:solidFill>
              </a:rPr>
              <a:t>synthetic </a:t>
            </a:r>
            <a:r>
              <a:rPr lang="en-US" sz="2400" dirty="0">
                <a:solidFill>
                  <a:srgbClr val="000000"/>
                </a:solidFill>
              </a:rPr>
              <a:t>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 long as it has </a:t>
            </a:r>
            <a:r>
              <a:rPr lang="en-US" sz="2400" b="1" dirty="0">
                <a:solidFill>
                  <a:srgbClr val="000000"/>
                </a:solidFill>
              </a:rPr>
              <a:t>the same center of </a:t>
            </a:r>
            <a:r>
              <a:rPr lang="en-US" sz="2400" b="1" dirty="0" smtClean="0">
                <a:solidFill>
                  <a:srgbClr val="000000"/>
                </a:solidFill>
              </a:rPr>
              <a:t>projection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98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…Or: Planar scene (or far away)</a:t>
            </a:r>
          </a:p>
        </p:txBody>
      </p:sp>
      <p:sp>
        <p:nvSpPr>
          <p:cNvPr id="27652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r>
              <a:rPr lang="en-US" smtClean="0"/>
              <a:t>PP3 is a projection plane of both centers of projection, so we are OK!</a:t>
            </a:r>
          </a:p>
          <a:p>
            <a:r>
              <a:rPr lang="en-US" smtClean="0"/>
              <a:t>This is how big aerial photographs are made</a:t>
            </a:r>
          </a:p>
        </p:txBody>
      </p:sp>
      <p:graphicFrame>
        <p:nvGraphicFramePr>
          <p:cNvPr id="2765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914400"/>
          <a:ext cx="4876800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93" name="Photo Editor Photo" r:id="rId3" imgW="4486901" imgH="3696216" progId="">
                  <p:embed/>
                </p:oleObj>
              </mc:Choice>
              <mc:Fallback>
                <p:oleObj name="Photo Editor Photo" r:id="rId3" imgW="4486901" imgH="3696216" progId="">
                  <p:embed/>
                  <p:pic>
                    <p:nvPicPr>
                      <p:cNvPr id="0" name="Picture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914400"/>
                        <a:ext cx="4876800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PP3</a:t>
            </a:r>
          </a:p>
        </p:txBody>
      </p:sp>
      <p:sp>
        <p:nvSpPr>
          <p:cNvPr id="27655" name="Text Box 14"/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7419975" y="6584950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909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9092" name="Picture 7" descr="stanf-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75"/>
            <a:ext cx="9144000" cy="67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 for estimating </a:t>
            </a:r>
            <a:r>
              <a:rPr lang="en-US" dirty="0" err="1" smtClean="0"/>
              <a:t>homography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458200" cy="5257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RANSAC loop: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1.  Select four feature pairs (at random)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2.  Compute </a:t>
            </a:r>
            <a:r>
              <a:rPr lang="en-US" dirty="0" err="1" smtClean="0">
                <a:solidFill>
                  <a:srgbClr val="000000"/>
                </a:solidFill>
              </a:rPr>
              <a:t>homography</a:t>
            </a:r>
            <a:r>
              <a:rPr lang="en-US" dirty="0" smtClean="0">
                <a:solidFill>
                  <a:srgbClr val="000000"/>
                </a:solidFill>
              </a:rPr>
              <a:t> H (exact)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3.  Compute </a:t>
            </a:r>
            <a:r>
              <a:rPr lang="en-US" i="1" dirty="0" smtClean="0">
                <a:solidFill>
                  <a:srgbClr val="000000"/>
                </a:solidFill>
              </a:rPr>
              <a:t>inliers </a:t>
            </a:r>
            <a:r>
              <a:rPr lang="en-US" dirty="0" smtClean="0">
                <a:solidFill>
                  <a:srgbClr val="000000"/>
                </a:solidFill>
              </a:rPr>
              <a:t>where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SSD(p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4.  Keep largest set of inliers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5.  Re-compute least-squares H estimate on all of the inliers</a:t>
            </a:r>
          </a:p>
          <a:p>
            <a:endParaRPr lang="en-US" dirty="0"/>
          </a:p>
        </p:txBody>
      </p:sp>
      <p:sp>
        <p:nvSpPr>
          <p:cNvPr id="6" name="Curved Left Arrow 5"/>
          <p:cNvSpPr/>
          <p:nvPr/>
        </p:nvSpPr>
        <p:spPr bwMode="auto">
          <a:xfrm flipV="1">
            <a:off x="6781800" y="1752600"/>
            <a:ext cx="838200" cy="121920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6565612"/>
            <a:ext cx="2971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Slide credit: Steve Seitz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10000" y="6550223"/>
            <a:ext cx="4897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Image from http://graphics.cs.cmu.edu/courses/15-463/2010_fall/</a:t>
            </a:r>
            <a:endParaRPr lang="en-US" sz="1400" b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Image mosaics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8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Summary: alignment &amp;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Write </a:t>
            </a:r>
            <a:r>
              <a:rPr lang="en-US" b="1" dirty="0" smtClean="0"/>
              <a:t>2d transformations </a:t>
            </a:r>
            <a:r>
              <a:rPr lang="en-US" dirty="0" smtClean="0"/>
              <a:t>as matrix-vector multiplication (including translation when we use homogeneous coordinates)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Fitting transformations</a:t>
            </a:r>
            <a:r>
              <a:rPr lang="en-US" dirty="0" smtClean="0"/>
              <a:t>: solve for unknown parameters given corresponding points from two views (affine, projective (</a:t>
            </a:r>
            <a:r>
              <a:rPr lang="en-US" dirty="0" err="1" smtClean="0"/>
              <a:t>homography</a:t>
            </a:r>
            <a:r>
              <a:rPr lang="en-US" dirty="0" smtClean="0"/>
              <a:t>)).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Perform </a:t>
            </a:r>
            <a:r>
              <a:rPr lang="en-US" b="1" dirty="0"/>
              <a:t>image warping </a:t>
            </a:r>
            <a:r>
              <a:rPr lang="en-US" dirty="0"/>
              <a:t>(forward, inverse</a:t>
            </a:r>
            <a:r>
              <a:rPr lang="en-US" dirty="0" smtClean="0"/>
              <a:t>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Mosaics</a:t>
            </a:r>
            <a:r>
              <a:rPr lang="en-US" dirty="0" smtClean="0"/>
              <a:t>: uses </a:t>
            </a:r>
            <a:r>
              <a:rPr lang="en-US" dirty="0" err="1" smtClean="0"/>
              <a:t>homography</a:t>
            </a:r>
            <a:r>
              <a:rPr lang="en-US" dirty="0" smtClean="0"/>
              <a:t> and image warping to merge views taken from same center of projection. </a:t>
            </a:r>
          </a:p>
          <a:p>
            <a:pPr marL="34290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endParaRPr lang="en-US" sz="2800" dirty="0" smtClean="0"/>
          </a:p>
          <a:p>
            <a:pPr lvl="2" eaLnBrk="1" hangingPunct="1">
              <a:spcAft>
                <a:spcPts val="600"/>
              </a:spcAft>
            </a:pPr>
            <a:endParaRPr lang="en-US" sz="2800" dirty="0" smtClean="0"/>
          </a:p>
          <a:p>
            <a:pPr eaLnBrk="1" hangingPunct="1">
              <a:spcAft>
                <a:spcPts val="600"/>
              </a:spcAft>
            </a:pPr>
            <a:endParaRPr lang="en-US" sz="2800" dirty="0" smtClean="0"/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228600"/>
            <a:ext cx="4876800" cy="1143000"/>
          </a:xfrm>
        </p:spPr>
        <p:txBody>
          <a:bodyPr/>
          <a:lstStyle/>
          <a:p>
            <a:r>
              <a:rPr lang="en-US" dirty="0" smtClean="0"/>
              <a:t>Boundary extension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564" y="1600200"/>
            <a:ext cx="3932235" cy="4525963"/>
          </a:xfrm>
        </p:spPr>
        <p:txBody>
          <a:bodyPr/>
          <a:lstStyle/>
          <a:p>
            <a:r>
              <a:rPr lang="en-US" sz="1800" dirty="0" smtClean="0"/>
              <a:t>Wide-Angle Memories of Close-Up Scenes, Helene </a:t>
            </a:r>
            <a:r>
              <a:rPr lang="en-US" sz="1800" dirty="0" err="1" smtClean="0"/>
              <a:t>Intraub</a:t>
            </a:r>
            <a:r>
              <a:rPr lang="en-US" sz="1800" dirty="0" smtClean="0"/>
              <a:t> and Michael Richardson, Journal of Experimental Psychology: Learning, Memory, and Cognition, 1989, Vol. 15, No. 2, 179-187</a:t>
            </a:r>
            <a:endParaRPr lang="en-US" sz="1800" dirty="0"/>
          </a:p>
        </p:txBody>
      </p:sp>
      <p:pic>
        <p:nvPicPr>
          <p:cNvPr id="560130" name="Picture 2"/>
          <p:cNvPicPr>
            <a:picLocks noChangeAspect="1" noChangeArrowheads="1"/>
          </p:cNvPicPr>
          <p:nvPr/>
        </p:nvPicPr>
        <p:blipFill>
          <a:blip r:embed="rId3" cstate="print"/>
          <a:srcRect l="47249" t="15970" r="11946" b="2965"/>
          <a:stretch>
            <a:fillRect/>
          </a:stretch>
        </p:blipFill>
        <p:spPr bwMode="auto">
          <a:xfrm>
            <a:off x="446031" y="739734"/>
            <a:ext cx="3979917" cy="572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0" y="3657600"/>
            <a:ext cx="5029200" cy="3124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1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Creating and Exploring a Large Photorealistic Virtual Space</a:t>
            </a:r>
            <a:endParaRPr lang="en-US" sz="3200" dirty="0"/>
          </a:p>
        </p:txBody>
      </p:sp>
      <p:pic>
        <p:nvPicPr>
          <p:cNvPr id="559106" name="Picture 2"/>
          <p:cNvPicPr>
            <a:picLocks noChangeAspect="1" noChangeArrowheads="1"/>
          </p:cNvPicPr>
          <p:nvPr/>
        </p:nvPicPr>
        <p:blipFill>
          <a:blip r:embed="rId3" cstate="print"/>
          <a:srcRect l="4573" t="19070" r="2213" b="9636"/>
          <a:stretch>
            <a:fillRect/>
          </a:stretch>
        </p:blipFill>
        <p:spPr bwMode="auto">
          <a:xfrm>
            <a:off x="437323" y="1066800"/>
            <a:ext cx="824947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573387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Josef </a:t>
            </a:r>
            <a:r>
              <a:rPr lang="en-US" dirty="0" err="1" smtClean="0">
                <a:solidFill>
                  <a:srgbClr val="000000"/>
                </a:solidFill>
              </a:rPr>
              <a:t>Sivic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Biliana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Kaneva</a:t>
            </a:r>
            <a:r>
              <a:rPr lang="en-US" dirty="0" smtClean="0">
                <a:solidFill>
                  <a:srgbClr val="000000"/>
                </a:solidFill>
              </a:rPr>
              <a:t>, Antonio </a:t>
            </a:r>
            <a:r>
              <a:rPr lang="en-US" dirty="0" err="1" smtClean="0">
                <a:solidFill>
                  <a:srgbClr val="000000"/>
                </a:solidFill>
              </a:rPr>
              <a:t>Torralba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Shai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Avidan</a:t>
            </a:r>
            <a:r>
              <a:rPr lang="en-US" dirty="0" smtClean="0">
                <a:solidFill>
                  <a:srgbClr val="000000"/>
                </a:solidFill>
              </a:rPr>
              <a:t> and William T. Freeman, Internet Vision Workshop, CVPR 2008.</a:t>
            </a:r>
          </a:p>
          <a:p>
            <a:r>
              <a:rPr lang="en-US" dirty="0" smtClean="0">
                <a:solidFill>
                  <a:srgbClr val="000000"/>
                </a:solidFill>
                <a:hlinkClick r:id="rId4"/>
              </a:rPr>
              <a:t>http://www.youtube.com/watch?v=E0rboU10rPo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8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Creating and Exploring a Large Photorealistic Virtual Space</a:t>
            </a:r>
            <a:endParaRPr lang="en-US" sz="3200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09600" y="1118419"/>
            <a:ext cx="5943600" cy="5815781"/>
            <a:chOff x="838200" y="-304800"/>
            <a:chExt cx="7086600" cy="6934200"/>
          </a:xfrm>
        </p:grpSpPr>
        <p:pic>
          <p:nvPicPr>
            <p:cNvPr id="35225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3281" t="20485" r="14844" b="14825"/>
            <a:stretch>
              <a:fillRect/>
            </a:stretch>
          </p:blipFill>
          <p:spPr bwMode="auto">
            <a:xfrm>
              <a:off x="914400" y="-304800"/>
              <a:ext cx="70104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225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0938" t="39219" r="16406" b="27358"/>
            <a:stretch>
              <a:fillRect/>
            </a:stretch>
          </p:blipFill>
          <p:spPr bwMode="auto">
            <a:xfrm>
              <a:off x="838200" y="4267200"/>
              <a:ext cx="70866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 bwMode="auto">
          <a:xfrm>
            <a:off x="228600" y="2362200"/>
            <a:ext cx="73152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3581400"/>
            <a:ext cx="73152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81000" y="4876800"/>
            <a:ext cx="7315200" cy="2133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2819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Synthesized view from new camera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1447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Current view, and desired view in green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5105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Induced camera motion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0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4032574"/>
            <a:ext cx="2895600" cy="198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8273" y="4032575"/>
            <a:ext cx="2741613" cy="198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9525000" cy="838200"/>
          </a:xfrm>
        </p:spPr>
        <p:txBody>
          <a:bodyPr/>
          <a:lstStyle/>
          <a:p>
            <a:r>
              <a:rPr lang="en-US" dirty="0" smtClean="0"/>
              <a:t>Today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43000" y="6019800"/>
            <a:ext cx="952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dirty="0" smtClean="0"/>
              <a:t>How to detect </a:t>
            </a:r>
            <a:r>
              <a:rPr lang="en-US" sz="2800" i="1" dirty="0" smtClean="0"/>
              <a:t>which features </a:t>
            </a:r>
            <a:r>
              <a:rPr lang="en-US" sz="2800" dirty="0" smtClean="0"/>
              <a:t>to match?</a:t>
            </a:r>
          </a:p>
        </p:txBody>
      </p:sp>
      <p:pic>
        <p:nvPicPr>
          <p:cNvPr id="7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8417" y="1060450"/>
            <a:ext cx="284718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950" y="838200"/>
            <a:ext cx="3052320" cy="221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3124200"/>
            <a:ext cx="952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i="1" smtClean="0"/>
              <a:t>Mosaics recap</a:t>
            </a:r>
            <a:r>
              <a:rPr lang="en-US" sz="2800" i="1" dirty="0" smtClean="0"/>
              <a:t>:</a:t>
            </a:r>
          </a:p>
          <a:p>
            <a:r>
              <a:rPr lang="en-US" sz="2800" i="1" dirty="0" smtClean="0"/>
              <a:t>How to warp </a:t>
            </a:r>
            <a:r>
              <a:rPr lang="en-US" sz="2800" dirty="0" smtClean="0"/>
              <a:t>one image to the other, given H?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7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Detecting local invariant features</a:t>
            </a:r>
            <a:endParaRPr lang="en-US" dirty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endParaRPr lang="en-US" sz="1200" dirty="0" smtClean="0"/>
          </a:p>
          <a:p>
            <a:r>
              <a:rPr lang="en-US" dirty="0" smtClean="0"/>
              <a:t>Detection of interest points</a:t>
            </a:r>
          </a:p>
          <a:p>
            <a:pPr lvl="1"/>
            <a:r>
              <a:rPr lang="en-US" dirty="0" smtClean="0"/>
              <a:t>Harris corner detection</a:t>
            </a:r>
          </a:p>
          <a:p>
            <a:pPr lvl="1"/>
            <a:r>
              <a:rPr lang="en-US" dirty="0" smtClean="0"/>
              <a:t>(Scale invariant blob detection: </a:t>
            </a:r>
            <a:r>
              <a:rPr lang="en-US" dirty="0" err="1" smtClean="0"/>
              <a:t>LoG</a:t>
            </a:r>
            <a:r>
              <a:rPr lang="en-US" dirty="0" smtClean="0"/>
              <a:t>)</a:t>
            </a:r>
          </a:p>
          <a:p>
            <a:r>
              <a:rPr lang="en-US" dirty="0" smtClean="0"/>
              <a:t>(Next time: description of local patches)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5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Description</a:t>
            </a:r>
            <a:r>
              <a:rPr lang="en-US" sz="2400" dirty="0" smtClean="0"/>
              <a:t>: Extract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36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337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23" name="TextBox 22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22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desired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Repeatability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The same feature can be found in several images despite geometric and photometric transformations 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Saliency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Each feature has a distinctive description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Compactness and efficiency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Many fewer features than image pixels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Locality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 feature occupies a relatively small area of the image; robust to clutter and occlusion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2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2516188"/>
            <a:ext cx="8566150" cy="4940300"/>
          </a:xfrm>
        </p:spPr>
        <p:txBody>
          <a:bodyPr/>
          <a:lstStyle/>
          <a:p>
            <a:r>
              <a:rPr lang="en-US" smtClean="0"/>
              <a:t>Projective transformations:</a:t>
            </a:r>
          </a:p>
          <a:p>
            <a:pPr lvl="1"/>
            <a:r>
              <a:rPr lang="en-US" sz="2400" smtClean="0"/>
              <a:t>Affine transformations, and</a:t>
            </a:r>
          </a:p>
          <a:p>
            <a:pPr lvl="1"/>
            <a:r>
              <a:rPr lang="en-US" sz="2400" smtClean="0"/>
              <a:t>Projective warps</a:t>
            </a:r>
          </a:p>
          <a:p>
            <a:endParaRPr lang="en-US" sz="1200" smtClean="0"/>
          </a:p>
          <a:p>
            <a:r>
              <a:rPr lang="en-US" smtClean="0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01963" y="1165225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9" name="Equation" r:id="rId4" imgW="1384300" imgH="584200" progId="">
                  <p:embed/>
                </p:oleObj>
              </mc:Choice>
              <mc:Fallback>
                <p:oleObj name="Equation" r:id="rId4" imgW="1384300" imgH="58420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963" y="1165225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352800" y="5105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3962400" y="5181600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Freeform 20"/>
          <p:cNvSpPr>
            <a:spLocks/>
          </p:cNvSpPr>
          <p:nvPr/>
        </p:nvSpPr>
        <p:spPr bwMode="auto">
          <a:xfrm>
            <a:off x="4495800" y="4953000"/>
            <a:ext cx="914400" cy="685800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96" y="96"/>
              </a:cxn>
              <a:cxn ang="0">
                <a:pos x="528" y="0"/>
              </a:cxn>
              <a:cxn ang="0">
                <a:pos x="576" y="432"/>
              </a:cxn>
              <a:cxn ang="0">
                <a:pos x="0" y="384"/>
              </a:cxn>
            </a:cxnLst>
            <a:rect l="0" t="0" r="r" b="b"/>
            <a:pathLst>
              <a:path w="576" h="432">
                <a:moveTo>
                  <a:pt x="0" y="384"/>
                </a:moveTo>
                <a:lnTo>
                  <a:pt x="96" y="96"/>
                </a:lnTo>
                <a:lnTo>
                  <a:pt x="528" y="0"/>
                </a:lnTo>
                <a:lnTo>
                  <a:pt x="576" y="432"/>
                </a:lnTo>
                <a:lnTo>
                  <a:pt x="0" y="384"/>
                </a:lnTo>
                <a:close/>
              </a:path>
            </a:pathLst>
          </a:cu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8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Applications  </a:t>
            </a:r>
            <a:endParaRPr lang="ru-RU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01000" cy="5257800"/>
          </a:xfrm>
        </p:spPr>
        <p:txBody>
          <a:bodyPr/>
          <a:lstStyle/>
          <a:p>
            <a:r>
              <a:rPr lang="en-US" sz="2800" dirty="0" smtClean="0"/>
              <a:t>Local features are used for:</a:t>
            </a:r>
          </a:p>
          <a:p>
            <a:pPr lvl="1"/>
            <a:r>
              <a:rPr lang="en-US" sz="2000" dirty="0" smtClean="0"/>
              <a:t>Image alignment </a:t>
            </a:r>
          </a:p>
          <a:p>
            <a:pPr lvl="1"/>
            <a:r>
              <a:rPr lang="en-US" sz="2000" dirty="0" smtClean="0"/>
              <a:t>3D reconstruction</a:t>
            </a:r>
          </a:p>
          <a:p>
            <a:pPr lvl="1"/>
            <a:r>
              <a:rPr lang="en-US" sz="2000" dirty="0" smtClean="0"/>
              <a:t>Motion tracking</a:t>
            </a:r>
          </a:p>
          <a:p>
            <a:pPr lvl="1"/>
            <a:r>
              <a:rPr lang="en-US" sz="2000" dirty="0" smtClean="0"/>
              <a:t>Robot navigation</a:t>
            </a:r>
          </a:p>
          <a:p>
            <a:pPr lvl="1"/>
            <a:r>
              <a:rPr lang="en-US" sz="2000" dirty="0" smtClean="0"/>
              <a:t>Indexing and database retrieval</a:t>
            </a:r>
          </a:p>
          <a:p>
            <a:pPr lvl="1"/>
            <a:r>
              <a:rPr lang="en-US" sz="2000" dirty="0" smtClean="0"/>
              <a:t>Object recognition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4425" y="1524000"/>
            <a:ext cx="2339975" cy="23926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" name="Picture 4" descr="Inliers_im1_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8557" y="4267199"/>
            <a:ext cx="3645578" cy="2360887"/>
          </a:xfrm>
          <a:prstGeom prst="rect">
            <a:avLst/>
          </a:prstGeom>
        </p:spPr>
      </p:pic>
      <p:pic>
        <p:nvPicPr>
          <p:cNvPr id="6" name="Picture 5" descr="Inliers_im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4266525"/>
            <a:ext cx="3286996" cy="2362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0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ln/>
        </p:spPr>
        <p:txBody>
          <a:bodyPr rIns="132080"/>
          <a:lstStyle/>
          <a:p>
            <a:r>
              <a:rPr lang="en-US" sz="4000" dirty="0" smtClean="0"/>
              <a:t>A hard feature matching problem</a:t>
            </a:r>
            <a:endParaRPr lang="en-US" sz="4000" dirty="0"/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2781300" y="5910263"/>
            <a:ext cx="3632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NASA Mars Rover images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/>
          </p:cNvSpPr>
          <p:nvPr/>
        </p:nvSpPr>
        <p:spPr bwMode="auto">
          <a:xfrm>
            <a:off x="2781300" y="5910263"/>
            <a:ext cx="3632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NASA Mars Rover images</a:t>
            </a:r>
          </a:p>
          <a:p>
            <a:pPr marL="39688" algn="ctr"/>
            <a:r>
              <a:rPr lang="en-US" sz="16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with SIFT feature matches</a:t>
            </a:r>
            <a:br>
              <a:rPr lang="en-US" sz="16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16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Figure by Noah Snavely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ln/>
        </p:spPr>
        <p:txBody>
          <a:bodyPr rIns="132080"/>
          <a:lstStyle/>
          <a:p>
            <a:r>
              <a:rPr lang="en-US" sz="4000" dirty="0"/>
              <a:t>Answer below </a:t>
            </a:r>
            <a:r>
              <a:rPr lang="en-US" sz="2400" dirty="0"/>
              <a:t>(look for tiny colored squares…)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6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Goal: interest operator repeatability</a:t>
            </a:r>
            <a:endParaRPr lang="en-US" sz="4000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detect (at least some of) the same points in both images.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Yet we have to be able to run the detection procedure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independently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 per image.</a:t>
            </a:r>
            <a:endParaRPr lang="en-US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514600"/>
            <a:ext cx="7487497" cy="2671465"/>
            <a:chOff x="838200" y="3429000"/>
            <a:chExt cx="7487497" cy="2671465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9343" y="4009571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914" y="4590143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486" y="4880429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5057" y="4445000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5343" y="4299857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914" y="4880429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4200" y="4154714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8200" y="4735286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No </a:t>
              </a:r>
              <a:r>
                <a:rPr lang="en-US" sz="2400" dirty="0">
                  <a:solidFill>
                    <a:srgbClr val="FF3300"/>
                  </a:solidFill>
                  <a:cs typeface="Times New Roman" pitchFamily="18" charset="0"/>
                </a:rPr>
                <a:t>chance </a:t>
              </a: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to find true matches!</a:t>
              </a:r>
              <a:endParaRPr lang="ru-RU" sz="2400" dirty="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79850-1E96-438F-8D98-28A24A8D259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print"/>
          <a:srcRect l="48239" t="33333" r="35682" b="40741"/>
          <a:stretch>
            <a:fillRect/>
          </a:stretch>
        </p:blipFill>
        <p:spPr bwMode="auto">
          <a:xfrm>
            <a:off x="6477000" y="3124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00400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000000"/>
                </a:solidFill>
              </a:rPr>
              <a:t>Goal: descriptor distinctiveness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be able to reliably determine which point goes with which.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78758" y="2514600"/>
            <a:ext cx="3464378" cy="2020887"/>
            <a:chOff x="1981200" y="3535362"/>
            <a:chExt cx="1714500" cy="1000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800" y="3840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00" y="41449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000" y="4297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1800" y="4068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43236" y="2514600"/>
            <a:ext cx="3791164" cy="2057400"/>
            <a:chOff x="4495800" y="3611562"/>
            <a:chExt cx="1562100" cy="847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338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625" y="4192587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00" y="36877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400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436" y="3192462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636" y="3192462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636" y="2819401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436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5655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l="22109" r="59801" b="70370"/>
          <a:stretch>
            <a:fillRect/>
          </a:stretch>
        </p:blipFill>
        <p:spPr bwMode="auto">
          <a:xfrm>
            <a:off x="5410200" y="27432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 l="8040" t="33333" r="71861" b="33333"/>
          <a:stretch>
            <a:fillRect/>
          </a:stretch>
        </p:blipFill>
        <p:spPr bwMode="auto">
          <a:xfrm>
            <a:off x="4648200" y="3124200"/>
            <a:ext cx="6096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 l="28139" t="62963" r="55781" b="7407"/>
          <a:stretch>
            <a:fillRect/>
          </a:stretch>
        </p:blipFill>
        <p:spPr bwMode="auto">
          <a:xfrm>
            <a:off x="5638800" y="3733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 cstate="print"/>
          <a:srcRect l="24195" t="20817" r="56009" b="45247"/>
          <a:stretch>
            <a:fillRect/>
          </a:stretch>
        </p:blipFill>
        <p:spPr bwMode="auto">
          <a:xfrm>
            <a:off x="1447800" y="2895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00401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827339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79850-1E96-438F-8D98-28A24A8D259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 animBg="1"/>
      <p:bldP spid="17" grpId="0" animBg="1"/>
      <p:bldP spid="18" grpId="0" animBg="1"/>
      <p:bldP spid="19" grpId="0" animBg="1"/>
      <p:bldP spid="20" grpId="0"/>
      <p:bldP spid="46" grpId="0" animBg="1"/>
      <p:bldP spid="47" grpId="0" animBg="1"/>
      <p:bldP spid="4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2"/>
                </a:solidFill>
              </a:rPr>
              <a:t>Description</a:t>
            </a:r>
            <a:r>
              <a:rPr lang="en-US" sz="2400" dirty="0" err="1" smtClean="0">
                <a:solidFill>
                  <a:schemeClr val="bg2"/>
                </a:solidFill>
              </a:rPr>
              <a:t>:Extract</a:t>
            </a:r>
            <a:r>
              <a:rPr lang="en-US" sz="2400" dirty="0" smtClean="0">
                <a:solidFill>
                  <a:schemeClr val="bg2"/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46754"/>
            <a:ext cx="8229600" cy="579409"/>
          </a:xfrm>
        </p:spPr>
        <p:txBody>
          <a:bodyPr/>
          <a:lstStyle/>
          <a:p>
            <a:r>
              <a:rPr lang="en-US" dirty="0" smtClean="0"/>
              <a:t>What points would you choose?</a:t>
            </a:r>
            <a:endParaRPr lang="en-US" dirty="0"/>
          </a:p>
        </p:txBody>
      </p:sp>
      <p:pic>
        <p:nvPicPr>
          <p:cNvPr id="4" name="Picture 3" descr="uttow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109" y="252369"/>
            <a:ext cx="7772400" cy="51841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z="3000" b="1" dirty="0" smtClean="0"/>
              <a:t>Corners</a:t>
            </a:r>
            <a:r>
              <a:rPr lang="en-US" sz="3000" dirty="0" smtClean="0"/>
              <a:t> as distinctive interest points</a:t>
            </a:r>
            <a:endParaRPr lang="ru-RU" sz="3000" dirty="0"/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We should easily recognize the point by looking through a small window</a:t>
            </a:r>
          </a:p>
          <a:p>
            <a:pPr>
              <a:lnSpc>
                <a:spcPct val="90000"/>
              </a:lnSpc>
            </a:pPr>
            <a:r>
              <a:rPr lang="en-US"/>
              <a:t>Shifting a window in </a:t>
            </a:r>
            <a:r>
              <a:rPr lang="en-US" i="1"/>
              <a:t>any</a:t>
            </a:r>
            <a:r>
              <a:rPr lang="en-US"/>
              <a:t> </a:t>
            </a:r>
            <a:r>
              <a:rPr lang="en-US" i="1"/>
              <a:t>direction</a:t>
            </a:r>
            <a:r>
              <a:rPr lang="en-US"/>
              <a:t> should give </a:t>
            </a:r>
            <a:r>
              <a:rPr lang="en-US" i="1"/>
              <a:t>a large change</a:t>
            </a:r>
            <a:r>
              <a:rPr lang="en-US"/>
              <a:t> in intensity</a:t>
            </a:r>
            <a:endParaRPr lang="ru-RU"/>
          </a:p>
        </p:txBody>
      </p:sp>
      <p:grpSp>
        <p:nvGrpSpPr>
          <p:cNvPr id="836612" name="Group 4"/>
          <p:cNvGrpSpPr>
            <a:grpSpLocks/>
          </p:cNvGrpSpPr>
          <p:nvPr/>
        </p:nvGrpSpPr>
        <p:grpSpPr bwMode="auto">
          <a:xfrm>
            <a:off x="3429000" y="2895600"/>
            <a:ext cx="2438400" cy="3870325"/>
            <a:chOff x="2160" y="1824"/>
            <a:chExt cx="1536" cy="2438"/>
          </a:xfrm>
        </p:grpSpPr>
        <p:pic>
          <p:nvPicPr>
            <p:cNvPr id="836613" name="Picture 5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14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“edge”</a:t>
              </a: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no change along the edge direction</a:t>
              </a:r>
              <a:endParaRPr lang="ru-RU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15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16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6617" name="Group 9"/>
          <p:cNvGrpSpPr>
            <a:grpSpLocks/>
          </p:cNvGrpSpPr>
          <p:nvPr/>
        </p:nvGrpSpPr>
        <p:grpSpPr bwMode="auto">
          <a:xfrm>
            <a:off x="6019800" y="2895600"/>
            <a:ext cx="2667000" cy="3870325"/>
            <a:chOff x="3792" y="1824"/>
            <a:chExt cx="1680" cy="2438"/>
          </a:xfrm>
        </p:grpSpPr>
        <p:pic>
          <p:nvPicPr>
            <p:cNvPr id="836618" name="Picture 10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19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“corner”</a:t>
              </a: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significant change in all directions</a:t>
              </a:r>
              <a:endParaRPr lang="ru-RU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20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1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2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3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4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6625" name="Group 17"/>
          <p:cNvGrpSpPr>
            <a:grpSpLocks/>
          </p:cNvGrpSpPr>
          <p:nvPr/>
        </p:nvGrpSpPr>
        <p:grpSpPr bwMode="auto">
          <a:xfrm>
            <a:off x="762000" y="2895600"/>
            <a:ext cx="2362200" cy="3505200"/>
            <a:chOff x="480" y="1824"/>
            <a:chExt cx="1488" cy="2208"/>
          </a:xfrm>
        </p:grpSpPr>
        <p:pic>
          <p:nvPicPr>
            <p:cNvPr id="836626" name="Picture 18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27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region:</a:t>
              </a:r>
              <a:b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no change in all directions</a:t>
              </a:r>
              <a:endParaRPr lang="ru-RU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28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9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30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31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32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6633" name="Text Box 25"/>
          <p:cNvSpPr txBox="1">
            <a:spLocks noChangeArrowheads="1"/>
          </p:cNvSpPr>
          <p:nvPr/>
        </p:nvSpPr>
        <p:spPr bwMode="auto">
          <a:xfrm>
            <a:off x="-76200" y="6578769"/>
            <a:ext cx="473443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Slide credit: </a:t>
            </a:r>
            <a:r>
              <a:rPr lang="en-US" sz="1300" dirty="0" err="1" smtClean="0">
                <a:solidFill>
                  <a:srgbClr val="000000"/>
                </a:solidFill>
                <a:cs typeface="Arial" pitchFamily="34" charset="0"/>
              </a:rPr>
              <a:t>Alyosha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  <a:cs typeface="Arial" pitchFamily="34" charset="0"/>
              </a:rPr>
              <a:t>Efros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sz="1400" kern="0" dirty="0" smtClean="0">
                <a:solidFill>
                  <a:srgbClr val="000000"/>
                </a:solidFill>
              </a:rPr>
              <a:t>Darya </a:t>
            </a:r>
            <a:r>
              <a:rPr lang="en-US" sz="1400" kern="0" dirty="0" err="1" smtClean="0">
                <a:solidFill>
                  <a:srgbClr val="000000"/>
                </a:solidFill>
              </a:rPr>
              <a:t>Frolova</a:t>
            </a:r>
            <a:r>
              <a:rPr lang="en-US" sz="1400" kern="0" dirty="0" smtClean="0">
                <a:solidFill>
                  <a:srgbClr val="000000"/>
                </a:solidFill>
              </a:rPr>
              <a:t>, Denis </a:t>
            </a:r>
            <a:r>
              <a:rPr lang="en-US" sz="1400" kern="0" dirty="0" err="1" smtClean="0">
                <a:solidFill>
                  <a:srgbClr val="000000"/>
                </a:solidFill>
              </a:rPr>
              <a:t>Simakov</a:t>
            </a:r>
            <a:endParaRPr lang="en-US" sz="1400" kern="0" dirty="0" smtClean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8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1071563" y="1022350"/>
          <a:ext cx="5556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86" name="Equation" r:id="rId4" imgW="1790700" imgH="482600" progId="Equation.3">
                  <p:embed/>
                </p:oleObj>
              </mc:Choice>
              <mc:Fallback>
                <p:oleObj name="Equation" r:id="rId4" imgW="1790700" imgH="48260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022350"/>
                        <a:ext cx="5556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687667" y="5362583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87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67" y="5362583"/>
                        <a:ext cx="14287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142" y="3990983"/>
            <a:ext cx="165576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 cstate="print"/>
          <a:srcRect l="7629" t="9563" r="47212" b="45161"/>
          <a:stretch>
            <a:fillRect/>
          </a:stretch>
        </p:blipFill>
        <p:spPr bwMode="auto">
          <a:xfrm>
            <a:off x="2606705" y="4013208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 cstate="print"/>
          <a:srcRect l="6955" t="54877" r="45802"/>
          <a:stretch>
            <a:fillRect/>
          </a:stretch>
        </p:blipFill>
        <p:spPr bwMode="auto">
          <a:xfrm>
            <a:off x="6762780" y="4013208"/>
            <a:ext cx="17002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 cstate="print"/>
          <a:srcRect l="53523" t="54877"/>
          <a:stretch>
            <a:fillRect/>
          </a:stretch>
        </p:blipFill>
        <p:spPr bwMode="auto">
          <a:xfrm>
            <a:off x="4668867" y="4013208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6"/>
          <p:cNvGraphicFramePr>
            <a:graphicFrameLocks noChangeAspect="1"/>
          </p:cNvGraphicFramePr>
          <p:nvPr/>
        </p:nvGraphicFramePr>
        <p:xfrm>
          <a:off x="4745067" y="5362583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88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67" y="5362583"/>
                        <a:ext cx="1460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7"/>
          <p:cNvGraphicFramePr>
            <a:graphicFrameLocks noChangeAspect="1"/>
          </p:cNvGraphicFramePr>
          <p:nvPr/>
        </p:nvGraphicFramePr>
        <p:xfrm>
          <a:off x="6497667" y="5362583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89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67" y="5362583"/>
                        <a:ext cx="2222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smtClean="0">
                <a:solidFill>
                  <a:srgbClr val="000000"/>
                </a:solidFill>
              </a:rPr>
              <a:t>Corners</a:t>
            </a:r>
            <a:r>
              <a:rPr lang="en-US" sz="3000" kern="0" smtClean="0">
                <a:solidFill>
                  <a:srgbClr val="000000"/>
                </a:solidFill>
              </a:rPr>
              <a:t>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57213" y="2771766"/>
            <a:ext cx="78137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 x 2 matrix of image derivatives (averaged in neighborhood of a point)</a:t>
            </a:r>
            <a:r>
              <a:rPr lang="en-US" sz="2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.</a:t>
            </a:r>
            <a:endParaRPr lang="en-US" sz="2800" dirty="0" smtClean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596" y="5619780"/>
            <a:ext cx="14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Notation: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5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Text Box 2"/>
          <p:cNvSpPr txBox="1">
            <a:spLocks noChangeArrowheads="1"/>
          </p:cNvSpPr>
          <p:nvPr/>
        </p:nvSpPr>
        <p:spPr bwMode="auto">
          <a:xfrm>
            <a:off x="685800" y="1143000"/>
            <a:ext cx="685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First, consider an axis-aligned corner:</a:t>
            </a:r>
          </a:p>
        </p:txBody>
      </p:sp>
      <p:sp>
        <p:nvSpPr>
          <p:cNvPr id="8652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matrix reveal?</a:t>
            </a:r>
            <a:endParaRPr lang="en-US" dirty="0"/>
          </a:p>
        </p:txBody>
      </p:sp>
      <p:pic>
        <p:nvPicPr>
          <p:cNvPr id="23" name="Picture 10" descr="corner"/>
          <p:cNvPicPr>
            <a:picLocks noChangeAspect="1" noChangeArrowheads="1"/>
          </p:cNvPicPr>
          <p:nvPr/>
        </p:nvPicPr>
        <p:blipFill>
          <a:blip r:embed="rId3" cstate="print"/>
          <a:srcRect t="-13333" b="26667"/>
          <a:stretch>
            <a:fillRect/>
          </a:stretch>
        </p:blipFill>
        <p:spPr bwMode="auto">
          <a:xfrm>
            <a:off x="3733800" y="2209800"/>
            <a:ext cx="19812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3810000" y="2590800"/>
            <a:ext cx="1676400" cy="1600200"/>
            <a:chOff x="2400" y="1968"/>
            <a:chExt cx="1056" cy="1008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 flipH="1">
              <a:off x="2400" y="240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 flipH="1">
              <a:off x="2400" y="2592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Line 9"/>
            <p:cNvSpPr>
              <a:spLocks noChangeShapeType="1"/>
            </p:cNvSpPr>
            <p:nvPr/>
          </p:nvSpPr>
          <p:spPr bwMode="auto">
            <a:xfrm flipH="1">
              <a:off x="2400" y="2784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Line 10"/>
            <p:cNvSpPr>
              <a:spLocks noChangeShapeType="1"/>
            </p:cNvSpPr>
            <p:nvPr/>
          </p:nvSpPr>
          <p:spPr bwMode="auto">
            <a:xfrm flipH="1">
              <a:off x="2400" y="2976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Line 11"/>
            <p:cNvSpPr>
              <a:spLocks noChangeShapeType="1"/>
            </p:cNvSpPr>
            <p:nvPr/>
          </p:nvSpPr>
          <p:spPr bwMode="auto">
            <a:xfrm rot="5400000" flipH="1">
              <a:off x="2688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Line 12"/>
            <p:cNvSpPr>
              <a:spLocks noChangeShapeType="1"/>
            </p:cNvSpPr>
            <p:nvPr/>
          </p:nvSpPr>
          <p:spPr bwMode="auto">
            <a:xfrm rot="5400000" flipH="1">
              <a:off x="2880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Line 13"/>
            <p:cNvSpPr>
              <a:spLocks noChangeShapeType="1"/>
            </p:cNvSpPr>
            <p:nvPr/>
          </p:nvSpPr>
          <p:spPr bwMode="auto">
            <a:xfrm rot="5400000" flipH="1">
              <a:off x="3072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Line 14"/>
            <p:cNvSpPr>
              <a:spLocks noChangeShapeType="1"/>
            </p:cNvSpPr>
            <p:nvPr/>
          </p:nvSpPr>
          <p:spPr bwMode="auto">
            <a:xfrm rot="5400000" flipH="1">
              <a:off x="3264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31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stitch together a panorama (a.k.a. 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between second image and first</a:t>
            </a:r>
          </a:p>
          <a:p>
            <a:pPr lvl="1"/>
            <a:r>
              <a:rPr lang="en-US" sz="2400" dirty="0" smtClean="0"/>
              <a:t>Transform the second image to overlap with the first</a:t>
            </a:r>
          </a:p>
          <a:p>
            <a:pPr lvl="1"/>
            <a:r>
              <a:rPr lang="en-US" sz="2400" dirty="0" smtClean="0"/>
              <a:t>Blend the two together to create a mosaic</a:t>
            </a:r>
          </a:p>
          <a:p>
            <a:pPr lvl="1"/>
            <a:r>
              <a:rPr lang="en-US" sz="2400" dirty="0" smtClean="0"/>
              <a:t>(If there are more images, repeat)</a:t>
            </a:r>
          </a:p>
          <a:p>
            <a:pPr lvl="1"/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7330" name="Object 2"/>
          <p:cNvGraphicFramePr>
            <a:graphicFrameLocks noChangeAspect="1"/>
          </p:cNvGraphicFramePr>
          <p:nvPr/>
        </p:nvGraphicFramePr>
        <p:xfrm>
          <a:off x="1406525" y="1905000"/>
          <a:ext cx="6351588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4" name="Equation" r:id="rId4" imgW="2082800" imgH="508000" progId="Equation.3">
                  <p:embed/>
                </p:oleObj>
              </mc:Choice>
              <mc:Fallback>
                <p:oleObj name="Equation" r:id="rId4" imgW="2082800" imgH="5080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6525" y="1905000"/>
                        <a:ext cx="6351588" cy="154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7331" name="Text Box 3"/>
          <p:cNvSpPr txBox="1">
            <a:spLocks noChangeArrowheads="1"/>
          </p:cNvSpPr>
          <p:nvPr/>
        </p:nvSpPr>
        <p:spPr bwMode="auto">
          <a:xfrm>
            <a:off x="685800" y="1143000"/>
            <a:ext cx="685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First, consider an axis-aligned corner:</a:t>
            </a:r>
          </a:p>
        </p:txBody>
      </p:sp>
      <p:sp>
        <p:nvSpPr>
          <p:cNvPr id="867332" name="Text Box 4"/>
          <p:cNvSpPr txBox="1">
            <a:spLocks noChangeArrowheads="1"/>
          </p:cNvSpPr>
          <p:nvPr/>
        </p:nvSpPr>
        <p:spPr bwMode="auto">
          <a:xfrm>
            <a:off x="457200" y="3581400"/>
            <a:ext cx="82296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This means dominant gradient directions align with x or y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axis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Look for locations where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both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l-GR" sz="2800" dirty="0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’s are large.</a:t>
            </a:r>
            <a:endParaRPr lang="en-US" sz="2800" dirty="0">
              <a:solidFill>
                <a:srgbClr val="000000"/>
              </a:solidFill>
              <a:cs typeface="Arial" pitchFamily="34" charset="0"/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If either </a:t>
            </a:r>
            <a:r>
              <a:rPr lang="el-GR" sz="2800" dirty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is close to 0, then this is </a:t>
            </a:r>
            <a:r>
              <a:rPr lang="en-US" sz="2800" b="1" dirty="0">
                <a:solidFill>
                  <a:srgbClr val="000000"/>
                </a:solidFill>
                <a:cs typeface="Arial" pitchFamily="34" charset="0"/>
              </a:rPr>
              <a:t>not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corner-like.</a:t>
            </a:r>
            <a:endParaRPr lang="en-US" sz="2400" dirty="0">
              <a:solidFill>
                <a:srgbClr val="000000"/>
              </a:solidFill>
              <a:latin typeface="Symbol" pitchFamily="18" charset="2"/>
              <a:cs typeface="Arial" pitchFamily="34" charset="0"/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73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matrix reveal?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What if we have a corner that is not aligned with the image axes?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1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matrix reveal?</a:t>
            </a:r>
            <a:endParaRPr lang="en-US" dirty="0"/>
          </a:p>
        </p:txBody>
      </p:sp>
      <p:graphicFrame>
        <p:nvGraphicFramePr>
          <p:cNvPr id="8693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445987"/>
              </p:ext>
            </p:extLst>
          </p:nvPr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2" name="Equation" r:id="rId4" imgW="1244520" imgH="482400" progId="Equation.3">
                  <p:embed/>
                </p:oleObj>
              </mc:Choice>
              <mc:Fallback>
                <p:oleObj name="Equation" r:id="rId4" imgW="1244520" imgH="4824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9395" name="Object 19"/>
          <p:cNvGraphicFramePr>
            <a:graphicFrameLocks noChangeAspect="1"/>
          </p:cNvGraphicFramePr>
          <p:nvPr/>
        </p:nvGraphicFramePr>
        <p:xfrm>
          <a:off x="5730875" y="2438400"/>
          <a:ext cx="15859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3" name="Equation" r:id="rId6" imgW="660400" imgH="228600" progId="Equation.3">
                  <p:embed/>
                </p:oleObj>
              </mc:Choice>
              <mc:Fallback>
                <p:oleObj name="Equation" r:id="rId6" imgW="660400" imgH="2286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2438400"/>
                        <a:ext cx="1585913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733538" y="2236799"/>
            <a:ext cx="1981200" cy="1981200"/>
            <a:chOff x="3105138" y="3635398"/>
            <a:chExt cx="1981200" cy="1981200"/>
          </a:xfrm>
        </p:grpSpPr>
        <p:pic>
          <p:nvPicPr>
            <p:cNvPr id="24" name="Picture 10" descr="corner"/>
            <p:cNvPicPr>
              <a:picLocks noChangeAspect="1" noChangeArrowheads="1"/>
            </p:cNvPicPr>
            <p:nvPr/>
          </p:nvPicPr>
          <p:blipFill>
            <a:blip r:embed="rId8" cstate="print"/>
            <a:srcRect t="-13333" b="26667"/>
            <a:stretch>
              <a:fillRect/>
            </a:stretch>
          </p:blipFill>
          <p:spPr bwMode="auto">
            <a:xfrm rot="1721913">
              <a:off x="3105138" y="3635398"/>
              <a:ext cx="1981200" cy="198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25" name="Group 6"/>
            <p:cNvGrpSpPr>
              <a:grpSpLocks/>
            </p:cNvGrpSpPr>
            <p:nvPr/>
          </p:nvGrpSpPr>
          <p:grpSpPr bwMode="auto">
            <a:xfrm rot="1721913">
              <a:off x="3418410" y="4089857"/>
              <a:ext cx="1501776" cy="1504950"/>
              <a:chOff x="2610" y="2151"/>
              <a:chExt cx="946" cy="948"/>
            </a:xfrm>
          </p:grpSpPr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H="1">
                <a:off x="2610" y="252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flipH="1">
                <a:off x="2610" y="2715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H="1">
                <a:off x="2610" y="2907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H="1">
                <a:off x="2610" y="3099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rot="5400000" flipH="1">
                <a:off x="2788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rot="5400000" flipH="1">
                <a:off x="2980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rot="5400000" flipH="1">
                <a:off x="3172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rot="5400000" flipH="1">
                <a:off x="3364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85800" y="48006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i="1" dirty="0" err="1" smtClean="0">
                <a:solidFill>
                  <a:srgbClr val="000000"/>
                </a:solidFill>
              </a:rPr>
              <a:t>eigenvalues</a:t>
            </a:r>
            <a:r>
              <a:rPr lang="en-US" sz="2800" dirty="0" smtClean="0">
                <a:solidFill>
                  <a:srgbClr val="000000"/>
                </a:solidFill>
              </a:rPr>
              <a:t> of </a:t>
            </a:r>
            <a:r>
              <a:rPr lang="en-US" sz="2800" i="1" dirty="0" smtClean="0">
                <a:solidFill>
                  <a:srgbClr val="000000"/>
                </a:solidFill>
              </a:rPr>
              <a:t>M </a:t>
            </a:r>
            <a:r>
              <a:rPr lang="en-US" sz="2800" dirty="0" smtClean="0">
                <a:solidFill>
                  <a:srgbClr val="000000"/>
                </a:solidFill>
              </a:rPr>
              <a:t>reveal the amount of intensity change in the two principal orthogonal gradient directions in the window.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69379" name="Text Box 3"/>
          <p:cNvSpPr txBox="1">
            <a:spLocks noChangeArrowheads="1"/>
          </p:cNvSpPr>
          <p:nvPr/>
        </p:nvSpPr>
        <p:spPr bwMode="auto">
          <a:xfrm>
            <a:off x="609600" y="1233488"/>
            <a:ext cx="7391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Since </a:t>
            </a:r>
            <a:r>
              <a:rPr lang="en-US" sz="2800" i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is symmetric, we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have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(Eigenvalue decomposition)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Corner response function</a:t>
            </a:r>
            <a:endParaRPr lang="en-US" dirty="0"/>
          </a:p>
        </p:txBody>
      </p: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5532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5052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6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;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1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5281189"/>
            <a:ext cx="3441256" cy="134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</a:t>
            </a:r>
            <a:r>
              <a:rPr lang="en-US" dirty="0" smtClean="0"/>
              <a:t>corner detector</a:t>
            </a:r>
            <a:endParaRPr lang="ru-RU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8048682" cy="2801955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Compute</a:t>
            </a:r>
            <a:r>
              <a:rPr lang="en-US" sz="2800" i="1" dirty="0" smtClean="0"/>
              <a:t> M </a:t>
            </a:r>
            <a:r>
              <a:rPr lang="en-US" sz="2800" dirty="0" smtClean="0"/>
              <a:t>matrix for each image window to get their </a:t>
            </a:r>
            <a:r>
              <a:rPr lang="en-US" i="1" dirty="0" err="1" smtClean="0"/>
              <a:t>cornerness</a:t>
            </a:r>
            <a:r>
              <a:rPr lang="en-US" i="1" dirty="0" smtClean="0"/>
              <a:t> </a:t>
            </a:r>
            <a:r>
              <a:rPr lang="en-US" sz="2800" dirty="0" smtClean="0"/>
              <a:t>scores.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Find points </a:t>
            </a:r>
            <a:r>
              <a:rPr lang="en-US" sz="2800" dirty="0" smtClean="0"/>
              <a:t>whose surrounding window gave large </a:t>
            </a:r>
            <a:r>
              <a:rPr lang="en-US" sz="2800" dirty="0"/>
              <a:t>corner response </a:t>
            </a:r>
            <a:r>
              <a:rPr lang="en-US" sz="2800" dirty="0" smtClean="0"/>
              <a:t>(</a:t>
            </a:r>
            <a:r>
              <a:rPr lang="en-US" i="1" dirty="0" smtClean="0"/>
              <a:t>f </a:t>
            </a:r>
            <a:r>
              <a:rPr lang="en-US" sz="2800" dirty="0" smtClean="0"/>
              <a:t>&gt; </a:t>
            </a:r>
            <a:r>
              <a:rPr lang="en-US" sz="2800" dirty="0"/>
              <a:t>threshold)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Take the points of local </a:t>
            </a:r>
            <a:r>
              <a:rPr lang="en-US" sz="2800" dirty="0" smtClean="0"/>
              <a:t>maxima</a:t>
            </a:r>
            <a:r>
              <a:rPr lang="en-US" dirty="0" smtClean="0"/>
              <a:t>, i.e., perform non-maximum suppression</a:t>
            </a:r>
            <a:endParaRPr lang="ru-RU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Harris application</a:t>
            </a:r>
            <a:endParaRPr lang="en-US" dirty="0"/>
          </a:p>
        </p:txBody>
      </p:sp>
      <p:pic>
        <p:nvPicPr>
          <p:cNvPr id="4" name="Picture 3" descr="uttowe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066800"/>
            <a:ext cx="7772400" cy="5184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3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685800" y="914400"/>
            <a:ext cx="57310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>
                <a:latin typeface="+mj-lt"/>
                <a:cs typeface="Times New Roman" pitchFamily="18" charset="0"/>
              </a:rPr>
              <a:t>Compute corner response </a:t>
            </a:r>
            <a:r>
              <a:rPr lang="en-US" sz="2400" dirty="0" smtClean="0">
                <a:latin typeface="+mj-lt"/>
                <a:cs typeface="Times New Roman" pitchFamily="18" charset="0"/>
              </a:rPr>
              <a:t>at every pixel.</a:t>
            </a:r>
            <a:endParaRPr lang="ru-RU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ut_harris_blur1.5Rmap.jpg"/>
          <p:cNvPicPr>
            <a:picLocks noChangeAspect="1"/>
          </p:cNvPicPr>
          <p:nvPr/>
        </p:nvPicPr>
        <p:blipFill>
          <a:blip r:embed="rId3" cstate="print"/>
          <a:srcRect l="12500" t="6667" r="9167" b="11111"/>
          <a:stretch>
            <a:fillRect/>
          </a:stretch>
        </p:blipFill>
        <p:spPr>
          <a:xfrm>
            <a:off x="1371600" y="1447800"/>
            <a:ext cx="6400800" cy="503892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smtClean="0"/>
              <a:t>Example of Harris application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4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 descr="thresholded_v_score.jpg"/>
          <p:cNvPicPr>
            <a:picLocks noChangeAspect="1"/>
          </p:cNvPicPr>
          <p:nvPr/>
        </p:nvPicPr>
        <p:blipFill>
          <a:blip r:embed="rId3" cstate="print"/>
          <a:srcRect l="55833"/>
          <a:stretch>
            <a:fillRect/>
          </a:stretch>
        </p:blipFill>
        <p:spPr bwMode="auto">
          <a:xfrm>
            <a:off x="701622" y="1242086"/>
            <a:ext cx="7547276" cy="503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kern="0" smtClean="0">
                <a:solidFill>
                  <a:srgbClr val="000000"/>
                </a:solidFill>
              </a:rPr>
              <a:t>Example of Harris application</a:t>
            </a:r>
            <a:endParaRPr lang="en-US" sz="3400" kern="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AD9B1-B23E-4645-BE20-A5207F5EA387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4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905000" y="3187568"/>
            <a:ext cx="4993895" cy="1232035"/>
            <a:chOff x="1768" y="1339"/>
            <a:chExt cx="1968" cy="480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7194 h 528"/>
                  <a:gd name="T2" fmla="*/ 623 w 720"/>
                  <a:gd name="T3" fmla="*/ 0 h 528"/>
                  <a:gd name="T4" fmla="*/ 9359 w 720"/>
                  <a:gd name="T5" fmla="*/ 4575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28 h 528"/>
                  <a:gd name="T2" fmla="*/ 1 w 720"/>
                  <a:gd name="T3" fmla="*/ 0 h 528"/>
                  <a:gd name="T4" fmla="*/ 12 w 720"/>
                  <a:gd name="T5" fmla="*/ 18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2536" y="1339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1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r>
              <a:rPr lang="en-US" sz="2800" dirty="0" smtClean="0"/>
              <a:t>Translation invariant?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143762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47800" y="3001051"/>
            <a:ext cx="6172200" cy="2209800"/>
            <a:chOff x="1447800" y="3001051"/>
            <a:chExt cx="6172200" cy="220980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447800" y="3001051"/>
              <a:ext cx="2184671" cy="22098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756112" y="3384877"/>
              <a:ext cx="787909" cy="725004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>
              <a:off x="3899439" y="3521617"/>
              <a:ext cx="1218023" cy="12320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435329" y="3001051"/>
              <a:ext cx="2184671" cy="22098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553200" y="4104847"/>
              <a:ext cx="787909" cy="725004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3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r>
              <a:rPr lang="en-US" sz="2800" dirty="0"/>
              <a:t>Translation invariant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pSp>
        <p:nvGrpSpPr>
          <p:cNvPr id="3" name="Group 18"/>
          <p:cNvGrpSpPr/>
          <p:nvPr/>
        </p:nvGrpSpPr>
        <p:grpSpPr>
          <a:xfrm>
            <a:off x="1219200" y="3244850"/>
            <a:ext cx="2819400" cy="3232150"/>
            <a:chOff x="1219200" y="3244850"/>
            <a:chExt cx="2819400" cy="323215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95400" y="3463925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9200" y="40227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34893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2688" y="32448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5775325"/>
              <a:ext cx="2590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All points will be classified as </a:t>
              </a:r>
              <a:r>
                <a:rPr lang="en-US" sz="2000" dirty="0">
                  <a:solidFill>
                    <a:srgbClr val="0033CC"/>
                  </a:solidFill>
                  <a:cs typeface="Times New Roman" pitchFamily="18" charset="0"/>
                </a:rPr>
                <a:t>edges</a:t>
              </a:r>
              <a:endParaRPr lang="ru-RU" sz="2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800600" y="3565525"/>
            <a:ext cx="3352800" cy="2667000"/>
            <a:chOff x="4800600" y="3565525"/>
            <a:chExt cx="3352800" cy="26670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7086600" y="3844925"/>
              <a:ext cx="381000" cy="3302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024688" y="37401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800600" y="3565525"/>
              <a:ext cx="1676400" cy="838200"/>
            </a:xfrm>
            <a:custGeom>
              <a:avLst/>
              <a:gdLst>
                <a:gd name="T0" fmla="*/ 1257300 w 21600"/>
                <a:gd name="T1" fmla="*/ 0 h 21600"/>
                <a:gd name="T2" fmla="*/ 0 w 21600"/>
                <a:gd name="T3" fmla="*/ 419100 h 21600"/>
                <a:gd name="T4" fmla="*/ 1257300 w 21600"/>
                <a:gd name="T5" fmla="*/ 838200 h 21600"/>
                <a:gd name="T6" fmla="*/ 16764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781800" y="5775325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pitchFamily="18" charset="0"/>
                </a:rPr>
                <a:t>Corner !</a:t>
              </a:r>
              <a:endParaRPr lang="ru-RU" sz="24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500" y="1940252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No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3400" y="143762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6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" name="Picture 4" descr="fig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66863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4" cstate="print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4" cstate="print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4" cstate="print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4" cstate="print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4" cstate="print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25562"/>
            <a:ext cx="8763000" cy="4525963"/>
          </a:xfrm>
        </p:spPr>
        <p:txBody>
          <a:bodyPr/>
          <a:lstStyle/>
          <a:p>
            <a:r>
              <a:rPr lang="en-US" sz="2800" dirty="0" smtClean="0"/>
              <a:t>Image warping to create mosaic, given </a:t>
            </a:r>
            <a:r>
              <a:rPr lang="en-US" sz="2800" dirty="0" err="1" smtClean="0"/>
              <a:t>homography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Interest point detection</a:t>
            </a:r>
          </a:p>
          <a:p>
            <a:pPr lvl="1"/>
            <a:r>
              <a:rPr lang="en-US" sz="2400" dirty="0" smtClean="0"/>
              <a:t>Harris corner detector</a:t>
            </a:r>
          </a:p>
          <a:p>
            <a:pPr lvl="1"/>
            <a:r>
              <a:rPr lang="en-US" sz="2400" dirty="0" smtClean="0"/>
              <a:t>Next time: </a:t>
            </a:r>
          </a:p>
          <a:p>
            <a:pPr lvl="2"/>
            <a:r>
              <a:rPr lang="en-US" sz="2000" dirty="0" err="1" smtClean="0"/>
              <a:t>Laplacian</a:t>
            </a:r>
            <a:r>
              <a:rPr lang="en-US" sz="2000" dirty="0" smtClean="0"/>
              <a:t> of Gaussian, automatic scale selection</a:t>
            </a:r>
          </a:p>
          <a:p>
            <a:pPr lvl="1"/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8C68F-2498-4D0A-9843-338F912BD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stitch together a panorama (a.k.a. 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between second image and first</a:t>
            </a:r>
          </a:p>
          <a:p>
            <a:pPr lvl="1"/>
            <a:r>
              <a:rPr lang="en-US" sz="2400" dirty="0" smtClean="0"/>
              <a:t>Transform the second image to overlap with the first</a:t>
            </a:r>
          </a:p>
          <a:p>
            <a:pPr lvl="1"/>
            <a:r>
              <a:rPr lang="en-US" sz="2400" dirty="0" smtClean="0"/>
              <a:t>Blend the two together to create a mosaic</a:t>
            </a:r>
          </a:p>
          <a:p>
            <a:pPr lvl="1"/>
            <a:r>
              <a:rPr lang="en-US" sz="2400" dirty="0" smtClean="0"/>
              <a:t>(If there are more images, repeat)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…but </a:t>
            </a:r>
            <a:r>
              <a:rPr lang="en-US" sz="2400" b="1" dirty="0" smtClean="0"/>
              <a:t>wait</a:t>
            </a:r>
            <a:r>
              <a:rPr lang="en-US" sz="2400" dirty="0" smtClean="0"/>
              <a:t>, why should this work at all?</a:t>
            </a:r>
          </a:p>
          <a:p>
            <a:pPr lvl="1"/>
            <a:r>
              <a:rPr lang="en-US" sz="2400" dirty="0" smtClean="0"/>
              <a:t>What about the 3D geometry of the scene?</a:t>
            </a:r>
          </a:p>
          <a:p>
            <a:pPr lvl="1"/>
            <a:r>
              <a:rPr lang="en-US" sz="2400" dirty="0" smtClean="0"/>
              <a:t>Why aren’t we using it?</a:t>
            </a:r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0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reprojection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Basic question</a:t>
            </a:r>
          </a:p>
          <a:p>
            <a:pPr lvl="1"/>
            <a:r>
              <a:rPr lang="en-US" sz="1800" smtClean="0"/>
              <a:t>How to relate two images from the same camera center?</a:t>
            </a:r>
          </a:p>
          <a:p>
            <a:pPr lvl="2"/>
            <a:r>
              <a:rPr lang="en-US" sz="1600" smtClean="0"/>
              <a:t>how to map a pixel from PP1 to PP2</a:t>
            </a: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7618413" y="1143000"/>
            <a:ext cx="1220787" cy="839788"/>
          </a:xfrm>
          <a:custGeom>
            <a:avLst/>
            <a:gdLst>
              <a:gd name="T0" fmla="*/ 167311325 w 865"/>
              <a:gd name="T1" fmla="*/ 0 h 529"/>
              <a:gd name="T2" fmla="*/ 143410722 w 865"/>
              <a:gd name="T3" fmla="*/ 60483783 h 529"/>
              <a:gd name="T4" fmla="*/ 143410722 w 865"/>
              <a:gd name="T5" fmla="*/ 120967566 h 529"/>
              <a:gd name="T6" fmla="*/ 95606692 w 865"/>
              <a:gd name="T7" fmla="*/ 181451324 h 529"/>
              <a:gd name="T8" fmla="*/ 71704655 w 865"/>
              <a:gd name="T9" fmla="*/ 241935132 h 529"/>
              <a:gd name="T10" fmla="*/ 71704655 w 865"/>
              <a:gd name="T11" fmla="*/ 302418890 h 529"/>
              <a:gd name="T12" fmla="*/ 71704655 w 865"/>
              <a:gd name="T13" fmla="*/ 362902648 h 529"/>
              <a:gd name="T14" fmla="*/ 47804052 w 865"/>
              <a:gd name="T15" fmla="*/ 423386505 h 529"/>
              <a:gd name="T16" fmla="*/ 23902026 w 865"/>
              <a:gd name="T17" fmla="*/ 483870263 h 529"/>
              <a:gd name="T18" fmla="*/ 0 w 865"/>
              <a:gd name="T19" fmla="*/ 544354021 h 529"/>
              <a:gd name="T20" fmla="*/ 0 w 865"/>
              <a:gd name="T21" fmla="*/ 604837779 h 529"/>
              <a:gd name="T22" fmla="*/ 0 w 865"/>
              <a:gd name="T23" fmla="*/ 665321538 h 529"/>
              <a:gd name="T24" fmla="*/ 23902026 w 865"/>
              <a:gd name="T25" fmla="*/ 725805296 h 529"/>
              <a:gd name="T26" fmla="*/ 23902026 w 865"/>
              <a:gd name="T27" fmla="*/ 786289054 h 529"/>
              <a:gd name="T28" fmla="*/ 47804052 w 865"/>
              <a:gd name="T29" fmla="*/ 846773010 h 529"/>
              <a:gd name="T30" fmla="*/ 47804052 w 865"/>
              <a:gd name="T31" fmla="*/ 907256768 h 529"/>
              <a:gd name="T32" fmla="*/ 71704655 w 865"/>
              <a:gd name="T33" fmla="*/ 967740526 h 529"/>
              <a:gd name="T34" fmla="*/ 71704655 w 865"/>
              <a:gd name="T35" fmla="*/ 1028224285 h 529"/>
              <a:gd name="T36" fmla="*/ 95606692 w 865"/>
              <a:gd name="T37" fmla="*/ 1088708043 h 529"/>
              <a:gd name="T38" fmla="*/ 119508707 w 865"/>
              <a:gd name="T39" fmla="*/ 1149191801 h 529"/>
              <a:gd name="T40" fmla="*/ 1697021175 w 865"/>
              <a:gd name="T41" fmla="*/ 1330643075 h 529"/>
              <a:gd name="T42" fmla="*/ 1601414527 w 865"/>
              <a:gd name="T43" fmla="*/ 1209675559 h 529"/>
              <a:gd name="T44" fmla="*/ 1577512512 w 865"/>
              <a:gd name="T45" fmla="*/ 1149191801 h 529"/>
              <a:gd name="T46" fmla="*/ 1553610498 w 865"/>
              <a:gd name="T47" fmla="*/ 1058466164 h 529"/>
              <a:gd name="T48" fmla="*/ 1529709894 w 865"/>
              <a:gd name="T49" fmla="*/ 997982405 h 529"/>
              <a:gd name="T50" fmla="*/ 1505807879 w 865"/>
              <a:gd name="T51" fmla="*/ 937498647 h 529"/>
              <a:gd name="T52" fmla="*/ 1481905864 w 865"/>
              <a:gd name="T53" fmla="*/ 877014889 h 529"/>
              <a:gd name="T54" fmla="*/ 1481905864 w 865"/>
              <a:gd name="T55" fmla="*/ 816530933 h 529"/>
              <a:gd name="T56" fmla="*/ 1481905864 w 865"/>
              <a:gd name="T57" fmla="*/ 725805296 h 529"/>
              <a:gd name="T58" fmla="*/ 1481905864 w 865"/>
              <a:gd name="T59" fmla="*/ 665321538 h 529"/>
              <a:gd name="T60" fmla="*/ 1481905864 w 865"/>
              <a:gd name="T61" fmla="*/ 604837779 h 529"/>
              <a:gd name="T62" fmla="*/ 1529709894 w 865"/>
              <a:gd name="T63" fmla="*/ 544354021 h 529"/>
              <a:gd name="T64" fmla="*/ 1529709894 w 865"/>
              <a:gd name="T65" fmla="*/ 483870263 h 529"/>
              <a:gd name="T66" fmla="*/ 1553610498 w 865"/>
              <a:gd name="T67" fmla="*/ 423386505 h 529"/>
              <a:gd name="T68" fmla="*/ 1601414527 w 865"/>
              <a:gd name="T69" fmla="*/ 393144527 h 529"/>
              <a:gd name="T70" fmla="*/ 1601414527 w 865"/>
              <a:gd name="T71" fmla="*/ 332660769 h 529"/>
              <a:gd name="T72" fmla="*/ 1649217145 w 865"/>
              <a:gd name="T73" fmla="*/ 272177011 h 529"/>
              <a:gd name="T74" fmla="*/ 1697021175 w 865"/>
              <a:gd name="T75" fmla="*/ 241935132 h 529"/>
              <a:gd name="T76" fmla="*/ 1720923190 w 865"/>
              <a:gd name="T77" fmla="*/ 181451324 h 529"/>
              <a:gd name="T78" fmla="*/ 167311325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6584950" y="2057400"/>
            <a:ext cx="1492250" cy="1525588"/>
          </a:xfrm>
          <a:custGeom>
            <a:avLst/>
            <a:gdLst>
              <a:gd name="T0" fmla="*/ 2104732946 w 1057"/>
              <a:gd name="T1" fmla="*/ 604837743 h 961"/>
              <a:gd name="T2" fmla="*/ 0 w 1057"/>
              <a:gd name="T3" fmla="*/ 0 h 961"/>
              <a:gd name="T4" fmla="*/ 0 w 1057"/>
              <a:gd name="T5" fmla="*/ 1814513427 h 961"/>
              <a:gd name="T6" fmla="*/ 2104732946 w 1057"/>
              <a:gd name="T7" fmla="*/ 2147483647 h 961"/>
              <a:gd name="T8" fmla="*/ 2104732946 w 1057"/>
              <a:gd name="T9" fmla="*/ 604837743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0" name="Freeform 6"/>
          <p:cNvSpPr>
            <a:spLocks/>
          </p:cNvSpPr>
          <p:nvPr/>
        </p:nvSpPr>
        <p:spPr bwMode="auto">
          <a:xfrm>
            <a:off x="6381750" y="3552825"/>
            <a:ext cx="1220788" cy="2001838"/>
          </a:xfrm>
          <a:custGeom>
            <a:avLst/>
            <a:gdLst>
              <a:gd name="T0" fmla="*/ 0 w 865"/>
              <a:gd name="T1" fmla="*/ 2086689882 h 1261"/>
              <a:gd name="T2" fmla="*/ 1720926011 w 865"/>
              <a:gd name="T3" fmla="*/ 2147483647 h 1261"/>
              <a:gd name="T4" fmla="*/ 1720926011 w 865"/>
              <a:gd name="T5" fmla="*/ 1043344941 h 1261"/>
              <a:gd name="T6" fmla="*/ 0 w 865"/>
              <a:gd name="T7" fmla="*/ 0 h 1261"/>
              <a:gd name="T8" fmla="*/ 0 w 865"/>
              <a:gd name="T9" fmla="*/ 2086689882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auto">
          <a:xfrm>
            <a:off x="6324600" y="5351463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2" name="Arc 8"/>
          <p:cNvSpPr>
            <a:spLocks/>
          </p:cNvSpPr>
          <p:nvPr/>
        </p:nvSpPr>
        <p:spPr bwMode="auto">
          <a:xfrm rot="-1380000">
            <a:off x="6367463" y="5314950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813 h 21600"/>
              <a:gd name="T4" fmla="*/ 129729 w 21745"/>
              <a:gd name="T5" fmla="*/ 28365813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6316663" y="518953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4" name="Oval 10"/>
          <p:cNvSpPr>
            <a:spLocks noChangeArrowheads="1"/>
          </p:cNvSpPr>
          <p:nvPr/>
        </p:nvSpPr>
        <p:spPr bwMode="auto">
          <a:xfrm rot="-3960000">
            <a:off x="6424613" y="5319713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V="1">
            <a:off x="6348413" y="5359400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8077200" y="2449513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7620000" y="417512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647182" name="Rectangle 14"/>
          <p:cNvSpPr>
            <a:spLocks noChangeArrowheads="1"/>
          </p:cNvSpPr>
          <p:nvPr/>
        </p:nvSpPr>
        <p:spPr bwMode="auto">
          <a:xfrm>
            <a:off x="685800" y="2743200"/>
            <a:ext cx="617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Answer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Cast a ray through each pixel in PP1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Draw the pixel where that ray intersects PP2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518275" y="1447800"/>
            <a:ext cx="1625600" cy="3886200"/>
            <a:chOff x="4106" y="912"/>
            <a:chExt cx="1024" cy="2448"/>
          </a:xfrm>
        </p:grpSpPr>
        <p:sp>
          <p:nvSpPr>
            <p:cNvPr id="82962" name="Line 16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3" name="Line 17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4" name="Line 18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5" name="Oval 19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966" name="Oval 20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7190" name="Text Box 22"/>
          <p:cNvSpPr txBox="1">
            <a:spLocks noChangeArrowheads="1"/>
          </p:cNvSpPr>
          <p:nvPr/>
        </p:nvSpPr>
        <p:spPr bwMode="auto">
          <a:xfrm>
            <a:off x="628650" y="4268788"/>
            <a:ext cx="49657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Observation: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Rather than thinking of this as a 3D reprojection, think of it as a 2D </a:t>
            </a:r>
            <a:r>
              <a:rPr lang="en-US" sz="2400" b="1">
                <a:solidFill>
                  <a:srgbClr val="000000"/>
                </a:solidFill>
              </a:rPr>
              <a:t>image warp</a:t>
            </a:r>
            <a:r>
              <a:rPr lang="en-US" sz="2400">
                <a:solidFill>
                  <a:srgbClr val="000000"/>
                </a:solidFill>
              </a:rPr>
              <a:t> from one image to another.</a:t>
            </a:r>
          </a:p>
        </p:txBody>
      </p:sp>
      <p:sp>
        <p:nvSpPr>
          <p:cNvPr id="82961" name="TextBox 22"/>
          <p:cNvSpPr txBox="1">
            <a:spLocks noChangeArrowheads="1"/>
          </p:cNvSpPr>
          <p:nvPr/>
        </p:nvSpPr>
        <p:spPr bwMode="auto">
          <a:xfrm>
            <a:off x="712787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6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82" grpId="0" build="p" autoUpdateAnimBg="0"/>
      <p:bldP spid="64719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5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83.6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f(x,y)  = &amp; (1-a)(1-b) &amp;f[i,j] \\&#10;&amp; +  a(1-b) &amp; f[i+1,j] \\&#10;&amp; + ab &amp; f[i+1,j+1] \\&#10;&amp; + (1-a)b &amp; f[i,j+1]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454.3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2829</TotalTime>
  <Words>2491</Words>
  <Application>Microsoft Office PowerPoint</Application>
  <PresentationFormat>On-screen Show (4:3)</PresentationFormat>
  <Paragraphs>577</Paragraphs>
  <Slides>70</Slides>
  <Notes>48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99" baseType="lpstr">
      <vt:lpstr>Arial Unicode MS</vt:lpstr>
      <vt:lpstr>Courier</vt:lpstr>
      <vt:lpstr>ＭＳ Ｐゴシック</vt:lpstr>
      <vt:lpstr>Arial</vt:lpstr>
      <vt:lpstr>Arial Bold</vt:lpstr>
      <vt:lpstr>Calibri</vt:lpstr>
      <vt:lpstr>Symbol</vt:lpstr>
      <vt:lpstr>Tahoma</vt:lpstr>
      <vt:lpstr>Times New Roman</vt:lpstr>
      <vt:lpstr>Office Theme</vt:lpstr>
      <vt:lpstr>1_Default Design</vt:lpstr>
      <vt:lpstr>1_Blank Presentation</vt:lpstr>
      <vt:lpstr>2_Blank Presentation</vt:lpstr>
      <vt:lpstr>Custom Design</vt:lpstr>
      <vt:lpstr>2_Default Design</vt:lpstr>
      <vt:lpstr>6_Blank Presentation</vt:lpstr>
      <vt:lpstr>7_Blank Presentation</vt:lpstr>
      <vt:lpstr>Default Design</vt:lpstr>
      <vt:lpstr>4_Default Design</vt:lpstr>
      <vt:lpstr>3_Default Design</vt:lpstr>
      <vt:lpstr>5_Default Design</vt:lpstr>
      <vt:lpstr>6_Default Design</vt:lpstr>
      <vt:lpstr>3_Blank Presentation</vt:lpstr>
      <vt:lpstr>4_Blank Presentation</vt:lpstr>
      <vt:lpstr>8_Default Design</vt:lpstr>
      <vt:lpstr>5_Blank Presentation</vt:lpstr>
      <vt:lpstr>15_Default Design</vt:lpstr>
      <vt:lpstr>Equation</vt:lpstr>
      <vt:lpstr>Photo Editor Photo</vt:lpstr>
      <vt:lpstr>Local features and image matching May 7th, 2015</vt:lpstr>
      <vt:lpstr>Last time</vt:lpstr>
      <vt:lpstr>Today</vt:lpstr>
      <vt:lpstr>Motivation for feature-based alignment: Image mosaics</vt:lpstr>
      <vt:lpstr>Projective Transformations</vt:lpstr>
      <vt:lpstr>How to stitch together a panorama (a.k.a. mosaic)?</vt:lpstr>
      <vt:lpstr>Mosaics</vt:lpstr>
      <vt:lpstr>How to stitch together a panorama (a.k.a. mosaic)?</vt:lpstr>
      <vt:lpstr>Image reprojection</vt:lpstr>
      <vt:lpstr>Image reprojection: Homography</vt:lpstr>
      <vt:lpstr>Homography</vt:lpstr>
      <vt:lpstr>Solving for homographies</vt:lpstr>
      <vt:lpstr>Solving for homographies</vt:lpstr>
      <vt:lpstr>Enforcing 8 DOF</vt:lpstr>
      <vt:lpstr>Solving for homographies</vt:lpstr>
      <vt:lpstr>Solving for homographies</vt:lpstr>
      <vt:lpstr>Projective: # correspondences?</vt:lpstr>
      <vt:lpstr>Homography</vt:lpstr>
      <vt:lpstr>Image warping</vt:lpstr>
      <vt:lpstr>Forward warping</vt:lpstr>
      <vt:lpstr>Forward warping</vt:lpstr>
      <vt:lpstr>Inverse warping</vt:lpstr>
      <vt:lpstr>Inverse warping</vt:lpstr>
      <vt:lpstr>Bilinear interpolation</vt:lpstr>
      <vt:lpstr>Image warping with homographies</vt:lpstr>
      <vt:lpstr>Image rectification</vt:lpstr>
      <vt:lpstr>Analysing patterns and shapes</vt:lpstr>
      <vt:lpstr>Analysing patterns and shapes</vt:lpstr>
      <vt:lpstr>Analysing patterns and shapes</vt:lpstr>
      <vt:lpstr>Analysing patterns and shapes</vt:lpstr>
      <vt:lpstr>Changing camera center</vt:lpstr>
      <vt:lpstr>Recall: same camera center</vt:lpstr>
      <vt:lpstr>…Or: Planar scene (or far away)</vt:lpstr>
      <vt:lpstr>PowerPoint Presentation</vt:lpstr>
      <vt:lpstr>RANSAC for estimating homography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Summary: alignment &amp; warping</vt:lpstr>
      <vt:lpstr>Boundary extension</vt:lpstr>
      <vt:lpstr>Creating and Exploring a Large Photorealistic Virtual Space</vt:lpstr>
      <vt:lpstr>Creating and Exploring a Large Photorealistic Virtual Space</vt:lpstr>
      <vt:lpstr>Today</vt:lpstr>
      <vt:lpstr>Detecting local invariant features</vt:lpstr>
      <vt:lpstr>Local features: main components</vt:lpstr>
      <vt:lpstr>Local features: desired properties</vt:lpstr>
      <vt:lpstr>Applications  </vt:lpstr>
      <vt:lpstr>A hard feature matching problem</vt:lpstr>
      <vt:lpstr>Answer below (look for tiny colored squares…)</vt:lpstr>
      <vt:lpstr>Goal: interest operator repeatability</vt:lpstr>
      <vt:lpstr>PowerPoint Presentation</vt:lpstr>
      <vt:lpstr>Local features: main components</vt:lpstr>
      <vt:lpstr>PowerPoint Presentation</vt:lpstr>
      <vt:lpstr>Corners as distinctive interest points</vt:lpstr>
      <vt:lpstr>PowerPoint Presentation</vt:lpstr>
      <vt:lpstr>What does this matrix reveal?</vt:lpstr>
      <vt:lpstr>What does this matrix reveal?</vt:lpstr>
      <vt:lpstr>What does this matrix reveal?</vt:lpstr>
      <vt:lpstr>Corner response function</vt:lpstr>
      <vt:lpstr>Harris corner detector</vt:lpstr>
      <vt:lpstr>Example of Harris application</vt:lpstr>
      <vt:lpstr>Example of Harris application</vt:lpstr>
      <vt:lpstr>PowerPoint Presentation</vt:lpstr>
      <vt:lpstr>Properties of the Harris corner detector</vt:lpstr>
      <vt:lpstr>Properties of the Harris corner detector</vt:lpstr>
      <vt:lpstr>Properties of the Harris corner detector</vt:lpstr>
      <vt:lpstr>Summary</vt:lpstr>
    </vt:vector>
  </TitlesOfParts>
  <Company>UT-Austin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Administrator</cp:lastModifiedBy>
  <cp:revision>127</cp:revision>
  <cp:lastPrinted>2015-05-07T23:04:00Z</cp:lastPrinted>
  <dcterms:created xsi:type="dcterms:W3CDTF">2011-02-22T03:49:47Z</dcterms:created>
  <dcterms:modified xsi:type="dcterms:W3CDTF">2015-05-08T02:47:11Z</dcterms:modified>
</cp:coreProperties>
</file>