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71" r:id="rId3"/>
    <p:sldMasterId id="2147483856" r:id="rId4"/>
    <p:sldMasterId id="2147483868" r:id="rId5"/>
    <p:sldMasterId id="2147483916" r:id="rId6"/>
    <p:sldMasterId id="2147483928" r:id="rId7"/>
    <p:sldMasterId id="2147483940" r:id="rId8"/>
    <p:sldMasterId id="2147483978" r:id="rId9"/>
    <p:sldMasterId id="2147483990" r:id="rId10"/>
    <p:sldMasterId id="2147484002" r:id="rId11"/>
    <p:sldMasterId id="2147484014" r:id="rId12"/>
    <p:sldMasterId id="2147484023" r:id="rId13"/>
    <p:sldMasterId id="2147484047" r:id="rId14"/>
  </p:sldMasterIdLst>
  <p:notesMasterIdLst>
    <p:notesMasterId r:id="rId85"/>
  </p:notesMasterIdLst>
  <p:handoutMasterIdLst>
    <p:handoutMasterId r:id="rId86"/>
  </p:handoutMasterIdLst>
  <p:sldIdLst>
    <p:sldId id="523" r:id="rId15"/>
    <p:sldId id="517" r:id="rId16"/>
    <p:sldId id="522" r:id="rId17"/>
    <p:sldId id="519" r:id="rId18"/>
    <p:sldId id="520" r:id="rId19"/>
    <p:sldId id="521" r:id="rId20"/>
    <p:sldId id="471" r:id="rId21"/>
    <p:sldId id="472" r:id="rId22"/>
    <p:sldId id="474" r:id="rId23"/>
    <p:sldId id="475" r:id="rId24"/>
    <p:sldId id="476" r:id="rId25"/>
    <p:sldId id="477" r:id="rId26"/>
    <p:sldId id="478" r:id="rId27"/>
    <p:sldId id="479" r:id="rId28"/>
    <p:sldId id="480" r:id="rId29"/>
    <p:sldId id="481" r:id="rId30"/>
    <p:sldId id="482" r:id="rId31"/>
    <p:sldId id="483" r:id="rId32"/>
    <p:sldId id="484" r:id="rId33"/>
    <p:sldId id="485" r:id="rId34"/>
    <p:sldId id="486" r:id="rId35"/>
    <p:sldId id="487" r:id="rId36"/>
    <p:sldId id="488" r:id="rId37"/>
    <p:sldId id="489" r:id="rId38"/>
    <p:sldId id="490" r:id="rId39"/>
    <p:sldId id="491" r:id="rId40"/>
    <p:sldId id="492" r:id="rId41"/>
    <p:sldId id="493" r:id="rId42"/>
    <p:sldId id="494" r:id="rId43"/>
    <p:sldId id="495" r:id="rId44"/>
    <p:sldId id="496" r:id="rId45"/>
    <p:sldId id="497" r:id="rId46"/>
    <p:sldId id="499" r:id="rId47"/>
    <p:sldId id="500" r:id="rId48"/>
    <p:sldId id="502" r:id="rId49"/>
    <p:sldId id="503" r:id="rId50"/>
    <p:sldId id="504" r:id="rId51"/>
    <p:sldId id="505" r:id="rId52"/>
    <p:sldId id="506" r:id="rId53"/>
    <p:sldId id="507" r:id="rId54"/>
    <p:sldId id="508" r:id="rId55"/>
    <p:sldId id="509" r:id="rId56"/>
    <p:sldId id="510" r:id="rId57"/>
    <p:sldId id="511" r:id="rId58"/>
    <p:sldId id="512" r:id="rId59"/>
    <p:sldId id="438" r:id="rId60"/>
    <p:sldId id="452" r:id="rId61"/>
    <p:sldId id="518" r:id="rId62"/>
    <p:sldId id="458" r:id="rId63"/>
    <p:sldId id="371" r:id="rId64"/>
    <p:sldId id="459" r:id="rId65"/>
    <p:sldId id="358" r:id="rId66"/>
    <p:sldId id="359" r:id="rId67"/>
    <p:sldId id="461" r:id="rId68"/>
    <p:sldId id="464" r:id="rId69"/>
    <p:sldId id="394" r:id="rId70"/>
    <p:sldId id="465" r:id="rId71"/>
    <p:sldId id="298" r:id="rId72"/>
    <p:sldId id="406" r:id="rId73"/>
    <p:sldId id="407" r:id="rId74"/>
    <p:sldId id="408" r:id="rId75"/>
    <p:sldId id="469" r:id="rId76"/>
    <p:sldId id="470" r:id="rId77"/>
    <p:sldId id="401" r:id="rId78"/>
    <p:sldId id="402" r:id="rId79"/>
    <p:sldId id="403" r:id="rId80"/>
    <p:sldId id="404" r:id="rId81"/>
    <p:sldId id="405" r:id="rId82"/>
    <p:sldId id="462" r:id="rId83"/>
    <p:sldId id="516" r:id="rId84"/>
  </p:sldIdLst>
  <p:sldSz cx="9144000" cy="6858000" type="screen4x3"/>
  <p:notesSz cx="6858000" cy="9144000"/>
  <p:defaultText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autoAdjust="0"/>
    <p:restoredTop sz="87805" autoAdjust="0"/>
  </p:normalViewPr>
  <p:slideViewPr>
    <p:cSldViewPr>
      <p:cViewPr varScale="1">
        <p:scale>
          <a:sx n="102" d="100"/>
          <a:sy n="102" d="100"/>
        </p:scale>
        <p:origin x="1770" y="10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24" tIns="45712" rIns="91424" bIns="45712" rtlCol="0"/>
          <a:lstStyle>
            <a:lvl1pPr algn="r">
              <a:defRPr sz="1200"/>
            </a:lvl1pPr>
          </a:lstStyle>
          <a:p>
            <a:fld id="{A8CA7EF2-4580-D04C-9B2E-57BE91F0FDA1}" type="datetimeFigureOut">
              <a:rPr lang="en-US" smtClean="0"/>
              <a:pPr/>
              <a:t>5/14/2015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24" tIns="45712" rIns="91424"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4" tIns="45712" rIns="91424" bIns="45712" rtlCol="0" anchor="b"/>
          <a:lstStyle>
            <a:lvl1pPr algn="r">
              <a:defRPr sz="1200"/>
            </a:lvl1pPr>
          </a:lstStyle>
          <a:p>
            <a:fld id="{2C17AB9C-7572-074B-803E-167E82A45462}" type="slidenum">
              <a:rPr lang="en-US" smtClean="0"/>
              <a:pPr/>
              <a:t>‹#›</a:t>
            </a:fld>
            <a:endParaRPr lang="en-US"/>
          </a:p>
        </p:txBody>
      </p:sp>
    </p:spTree>
    <p:extLst>
      <p:ext uri="{BB962C8B-B14F-4D97-AF65-F5344CB8AC3E}">
        <p14:creationId xmlns:p14="http://schemas.microsoft.com/office/powerpoint/2010/main" val="3035014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4" tIns="45712" rIns="91424" bIns="45712" rtlCol="0"/>
          <a:lstStyle>
            <a:lvl1pPr algn="r">
              <a:defRPr sz="1200"/>
            </a:lvl1pPr>
          </a:lstStyle>
          <a:p>
            <a:fld id="{F681D3A7-4E22-47EA-A66D-DE445A0F5989}" type="datetimeFigureOut">
              <a:rPr lang="en-US" smtClean="0"/>
              <a:pPr/>
              <a:t>5/14/2015</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24" tIns="45712" rIns="91424" bIns="45712"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4" tIns="45712" rIns="91424" bIns="4571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4" tIns="45712" rIns="91424"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4" tIns="45712" rIns="91424" bIns="45712" rtlCol="0" anchor="b"/>
          <a:lstStyle>
            <a:lvl1pPr algn="r">
              <a:defRPr sz="1200"/>
            </a:lvl1pPr>
          </a:lstStyle>
          <a:p>
            <a:fld id="{209F5177-1066-4495-A76E-A324FFFC813F}" type="slidenum">
              <a:rPr lang="en-US" smtClean="0"/>
              <a:pPr/>
              <a:t>‹#›</a:t>
            </a:fld>
            <a:endParaRPr lang="en-US"/>
          </a:p>
        </p:txBody>
      </p:sp>
    </p:spTree>
    <p:extLst>
      <p:ext uri="{BB962C8B-B14F-4D97-AF65-F5344CB8AC3E}">
        <p14:creationId xmlns:p14="http://schemas.microsoft.com/office/powerpoint/2010/main" val="2732170339"/>
      </p:ext>
    </p:extLst>
  </p:cSld>
  <p:clrMap bg1="lt1" tx1="dk1" bg2="lt2" tx2="dk2" accent1="accent1" accent2="accent2" accent3="accent3" accent4="accent4" accent5="accent5" accent6="accent6" hlink="hlink" folHlink="folHlink"/>
  <p:hf hdr="0" ftr="0" dt="0"/>
  <p:notesStyle>
    <a:lvl1pPr marL="0" algn="l" defTabSz="913832" rtl="0" eaLnBrk="1" latinLnBrk="0" hangingPunct="1">
      <a:defRPr sz="1200" kern="1200">
        <a:solidFill>
          <a:schemeClr val="tx1"/>
        </a:solidFill>
        <a:latin typeface="+mn-lt"/>
        <a:ea typeface="+mn-ea"/>
        <a:cs typeface="+mn-cs"/>
      </a:defRPr>
    </a:lvl1pPr>
    <a:lvl2pPr marL="456915" algn="l" defTabSz="913832" rtl="0" eaLnBrk="1" latinLnBrk="0" hangingPunct="1">
      <a:defRPr sz="1200" kern="1200">
        <a:solidFill>
          <a:schemeClr val="tx1"/>
        </a:solidFill>
        <a:latin typeface="+mn-lt"/>
        <a:ea typeface="+mn-ea"/>
        <a:cs typeface="+mn-cs"/>
      </a:defRPr>
    </a:lvl2pPr>
    <a:lvl3pPr marL="913832" algn="l" defTabSz="913832" rtl="0" eaLnBrk="1" latinLnBrk="0" hangingPunct="1">
      <a:defRPr sz="1200" kern="1200">
        <a:solidFill>
          <a:schemeClr val="tx1"/>
        </a:solidFill>
        <a:latin typeface="+mn-lt"/>
        <a:ea typeface="+mn-ea"/>
        <a:cs typeface="+mn-cs"/>
      </a:defRPr>
    </a:lvl3pPr>
    <a:lvl4pPr marL="1370748" algn="l" defTabSz="913832" rtl="0" eaLnBrk="1" latinLnBrk="0" hangingPunct="1">
      <a:defRPr sz="1200" kern="1200">
        <a:solidFill>
          <a:schemeClr val="tx1"/>
        </a:solidFill>
        <a:latin typeface="+mn-lt"/>
        <a:ea typeface="+mn-ea"/>
        <a:cs typeface="+mn-cs"/>
      </a:defRPr>
    </a:lvl4pPr>
    <a:lvl5pPr marL="1827662" algn="l" defTabSz="913832" rtl="0" eaLnBrk="1" latinLnBrk="0" hangingPunct="1">
      <a:defRPr sz="1200" kern="1200">
        <a:solidFill>
          <a:schemeClr val="tx1"/>
        </a:solidFill>
        <a:latin typeface="+mn-lt"/>
        <a:ea typeface="+mn-ea"/>
        <a:cs typeface="+mn-cs"/>
      </a:defRPr>
    </a:lvl5pPr>
    <a:lvl6pPr marL="2284579" algn="l" defTabSz="913832" rtl="0" eaLnBrk="1" latinLnBrk="0" hangingPunct="1">
      <a:defRPr sz="1200" kern="1200">
        <a:solidFill>
          <a:schemeClr val="tx1"/>
        </a:solidFill>
        <a:latin typeface="+mn-lt"/>
        <a:ea typeface="+mn-ea"/>
        <a:cs typeface="+mn-cs"/>
      </a:defRPr>
    </a:lvl6pPr>
    <a:lvl7pPr marL="2741494" algn="l" defTabSz="913832" rtl="0" eaLnBrk="1" latinLnBrk="0" hangingPunct="1">
      <a:defRPr sz="1200" kern="1200">
        <a:solidFill>
          <a:schemeClr val="tx1"/>
        </a:solidFill>
        <a:latin typeface="+mn-lt"/>
        <a:ea typeface="+mn-ea"/>
        <a:cs typeface="+mn-cs"/>
      </a:defRPr>
    </a:lvl7pPr>
    <a:lvl8pPr marL="3198408" algn="l" defTabSz="913832" rtl="0" eaLnBrk="1" latinLnBrk="0" hangingPunct="1">
      <a:defRPr sz="1200" kern="1200">
        <a:solidFill>
          <a:schemeClr val="tx1"/>
        </a:solidFill>
        <a:latin typeface="+mn-lt"/>
        <a:ea typeface="+mn-ea"/>
        <a:cs typeface="+mn-cs"/>
      </a:defRPr>
    </a:lvl8pPr>
    <a:lvl9pPr marL="3655325" algn="l" defTabSz="9138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877257" indent="-337408">
              <a:defRPr b="1">
                <a:solidFill>
                  <a:schemeClr val="tx1"/>
                </a:solidFill>
                <a:latin typeface="Arial" panose="020B0604020202020204" pitchFamily="34" charset="0"/>
                <a:ea typeface="ＭＳ Ｐゴシック" panose="020B0600070205080204" pitchFamily="34" charset="-128"/>
              </a:defRPr>
            </a:lvl2pPr>
            <a:lvl3pPr marL="1349629" indent="-269926">
              <a:defRPr b="1">
                <a:solidFill>
                  <a:schemeClr val="tx1"/>
                </a:solidFill>
                <a:latin typeface="Arial" panose="020B0604020202020204" pitchFamily="34" charset="0"/>
                <a:ea typeface="ＭＳ Ｐゴシック" panose="020B0600070205080204" pitchFamily="34" charset="-128"/>
              </a:defRPr>
            </a:lvl3pPr>
            <a:lvl4pPr marL="1889479" indent="-269926">
              <a:defRPr b="1">
                <a:solidFill>
                  <a:schemeClr val="tx1"/>
                </a:solidFill>
                <a:latin typeface="Arial" panose="020B0604020202020204" pitchFamily="34" charset="0"/>
                <a:ea typeface="ＭＳ Ｐゴシック" panose="020B0600070205080204" pitchFamily="34" charset="-128"/>
              </a:defRPr>
            </a:lvl4pPr>
            <a:lvl5pPr marL="2429328" indent="-269926">
              <a:defRPr b="1">
                <a:solidFill>
                  <a:schemeClr val="tx1"/>
                </a:solidFill>
                <a:latin typeface="Arial" panose="020B0604020202020204" pitchFamily="34" charset="0"/>
                <a:ea typeface="ＭＳ Ｐゴシック" panose="020B0600070205080204" pitchFamily="34" charset="-128"/>
              </a:defRPr>
            </a:lvl5pPr>
            <a:lvl6pPr marL="296918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50903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04888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58873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186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10</a:t>
            </a:fld>
            <a:endParaRPr lang="en-US">
              <a:solidFill>
                <a:srgbClr val="000000"/>
              </a:solidFill>
            </a:endParaRPr>
          </a:p>
        </p:txBody>
      </p:sp>
      <p:sp>
        <p:nvSpPr>
          <p:cNvPr id="132099" name="Slide Image Placeholder 1"/>
          <p:cNvSpPr>
            <a:spLocks noGrp="1" noRot="1" noChangeAspect="1" noTextEdit="1"/>
          </p:cNvSpPr>
          <p:nvPr>
            <p:ph type="sldImg"/>
          </p:nvPr>
        </p:nvSpPr>
        <p:spPr>
          <a:xfrm>
            <a:off x="1144588" y="684213"/>
            <a:ext cx="4570412"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dirty="0" smtClean="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200">
                <a:solidFill>
                  <a:srgbClr val="000000"/>
                </a:solidFill>
                <a:latin typeface="Times New Roman" pitchFamily="18" charset="0"/>
              </a:rPr>
              <a:pPr algn="r" eaLnBrk="0" fontAlgn="base" hangingPunct="0">
                <a:spcBef>
                  <a:spcPct val="0"/>
                </a:spcBef>
                <a:spcAft>
                  <a:spcPct val="0"/>
                </a:spcAft>
              </a:pPr>
              <a:t>10</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628635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11</a:t>
            </a:fld>
            <a:endParaRPr lang="en-US">
              <a:solidFill>
                <a:srgbClr val="000000"/>
              </a:solidFill>
            </a:endParaRPr>
          </a:p>
        </p:txBody>
      </p:sp>
      <p:sp>
        <p:nvSpPr>
          <p:cNvPr id="133123" name="Rectangle 2"/>
          <p:cNvSpPr>
            <a:spLocks noGrp="1" noRot="1" noChangeAspect="1" noTextEdit="1"/>
          </p:cNvSpPr>
          <p:nvPr>
            <p:ph type="sldImg"/>
          </p:nvPr>
        </p:nvSpPr>
        <p:spPr>
          <a:xfrm>
            <a:off x="1144588" y="684213"/>
            <a:ext cx="4570412"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501940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43EE06A5-9FC9-4F56-B8B5-0FDD120C6A9B}" type="slidenum">
              <a:rPr lang="en-US">
                <a:solidFill>
                  <a:srgbClr val="000000"/>
                </a:solidFill>
              </a:rPr>
              <a:pPr/>
              <a:t>12</a:t>
            </a:fld>
            <a:endParaRPr lang="en-US">
              <a:solidFill>
                <a:srgbClr val="000000"/>
              </a:solidFill>
            </a:endParaRPr>
          </a:p>
        </p:txBody>
      </p:sp>
      <p:sp>
        <p:nvSpPr>
          <p:cNvPr id="135171" name="Slide Image Placeholder 1"/>
          <p:cNvSpPr>
            <a:spLocks noGrp="1" noRot="1" noChangeAspect="1" noTextEdit="1"/>
          </p:cNvSpPr>
          <p:nvPr>
            <p:ph type="sldImg"/>
          </p:nvPr>
        </p:nvSpPr>
        <p:spPr>
          <a:xfrm>
            <a:off x="1144588" y="684213"/>
            <a:ext cx="4570412" cy="3429000"/>
          </a:xfrm>
          <a:ln/>
        </p:spPr>
      </p:sp>
      <p:sp>
        <p:nvSpPr>
          <p:cNvPr id="135172" name="Notes Placeholder 2"/>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351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DFFC608E-4789-4037-95EE-16C2B9D69461}" type="slidenum">
              <a:rPr lang="de-CH" sz="1200">
                <a:solidFill>
                  <a:srgbClr val="000000"/>
                </a:solidFill>
                <a:latin typeface="Times New Roman" pitchFamily="18" charset="0"/>
              </a:rPr>
              <a:pPr algn="r" eaLnBrk="0" fontAlgn="base" hangingPunct="0">
                <a:spcBef>
                  <a:spcPct val="0"/>
                </a:spcBef>
                <a:spcAft>
                  <a:spcPct val="0"/>
                </a:spcAft>
              </a:pPr>
              <a:t>12</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7060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13</a:t>
            </a:fld>
            <a:endParaRPr lang="en-US"/>
          </a:p>
        </p:txBody>
      </p:sp>
    </p:spTree>
    <p:extLst>
      <p:ext uri="{BB962C8B-B14F-4D97-AF65-F5344CB8AC3E}">
        <p14:creationId xmlns:p14="http://schemas.microsoft.com/office/powerpoint/2010/main" val="4228118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5DD48EF5-971E-4575-A542-EFC3E0BE4159}" type="slidenum">
              <a:rPr lang="en-US">
                <a:solidFill>
                  <a:prstClr val="black"/>
                </a:solidFill>
              </a:rPr>
              <a:pPr/>
              <a:t>14</a:t>
            </a:fld>
            <a:endParaRPr lang="en-US">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t>Text words are discrete</a:t>
            </a:r>
            <a:r>
              <a:rPr lang="en-US" baseline="0" dirty="0" smtClean="0"/>
              <a:t> “tokens”, whereas local image descriptors are high-dimensional, real-valued feature points.  </a:t>
            </a:r>
            <a:r>
              <a:rPr lang="en-US" dirty="0" smtClean="0"/>
              <a:t>Need to quantize the visual</a:t>
            </a:r>
            <a:r>
              <a:rPr lang="en-US" baseline="0" dirty="0" smtClean="0"/>
              <a:t> features into discrete visual words.</a:t>
            </a:r>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45877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21</a:t>
            </a:fld>
            <a:endParaRPr lang="en-US">
              <a:solidFill>
                <a:srgbClr val="000000"/>
              </a:solidFill>
            </a:endParaRPr>
          </a:p>
        </p:txBody>
      </p:sp>
      <p:sp>
        <p:nvSpPr>
          <p:cNvPr id="133123" name="Rectangle 2"/>
          <p:cNvSpPr>
            <a:spLocks noGrp="1" noRot="1" noChangeAspect="1" noTextEdit="1"/>
          </p:cNvSpPr>
          <p:nvPr>
            <p:ph type="sldImg"/>
          </p:nvPr>
        </p:nvSpPr>
        <p:spPr>
          <a:xfrm>
            <a:off x="1144588" y="684213"/>
            <a:ext cx="4570412"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02013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22</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47866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382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B660ACFE-85FB-445F-831D-E2A8289A8B8E}" type="slidenum">
              <a:rPr lang="en-US">
                <a:solidFill>
                  <a:prstClr val="black"/>
                </a:solidFill>
              </a:rPr>
              <a:pPr/>
              <a:t>23</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09429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392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6715CE08-8067-42D2-A1DE-BBC742948869}" type="slidenum">
              <a:rPr lang="en-US">
                <a:solidFill>
                  <a:srgbClr val="000000"/>
                </a:solidFill>
              </a:rPr>
              <a:pPr/>
              <a:t>24</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5167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27</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9238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2</a:t>
            </a:fld>
            <a:endParaRPr lang="en-US"/>
          </a:p>
        </p:txBody>
      </p:sp>
    </p:spTree>
    <p:extLst>
      <p:ext uri="{BB962C8B-B14F-4D97-AF65-F5344CB8AC3E}">
        <p14:creationId xmlns:p14="http://schemas.microsoft.com/office/powerpoint/2010/main" val="456915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29</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89891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30</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6786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31</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4588" y="684213"/>
            <a:ext cx="4570412"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a:solidFill>
                  <a:srgbClr val="000000"/>
                </a:solidFill>
                <a:latin typeface="Times New Roman" pitchFamily="18" charset="0"/>
              </a:rPr>
              <a:pPr algn="r" eaLnBrk="0" fontAlgn="base" hangingPunct="0">
                <a:spcBef>
                  <a:spcPct val="0"/>
                </a:spcBef>
                <a:spcAft>
                  <a:spcPct val="0"/>
                </a:spcAft>
              </a:pPr>
              <a:t>31</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036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(possibly weighted) </a:t>
            </a:r>
          </a:p>
          <a:p>
            <a:pPr eaLnBrk="1" hangingPunct="1"/>
            <a:r>
              <a:rPr lang="en-US" smtClean="0"/>
              <a:t>Cosine similarity</a:t>
            </a:r>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333989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ECFDD2CA-1A5F-4252-864B-813FD62AC445}" type="slidenum">
              <a:rPr lang="en-US">
                <a:solidFill>
                  <a:srgbClr val="000000"/>
                </a:solidFill>
              </a:rPr>
              <a:pPr/>
              <a:t>33</a:t>
            </a:fld>
            <a:endParaRPr lang="en-US">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449885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F356AB5C-67AF-47F1-823B-55742E4831FE}" type="slidenum">
              <a:rPr lang="en-US">
                <a:solidFill>
                  <a:srgbClr val="000000"/>
                </a:solidFill>
              </a:rPr>
              <a:pPr/>
              <a:t>34</a:t>
            </a:fld>
            <a:endParaRPr 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22987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35</a:t>
            </a:fld>
            <a:endParaRPr lang="en-US"/>
          </a:p>
        </p:txBody>
      </p:sp>
      <p:sp>
        <p:nvSpPr>
          <p:cNvPr id="5" name="Footer Placeholder 4"/>
          <p:cNvSpPr>
            <a:spLocks noGrp="1"/>
          </p:cNvSpPr>
          <p:nvPr>
            <p:ph type="ftr" sz="quarter" idx="11"/>
          </p:nvPr>
        </p:nvSpPr>
        <p:spPr/>
        <p:txBody>
          <a:bodyPr/>
          <a:lstStyle/>
          <a:p>
            <a:r>
              <a:rPr lang="en-US" smtClean="0"/>
              <a:t>CS 376 Lecture 18</a:t>
            </a:r>
            <a:endParaRPr lang="en-US"/>
          </a:p>
        </p:txBody>
      </p:sp>
    </p:spTree>
    <p:extLst>
      <p:ext uri="{BB962C8B-B14F-4D97-AF65-F5344CB8AC3E}">
        <p14:creationId xmlns:p14="http://schemas.microsoft.com/office/powerpoint/2010/main" val="225687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36</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1144588" y="684213"/>
            <a:ext cx="4570412" cy="3429000"/>
          </a:xfrm>
          <a:ln/>
        </p:spPr>
      </p:sp>
      <p:sp>
        <p:nvSpPr>
          <p:cNvPr id="152580" name="Rectangle 3"/>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05807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37</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1144588" y="684213"/>
            <a:ext cx="4570412" cy="3429000"/>
          </a:xfrm>
          <a:ln/>
        </p:spPr>
      </p:sp>
      <p:sp>
        <p:nvSpPr>
          <p:cNvPr id="153604" name="Rectangle 3"/>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74443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38</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1144588" y="684213"/>
            <a:ext cx="4570412" cy="3429000"/>
          </a:xfrm>
          <a:ln/>
        </p:spPr>
      </p:sp>
      <p:sp>
        <p:nvSpPr>
          <p:cNvPr id="154628" name="Rectangle 3"/>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39893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B04E3-224F-49AB-9343-1100167D2BB2}" type="slidenum">
              <a:rPr lang="en-US">
                <a:solidFill>
                  <a:prstClr val="black"/>
                </a:solidFill>
              </a:rPr>
              <a:pPr/>
              <a:t>3</a:t>
            </a:fld>
            <a:endParaRPr lang="en-US">
              <a:solidFill>
                <a:prstClr val="black"/>
              </a:solidFill>
            </a:endParaRPr>
          </a:p>
        </p:txBody>
      </p:sp>
      <p:sp>
        <p:nvSpPr>
          <p:cNvPr id="937986" name="Rectangle 2"/>
          <p:cNvSpPr>
            <a:spLocks noGrp="1" noRot="1" noChangeAspect="1" noChangeArrowheads="1" noTextEdit="1"/>
          </p:cNvSpPr>
          <p:nvPr>
            <p:ph type="sldImg"/>
          </p:nvPr>
        </p:nvSpPr>
        <p:spPr>
          <a:xfrm>
            <a:off x="1258888" y="720725"/>
            <a:ext cx="4800600" cy="3600450"/>
          </a:xfrm>
          <a:ln/>
        </p:spPr>
      </p:sp>
      <p:sp>
        <p:nvSpPr>
          <p:cNvPr id="937987" name="Rectangle 3"/>
          <p:cNvSpPr>
            <a:spLocks noGrp="1" noChangeArrowheads="1"/>
          </p:cNvSpPr>
          <p:nvPr>
            <p:ph type="body" idx="1"/>
          </p:nvPr>
        </p:nvSpPr>
        <p:spPr>
          <a:xfrm>
            <a:off x="975360" y="4560572"/>
            <a:ext cx="5364480" cy="4320540"/>
          </a:xfrm>
        </p:spPr>
        <p:txBody>
          <a:bodyPr/>
          <a:lstStyle/>
          <a:p>
            <a:pPr defTabSz="966440" fontAlgn="base">
              <a:spcBef>
                <a:spcPct val="30000"/>
              </a:spcBef>
              <a:spcAft>
                <a:spcPct val="0"/>
              </a:spcAft>
              <a:defRPr/>
            </a:pPr>
            <a:endParaRPr lang="en-US" dirty="0"/>
          </a:p>
        </p:txBody>
      </p:sp>
    </p:spTree>
    <p:extLst>
      <p:ext uri="{BB962C8B-B14F-4D97-AF65-F5344CB8AC3E}">
        <p14:creationId xmlns:p14="http://schemas.microsoft.com/office/powerpoint/2010/main" val="3563118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39</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144588" y="684213"/>
            <a:ext cx="4570412" cy="3429000"/>
          </a:xfrm>
          <a:ln/>
        </p:spPr>
      </p:sp>
      <p:sp>
        <p:nvSpPr>
          <p:cNvPr id="155652" name="Rectangle 3"/>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8751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4AB7C235-22D9-421E-8A02-8E30E3CD1368}" type="slidenum">
              <a:rPr lang="en-US">
                <a:solidFill>
                  <a:srgbClr val="000000"/>
                </a:solidFill>
              </a:rPr>
              <a:pPr/>
              <a:t>40</a:t>
            </a:fld>
            <a:endParaRPr lang="en-US">
              <a:solidFill>
                <a:srgbClr val="000000"/>
              </a:solidFill>
            </a:endParaRPr>
          </a:p>
        </p:txBody>
      </p:sp>
      <p:sp>
        <p:nvSpPr>
          <p:cNvPr id="156675" name="Rectangle 2"/>
          <p:cNvSpPr>
            <a:spLocks noGrp="1" noRot="1" noChangeAspect="1" noChangeArrowheads="1" noTextEdit="1"/>
          </p:cNvSpPr>
          <p:nvPr>
            <p:ph type="sldImg"/>
          </p:nvPr>
        </p:nvSpPr>
        <p:spPr>
          <a:xfrm>
            <a:off x="1144588" y="684213"/>
            <a:ext cx="4570412" cy="3429000"/>
          </a:xfrm>
          <a:ln/>
        </p:spPr>
      </p:sp>
      <p:sp>
        <p:nvSpPr>
          <p:cNvPr id="156676" name="Rectangle 3"/>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970790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BD69986C-8332-4858-959B-94EC15F2140F}" type="slidenum">
              <a:rPr lang="en-US">
                <a:solidFill>
                  <a:srgbClr val="000000"/>
                </a:solidFill>
              </a:rPr>
              <a:pPr/>
              <a:t>41</a:t>
            </a:fld>
            <a:endParaRPr lang="en-US">
              <a:solidFill>
                <a:srgbClr val="000000"/>
              </a:solidFill>
            </a:endParaRPr>
          </a:p>
        </p:txBody>
      </p:sp>
      <p:sp>
        <p:nvSpPr>
          <p:cNvPr id="157699" name="Rectangle 2"/>
          <p:cNvSpPr>
            <a:spLocks noGrp="1" noRot="1" noChangeAspect="1" noChangeArrowheads="1" noTextEdit="1"/>
          </p:cNvSpPr>
          <p:nvPr>
            <p:ph type="sldImg"/>
          </p:nvPr>
        </p:nvSpPr>
        <p:spPr>
          <a:xfrm>
            <a:off x="1144588" y="684213"/>
            <a:ext cx="4570412" cy="3429000"/>
          </a:xfrm>
          <a:ln/>
        </p:spPr>
      </p:sp>
      <p:sp>
        <p:nvSpPr>
          <p:cNvPr id="157700" name="Rectangle 3"/>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204761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42</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t>Logarithmic vs. linear</a:t>
            </a: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5416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43</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1144588" y="684213"/>
            <a:ext cx="4570412" cy="3429000"/>
          </a:xfrm>
          <a:ln/>
        </p:spPr>
      </p:sp>
      <p:sp>
        <p:nvSpPr>
          <p:cNvPr id="159748" name="Rectangle 3"/>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671401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44</a:t>
            </a:fld>
            <a:endParaRPr lang="en-US">
              <a:solidFill>
                <a:srgbClr val="000000"/>
              </a:solidFill>
            </a:endParaRPr>
          </a:p>
        </p:txBody>
      </p:sp>
      <p:sp>
        <p:nvSpPr>
          <p:cNvPr id="160771" name="Slide Image Placeholder 1"/>
          <p:cNvSpPr>
            <a:spLocks noGrp="1" noRot="1" noChangeAspect="1" noTextEdit="1"/>
          </p:cNvSpPr>
          <p:nvPr>
            <p:ph type="sldImg"/>
          </p:nvPr>
        </p:nvSpPr>
        <p:spPr>
          <a:xfrm>
            <a:off x="1144588" y="684213"/>
            <a:ext cx="4570412"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200">
                <a:solidFill>
                  <a:srgbClr val="000000"/>
                </a:solidFill>
                <a:latin typeface="Times New Roman" pitchFamily="18" charset="0"/>
              </a:rPr>
              <a:pPr algn="r" eaLnBrk="0" fontAlgn="base" hangingPunct="0">
                <a:spcBef>
                  <a:spcPct val="0"/>
                </a:spcBef>
                <a:spcAft>
                  <a:spcPct val="0"/>
                </a:spcAft>
              </a:pPr>
              <a:t>44</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871591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45</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150593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50</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116852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54</a:t>
            </a:fld>
            <a:endParaRPr lang="en-US"/>
          </a:p>
        </p:txBody>
      </p:sp>
    </p:spTree>
    <p:extLst>
      <p:ext uri="{BB962C8B-B14F-4D97-AF65-F5344CB8AC3E}">
        <p14:creationId xmlns:p14="http://schemas.microsoft.com/office/powerpoint/2010/main" val="1871438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55</a:t>
            </a:fld>
            <a:endParaRPr lang="en-US"/>
          </a:p>
        </p:txBody>
      </p:sp>
    </p:spTree>
    <p:extLst>
      <p:ext uri="{BB962C8B-B14F-4D97-AF65-F5344CB8AC3E}">
        <p14:creationId xmlns:p14="http://schemas.microsoft.com/office/powerpoint/2010/main" val="773823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B6550506-35C8-47A8-A804-481DCF32AAAA}" type="slidenum">
              <a:rPr lang="en-US" sz="1000">
                <a:solidFill>
                  <a:prstClr val="black"/>
                </a:solidFill>
              </a:rPr>
              <a:pPr/>
              <a:t>4</a:t>
            </a:fld>
            <a:endParaRPr lang="en-US" sz="1000" dirty="0">
              <a:solidFill>
                <a:prstClr val="black"/>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1772606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100" b="1">
                <a:solidFill>
                  <a:srgbClr val="000000"/>
                </a:solidFill>
                <a:latin typeface="Times New Roman" pitchFamily="18" charset="0"/>
              </a:rPr>
              <a:pPr eaLnBrk="0" fontAlgn="base" hangingPunct="0">
                <a:spcBef>
                  <a:spcPct val="0"/>
                </a:spcBef>
                <a:spcAft>
                  <a:spcPct val="0"/>
                </a:spcAft>
              </a:pPr>
              <a:t>56</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47532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58</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4588" y="684213"/>
            <a:ext cx="4570412"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a:solidFill>
                  <a:srgbClr val="000000"/>
                </a:solidFill>
                <a:latin typeface="Times New Roman" pitchFamily="18" charset="0"/>
              </a:rPr>
              <a:pPr algn="r" eaLnBrk="0" fontAlgn="base" hangingPunct="0">
                <a:spcBef>
                  <a:spcPct val="0"/>
                </a:spcBef>
                <a:spcAft>
                  <a:spcPct val="0"/>
                </a:spcAft>
              </a:pPr>
              <a:t>58</a:t>
            </a:fld>
            <a:endParaRPr lang="de-CH" sz="1200">
              <a:solidFill>
                <a:srgbClr val="000000"/>
              </a:solidFill>
              <a:latin typeface="Times New Roman" pitchFamily="18" charset="0"/>
            </a:endParaRPr>
          </a:p>
        </p:txBody>
      </p:sp>
    </p:spTree>
    <p:extLst>
      <p:ext uri="{BB962C8B-B14F-4D97-AF65-F5344CB8AC3E}">
        <p14:creationId xmlns:p14="http://schemas.microsoft.com/office/powerpoint/2010/main" val="4010433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3476283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208516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http://www.google.com/mobile/goggles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659653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871438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736050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7051934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66</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a:bodyPr>
          <a:lstStyle/>
          <a:p>
            <a:endParaRPr lang="en-US" dirty="0" smtClean="0"/>
          </a:p>
        </p:txBody>
      </p:sp>
    </p:spTree>
    <p:extLst>
      <p:ext uri="{BB962C8B-B14F-4D97-AF65-F5344CB8AC3E}">
        <p14:creationId xmlns:p14="http://schemas.microsoft.com/office/powerpoint/2010/main" val="61718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A1B615C-B6E7-40A3-B4D3-06D8C7FEAC79}" type="slidenum">
              <a:rPr lang="en-US" sz="1000">
                <a:solidFill>
                  <a:prstClr val="black"/>
                </a:solidFill>
              </a:rPr>
              <a:pPr/>
              <a:t>5</a:t>
            </a:fld>
            <a:endParaRPr lang="en-US" sz="1000"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2338595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935528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325375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9">
              <a:defRPr/>
            </a:pP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69</a:t>
            </a:fld>
            <a:endParaRPr lang="en-US"/>
          </a:p>
        </p:txBody>
      </p:sp>
    </p:spTree>
    <p:extLst>
      <p:ext uri="{BB962C8B-B14F-4D97-AF65-F5344CB8AC3E}">
        <p14:creationId xmlns:p14="http://schemas.microsoft.com/office/powerpoint/2010/main" val="2408575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70</a:t>
            </a:fld>
            <a:endParaRPr lang="en-US"/>
          </a:p>
        </p:txBody>
      </p:sp>
    </p:spTree>
    <p:extLst>
      <p:ext uri="{BB962C8B-B14F-4D97-AF65-F5344CB8AC3E}">
        <p14:creationId xmlns:p14="http://schemas.microsoft.com/office/powerpoint/2010/main" val="392938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6</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808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259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F72BE7E-636D-4EB2-85E0-CC46BC961AB3}" type="slidenum">
              <a:rPr lang="en-US">
                <a:solidFill>
                  <a:srgbClr val="000000"/>
                </a:solidFill>
              </a:rPr>
              <a:pPr/>
              <a:t>7</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7208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8</a:t>
            </a:fld>
            <a:endParaRPr lang="en-US"/>
          </a:p>
        </p:txBody>
      </p:sp>
    </p:spTree>
    <p:extLst>
      <p:ext uri="{BB962C8B-B14F-4D97-AF65-F5344CB8AC3E}">
        <p14:creationId xmlns:p14="http://schemas.microsoft.com/office/powerpoint/2010/main" val="300442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Map local descriptors to discrete tokens, and then “match” them by simply looking up features assigned to identical</a:t>
            </a:r>
            <a:r>
              <a:rPr lang="en-US" baseline="0" dirty="0" smtClean="0"/>
              <a:t> tokens.</a:t>
            </a:r>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9</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151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EF2FCD-8F0E-FA41-A8D3-445D54804C49}" type="datetime1">
              <a:rPr lang="en-US" smtClean="0"/>
              <a:pPr>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p14="http://schemas.microsoft.com/office/powerpoint/2010/main" val="241481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2056F2E-CCE8-204D-85B7-3D9FF538A773}" type="datetime1">
              <a:rPr lang="en-US" smtClean="0"/>
              <a:pPr>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p14="http://schemas.microsoft.com/office/powerpoint/2010/main" val="1549961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60C9ED-5AFB-3F4D-AF90-BB94FCA89F49}" type="datetime1">
              <a:rPr lang="en-US" smtClean="0"/>
              <a:pPr fontAlgn="base">
                <a:spcBef>
                  <a:spcPct val="0"/>
                </a:spcBef>
                <a:spcAft>
                  <a:spcPct val="0"/>
                </a:spcAft>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D1A206-AA2F-4491-9355-E73762D429F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3202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510D96D-5394-8B47-8702-4517D4FA7220}" type="datetime1">
              <a:rPr lang="en-US" smtClean="0"/>
              <a:pPr fontAlgn="base">
                <a:spcBef>
                  <a:spcPct val="0"/>
                </a:spcBef>
                <a:spcAft>
                  <a:spcPct val="0"/>
                </a:spcAft>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50EC2-E408-4E5F-9BA1-518D8494678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51709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79C63B4-1C6C-344A-B320-3FCE54097C46}" type="datetime1">
              <a:rPr lang="en-US" smtClean="0"/>
              <a:pPr fontAlgn="base">
                <a:spcBef>
                  <a:spcPct val="0"/>
                </a:spcBef>
                <a:spcAft>
                  <a:spcPct val="0"/>
                </a:spcAft>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BA378A-6A8C-4A79-B795-2135F8A0601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5834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4C13B36-609F-2B4B-B1F7-E6E9D6B12FAF}" type="datetime1">
              <a:rPr lang="en-US" smtClean="0"/>
              <a:pPr fontAlgn="base">
                <a:spcBef>
                  <a:spcPct val="0"/>
                </a:spcBef>
                <a:spcAft>
                  <a:spcPct val="0"/>
                </a:spcAft>
                <a:defRPr/>
              </a:pPr>
              <a:t>5/14/2015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431504-C6C0-465A-9B7E-27072C15E18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10792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EC38814-996B-9541-BBFA-01B69E4B97D5}" type="datetime1">
              <a:rPr lang="en-US" smtClean="0"/>
              <a:pPr fontAlgn="base">
                <a:spcBef>
                  <a:spcPct val="0"/>
                </a:spcBef>
                <a:spcAft>
                  <a:spcPct val="0"/>
                </a:spcAft>
                <a:defRPr/>
              </a:pPr>
              <a:t>5/14/2015</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CE5E2B-8C06-4433-9A97-B94D92356B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6897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1E2C61C-9288-6845-87AE-6AD565C3BF92}" type="datetime1">
              <a:rPr lang="en-US" smtClean="0"/>
              <a:pPr fontAlgn="base">
                <a:spcBef>
                  <a:spcPct val="0"/>
                </a:spcBef>
                <a:spcAft>
                  <a:spcPct val="0"/>
                </a:spcAft>
                <a:defRPr/>
              </a:pPr>
              <a:t>5/14/2015</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86F863D-7495-4D91-B9D1-5E017028CEC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122614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F97936-D1BD-1842-8A82-7278E614F832}" type="datetime1">
              <a:rPr lang="en-US" smtClean="0"/>
              <a:pPr fontAlgn="base">
                <a:spcBef>
                  <a:spcPct val="0"/>
                </a:spcBef>
                <a:spcAft>
                  <a:spcPct val="0"/>
                </a:spcAft>
                <a:defRPr/>
              </a:pPr>
              <a:t>5/14/2015</a:t>
            </a:fld>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F3354-CD96-4B66-A60D-FA6BBD80C8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95255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7E485E2-AFA0-5E42-BFC7-3F66DFED84F3}" type="datetime1">
              <a:rPr lang="en-US" smtClean="0"/>
              <a:pPr fontAlgn="base">
                <a:spcBef>
                  <a:spcPct val="0"/>
                </a:spcBef>
                <a:spcAft>
                  <a:spcPct val="0"/>
                </a:spcAft>
                <a:defRPr/>
              </a:pPr>
              <a:t>5/14/2015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FCD817-3392-497D-ADC5-624D2B19FB7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100826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A4CE7A5-8161-7D4F-BD3C-54DDD1712C5C}" type="datetime1">
              <a:rPr lang="en-US" smtClean="0"/>
              <a:pPr fontAlgn="base">
                <a:spcBef>
                  <a:spcPct val="0"/>
                </a:spcBef>
                <a:spcAft>
                  <a:spcPct val="0"/>
                </a:spcAft>
                <a:defRPr/>
              </a:pPr>
              <a:t>5/14/2015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6557F6-226C-43EA-935E-8BFF8D973ED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118702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AF7C264-EA09-EE4E-AC41-D1EE93EBFCB9}" type="datetime1">
              <a:rPr lang="en-US" smtClean="0"/>
              <a:pPr fontAlgn="base">
                <a:spcBef>
                  <a:spcPct val="0"/>
                </a:spcBef>
                <a:spcAft>
                  <a:spcPct val="0"/>
                </a:spcAft>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44C35A-4CBF-44FF-B109-4490639DD2D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5577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C834E4-F77D-A94B-9116-ED3B43444979}" type="datetime1">
              <a:rPr lang="en-US" smtClean="0"/>
              <a:pPr>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p14="http://schemas.microsoft.com/office/powerpoint/2010/main" val="4089325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0911A6B-2FD8-814D-B826-862272870152}" type="datetime1">
              <a:rPr lang="en-US" smtClean="0"/>
              <a:pPr fontAlgn="base">
                <a:spcBef>
                  <a:spcPct val="0"/>
                </a:spcBef>
                <a:spcAft>
                  <a:spcPct val="0"/>
                </a:spcAft>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A3127E-40F5-4F91-95C0-AB5D5B9F916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6599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04F85BB-69D1-0641-852C-40D0F6052B3F}"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F4E520-7D86-4333-9AE6-B32877422B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027061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877AE03-2061-7A45-8CA9-454685A4DDAA}"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940109-A4C9-4416-A7E2-5D1D0AAB778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12419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C013D72-57A6-0A4D-BAAC-0BA817F52882}"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B59096-0040-4611-9B52-77D95B721B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42010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CAF49CF-19F2-B642-9345-0B806BEED17D}"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DB6942-AC5B-450F-BECB-49B82C0651F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36030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FB0F249-5D7F-814B-88D9-9AB916E55565}"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E0ACD-CF45-4263-8B1C-9B722BD7F1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31332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844213E-4B0C-BD48-97B6-1FC5FF1CAE7A}"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A26ADB7-CAA5-427F-AC99-D023487FDC3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97328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E3B98A6-CCB1-4848-A058-E2A298F4982E}"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EEEF36-E7CB-4DC1-BA28-0912D641580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139136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4497621-3D5A-C74F-8C67-7C7988DF3E06}"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466A7F-D299-4C45-B511-D84D32051F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740470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CDB2A7-A3A5-D84C-B8B7-013987DDB427}"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C9166D-EAFB-4813-8B57-3954EF80E7D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3154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49F200-9FFF-9145-AC1C-3A2DAB50902E}"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6611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47D7F4A-B8AC-4B4B-A26C-972FBBD464A8}"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A49116-8415-4CF8-A69B-30744141A9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79431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515B00F-3868-A34E-9DB2-9F3201A327C4}"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C594AEC-1BC7-45D2-9009-EF26EBFDB9C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238879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5FEA7B59-9933-4D8F-B34B-A6B79A1CBFF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546184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1101D39-EF2F-4D73-B299-7B964956F5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5225248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B2C3B25D-14F7-4C8B-B78C-3FA982AC8E0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041266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85914E9-FEF4-4DDF-9AD9-17EEDCE56BC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120576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C433137-E1F4-499C-B5C0-5E2B380A11D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4640789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7C2D1BF-FF7E-4D42-8F93-B605E725D2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68358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6BCACC2D-0E81-414B-A9DA-93B76B7D055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9335792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A4DBF38-D312-4E20-BDC7-83DAFFFC696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353104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755D029-935D-6C42-8276-6AD92B16E5E4}"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889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8B97757-CAB5-469A-A8A0-AF78D49722B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201557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EEBBC7F0-8EBE-4EE3-A9E5-36DEE34398E9}"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6025348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9E4DEEFA-DB9E-427F-A351-BD642057BF6F}"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7617231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C9AD7BC-68EE-4C26-814A-0E69F7C6C91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8710497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016CA81-004E-40D6-925D-4152A102AE6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6638623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ED61A0B-916F-4403-884A-0C025C300C5C}"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1430943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7CC3CA42-0151-469A-8E86-F7F5A88E3EB5}"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911257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80DF9AC-FB5F-43EB-A04C-20E6B0210E87}"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28140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1739E971-EC41-4873-930E-823E1823CB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96388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D6FF036-42C9-4C93-860E-C0935F4F8E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575389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FE184E-48C0-A44B-AB4B-69F540EBA0AF}"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398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02FC079-9E44-4AFE-902D-3E7B45983C2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4663922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E4C7803-F5B4-8349-BCE6-5C221F1A7BCD}"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C4E0A0-D5DA-411F-8DFA-CF95C00DF87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21893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C78B658-2391-0845-BD4F-053B7AA18558}"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EFB06A-DBEE-4611-A040-3620455F19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288455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AA7C53A-FD50-9643-9837-31F50296C97A}"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572BB9-319D-4A5D-B6CD-211D7AAD52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97369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FFE96A3-D1A7-7949-BB83-6BC7C738E5C5}"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02F94F-B455-4458-8DF2-7007C173E2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31886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942363-7FB2-094C-941C-27A0EE576A65}"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9DDF1D-7BD6-4D29-A3AF-D27AC8ACD8D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524637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E99ADE8-AE38-1742-A917-3E4CD778949C}"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EEDB18-F875-4959-AB9F-E1D355A401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99625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6C0A9B1-FA80-EA4D-BB01-4ACBB02CD269}"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34A630-7836-44C0-87E9-BEDADC6A202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26260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1238080-B2AC-5A45-85E4-C2B8E2DE8823}"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3BF32C-3DAC-47BC-9CA6-921BB981BA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733928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D048190-D5F8-B94C-8FEB-EB7B0422A8FD}"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CE441C-2AE7-48C2-B414-C04D728EC15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4861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4CA7323-EA00-554E-9BEA-F553D6DBDCDF}" type="datetime1">
              <a:rPr lang="en-US" smtClean="0">
                <a:solidFill>
                  <a:srgbClr val="000000"/>
                </a:solidFill>
              </a:rPr>
              <a:pPr>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218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E6946B7-8C78-F24F-97AF-C46E7C019530}"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2400AA-918B-4F54-A81A-E0C7141E6A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37800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5118420-F66F-7D48-8ACD-5E1AE1DEEC8D}"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32049D-0C62-45FB-A603-F156902328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83045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7413BF7-3803-F744-A248-FC183A7068E0}" type="datetime1">
              <a:rPr lang="en-US" smtClean="0">
                <a:solidFill>
                  <a:srgbClr val="000000"/>
                </a:solidFill>
              </a:rPr>
              <a:pPr>
                <a:defRPr/>
              </a:pPr>
              <a:t>5/14/2015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63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2D6B2C-EBB5-9C45-9522-311EBD9787DC}" type="datetime1">
              <a:rPr lang="en-US" smtClean="0">
                <a:solidFill>
                  <a:srgbClr val="000000"/>
                </a:solidFill>
              </a:rPr>
              <a:pPr>
                <a:defRPr/>
              </a:pPr>
              <a:t>5/14/2015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0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BF319E-FA37-1A4E-B846-6B6DF216E7D9}" type="datetime1">
              <a:rPr lang="en-US" smtClean="0">
                <a:solidFill>
                  <a:srgbClr val="000000"/>
                </a:solidFill>
              </a:rPr>
              <a:pPr>
                <a:defRPr/>
              </a:pPr>
              <a:t>5/14/2015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99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E6A0F5-CE0E-D244-97F8-10D9019036E0}" type="datetime1">
              <a:rPr lang="en-US" smtClean="0">
                <a:solidFill>
                  <a:srgbClr val="000000"/>
                </a:solidFill>
              </a:rPr>
              <a:pPr>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80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15ECE21-BE79-1740-948D-AAC777C6387F}" type="datetime1">
              <a:rPr lang="en-US" smtClean="0"/>
              <a:pPr>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p14="http://schemas.microsoft.com/office/powerpoint/2010/main" val="210630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6CCE6B4-0303-D247-A450-1AC5524DB930}" type="datetime1">
              <a:rPr lang="en-US" smtClean="0">
                <a:solidFill>
                  <a:srgbClr val="000000"/>
                </a:solidFill>
              </a:rPr>
              <a:pPr>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47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868F8E2-1872-3645-8D62-C6CA05FF55A5}"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2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2768283-93DA-B14A-B21E-07F58447FAEF}"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89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372348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694539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731571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07432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158601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282735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03295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783A11A-6EFA-384C-B474-CB539FD9E854}" type="datetime1">
              <a:rPr lang="en-US" smtClean="0"/>
              <a:pPr>
                <a:defRPr/>
              </a:pPr>
              <a:t>5/14/2015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p14="http://schemas.microsoft.com/office/powerpoint/2010/main" val="157300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8932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25536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73592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778352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6FBF04-7815-A440-BA49-89D7426EEC83}"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559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71773C-F18E-DE42-954F-929DDE37399F}"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271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7D82AD-CFEC-BE4C-94C9-E088D3702587}"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110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DF533-6D16-804A-8212-26B93D12D068}"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660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EF9585-4E7F-FE43-8511-5E9B4B2C028C}" type="datetime1">
              <a:rPr lang="en-US" smtClean="0">
                <a:solidFill>
                  <a:prstClr val="black">
                    <a:tint val="75000"/>
                  </a:prstClr>
                </a:solidFill>
              </a:rPr>
              <a:pPr/>
              <a:t>5/14/2015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790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5A4F9F-ACD8-C54D-A8F5-9340F9236E91}" type="datetime1">
              <a:rPr lang="en-US" smtClean="0">
                <a:solidFill>
                  <a:prstClr val="black">
                    <a:tint val="75000"/>
                  </a:prstClr>
                </a:solidFill>
              </a:rPr>
              <a:pPr/>
              <a:t>5/14/2015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56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4193A08-5996-E146-822C-93501CF900BA}" type="datetime1">
              <a:rPr lang="en-US" smtClean="0"/>
              <a:pPr>
                <a:defRPr/>
              </a:pPr>
              <a:t>5/14/2015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p14="http://schemas.microsoft.com/office/powerpoint/2010/main" val="3653159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0693-7365-9743-B8AD-65E47625AC93}" type="datetime1">
              <a:rPr lang="en-US" smtClean="0">
                <a:solidFill>
                  <a:prstClr val="black">
                    <a:tint val="75000"/>
                  </a:prstClr>
                </a:solidFill>
              </a:rPr>
              <a:pPr/>
              <a:t>5/14/2015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962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D320C-C67C-4841-ABD0-559D6F51C5AE}"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9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15F9C-F730-0F46-98AA-63945943C921}"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820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9AE35-CCAB-9843-8E08-36B95CC02B1A}"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66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F18F1-665C-9544-A148-ADC62E8D8C04}"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992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3F1F96-86D1-A344-B288-1719821A4E65}"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36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B123-3E7A-954D-B3AF-A6A296E076EE}"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714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3DC3DC-C7C0-3141-8CC0-6DED7F925DF0}"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39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A841C6-6BEF-3248-B293-80CFE5763B76}"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96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67083D-0C4B-8143-B372-57AABC6C74B5}" type="datetime1">
              <a:rPr lang="en-US" smtClean="0">
                <a:solidFill>
                  <a:prstClr val="black">
                    <a:tint val="75000"/>
                  </a:prstClr>
                </a:solidFill>
              </a:rPr>
              <a:pPr/>
              <a:t>5/14/2015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D4072E9-A552-EC4D-AD8C-7DC9426D6D6B}" type="datetime1">
              <a:rPr lang="en-US" smtClean="0"/>
              <a:pPr>
                <a:defRPr/>
              </a:pPr>
              <a:t>5/14/2015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p14="http://schemas.microsoft.com/office/powerpoint/2010/main" val="321119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9AA6A3-F2B9-4D44-8663-ADA29A2C7E3F}" type="datetime1">
              <a:rPr lang="en-US" smtClean="0">
                <a:solidFill>
                  <a:prstClr val="black">
                    <a:tint val="75000"/>
                  </a:prstClr>
                </a:solidFill>
              </a:rPr>
              <a:pPr/>
              <a:t>5/14/2015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183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FB489-4D41-1B49-B80D-202178F654B5}" type="datetime1">
              <a:rPr lang="en-US" smtClean="0">
                <a:solidFill>
                  <a:prstClr val="black">
                    <a:tint val="75000"/>
                  </a:prstClr>
                </a:solidFill>
              </a:rPr>
              <a:pPr/>
              <a:t>5/14/2015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575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CD0D7-A2D5-2041-86DB-D5CD7712DD1C}"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938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BEE3F-B5BB-E14A-992E-83B41968DC86}"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262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866B-E547-B843-A7B4-2DEBBE5A660E}"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991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98139-F38B-534A-B18C-7D3D45626E98}"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108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F4616B8-D88D-7740-BA6E-75E45387A898}"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BC72F-63DE-4B71-B3D5-28F888A09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133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4AF960B-6448-9342-B453-79457FAC6E7A}"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E8677-7934-4B26-AF07-E5E85D9BC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7555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0184C19-88C8-F040-AEEC-C59F119F74E9}"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4DB87B-0F7A-42A4-9E03-0DC8BCBBA0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46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75326D8-C1D2-4045-8CC7-BE58F0350772}" type="datetime1">
              <a:rPr lang="en-US" smtClean="0">
                <a:solidFill>
                  <a:srgbClr val="000000"/>
                </a:solidFill>
              </a:rPr>
              <a:pPr>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64BE2-255A-401D-811F-C84B1F5FC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00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4309E3-27EA-644F-B43B-582476A90122}" type="datetime1">
              <a:rPr lang="en-US" smtClean="0"/>
              <a:pPr>
                <a:defRPr/>
              </a:pPr>
              <a:t>5/14/2015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p14="http://schemas.microsoft.com/office/powerpoint/2010/main" val="2407383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945A942-CC32-3944-A386-5224701D8F5D}" type="datetime1">
              <a:rPr lang="en-US" smtClean="0">
                <a:solidFill>
                  <a:srgbClr val="000000"/>
                </a:solidFill>
              </a:rPr>
              <a:pPr>
                <a:defRPr/>
              </a:pPr>
              <a:t>5/14/2015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453EAD-D246-4831-8FAA-29E4C0379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997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CA0ED05-1FE6-8446-81D9-7E01647F831D}" type="datetime1">
              <a:rPr lang="en-US" smtClean="0">
                <a:solidFill>
                  <a:srgbClr val="000000"/>
                </a:solidFill>
              </a:rPr>
              <a:pPr>
                <a:defRPr/>
              </a:pPr>
              <a:t>5/14/2015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F7C6C-D9A0-4880-B452-A02C25D33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61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FD6F643-BD96-B648-91D9-09EF561461DD}" type="datetime1">
              <a:rPr lang="en-US" smtClean="0">
                <a:solidFill>
                  <a:srgbClr val="000000"/>
                </a:solidFill>
              </a:rPr>
              <a:pPr>
                <a:defRPr/>
              </a:pPr>
              <a:t>5/14/2015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9A8D-C4F7-4550-B413-1081B569F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316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35EB0E-12DB-624B-8D4A-A108926CE878}" type="datetime1">
              <a:rPr lang="en-US" smtClean="0">
                <a:solidFill>
                  <a:srgbClr val="000000"/>
                </a:solidFill>
              </a:rPr>
              <a:pPr>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A4E25-0D12-4B0D-8141-71E313551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811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9E42B2F-FAD3-A24B-B619-E02F1C217CE0}" type="datetime1">
              <a:rPr lang="en-US" smtClean="0">
                <a:solidFill>
                  <a:srgbClr val="000000"/>
                </a:solidFill>
              </a:rPr>
              <a:pPr>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D54E5-94E5-4250-84EE-73689F348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98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F8246A-D04B-DB48-ABBB-63920FCD75D1}"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C9015-0E99-4EEA-BA38-513FEFBB00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115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B61339-A772-4146-8182-4B9E017A3085}" type="datetime1">
              <a:rPr lang="en-US" smtClean="0">
                <a:solidFill>
                  <a:srgbClr val="000000"/>
                </a:solidFill>
              </a:rPr>
              <a:pPr>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475A0F-ED4D-4A53-8B35-DA3923FA4E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057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fld id="{3613E33F-F235-A24B-BBC2-7F501E39A24C}" type="datetime1">
              <a:rPr lang="en-US" smtClean="0"/>
              <a:pPr/>
              <a:t>5/14/2015</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899CBEE-2F11-4052-ADAE-DE8ABE834442}" type="slidenum">
              <a:rPr lang="en-US"/>
              <a:pPr/>
              <a:t>‹#›</a:t>
            </a:fld>
            <a:endParaRPr lang="en-US"/>
          </a:p>
        </p:txBody>
      </p:sp>
    </p:spTree>
    <p:extLst>
      <p:ext uri="{BB962C8B-B14F-4D97-AF65-F5344CB8AC3E}">
        <p14:creationId xmlns:p14="http://schemas.microsoft.com/office/powerpoint/2010/main" val="1965863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432BEB3-60FA-684A-9AE1-B0D11170EA64}" type="datetime1">
              <a:rPr lang="en-US" smtClean="0"/>
              <a:pPr/>
              <a:t>5/14/2015</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58F9E31-BAEE-4B2A-AF01-5F5E8A6439DF}" type="slidenum">
              <a:rPr lang="en-US"/>
              <a:pPr/>
              <a:t>‹#›</a:t>
            </a:fld>
            <a:endParaRPr lang="en-US"/>
          </a:p>
        </p:txBody>
      </p:sp>
    </p:spTree>
    <p:extLst>
      <p:ext uri="{BB962C8B-B14F-4D97-AF65-F5344CB8AC3E}">
        <p14:creationId xmlns:p14="http://schemas.microsoft.com/office/powerpoint/2010/main" val="690025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61EF28FF-95AA-884E-97F3-6BB891AD4766}" type="datetime1">
              <a:rPr lang="en-US" smtClean="0"/>
              <a:pPr/>
              <a:t>5/14/2015</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205CB26-3332-4B4F-81EF-F4A17441B3F3}" type="slidenum">
              <a:rPr lang="en-US"/>
              <a:pPr/>
              <a:t>‹#›</a:t>
            </a:fld>
            <a:endParaRPr lang="en-US"/>
          </a:p>
        </p:txBody>
      </p:sp>
    </p:spTree>
    <p:extLst>
      <p:ext uri="{BB962C8B-B14F-4D97-AF65-F5344CB8AC3E}">
        <p14:creationId xmlns:p14="http://schemas.microsoft.com/office/powerpoint/2010/main" val="3435576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9A38FFE-CAEB-1045-93BA-E5E4FF71359A}" type="datetime1">
              <a:rPr lang="en-US" smtClean="0"/>
              <a:pPr>
                <a:defRPr/>
              </a:pPr>
              <a:t>5/14/2015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p14="http://schemas.microsoft.com/office/powerpoint/2010/main" val="430746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fld id="{7DBCFB8F-BDB0-E34A-9EBE-C8989427314C}" type="datetime1">
              <a:rPr lang="en-US" smtClean="0"/>
              <a:pPr/>
              <a:t>5/14/2015</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3A56026-9640-4128-B6BF-330DEA035F95}" type="slidenum">
              <a:rPr lang="en-US"/>
              <a:pPr/>
              <a:t>‹#›</a:t>
            </a:fld>
            <a:endParaRPr lang="en-US"/>
          </a:p>
        </p:txBody>
      </p:sp>
    </p:spTree>
    <p:extLst>
      <p:ext uri="{BB962C8B-B14F-4D97-AF65-F5344CB8AC3E}">
        <p14:creationId xmlns:p14="http://schemas.microsoft.com/office/powerpoint/2010/main" val="3075823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fld id="{73D601C3-A088-2642-B58C-DA76726F2DE5}" type="datetime1">
              <a:rPr lang="en-US" smtClean="0"/>
              <a:pPr/>
              <a:t>5/14/2015</a:t>
            </a:fld>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2D48C3D-9CFD-47CF-9C28-132CD6CDE7A4}" type="slidenum">
              <a:rPr lang="en-US"/>
              <a:pPr/>
              <a:t>‹#›</a:t>
            </a:fld>
            <a:endParaRPr lang="en-US"/>
          </a:p>
        </p:txBody>
      </p:sp>
    </p:spTree>
    <p:extLst>
      <p:ext uri="{BB962C8B-B14F-4D97-AF65-F5344CB8AC3E}">
        <p14:creationId xmlns:p14="http://schemas.microsoft.com/office/powerpoint/2010/main" val="768680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fld id="{28D3F2E7-F271-BC45-B523-1683F78EF4A9}" type="datetime1">
              <a:rPr lang="en-US" smtClean="0"/>
              <a:pPr/>
              <a:t>5/14/2015</a:t>
            </a:fld>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FE9BAD-1C6F-4B66-BDAA-F736BFD45A66}" type="slidenum">
              <a:rPr lang="en-US"/>
              <a:pPr/>
              <a:t>‹#›</a:t>
            </a:fld>
            <a:endParaRPr lang="en-US"/>
          </a:p>
        </p:txBody>
      </p:sp>
    </p:spTree>
    <p:extLst>
      <p:ext uri="{BB962C8B-B14F-4D97-AF65-F5344CB8AC3E}">
        <p14:creationId xmlns:p14="http://schemas.microsoft.com/office/powerpoint/2010/main" val="26447541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62A894E1-3B2F-F042-97BA-94C4B49F5569}" type="datetime1">
              <a:rPr lang="en-US" smtClean="0"/>
              <a:pPr/>
              <a:t>5/14/2015</a:t>
            </a:fld>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6B2DDE-019F-45AC-AF75-CB53CC5387CB}" type="slidenum">
              <a:rPr lang="en-US"/>
              <a:pPr/>
              <a:t>‹#›</a:t>
            </a:fld>
            <a:endParaRPr lang="en-US"/>
          </a:p>
        </p:txBody>
      </p:sp>
    </p:spTree>
    <p:extLst>
      <p:ext uri="{BB962C8B-B14F-4D97-AF65-F5344CB8AC3E}">
        <p14:creationId xmlns:p14="http://schemas.microsoft.com/office/powerpoint/2010/main" val="145627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993D052F-99A1-824B-961D-78D1E0DFBE39}" type="datetime1">
              <a:rPr lang="en-US" smtClean="0"/>
              <a:pPr/>
              <a:t>5/14/2015</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FABBF49-6399-41B1-95A6-69A8293255C8}" type="slidenum">
              <a:rPr lang="en-US"/>
              <a:pPr/>
              <a:t>‹#›</a:t>
            </a:fld>
            <a:endParaRPr lang="en-US"/>
          </a:p>
        </p:txBody>
      </p:sp>
    </p:spTree>
    <p:extLst>
      <p:ext uri="{BB962C8B-B14F-4D97-AF65-F5344CB8AC3E}">
        <p14:creationId xmlns:p14="http://schemas.microsoft.com/office/powerpoint/2010/main" val="3079662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55E4833-9732-E04E-A3F0-BDCDB41EB01C}" type="datetime1">
              <a:rPr lang="en-US" smtClean="0"/>
              <a:pPr/>
              <a:t>5/14/2015</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8AF314C-91EA-4D1C-8942-09B64D41A12F}" type="slidenum">
              <a:rPr lang="en-US"/>
              <a:pPr/>
              <a:t>‹#›</a:t>
            </a:fld>
            <a:endParaRPr lang="en-US"/>
          </a:p>
        </p:txBody>
      </p:sp>
    </p:spTree>
    <p:extLst>
      <p:ext uri="{BB962C8B-B14F-4D97-AF65-F5344CB8AC3E}">
        <p14:creationId xmlns:p14="http://schemas.microsoft.com/office/powerpoint/2010/main" val="765542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DBE9788D-AA09-2942-843D-108EFD705EFF}" type="datetime1">
              <a:rPr lang="en-US" smtClean="0"/>
              <a:pPr/>
              <a:t>5/14/2015</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7905ABE-5A54-4BB4-96E7-9BDB77703F32}" type="slidenum">
              <a:rPr lang="en-US"/>
              <a:pPr/>
              <a:t>‹#›</a:t>
            </a:fld>
            <a:endParaRPr lang="en-US"/>
          </a:p>
        </p:txBody>
      </p:sp>
    </p:spTree>
    <p:extLst>
      <p:ext uri="{BB962C8B-B14F-4D97-AF65-F5344CB8AC3E}">
        <p14:creationId xmlns:p14="http://schemas.microsoft.com/office/powerpoint/2010/main" val="2112589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776182F-824D-3540-A7FB-AB9C91AAA665}" type="datetime1">
              <a:rPr lang="en-US" smtClean="0"/>
              <a:pPr/>
              <a:t>5/14/2015</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7764AF0-D18E-439E-A8C4-EC7F7C47123C}" type="slidenum">
              <a:rPr lang="en-US"/>
              <a:pPr/>
              <a:t>‹#›</a:t>
            </a:fld>
            <a:endParaRPr lang="en-US"/>
          </a:p>
        </p:txBody>
      </p:sp>
    </p:spTree>
    <p:extLst>
      <p:ext uri="{BB962C8B-B14F-4D97-AF65-F5344CB8AC3E}">
        <p14:creationId xmlns:p14="http://schemas.microsoft.com/office/powerpoint/2010/main" val="42406087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869CC5-FA46-9C45-BC9F-952CE645E5DB}"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123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4A411-B438-4243-ACBC-0B660C53B026}"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7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DA6FF5C-A2BA-7D4E-B3C1-7A6E3ADCBB16}" type="datetime1">
              <a:rPr lang="en-US" smtClean="0"/>
              <a:pPr>
                <a:defRPr/>
              </a:pPr>
              <a:t>5/14/2015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p14="http://schemas.microsoft.com/office/powerpoint/2010/main" val="201071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51C63-22D3-3E43-A189-B82015DBB150}"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933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E8C538-3EB5-244C-8106-88E3890A0626}"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79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A5ECAA-7F96-E04B-B3F1-C8AED021672B}" type="datetime1">
              <a:rPr lang="en-US" smtClean="0">
                <a:solidFill>
                  <a:prstClr val="black">
                    <a:tint val="75000"/>
                  </a:prstClr>
                </a:solidFill>
              </a:rPr>
              <a:pPr/>
              <a:t>5/14/2015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58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D72D60-699B-2547-A10E-630A98DFDCAD}" type="datetime1">
              <a:rPr lang="en-US" smtClean="0">
                <a:solidFill>
                  <a:prstClr val="black">
                    <a:tint val="75000"/>
                  </a:prstClr>
                </a:solidFill>
              </a:rPr>
              <a:pPr/>
              <a:t>5/14/2015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52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93898-005E-5940-83F4-7182D7CA7197}" type="datetime1">
              <a:rPr lang="en-US" smtClean="0">
                <a:solidFill>
                  <a:prstClr val="black">
                    <a:tint val="75000"/>
                  </a:prstClr>
                </a:solidFill>
              </a:rPr>
              <a:pPr/>
              <a:t>5/14/2015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61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ED0A1-7A27-CC4D-AD9B-147892464F9C}"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504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5DCB49-68E0-C843-9A22-9724364B7EBF}" type="datetime1">
              <a:rPr lang="en-US" smtClean="0">
                <a:solidFill>
                  <a:prstClr val="black">
                    <a:tint val="75000"/>
                  </a:prstClr>
                </a:solidFill>
              </a:rPr>
              <a:pPr/>
              <a:t>5/14/2015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249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5AE4-AEF4-B447-AB6F-AC02248E1F98}"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26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62F21-291A-8940-9248-E42734FE8BA3}"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3515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86EFF47-2F08-224E-A6E2-BB5D9F709080}"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6A0E88-2A56-43BB-9311-C951583670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44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C943B6-5939-3940-A1B1-F8328CEC8A1B}" type="datetime1">
              <a:rPr lang="en-US" smtClean="0"/>
              <a:pPr>
                <a:defRPr/>
              </a:pPr>
              <a:t>5/14/2015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p14="http://schemas.microsoft.com/office/powerpoint/2010/main" val="23385870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365E5ED-D037-ED4F-966E-64CFB2901C0F}"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4CAE69-3076-4B39-866B-3FD3C1A4085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82755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6B75FAF-CF4F-FC4C-9D46-FED88F48EF83}"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301677-BEFF-422E-8B97-69760C796C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94023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6A52222-938C-BD49-AA71-4AB718CB6905}"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3984A1-08E7-4DA0-8FCA-B9FD8ADE21A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640509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A9B9B6A-E712-944C-B476-844524520AE1}"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72ACC7-F352-4D64-A02A-C101A5F4FB3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3986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8B89D59-411B-6A4B-A982-4A8040083168}"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095E7F-68C3-4314-88CC-654771EED69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890774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C103D2E-1F34-8B4A-B003-E123DFB2FA37}"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111F4D-CA4E-4A69-AC03-04048CBA8E3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569520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5BF7FE6-9343-C14A-8FD5-80AA95F82460}"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C3434A-4E93-4F23-8B3C-683FC5E82E2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056896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EF87AAE-495E-FC4C-B988-08C940A1C0EC}"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D59F28-463A-4661-B890-53E48460508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37821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66322F9-D134-574C-8B92-6A5A1AE15E03}"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CC54FA-FA0F-468A-B3CB-2FCFD3A35C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32630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0DB1640-4D44-C948-9482-4A145A3EDFB4}"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4FBFFB6-0120-470C-BB50-E7B2D8A63B0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375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4C3F0369-6217-6440-82B3-BBB6D94D845B}" type="datetime1">
              <a:rPr lang="en-US" smtClean="0"/>
              <a:pPr fontAlgn="base">
                <a:spcBef>
                  <a:spcPct val="0"/>
                </a:spcBef>
                <a:spcAft>
                  <a:spcPct val="0"/>
                </a:spcAft>
                <a:defRPr/>
              </a:pPr>
              <a:t>5/14/2015</a:t>
            </a:fld>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95C7A3DD-17E0-4647-BE84-4388D9A5EE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90588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A69A3BD-6C42-874A-895F-903FD1CA2CD3}" type="datetime1">
              <a:rPr lang="en-US" smtClean="0"/>
              <a:pPr defTabSz="914400" fontAlgn="base">
                <a:spcBef>
                  <a:spcPct val="0"/>
                </a:spcBef>
                <a:spcAft>
                  <a:spcPct val="0"/>
                </a:spcAft>
                <a:defRPr/>
              </a:pPr>
              <a:t>5/14/2015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FB1D190-F0A8-4BB2-9566-41A732BBF196}" type="slidenum">
              <a:rPr lang="en-US"/>
              <a:pPr defTabSz="914400"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400" b="1">
              <a:solidFill>
                <a:srgbClr val="000000"/>
              </a:solidFill>
              <a:latin typeface="Times New Roman" pitchFamily="18" charset="0"/>
            </a:endParaRPr>
          </a:p>
        </p:txBody>
      </p:sp>
    </p:spTree>
    <p:extLst>
      <p:ext uri="{BB962C8B-B14F-4D97-AF65-F5344CB8AC3E}">
        <p14:creationId xmlns:p14="http://schemas.microsoft.com/office/powerpoint/2010/main" val="24296289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fld id="{9B46F18C-6D0C-5649-B30A-62F8A049510A}" type="datetime1">
              <a:rPr lang="en-US" smtClean="0">
                <a:solidFill>
                  <a:srgbClr val="000000"/>
                </a:solidFill>
              </a:rPr>
              <a:pPr defTabSz="914400" fontAlgn="base">
                <a:spcBef>
                  <a:spcPct val="0"/>
                </a:spcBef>
                <a:spcAft>
                  <a:spcPct val="0"/>
                </a:spcAft>
                <a:defRPr/>
              </a:pPr>
              <a:t>5/14/2015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E50C6C4D-2D32-48DA-B84F-5F79D9ED7447}"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2105050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charset="0"/>
        </a:defRPr>
      </a:lvl2pPr>
      <a:lvl3pPr algn="ctr" rtl="0" eaLnBrk="0" fontAlgn="base" hangingPunct="0">
        <a:spcBef>
          <a:spcPct val="0"/>
        </a:spcBef>
        <a:spcAft>
          <a:spcPct val="0"/>
        </a:spcAft>
        <a:defRPr sz="3600">
          <a:solidFill>
            <a:schemeClr val="tx2"/>
          </a:solidFill>
          <a:latin typeface="Times" charset="0"/>
        </a:defRPr>
      </a:lvl3pPr>
      <a:lvl4pPr algn="ctr" rtl="0" eaLnBrk="0" fontAlgn="base" hangingPunct="0">
        <a:spcBef>
          <a:spcPct val="0"/>
        </a:spcBef>
        <a:spcAft>
          <a:spcPct val="0"/>
        </a:spcAft>
        <a:defRPr sz="3600">
          <a:solidFill>
            <a:schemeClr val="tx2"/>
          </a:solidFill>
          <a:latin typeface="Times" charset="0"/>
        </a:defRPr>
      </a:lvl4pPr>
      <a:lvl5pPr algn="ctr" rtl="0" eaLnBrk="0" fontAlgn="base" hangingPunct="0">
        <a:spcBef>
          <a:spcPct val="0"/>
        </a:spcBef>
        <a:spcAft>
          <a:spcPct val="0"/>
        </a:spcAft>
        <a:defRPr sz="3600">
          <a:solidFill>
            <a:schemeClr val="tx2"/>
          </a:solidFill>
          <a:latin typeface="Times" charset="0"/>
        </a:defRPr>
      </a:lvl5pPr>
      <a:lvl6pPr marL="457200" algn="ctr" rtl="0" fontAlgn="base">
        <a:spcBef>
          <a:spcPct val="0"/>
        </a:spcBef>
        <a:spcAft>
          <a:spcPct val="0"/>
        </a:spcAft>
        <a:defRPr sz="3600">
          <a:solidFill>
            <a:schemeClr val="tx2"/>
          </a:solidFill>
          <a:latin typeface="Times" charset="0"/>
        </a:defRPr>
      </a:lvl6pPr>
      <a:lvl7pPr marL="914400" algn="ctr" rtl="0" fontAlgn="base">
        <a:spcBef>
          <a:spcPct val="0"/>
        </a:spcBef>
        <a:spcAft>
          <a:spcPct val="0"/>
        </a:spcAft>
        <a:defRPr sz="3600">
          <a:solidFill>
            <a:schemeClr val="tx2"/>
          </a:solidFill>
          <a:latin typeface="Times" charset="0"/>
        </a:defRPr>
      </a:lvl7pPr>
      <a:lvl8pPr marL="1371600" algn="ctr" rtl="0" fontAlgn="base">
        <a:spcBef>
          <a:spcPct val="0"/>
        </a:spcBef>
        <a:spcAft>
          <a:spcPct val="0"/>
        </a:spcAft>
        <a:defRPr sz="3600">
          <a:solidFill>
            <a:schemeClr val="tx2"/>
          </a:solidFill>
          <a:latin typeface="Times" charset="0"/>
        </a:defRPr>
      </a:lvl8pPr>
      <a:lvl9pPr marL="1828800" algn="ctr" rtl="0" fontAlgn="base">
        <a:spcBef>
          <a:spcPct val="0"/>
        </a:spcBef>
        <a:spcAft>
          <a:spcPct val="0"/>
        </a:spcAft>
        <a:defRPr sz="3600">
          <a:solidFill>
            <a:schemeClr val="tx2"/>
          </a:solidFill>
          <a:latin typeface="Times"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4099"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bg2"/>
                </a:solidFill>
                <a:cs typeface="+mn-cs"/>
              </a:defRPr>
            </a:lvl1pPr>
          </a:lstStyle>
          <a:p>
            <a:pPr defTabSz="914400" fontAlgn="base">
              <a:spcBef>
                <a:spcPct val="0"/>
              </a:spcBef>
              <a:spcAft>
                <a:spcPct val="0"/>
              </a:spcAft>
              <a:defRPr/>
            </a:pPr>
            <a:fld id="{EEDC5818-1DCE-4DF5-9EC0-B94926DAD9F0}"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1935332417"/>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6147"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bg2"/>
                </a:solidFill>
                <a:cs typeface="+mn-cs"/>
              </a:defRPr>
            </a:lvl1pPr>
          </a:lstStyle>
          <a:p>
            <a:pPr defTabSz="914400" fontAlgn="base">
              <a:spcBef>
                <a:spcPct val="0"/>
              </a:spcBef>
              <a:spcAft>
                <a:spcPct val="0"/>
              </a:spcAft>
              <a:defRPr/>
            </a:pPr>
            <a:fld id="{FE35D533-7260-487C-A321-D13DF8931FDE}"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3"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59002467"/>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fld id="{A27EFD86-1D91-6D4F-9EDF-F8F42D2833E1}" type="datetime1">
              <a:rPr lang="en-US" smtClean="0">
                <a:solidFill>
                  <a:srgbClr val="000000"/>
                </a:solidFill>
              </a:rPr>
              <a:pPr defTabSz="914400" fontAlgn="base">
                <a:spcBef>
                  <a:spcPct val="0"/>
                </a:spcBef>
                <a:spcAft>
                  <a:spcPct val="0"/>
                </a:spcAft>
                <a:defRPr/>
              </a:pPr>
              <a:t>5/14/2015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14BF0A2E-8C52-4A2A-ACB7-31F94D16C34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6150299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fld id="{9B847766-21F4-5845-A2E2-F0CC17E5B105}"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655831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7B4D6473-ACC7-4210-A134-623F7EA7836C}"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096566"/>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91"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20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p:nvSpPr>
        <p:spPr bwMode="auto">
          <a:xfrm>
            <a:off x="0" y="1594"/>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2917"/>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4226340697"/>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2686" indent="-342686"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488" indent="-285571"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2292" indent="-228459" algn="l" rtl="0" eaLnBrk="0" fontAlgn="base" hangingPunct="0">
        <a:spcBef>
          <a:spcPct val="20000"/>
        </a:spcBef>
        <a:spcAft>
          <a:spcPct val="0"/>
        </a:spcAft>
        <a:buClr>
          <a:schemeClr val="bg1"/>
        </a:buClr>
        <a:buChar char="–"/>
        <a:defRPr kumimoji="1" sz="2400" b="1">
          <a:solidFill>
            <a:schemeClr val="bg2"/>
          </a:solidFill>
          <a:latin typeface="+mn-lt"/>
        </a:defRPr>
      </a:lvl3pPr>
      <a:lvl4pPr marL="1599206" indent="-228459" algn="l" rtl="0" eaLnBrk="0" fontAlgn="base" hangingPunct="0">
        <a:spcBef>
          <a:spcPct val="20000"/>
        </a:spcBef>
        <a:spcAft>
          <a:spcPct val="0"/>
        </a:spcAft>
        <a:buClr>
          <a:schemeClr val="accent2"/>
        </a:buClr>
        <a:buChar char="–"/>
        <a:defRPr kumimoji="1" sz="2000">
          <a:solidFill>
            <a:schemeClr val="tx1"/>
          </a:solidFill>
          <a:latin typeface="+mn-lt"/>
        </a:defRPr>
      </a:lvl4pPr>
      <a:lvl5pPr marL="2056121" indent="-228459"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26E32408-8FF0-5542-8579-633AE2A16EFD}"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09971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33308962-0F53-BA44-89E2-209C88C0DE8C}" type="datetime1">
              <a:rPr lang="en-US" smtClean="0">
                <a:solidFill>
                  <a:prstClr val="black">
                    <a:tint val="75000"/>
                  </a:prstClr>
                </a:solidFill>
              </a:rPr>
              <a:pPr/>
              <a:t>5/14/2015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61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fld id="{ED3A07E1-31F7-8A49-AEAF-7D865003494D}" type="datetime1">
              <a:rPr lang="en-US" smtClean="0">
                <a:solidFill>
                  <a:srgbClr val="000000"/>
                </a:solidFill>
              </a:rPr>
              <a:pPr fontAlgn="base">
                <a:spcBef>
                  <a:spcPct val="0"/>
                </a:spcBef>
                <a:spcAft>
                  <a:spcPct val="0"/>
                </a:spcAft>
                <a:defRPr/>
              </a:pPr>
              <a:t>5/14/2015</a:t>
            </a:fld>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22B57B9-AD72-4EA7-8141-30BD246B61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694023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25602"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29200A70-6739-E44D-8BCC-602811F69A85}" type="datetime1">
              <a:rPr lang="en-US" smtClean="0"/>
              <a:pPr defTabSz="414726" fontAlgn="base" hangingPunct="0">
                <a:lnSpc>
                  <a:spcPct val="93000"/>
                </a:lnSpc>
                <a:spcBef>
                  <a:spcPct val="0"/>
                </a:spcBef>
                <a:spcAft>
                  <a:spcPct val="0"/>
                </a:spcAft>
                <a:buClr>
                  <a:srgbClr val="000000"/>
                </a:buClr>
                <a:buSzPct val="100000"/>
                <a:buFont typeface="Times New Roman" pitchFamily="16" charset="0"/>
                <a:buNone/>
              </a:pPr>
              <a:t>5/14/2015</a:t>
            </a:fld>
            <a:endParaRPr lang="en-US"/>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endParaRPr lang="en-US"/>
          </a:p>
        </p:txBody>
      </p:sp>
      <p:sp>
        <p:nvSpPr>
          <p:cNvPr id="102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956785C9-0133-4DCA-ABE2-BA519AA51BB0}" type="slidenum">
              <a:rPr lang="en-US"/>
              <a:pPr defTabSz="414726" fontAlgn="base" hangingPunct="0">
                <a:lnSpc>
                  <a:spcPct val="93000"/>
                </a:lnSpc>
                <a:spcBef>
                  <a:spcPct val="0"/>
                </a:spcBef>
                <a:spcAft>
                  <a:spcPct val="0"/>
                </a:spcAft>
                <a:buClr>
                  <a:srgbClr val="000000"/>
                </a:buClr>
                <a:buSzPct val="100000"/>
                <a:buFont typeface="Times New Roman" pitchFamily="16" charset="0"/>
                <a:buNone/>
              </a:pPr>
              <a:t>‹#›</a:t>
            </a:fld>
            <a:endParaRPr lang="en-US"/>
          </a:p>
        </p:txBody>
      </p:sp>
    </p:spTree>
    <p:extLst>
      <p:ext uri="{BB962C8B-B14F-4D97-AF65-F5344CB8AC3E}">
        <p14:creationId xmlns:p14="http://schemas.microsoft.com/office/powerpoint/2010/main" val="288486188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CD27504-38F4-994E-A3B4-C5AF2FEA44BE}" type="datetime1">
              <a:rPr lang="en-US" smtClean="0">
                <a:solidFill>
                  <a:prstClr val="black">
                    <a:tint val="75000"/>
                  </a:prstClr>
                </a:solidFill>
              </a:rPr>
              <a:pPr defTabSz="914400"/>
              <a:t>5/14/2015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10159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defTabSz="914400" fontAlgn="base">
              <a:spcBef>
                <a:spcPct val="0"/>
              </a:spcBef>
              <a:spcAft>
                <a:spcPct val="0"/>
              </a:spcAft>
              <a:defRPr/>
            </a:pPr>
            <a:fld id="{1F22BE75-E570-774A-B066-E203DCC73A40}" type="datetime1">
              <a:rPr lang="en-US" smtClean="0">
                <a:solidFill>
                  <a:srgbClr val="000000"/>
                </a:solidFill>
              </a:rPr>
              <a:pPr defTabSz="914400" fontAlgn="base">
                <a:spcBef>
                  <a:spcPct val="0"/>
                </a:spcBef>
                <a:spcAft>
                  <a:spcPct val="0"/>
                </a:spcAft>
                <a:defRPr/>
              </a:pPr>
              <a:t>5/14/2015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defTabSz="914400" fontAlgn="base">
              <a:spcBef>
                <a:spcPct val="0"/>
              </a:spcBef>
              <a:spcAft>
                <a:spcPct val="0"/>
              </a:spcAft>
              <a:defRPr/>
            </a:pPr>
            <a:fld id="{0BEAF1B3-FB9A-44F8-BF37-16D02C4ED1F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06297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9.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image" Target="../media/image3.wmf"/><Relationship Id="rId2" Type="http://schemas.openxmlformats.org/officeDocument/2006/relationships/slideLayout" Target="../slideLayouts/slideLayout7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8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jpeg"/><Relationship Id="rId7" Type="http://schemas.openxmlformats.org/officeDocument/2006/relationships/image" Target="../media/image42.png"/><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84.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5.jpe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oleObject" Target="../embeddings/oleObject4.bin"/><Relationship Id="rId3" Type="http://schemas.openxmlformats.org/officeDocument/2006/relationships/notesSlide" Target="../notesSlides/notesSlide23.xml"/><Relationship Id="rId7" Type="http://schemas.openxmlformats.org/officeDocument/2006/relationships/image" Target="../media/image55.jpeg"/><Relationship Id="rId12" Type="http://schemas.openxmlformats.org/officeDocument/2006/relationships/image" Target="../media/image51.wmf"/><Relationship Id="rId2" Type="http://schemas.openxmlformats.org/officeDocument/2006/relationships/slideLayout" Target="../slideLayouts/slideLayout79.xml"/><Relationship Id="rId16" Type="http://schemas.openxmlformats.org/officeDocument/2006/relationships/image" Target="../media/image44.png"/><Relationship Id="rId1" Type="http://schemas.openxmlformats.org/officeDocument/2006/relationships/vmlDrawing" Target="../drawings/vmlDrawing2.vml"/><Relationship Id="rId6" Type="http://schemas.openxmlformats.org/officeDocument/2006/relationships/image" Target="../media/image54.png"/><Relationship Id="rId11" Type="http://schemas.openxmlformats.org/officeDocument/2006/relationships/oleObject" Target="../embeddings/oleObject3.bin"/><Relationship Id="rId5" Type="http://schemas.openxmlformats.org/officeDocument/2006/relationships/image" Target="../media/image41.png"/><Relationship Id="rId15" Type="http://schemas.openxmlformats.org/officeDocument/2006/relationships/image" Target="../media/image43.png"/><Relationship Id="rId10" Type="http://schemas.openxmlformats.org/officeDocument/2006/relationships/image" Target="../media/image58.png"/><Relationship Id="rId4" Type="http://schemas.openxmlformats.org/officeDocument/2006/relationships/image" Target="../media/image53.jpeg"/><Relationship Id="rId9" Type="http://schemas.openxmlformats.org/officeDocument/2006/relationships/image" Target="../media/image57.png"/><Relationship Id="rId14" Type="http://schemas.openxmlformats.org/officeDocument/2006/relationships/image" Target="../media/image52.wmf"/></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84.xml"/><Relationship Id="rId4" Type="http://schemas.openxmlformats.org/officeDocument/2006/relationships/hyperlink" Target="http://www.robots.ox.ac.uk/~vgg/research/vgoogle/index.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84.xml"/><Relationship Id="rId4" Type="http://schemas.openxmlformats.org/officeDocument/2006/relationships/hyperlink" Target="http://www.robots.ox.ac.uk/~vgg/research/vgoogle/index.html"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8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84.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8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wmf"/><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8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84.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84.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61.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40.xml"/><Relationship Id="rId7" Type="http://schemas.openxmlformats.org/officeDocument/2006/relationships/image" Target="../media/image88.wmf"/><Relationship Id="rId2" Type="http://schemas.openxmlformats.org/officeDocument/2006/relationships/slideLayout" Target="../slideLayouts/slideLayout101.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90.wmf"/><Relationship Id="rId5" Type="http://schemas.openxmlformats.org/officeDocument/2006/relationships/image" Target="../media/image87.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89.wmf"/></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29.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22.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68.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47.xml"/><Relationship Id="rId1" Type="http://schemas.openxmlformats.org/officeDocument/2006/relationships/slideLayout" Target="../slideLayouts/slideLayout90.xml"/><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48.xml"/><Relationship Id="rId1" Type="http://schemas.openxmlformats.org/officeDocument/2006/relationships/slideLayout" Target="../slideLayouts/slideLayout90.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9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83.xml"/><Relationship Id="rId6" Type="http://schemas.openxmlformats.org/officeDocument/2006/relationships/image" Target="../media/image26.jpeg"/><Relationship Id="rId5" Type="http://schemas.openxmlformats.org/officeDocument/2006/relationships/image" Target="../media/image27.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Indexing local features</a:t>
            </a:r>
            <a:br>
              <a:rPr lang="en-US" altLang="en-US" sz="5300" dirty="0" smtClean="0">
                <a:ea typeface="ＭＳ Ｐゴシック" panose="020B0600070205080204" pitchFamily="34" charset="-128"/>
              </a:rPr>
            </a:br>
            <a:r>
              <a:rPr lang="en-US" altLang="en-US" sz="5300" dirty="0" smtClean="0">
                <a:ea typeface="ＭＳ Ｐゴシック" panose="020B0600070205080204" pitchFamily="34" charset="-128"/>
              </a:rPr>
              <a:t>and instance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14</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2015</a:t>
            </a: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421504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kern="0" dirty="0">
                <a:solidFill>
                  <a:srgbClr val="000000"/>
                </a:solidFill>
                <a:latin typeface="+mj-lt"/>
              </a:rPr>
              <a:t>Indexing local features</a:t>
            </a:r>
          </a:p>
        </p:txBody>
      </p:sp>
      <p:sp>
        <p:nvSpPr>
          <p:cNvPr id="60421" name="Content Placeholder 4"/>
          <p:cNvSpPr>
            <a:spLocks noGrp="1"/>
          </p:cNvSpPr>
          <p:nvPr>
            <p:ph idx="4294967295"/>
          </p:nvPr>
        </p:nvSpPr>
        <p:spPr>
          <a:xfrm>
            <a:off x="457200" y="1274763"/>
            <a:ext cx="8229600" cy="1312862"/>
          </a:xfrm>
        </p:spPr>
        <p:txBody>
          <a:bodyPr>
            <a:normAutofit/>
          </a:bodyPr>
          <a:lstStyle/>
          <a:p>
            <a:pPr eaLnBrk="1" hangingPunct="1"/>
            <a:r>
              <a:rPr lang="en-US" sz="2800" dirty="0" smtClean="0">
                <a:cs typeface="Arial" pitchFamily="34" charset="0"/>
              </a:rPr>
              <a:t>Each patch / region has a descriptor, which is a point in some high-dimensional feature space (e.g., SIFT)</a:t>
            </a:r>
          </a:p>
          <a:p>
            <a:pPr eaLnBrk="1" hangingPunct="1"/>
            <a:endParaRPr lang="en-US" sz="2800" dirty="0" smtClean="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4" name="Slide Number Placeholder 43"/>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2619276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Indexing local features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eaLnBrk="1" hangingPunct="1"/>
            <a:r>
              <a:rPr lang="en-US" sz="2800" dirty="0" smtClean="0"/>
              <a:t>When we see close points in feature space, we have similar descriptors, which indicates similar local content.</a:t>
            </a: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algn="ctr"/>
            <a:r>
              <a:rPr lang="en-US" sz="2400" dirty="0" smtClean="0"/>
              <a:t>Database images</a:t>
            </a:r>
            <a:endParaRPr lang="en-US" sz="2400" dirty="0"/>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algn="ctr"/>
            <a:r>
              <a:rPr lang="en-US" sz="2400" dirty="0" smtClean="0"/>
              <a:t>Query image</a:t>
            </a:r>
            <a:endParaRPr lang="en-US" sz="2400" dirty="0"/>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5" name="TextBox 4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6" name="Slide Number Placeholder 45"/>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7612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p:cNvSpPr>
            <a:spLocks noGrp="1"/>
          </p:cNvSpPr>
          <p:nvPr>
            <p:ph type="title"/>
          </p:nvPr>
        </p:nvSpPr>
        <p:spPr>
          <a:xfrm>
            <a:off x="431800" y="58738"/>
            <a:ext cx="8229600" cy="1143000"/>
          </a:xfrm>
        </p:spPr>
        <p:txBody>
          <a:bodyPr/>
          <a:lstStyle/>
          <a:p>
            <a:pPr eaLnBrk="1" hangingPunct="1"/>
            <a:r>
              <a:rPr lang="en-US" dirty="0" smtClean="0"/>
              <a:t>Indexing local features</a:t>
            </a:r>
          </a:p>
        </p:txBody>
      </p:sp>
      <p:sp>
        <p:nvSpPr>
          <p:cNvPr id="63491" name="Content Placeholder 6"/>
          <p:cNvSpPr>
            <a:spLocks noGrp="1"/>
          </p:cNvSpPr>
          <p:nvPr>
            <p:ph idx="1"/>
          </p:nvPr>
        </p:nvSpPr>
        <p:spPr>
          <a:xfrm>
            <a:off x="446088" y="1420813"/>
            <a:ext cx="8545512" cy="4525962"/>
          </a:xfrm>
        </p:spPr>
        <p:txBody>
          <a:bodyPr/>
          <a:lstStyle/>
          <a:p>
            <a:pPr eaLnBrk="1" hangingPunct="1"/>
            <a:r>
              <a:rPr lang="en-US" sz="2800" dirty="0" smtClean="0"/>
              <a:t>With potentially </a:t>
            </a:r>
            <a:r>
              <a:rPr lang="en-US" sz="2800" dirty="0" smtClean="0">
                <a:solidFill>
                  <a:srgbClr val="FF0000"/>
                </a:solidFill>
              </a:rPr>
              <a:t>thousands of features per image</a:t>
            </a:r>
            <a:r>
              <a:rPr lang="en-US" sz="2800" dirty="0" smtClean="0"/>
              <a:t>, and </a:t>
            </a:r>
            <a:r>
              <a:rPr lang="en-US" sz="2800" dirty="0" smtClean="0">
                <a:solidFill>
                  <a:srgbClr val="FF0000"/>
                </a:solidFill>
              </a:rPr>
              <a:t>hundreds to millions of images to search</a:t>
            </a:r>
            <a:r>
              <a:rPr lang="en-US" sz="2800" dirty="0" smtClean="0"/>
              <a:t>, how to efficiently find those that are relevant to a new image?</a:t>
            </a:r>
          </a:p>
          <a:p>
            <a:pPr eaLnBrk="1" hangingPunct="1"/>
            <a:endParaRPr lang="en-US"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3" eaLnBrk="1" hangingPunct="1"/>
            <a:endParaRPr lang="en-US" sz="2800" dirty="0" smtClean="0"/>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246763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normAutofit fontScale="90000"/>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703888" y="1420813"/>
            <a:ext cx="3213100" cy="4525962"/>
          </a:xfrm>
        </p:spPr>
        <p:txBody>
          <a:bodyPr>
            <a:normAutofit lnSpcReduction="10000"/>
          </a:bodyPr>
          <a:lstStyle/>
          <a:p>
            <a:pPr eaLnBrk="1" hangingPunct="1">
              <a:spcAft>
                <a:spcPts val="600"/>
              </a:spcAft>
            </a:pPr>
            <a:r>
              <a:rPr lang="en-US" sz="2400" dirty="0" smtClean="0"/>
              <a:t>For text documents, an efficient way to find all </a:t>
            </a:r>
            <a:r>
              <a:rPr lang="en-US" sz="2400" i="1" dirty="0" smtClean="0">
                <a:solidFill>
                  <a:srgbClr val="004DBF"/>
                </a:solidFill>
              </a:rPr>
              <a:t>pages</a:t>
            </a:r>
            <a:r>
              <a:rPr lang="en-US" sz="2400" dirty="0" smtClean="0"/>
              <a:t> on which a </a:t>
            </a:r>
            <a:r>
              <a:rPr lang="en-US" sz="2400" i="1" dirty="0" smtClean="0">
                <a:solidFill>
                  <a:srgbClr val="7030A0"/>
                </a:solidFill>
              </a:rPr>
              <a:t>word</a:t>
            </a:r>
            <a:r>
              <a:rPr lang="en-US" sz="2400" dirty="0" smtClean="0"/>
              <a:t> occurs is to use an index…</a:t>
            </a:r>
          </a:p>
          <a:p>
            <a:pPr eaLnBrk="1" hangingPunct="1">
              <a:spcAft>
                <a:spcPts val="600"/>
              </a:spcAft>
            </a:pPr>
            <a:r>
              <a:rPr lang="en-US" sz="2400" dirty="0" smtClean="0"/>
              <a:t>We want to find all </a:t>
            </a:r>
            <a:r>
              <a:rPr lang="en-US" sz="2400" i="1" dirty="0" smtClean="0">
                <a:solidFill>
                  <a:srgbClr val="004DBF"/>
                </a:solidFill>
              </a:rPr>
              <a:t>images</a:t>
            </a:r>
            <a:r>
              <a:rPr lang="en-US" sz="2400" dirty="0" smtClean="0"/>
              <a:t> in which a </a:t>
            </a:r>
            <a:r>
              <a:rPr lang="en-US" sz="2400" i="1" dirty="0" smtClean="0">
                <a:solidFill>
                  <a:srgbClr val="7030A0"/>
                </a:solidFill>
              </a:rPr>
              <a:t>feature</a:t>
            </a:r>
            <a:r>
              <a:rPr lang="en-US" sz="2400" dirty="0" smtClean="0"/>
              <a:t> occurs.</a:t>
            </a:r>
          </a:p>
          <a:p>
            <a:pPr eaLnBrk="1" hangingPunct="1">
              <a:spcAft>
                <a:spcPts val="600"/>
              </a:spcAft>
            </a:pPr>
            <a:r>
              <a:rPr lang="en-US" sz="2400" dirty="0" smtClean="0"/>
              <a:t>To use this idea, we’ll need to map our features to “visual words”.</a:t>
            </a:r>
          </a:p>
          <a:p>
            <a:endParaRPr lang="en-US" sz="2400" dirty="0" smtClean="0"/>
          </a:p>
        </p:txBody>
      </p:sp>
      <p:pic>
        <p:nvPicPr>
          <p:cNvPr id="64516"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7130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US" smtClean="0">
                <a:latin typeface="Arial" pitchFamily="34" charset="0"/>
                <a:cs typeface="Arial" pitchFamily="34" charset="0"/>
              </a:rPr>
              <a:t>Text retrieval vs. image search</a:t>
            </a:r>
          </a:p>
        </p:txBody>
      </p:sp>
      <p:sp>
        <p:nvSpPr>
          <p:cNvPr id="65539" name="Rectangle 3"/>
          <p:cNvSpPr>
            <a:spLocks noGrp="1"/>
          </p:cNvSpPr>
          <p:nvPr>
            <p:ph type="body" idx="1"/>
          </p:nvPr>
        </p:nvSpPr>
        <p:spPr/>
        <p:txBody>
          <a:bodyPr/>
          <a:lstStyle/>
          <a:p>
            <a:r>
              <a:rPr lang="en-US" sz="2800" smtClean="0">
                <a:latin typeface="Arial" pitchFamily="34" charset="0"/>
                <a:cs typeface="Arial" pitchFamily="34" charset="0"/>
              </a:rPr>
              <a:t>What makes the problems similar, different?</a:t>
            </a:r>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535900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smtClean="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smtClean="0">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Extract some local features from a number of images …</a:t>
            </a:r>
          </a:p>
          <a:p>
            <a:pPr marL="342900" indent="-342900" fontAlgn="base">
              <a:spcBef>
                <a:spcPct val="20000"/>
              </a:spcBef>
              <a:spcAft>
                <a:spcPct val="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96" name="Picture 3" descr="115_15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smtClean="0">
                <a:solidFill>
                  <a:srgbClr val="000000"/>
                </a:solidFill>
                <a:latin typeface="Trebuchet MS" pitchFamily="34" charset="0"/>
              </a:rPr>
              <a:t>e.g., SIFT descriptor space: each point is 128-dimensional</a:t>
            </a:r>
          </a:p>
        </p:txBody>
      </p:sp>
      <p:sp>
        <p:nvSpPr>
          <p:cNvPr id="185" name="Text Box 90"/>
          <p:cNvSpPr txBox="1">
            <a:spLocks noChangeArrowheads="1"/>
          </p:cNvSpPr>
          <p:nvPr/>
        </p:nvSpPr>
        <p:spPr bwMode="auto">
          <a:xfrm>
            <a:off x="449263" y="6538913"/>
            <a:ext cx="5688012" cy="304800"/>
          </a:xfrm>
          <a:prstGeom prst="rect">
            <a:avLst/>
          </a:prstGeom>
          <a:noFill/>
          <a:ln w="9525">
            <a:noFill/>
            <a:miter lim="800000"/>
            <a:headEnd/>
            <a:tailEnd/>
          </a:ln>
        </p:spPr>
        <p:txBody>
          <a:bodyPr>
            <a:spAutoFit/>
          </a:bodyPr>
          <a:lstStyle/>
          <a:p>
            <a:pPr>
              <a:spcBef>
                <a:spcPct val="50000"/>
              </a:spcBef>
              <a:defRPr/>
            </a:pPr>
            <a:r>
              <a:rPr lang="en-US" sz="1400" kern="0" dirty="0">
                <a:solidFill>
                  <a:srgbClr val="000000"/>
                </a:solidFill>
                <a:latin typeface="Trebuchet MS" pitchFamily="34" charset="0"/>
              </a:rPr>
              <a:t>Slide credit: D. </a:t>
            </a:r>
            <a:r>
              <a:rPr lang="en-US" sz="1400" kern="0" dirty="0" err="1">
                <a:solidFill>
                  <a:srgbClr val="000000"/>
                </a:solidFill>
                <a:latin typeface="Trebuchet MS" pitchFamily="34" charset="0"/>
              </a:rPr>
              <a:t>Nister</a:t>
            </a:r>
            <a:r>
              <a:rPr lang="en-US" sz="1400" kern="0" dirty="0">
                <a:solidFill>
                  <a:srgbClr val="000000"/>
                </a:solidFill>
                <a:latin typeface="Trebuchet MS" pitchFamily="34" charset="0"/>
              </a:rPr>
              <a:t>, CVPR 2006</a:t>
            </a:r>
          </a:p>
        </p:txBody>
      </p:sp>
      <p:sp>
        <p:nvSpPr>
          <p:cNvPr id="95" name="Slide Number Placeholder 94"/>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3718425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78" name="Picture 2" descr="115_1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5"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6897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68611"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124" name="Picture 2" descr="115_15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4"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65"/>
          <p:cNvGrpSpPr>
            <a:grpSpLocks/>
          </p:cNvGrpSpPr>
          <p:nvPr/>
        </p:nvGrpSpPr>
        <p:grpSpPr bwMode="auto">
          <a:xfrm>
            <a:off x="5562600" y="1806575"/>
            <a:ext cx="3011488" cy="2824163"/>
            <a:chOff x="3504" y="432"/>
            <a:chExt cx="1897" cy="1779"/>
          </a:xfrm>
        </p:grpSpPr>
        <p:grpSp>
          <p:nvGrpSpPr>
            <p:cNvPr id="6"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125" name="Slide Number Placeholder 124"/>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061995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latin typeface="Arial" pitchFamily="34" charset="0"/>
              <a:cs typeface="Arial" pitchFamily="34" charset="0"/>
            </a:endParaRPr>
          </a:p>
        </p:txBody>
      </p:sp>
      <p:pic>
        <p:nvPicPr>
          <p:cNvPr id="126"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grpSp>
      <p:grpSp>
        <p:nvGrpSpPr>
          <p:cNvPr id="4"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70"/>
          <p:cNvGrpSpPr>
            <a:grpSpLocks/>
          </p:cNvGrpSpPr>
          <p:nvPr/>
        </p:nvGrpSpPr>
        <p:grpSpPr bwMode="auto">
          <a:xfrm>
            <a:off x="5562600" y="1809750"/>
            <a:ext cx="3011488" cy="2824163"/>
            <a:chOff x="3504" y="432"/>
            <a:chExt cx="1897" cy="1779"/>
          </a:xfrm>
        </p:grpSpPr>
        <p:grpSp>
          <p:nvGrpSpPr>
            <p:cNvPr id="6"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92"/>
            <p:cNvGrpSpPr>
              <a:grpSpLocks/>
            </p:cNvGrpSpPr>
            <p:nvPr/>
          </p:nvGrpSpPr>
          <p:grpSpPr bwMode="auto">
            <a:xfrm>
              <a:off x="3504" y="432"/>
              <a:ext cx="1897" cy="1779"/>
              <a:chOff x="3504" y="432"/>
              <a:chExt cx="1897" cy="1779"/>
            </a:xfrm>
          </p:grpSpPr>
          <p:grpSp>
            <p:nvGrpSpPr>
              <p:cNvPr id="8"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9"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main idea</a:t>
            </a:r>
          </a:p>
        </p:txBody>
      </p:sp>
      <p:sp>
        <p:nvSpPr>
          <p:cNvPr id="151" name="Slide Number Placeholder 150"/>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05243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smtClean="0">
              <a:latin typeface="Arial" pitchFamily="34" charset="0"/>
              <a:cs typeface="Arial" pitchFamily="34" charset="0"/>
            </a:endParaRPr>
          </a:p>
        </p:txBody>
      </p:sp>
      <p:grpSp>
        <p:nvGrpSpPr>
          <p:cNvPr id="2"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5"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 name="Group 46"/>
              <p:cNvGrpSpPr>
                <a:grpSpLocks/>
              </p:cNvGrpSpPr>
              <p:nvPr/>
            </p:nvGrpSpPr>
            <p:grpSpPr bwMode="auto">
              <a:xfrm>
                <a:off x="3504" y="432"/>
                <a:ext cx="1897" cy="1779"/>
                <a:chOff x="3504" y="432"/>
                <a:chExt cx="1897" cy="1779"/>
              </a:xfrm>
            </p:grpSpPr>
            <p:grpSp>
              <p:nvGrpSpPr>
                <p:cNvPr id="7"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68"/>
                <p:cNvGrpSpPr>
                  <a:grpSpLocks/>
                </p:cNvGrpSpPr>
                <p:nvPr/>
              </p:nvGrpSpPr>
              <p:grpSpPr bwMode="auto">
                <a:xfrm>
                  <a:off x="3504" y="432"/>
                  <a:ext cx="1897" cy="1779"/>
                  <a:chOff x="3504" y="432"/>
                  <a:chExt cx="1897" cy="1779"/>
                </a:xfrm>
              </p:grpSpPr>
              <p:grpSp>
                <p:nvGrpSpPr>
                  <p:cNvPr id="9"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1"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12"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3"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4"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5"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6" name="Group 169"/>
              <p:cNvGrpSpPr>
                <a:grpSpLocks noChangeAspect="1"/>
              </p:cNvGrpSpPr>
              <p:nvPr/>
            </p:nvGrpSpPr>
            <p:grpSpPr bwMode="auto">
              <a:xfrm>
                <a:off x="3504" y="432"/>
                <a:ext cx="1897" cy="1779"/>
                <a:chOff x="3504" y="432"/>
                <a:chExt cx="1897" cy="1779"/>
              </a:xfrm>
            </p:grpSpPr>
            <p:grpSp>
              <p:nvGrpSpPr>
                <p:cNvPr id="17"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8" name="Group 191"/>
                <p:cNvGrpSpPr>
                  <a:grpSpLocks noChangeAspect="1"/>
                </p:cNvGrpSpPr>
                <p:nvPr/>
              </p:nvGrpSpPr>
              <p:grpSpPr bwMode="auto">
                <a:xfrm>
                  <a:off x="3504" y="432"/>
                  <a:ext cx="1897" cy="1779"/>
                  <a:chOff x="3504" y="432"/>
                  <a:chExt cx="1897" cy="1779"/>
                </a:xfrm>
              </p:grpSpPr>
              <p:grpSp>
                <p:nvGrpSpPr>
                  <p:cNvPr id="19"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0"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1"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22"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3"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4"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5"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6" name="Group 292"/>
              <p:cNvGrpSpPr>
                <a:grpSpLocks noChangeAspect="1"/>
              </p:cNvGrpSpPr>
              <p:nvPr/>
            </p:nvGrpSpPr>
            <p:grpSpPr bwMode="auto">
              <a:xfrm>
                <a:off x="3504" y="432"/>
                <a:ext cx="1897" cy="1779"/>
                <a:chOff x="3504" y="432"/>
                <a:chExt cx="1897" cy="1779"/>
              </a:xfrm>
            </p:grpSpPr>
            <p:grpSp>
              <p:nvGrpSpPr>
                <p:cNvPr id="27"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8" name="Group 314"/>
                <p:cNvGrpSpPr>
                  <a:grpSpLocks noChangeAspect="1"/>
                </p:cNvGrpSpPr>
                <p:nvPr/>
              </p:nvGrpSpPr>
              <p:grpSpPr bwMode="auto">
                <a:xfrm>
                  <a:off x="3504" y="432"/>
                  <a:ext cx="1897" cy="1779"/>
                  <a:chOff x="3504" y="432"/>
                  <a:chExt cx="1897" cy="1779"/>
                </a:xfrm>
              </p:grpSpPr>
              <p:grpSp>
                <p:nvGrpSpPr>
                  <p:cNvPr id="29"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0"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1"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70656"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973" name="TextBox 972"/>
          <p:cNvSpPr txBox="1">
            <a:spLocks noChangeArrowheads="1"/>
          </p:cNvSpPr>
          <p:nvPr/>
        </p:nvSpPr>
        <p:spPr bwMode="auto">
          <a:xfrm>
            <a:off x="533400" y="4648200"/>
            <a:ext cx="2819400" cy="1200150"/>
          </a:xfrm>
          <a:prstGeom prst="rect">
            <a:avLst/>
          </a:prstGeom>
          <a:noFill/>
          <a:ln w="9525">
            <a:noFill/>
            <a:miter lim="800000"/>
            <a:headEnd/>
            <a:tailEnd/>
          </a:ln>
        </p:spPr>
        <p:txBody>
          <a:bodyPr>
            <a:spAutoFit/>
          </a:bodyPr>
          <a:lstStyle/>
          <a:p>
            <a:pPr>
              <a:defRPr/>
            </a:pPr>
            <a:r>
              <a:rPr lang="en-US" sz="2400" kern="0">
                <a:solidFill>
                  <a:srgbClr val="000000"/>
                </a:solidFill>
                <a:latin typeface="Arial" pitchFamily="34" charset="0"/>
              </a:rPr>
              <a:t>Each point is a local descriptor, e.g. SIFT vector. </a:t>
            </a:r>
          </a:p>
        </p:txBody>
      </p:sp>
      <p:sp>
        <p:nvSpPr>
          <p:cNvPr id="486" name="Slide Number Placeholder 485"/>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461127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2"/>
                                        </p:tgtEl>
                                        <p:attrNameLst>
                                          <p:attrName>ppt_w</p:attrName>
                                        </p:attrNameLst>
                                      </p:cBhvr>
                                      <p:tavLst>
                                        <p:tav tm="0">
                                          <p:val>
                                            <p:strVal val="ppt_w"/>
                                          </p:val>
                                        </p:tav>
                                        <p:tav tm="100000">
                                          <p:val>
                                            <p:strVal val="4/3*ppt_w"/>
                                          </p:val>
                                        </p:tav>
                                      </p:tavLst>
                                    </p:anim>
                                    <p:anim calcmode="lin" valueType="num">
                                      <p:cBhvr>
                                        <p:cTn id="7" dur="500"/>
                                        <p:tgtEl>
                                          <p:spTgt spid="2"/>
                                        </p:tgtEl>
                                        <p:attrNameLst>
                                          <p:attrName>ppt_h</p:attrName>
                                        </p:attrNameLst>
                                      </p:cBhvr>
                                      <p:tavLst>
                                        <p:tav tm="0">
                                          <p:val>
                                            <p:strVal val="ppt_h"/>
                                          </p:val>
                                        </p:tav>
                                        <p:tav tm="100000">
                                          <p:val>
                                            <p:strVal val="4/3*ppt_h"/>
                                          </p:val>
                                        </p:tav>
                                      </p:tavLst>
                                    </p:anim>
                                    <p:set>
                                      <p:cBhvr>
                                        <p:cTn id="8" dur="1" fill="hold">
                                          <p:stCondLst>
                                            <p:cond delay="4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2"/>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2"/>
                                        </p:tgtEl>
                                        <p:attrNameLst>
                                          <p:attrName>ppt_w</p:attrName>
                                        </p:attrNameLst>
                                      </p:cBhvr>
                                      <p:tavLst>
                                        <p:tav tm="0">
                                          <p:val>
                                            <p:strVal val="ppt_w"/>
                                          </p:val>
                                        </p:tav>
                                        <p:tav tm="100000">
                                          <p:val>
                                            <p:strVal val="4/3*ppt_w"/>
                                          </p:val>
                                        </p:tav>
                                      </p:tavLst>
                                    </p:anim>
                                    <p:anim calcmode="lin" valueType="num">
                                      <p:cBhvr>
                                        <p:cTn id="17" dur="500"/>
                                        <p:tgtEl>
                                          <p:spTgt spid="12"/>
                                        </p:tgtEl>
                                        <p:attrNameLst>
                                          <p:attrName>ppt_h</p:attrName>
                                        </p:attrNameLst>
                                      </p:cBhvr>
                                      <p:tavLst>
                                        <p:tav tm="0">
                                          <p:val>
                                            <p:strVal val="ppt_h"/>
                                          </p:val>
                                        </p:tav>
                                        <p:tav tm="100000">
                                          <p:val>
                                            <p:strVal val="4/3*ppt_h"/>
                                          </p:val>
                                        </p:tav>
                                      </p:tavLst>
                                    </p:anim>
                                    <p:set>
                                      <p:cBhvr>
                                        <p:cTn id="18" dur="1" fill="hold">
                                          <p:stCondLst>
                                            <p:cond delay="4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2"/>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2"/>
                                        </p:tgtEl>
                                        <p:attrNameLst>
                                          <p:attrName>ppt_w</p:attrName>
                                        </p:attrNameLst>
                                      </p:cBhvr>
                                      <p:tavLst>
                                        <p:tav tm="0">
                                          <p:val>
                                            <p:strVal val="ppt_w"/>
                                          </p:val>
                                        </p:tav>
                                        <p:tav tm="100000">
                                          <p:val>
                                            <p:strVal val="4/3*ppt_w"/>
                                          </p:val>
                                        </p:tav>
                                      </p:tavLst>
                                    </p:anim>
                                    <p:anim calcmode="lin" valueType="num">
                                      <p:cBhvr>
                                        <p:cTn id="27" dur="500"/>
                                        <p:tgtEl>
                                          <p:spTgt spid="22"/>
                                        </p:tgtEl>
                                        <p:attrNameLst>
                                          <p:attrName>ppt_h</p:attrName>
                                        </p:attrNameLst>
                                      </p:cBhvr>
                                      <p:tavLst>
                                        <p:tav tm="0">
                                          <p:val>
                                            <p:strVal val="ppt_h"/>
                                          </p:val>
                                        </p:tav>
                                        <p:tav tm="100000">
                                          <p:val>
                                            <p:strVal val="4/3*ppt_h"/>
                                          </p:val>
                                        </p:tav>
                                      </p:tavLst>
                                    </p:anim>
                                    <p:set>
                                      <p:cBhvr>
                                        <p:cTn id="28" dur="1" fill="hold">
                                          <p:stCondLst>
                                            <p:cond delay="4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2"/>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065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r>
              <a:rPr lang="en-US" dirty="0" smtClean="0"/>
              <a:t>PS2 due Saturday 11:59 am</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endParaRPr lang="en-US" smtClean="0"/>
          </a:p>
        </p:txBody>
      </p:sp>
      <p:grpSp>
        <p:nvGrpSpPr>
          <p:cNvPr id="2"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123" name="Slide Number Placeholder 122"/>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669388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barn(in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675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uang_tex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1031875"/>
            <a:ext cx="3352800" cy="219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9" name="Picture 5" descr="huang_fil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540125"/>
            <a:ext cx="3284538"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0" name="Picture 6" descr="textons"/>
          <p:cNvPicPr>
            <a:picLocks noChangeAspect="1" noChangeArrowheads="1"/>
          </p:cNvPicPr>
          <p:nvPr/>
        </p:nvPicPr>
        <p:blipFill>
          <a:blip r:embed="rId5">
            <a:extLst>
              <a:ext uri="{28A0092B-C50C-407E-A947-70E740481C1C}">
                <a14:useLocalDpi xmlns:a14="http://schemas.microsoft.com/office/drawing/2010/main" val="0"/>
              </a:ext>
            </a:extLst>
          </a:blip>
          <a:srcRect l="33824"/>
          <a:stretch>
            <a:fillRect/>
          </a:stretch>
        </p:blipFill>
        <p:spPr bwMode="auto">
          <a:xfrm>
            <a:off x="5141913" y="4838700"/>
            <a:ext cx="3429000" cy="165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581025" y="1395413"/>
            <a:ext cx="4557713" cy="4525962"/>
          </a:xfrm>
          <a:prstGeom prst="rect">
            <a:avLst/>
          </a:prstGeom>
          <a:noFill/>
          <a:ln w="9525">
            <a:noFill/>
            <a:miter lim="800000"/>
            <a:headEnd/>
            <a:tailEnd/>
          </a:ln>
        </p:spPr>
        <p:txBody>
          <a:bodyPr/>
          <a:lstStyle/>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First explored for texture and material representations</a:t>
            </a:r>
          </a:p>
          <a:p>
            <a:pPr marL="342900" indent="-342900" fontAlgn="base">
              <a:lnSpc>
                <a:spcPct val="90000"/>
              </a:lnSpc>
              <a:spcBef>
                <a:spcPct val="20000"/>
              </a:spcBef>
              <a:spcAft>
                <a:spcPts val="600"/>
              </a:spcAft>
              <a:buClr>
                <a:srgbClr val="000099"/>
              </a:buClr>
              <a:buSzPct val="115000"/>
              <a:buFontTx/>
              <a:buChar char="•"/>
              <a:defRPr/>
            </a:pPr>
            <a:r>
              <a:rPr kumimoji="1" lang="en-US" sz="2400" i="1" kern="0" dirty="0" err="1">
                <a:solidFill>
                  <a:srgbClr val="000000"/>
                </a:solidFill>
                <a:latin typeface="Arial" pitchFamily="34" charset="0"/>
                <a:cs typeface="Arial" pitchFamily="34" charset="0"/>
              </a:rPr>
              <a:t>Texton</a:t>
            </a:r>
            <a:r>
              <a:rPr kumimoji="1" lang="en-US" sz="2400" i="1" kern="0" dirty="0">
                <a:solidFill>
                  <a:srgbClr val="000000"/>
                </a:solidFill>
                <a:latin typeface="Arial" pitchFamily="34" charset="0"/>
                <a:cs typeface="Arial" pitchFamily="34" charset="0"/>
              </a:rPr>
              <a:t> </a:t>
            </a:r>
            <a:r>
              <a:rPr kumimoji="1" lang="en-US" sz="2400" kern="0" dirty="0">
                <a:solidFill>
                  <a:srgbClr val="000000"/>
                </a:solidFill>
                <a:latin typeface="Arial" pitchFamily="34" charset="0"/>
                <a:cs typeface="Arial" pitchFamily="34" charset="0"/>
              </a:rPr>
              <a:t>= cluster center of filter responses over collection of images</a:t>
            </a:r>
          </a:p>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Describe textures and materials based on distribution of prototypical texture elements.</a:t>
            </a: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9" name="Title 1"/>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and </a:t>
            </a:r>
            <a:r>
              <a:rPr lang="en-US" sz="4400" kern="0" dirty="0" err="1">
                <a:solidFill>
                  <a:srgbClr val="000000"/>
                </a:solidFill>
                <a:latin typeface="Arial" pitchFamily="34" charset="0"/>
                <a:cs typeface="Arial" pitchFamily="34" charset="0"/>
              </a:rPr>
              <a:t>textons</a:t>
            </a:r>
            <a:endParaRPr lang="en-US" sz="4400" kern="0" dirty="0">
              <a:solidFill>
                <a:srgbClr val="000000"/>
              </a:solidFill>
              <a:latin typeface="Arial" pitchFamily="34" charset="0"/>
              <a:cs typeface="Arial" pitchFamily="34" charset="0"/>
            </a:endParaRPr>
          </a:p>
        </p:txBody>
      </p:sp>
      <p:sp>
        <p:nvSpPr>
          <p:cNvPr id="75783" name="TextBox 6"/>
          <p:cNvSpPr txBox="1">
            <a:spLocks noChangeArrowheads="1"/>
          </p:cNvSpPr>
          <p:nvPr/>
        </p:nvSpPr>
        <p:spPr bwMode="auto">
          <a:xfrm>
            <a:off x="914400" y="5715000"/>
            <a:ext cx="36861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dirty="0" smtClean="0">
                <a:solidFill>
                  <a:srgbClr val="000000"/>
                </a:solidFill>
                <a:latin typeface="Trebuchet MS" pitchFamily="34" charset="0"/>
              </a:rPr>
              <a:t>Leung &amp; Malik 1999; </a:t>
            </a:r>
            <a:r>
              <a:rPr lang="en-US" sz="2000" dirty="0" err="1" smtClean="0">
                <a:solidFill>
                  <a:srgbClr val="000000"/>
                </a:solidFill>
                <a:latin typeface="Trebuchet MS" pitchFamily="34" charset="0"/>
              </a:rPr>
              <a:t>Varma</a:t>
            </a:r>
            <a:r>
              <a:rPr lang="en-US" sz="2000" dirty="0" smtClean="0">
                <a:solidFill>
                  <a:srgbClr val="000000"/>
                </a:solidFill>
                <a:latin typeface="Trebuchet MS" pitchFamily="34" charset="0"/>
              </a:rPr>
              <a:t> &amp; </a:t>
            </a:r>
            <a:r>
              <a:rPr lang="en-US" sz="2000" dirty="0" err="1" smtClean="0">
                <a:solidFill>
                  <a:srgbClr val="000000"/>
                </a:solidFill>
                <a:latin typeface="Trebuchet MS" pitchFamily="34" charset="0"/>
              </a:rPr>
              <a:t>Zisserman</a:t>
            </a:r>
            <a:r>
              <a:rPr lang="en-US" sz="2000" dirty="0" smtClean="0">
                <a:solidFill>
                  <a:srgbClr val="000000"/>
                </a:solidFill>
                <a:latin typeface="Trebuchet MS" pitchFamily="34" charset="0"/>
              </a:rPr>
              <a:t>, 2002</a:t>
            </a:r>
          </a:p>
        </p:txBody>
      </p:sp>
      <p:sp>
        <p:nvSpPr>
          <p:cNvPr id="10" name="TextBox 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8944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0"/>
            <a:ext cx="9144000" cy="1143000"/>
          </a:xfrm>
        </p:spPr>
        <p:txBody>
          <a:bodyPr/>
          <a:lstStyle/>
          <a:p>
            <a:pPr eaLnBrk="1" hangingPunct="1"/>
            <a:r>
              <a:rPr lang="en-US" sz="3800" smtClean="0"/>
              <a:t>Recall: Texture representation example</a:t>
            </a:r>
          </a:p>
        </p:txBody>
      </p:sp>
      <p:sp>
        <p:nvSpPr>
          <p:cNvPr id="76803" name="TextBox 29"/>
          <p:cNvSpPr txBox="1">
            <a:spLocks noChangeArrowheads="1"/>
          </p:cNvSpPr>
          <p:nvPr/>
        </p:nvSpPr>
        <p:spPr bwMode="auto">
          <a:xfrm>
            <a:off x="6096000" y="5334000"/>
            <a:ext cx="2563812"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00"/>
                </a:solidFill>
              </a:rPr>
              <a:t>statistics to summarize patterns in small windows </a:t>
            </a:r>
          </a:p>
        </p:txBody>
      </p:sp>
      <p:graphicFrame>
        <p:nvGraphicFramePr>
          <p:cNvPr id="32" name="Table 31"/>
          <p:cNvGraphicFramePr>
            <a:graphicFrameLocks noGrp="1"/>
          </p:cNvGraphicFramePr>
          <p:nvPr/>
        </p:nvGraphicFramePr>
        <p:xfrm>
          <a:off x="5849938" y="1931988"/>
          <a:ext cx="3030537" cy="2929076"/>
        </p:xfrm>
        <a:graphic>
          <a:graphicData uri="http://schemas.openxmlformats.org/drawingml/2006/table">
            <a:tbl>
              <a:tblPr firstRow="1" bandRow="1">
                <a:tableStyleId>{5C22544A-7EE6-4342-B048-85BDC9FD1C3A}</a:tableStyleId>
              </a:tblPr>
              <a:tblGrid>
                <a:gridCol w="1010179"/>
                <a:gridCol w="1010179"/>
                <a:gridCol w="1010179"/>
              </a:tblGrid>
              <a:tr h="914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baseline="0" dirty="0" smtClean="0">
                        <a:solidFill>
                          <a:schemeClr val="tx1"/>
                        </a:solidFill>
                      </a:endParaRP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dx</a:t>
                      </a:r>
                      <a:r>
                        <a:rPr lang="en-US" sz="1800" b="1" u="sng" baseline="0" dirty="0" smtClean="0">
                          <a:solidFill>
                            <a:schemeClr val="tx1"/>
                          </a:solidFill>
                        </a:rPr>
                        <a:t> value </a:t>
                      </a: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dy</a:t>
                      </a:r>
                      <a:r>
                        <a:rPr lang="en-US" sz="1800" b="1" u="sng" baseline="0" dirty="0" smtClean="0">
                          <a:solidFill>
                            <a:schemeClr val="tx1"/>
                          </a:solidFill>
                        </a:rPr>
                        <a:t> value </a:t>
                      </a:r>
                    </a:p>
                  </a:txBody>
                  <a:tcPr marL="91439" marR="91439" marT="45712" marB="45712"/>
                </a:tc>
              </a:tr>
              <a:tr h="503673">
                <a:tc>
                  <a:txBody>
                    <a:bodyPr/>
                    <a:lstStyle/>
                    <a:p>
                      <a:r>
                        <a:rPr lang="en-US" sz="1800" dirty="0" smtClean="0"/>
                        <a:t>Win.</a:t>
                      </a:r>
                      <a:r>
                        <a:rPr lang="en-US" sz="1800" baseline="0" dirty="0" smtClean="0"/>
                        <a:t> </a:t>
                      </a:r>
                      <a:r>
                        <a:rPr lang="en-US" sz="1800" dirty="0" smtClean="0"/>
                        <a:t>#1</a:t>
                      </a:r>
                      <a:endParaRPr lang="en-US" sz="1800" dirty="0"/>
                    </a:p>
                  </a:txBody>
                  <a:tcPr marL="91439" marR="91439" marT="45712" marB="45712"/>
                </a:tc>
                <a:tc>
                  <a:txBody>
                    <a:bodyPr/>
                    <a:lstStyle/>
                    <a:p>
                      <a:r>
                        <a:rPr lang="en-US" sz="1800" dirty="0" smtClean="0"/>
                        <a:t>     4</a:t>
                      </a:r>
                      <a:endParaRPr lang="en-US" sz="1800" dirty="0"/>
                    </a:p>
                  </a:txBody>
                  <a:tcPr marL="91439" marR="91439" marT="45712" marB="45712"/>
                </a:tc>
                <a:tc>
                  <a:txBody>
                    <a:bodyPr/>
                    <a:lstStyle/>
                    <a:p>
                      <a:r>
                        <a:rPr lang="en-US" sz="1800" baseline="0" dirty="0" smtClean="0"/>
                        <a:t>    10</a:t>
                      </a:r>
                      <a:endParaRPr lang="en-US" sz="1800" dirty="0"/>
                    </a:p>
                  </a:txBody>
                  <a:tcPr marL="91439" marR="91439" marT="45712" marB="45712"/>
                </a:tc>
              </a:tr>
              <a:tr h="503673">
                <a:tc>
                  <a:txBody>
                    <a:bodyPr/>
                    <a:lstStyle/>
                    <a:p>
                      <a:r>
                        <a:rPr lang="en-US" sz="1800" dirty="0" smtClean="0"/>
                        <a:t>Win.#2</a:t>
                      </a:r>
                      <a:endParaRPr lang="en-US" sz="1800" dirty="0"/>
                    </a:p>
                  </a:txBody>
                  <a:tcPr marL="91439" marR="91439" marT="45712" marB="45712"/>
                </a:tc>
                <a:tc>
                  <a:txBody>
                    <a:bodyPr/>
                    <a:lstStyle/>
                    <a:p>
                      <a:r>
                        <a:rPr lang="en-US" sz="1800" dirty="0" smtClean="0"/>
                        <a:t>    18</a:t>
                      </a:r>
                      <a:endParaRPr lang="en-US" sz="1800" dirty="0"/>
                    </a:p>
                  </a:txBody>
                  <a:tcPr marL="91439" marR="91439" marT="45712" marB="45712"/>
                </a:tc>
                <a:tc>
                  <a:txBody>
                    <a:bodyPr/>
                    <a:lstStyle/>
                    <a:p>
                      <a:r>
                        <a:rPr lang="en-US" sz="1800" dirty="0" smtClean="0"/>
                        <a:t>     7</a:t>
                      </a:r>
                      <a:endParaRPr lang="en-US" sz="1800" dirty="0"/>
                    </a:p>
                  </a:txBody>
                  <a:tcPr marL="91439" marR="91439" marT="45712" marB="45712"/>
                </a:tc>
              </a:tr>
              <a:tr h="503673">
                <a:tc>
                  <a:txBody>
                    <a:bodyPr/>
                    <a:lstStyle/>
                    <a:p>
                      <a:r>
                        <a:rPr lang="en-US" sz="1800" dirty="0" smtClean="0"/>
                        <a:t>Win.#9</a:t>
                      </a:r>
                      <a:endParaRPr lang="en-US" sz="1800" dirty="0"/>
                    </a:p>
                  </a:txBody>
                  <a:tcPr marL="91439" marR="91439" marT="45712" marB="45712"/>
                </a:tc>
                <a:tc>
                  <a:txBody>
                    <a:bodyPr/>
                    <a:lstStyle/>
                    <a:p>
                      <a:r>
                        <a:rPr lang="en-US" sz="1800" dirty="0" smtClean="0"/>
                        <a:t>    20         </a:t>
                      </a:r>
                      <a:endParaRPr lang="en-US" sz="1800" dirty="0"/>
                    </a:p>
                  </a:txBody>
                  <a:tcPr marL="91439" marR="91439" marT="45712" marB="45712"/>
                </a:tc>
                <a:tc>
                  <a:txBody>
                    <a:bodyPr/>
                    <a:lstStyle/>
                    <a:p>
                      <a:r>
                        <a:rPr lang="en-US" sz="1800" dirty="0" smtClean="0"/>
                        <a:t>    20</a:t>
                      </a:r>
                      <a:endParaRPr lang="en-US" sz="1800" dirty="0"/>
                    </a:p>
                  </a:txBody>
                  <a:tcPr marL="91439" marR="91439" marT="45712" marB="45712"/>
                </a:tc>
              </a:tr>
              <a:tr h="503673">
                <a:tc>
                  <a:txBody>
                    <a:bodyPr/>
                    <a:lstStyle/>
                    <a:p>
                      <a:endParaRPr lang="en-US" sz="1800" dirty="0"/>
                    </a:p>
                  </a:txBody>
                  <a:tcPr marL="91439" marR="91439" marT="45712" marB="45712"/>
                </a:tc>
                <a:tc>
                  <a:txBody>
                    <a:bodyPr/>
                    <a:lstStyle/>
                    <a:p>
                      <a:endParaRPr lang="en-US" sz="1800"/>
                    </a:p>
                  </a:txBody>
                  <a:tcPr marL="91439" marR="91439" marT="45712" marB="45712"/>
                </a:tc>
                <a:tc>
                  <a:txBody>
                    <a:bodyPr/>
                    <a:lstStyle/>
                    <a:p>
                      <a:endParaRPr lang="en-US" sz="1800" dirty="0"/>
                    </a:p>
                  </a:txBody>
                  <a:tcPr marL="91439" marR="91439" marT="45712" marB="45712"/>
                </a:tc>
              </a:tr>
            </a:tbl>
          </a:graphicData>
        </a:graphic>
      </p:graphicFrame>
      <p:sp>
        <p:nvSpPr>
          <p:cNvPr id="76830" name="TextBox 33"/>
          <p:cNvSpPr txBox="1">
            <a:spLocks noChangeArrowheads="1"/>
          </p:cNvSpPr>
          <p:nvPr/>
        </p:nvSpPr>
        <p:spPr bwMode="auto">
          <a:xfrm rot="5400000">
            <a:off x="6686551" y="5397500"/>
            <a:ext cx="1643062"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3000" b="1" smtClean="0">
                <a:solidFill>
                  <a:srgbClr val="000000"/>
                </a:solidFill>
              </a:rPr>
              <a:t>…</a:t>
            </a:r>
          </a:p>
        </p:txBody>
      </p:sp>
      <p:sp>
        <p:nvSpPr>
          <p:cNvPr id="76831" name="Rectangle 34"/>
          <p:cNvSpPr>
            <a:spLocks noChangeArrowheads="1"/>
          </p:cNvSpPr>
          <p:nvPr/>
        </p:nvSpPr>
        <p:spPr bwMode="auto">
          <a:xfrm>
            <a:off x="5813425" y="1895475"/>
            <a:ext cx="3067050" cy="2994025"/>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32" name="Straight Connector 36"/>
          <p:cNvCxnSpPr>
            <a:cxnSpLocks noChangeShapeType="1"/>
          </p:cNvCxnSpPr>
          <p:nvPr/>
        </p:nvCxnSpPr>
        <p:spPr bwMode="auto">
          <a:xfrm rot="5400000">
            <a:off x="5302250" y="3429000"/>
            <a:ext cx="3068638" cy="1588"/>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76833" name="Straight Connector 37"/>
          <p:cNvCxnSpPr>
            <a:cxnSpLocks noChangeShapeType="1"/>
          </p:cNvCxnSpPr>
          <p:nvPr/>
        </p:nvCxnSpPr>
        <p:spPr bwMode="auto">
          <a:xfrm rot="5400000">
            <a:off x="6360319" y="3428206"/>
            <a:ext cx="3067050" cy="1588"/>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sp>
        <p:nvSpPr>
          <p:cNvPr id="76834" name="TextBox 22"/>
          <p:cNvSpPr txBox="1">
            <a:spLocks noChangeArrowheads="1"/>
          </p:cNvSpPr>
          <p:nvPr/>
        </p:nvSpPr>
        <p:spPr bwMode="auto">
          <a:xfrm rot="5400000">
            <a:off x="4918869" y="4936332"/>
            <a:ext cx="30003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600" b="1" smtClean="0">
                <a:solidFill>
                  <a:srgbClr val="000000"/>
                </a:solidFill>
              </a:rPr>
              <a:t>…</a:t>
            </a:r>
          </a:p>
        </p:txBody>
      </p:sp>
      <p:cxnSp>
        <p:nvCxnSpPr>
          <p:cNvPr id="76835" name="Straight Arrow Connector 30"/>
          <p:cNvCxnSpPr>
            <a:cxnSpLocks noChangeShapeType="1"/>
          </p:cNvCxnSpPr>
          <p:nvPr/>
        </p:nvCxnSpPr>
        <p:spPr bwMode="auto">
          <a:xfrm>
            <a:off x="1468438" y="4629150"/>
            <a:ext cx="3103562" cy="1588"/>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6836" name="Straight Arrow Connector 35"/>
          <p:cNvCxnSpPr>
            <a:cxnSpLocks noChangeShapeType="1"/>
          </p:cNvCxnSpPr>
          <p:nvPr/>
        </p:nvCxnSpPr>
        <p:spPr bwMode="auto">
          <a:xfrm rot="5400000" flipH="1" flipV="1">
            <a:off x="118269" y="3313907"/>
            <a:ext cx="2701925" cy="158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76837" name="TextBox 38"/>
          <p:cNvSpPr txBox="1">
            <a:spLocks noChangeArrowheads="1"/>
          </p:cNvSpPr>
          <p:nvPr/>
        </p:nvSpPr>
        <p:spPr bwMode="auto">
          <a:xfrm>
            <a:off x="1395413" y="4848225"/>
            <a:ext cx="44910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1 (mean d/dx value)</a:t>
            </a:r>
          </a:p>
        </p:txBody>
      </p:sp>
      <p:sp>
        <p:nvSpPr>
          <p:cNvPr id="76838" name="TextBox 39"/>
          <p:cNvSpPr txBox="1">
            <a:spLocks noChangeArrowheads="1"/>
          </p:cNvSpPr>
          <p:nvPr/>
        </p:nvSpPr>
        <p:spPr bwMode="auto">
          <a:xfrm rot="-5400000">
            <a:off x="-1322387" y="2636838"/>
            <a:ext cx="44910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2 (mean d/dy value)</a:t>
            </a:r>
          </a:p>
        </p:txBody>
      </p:sp>
      <p:grpSp>
        <p:nvGrpSpPr>
          <p:cNvPr id="2" name="Group 43"/>
          <p:cNvGrpSpPr>
            <a:grpSpLocks/>
          </p:cNvGrpSpPr>
          <p:nvPr/>
        </p:nvGrpSpPr>
        <p:grpSpPr bwMode="auto">
          <a:xfrm>
            <a:off x="1760538" y="1968500"/>
            <a:ext cx="2373312" cy="1935163"/>
            <a:chOff x="1760499" y="1968480"/>
            <a:chExt cx="2373345" cy="1935189"/>
          </a:xfrm>
        </p:grpSpPr>
        <p:sp>
          <p:nvSpPr>
            <p:cNvPr id="76884" name="Oval 40"/>
            <p:cNvSpPr>
              <a:spLocks noChangeArrowheads="1"/>
            </p:cNvSpPr>
            <p:nvPr/>
          </p:nvSpPr>
          <p:spPr bwMode="auto">
            <a:xfrm>
              <a:off x="1760499" y="3136896"/>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5" name="Oval 41"/>
            <p:cNvSpPr>
              <a:spLocks noChangeArrowheads="1"/>
            </p:cNvSpPr>
            <p:nvPr/>
          </p:nvSpPr>
          <p:spPr bwMode="auto">
            <a:xfrm>
              <a:off x="3476610" y="3648078"/>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6" name="Oval 42"/>
            <p:cNvSpPr>
              <a:spLocks noChangeArrowheads="1"/>
            </p:cNvSpPr>
            <p:nvPr/>
          </p:nvSpPr>
          <p:spPr bwMode="auto">
            <a:xfrm>
              <a:off x="3914766" y="1968480"/>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76840" name="Oval 44"/>
          <p:cNvSpPr>
            <a:spLocks noChangeArrowheads="1"/>
          </p:cNvSpPr>
          <p:nvPr/>
        </p:nvSpPr>
        <p:spPr bwMode="auto">
          <a:xfrm>
            <a:off x="3622675" y="19319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1" name="Oval 45"/>
          <p:cNvSpPr>
            <a:spLocks noChangeArrowheads="1"/>
          </p:cNvSpPr>
          <p:nvPr/>
        </p:nvSpPr>
        <p:spPr bwMode="auto">
          <a:xfrm>
            <a:off x="3732213"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2" name="Oval 46"/>
          <p:cNvSpPr>
            <a:spLocks noChangeArrowheads="1"/>
          </p:cNvSpPr>
          <p:nvPr/>
        </p:nvSpPr>
        <p:spPr bwMode="auto">
          <a:xfrm>
            <a:off x="3659188"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3" name="Oval 47"/>
          <p:cNvSpPr>
            <a:spLocks noChangeArrowheads="1"/>
          </p:cNvSpPr>
          <p:nvPr/>
        </p:nvSpPr>
        <p:spPr bwMode="auto">
          <a:xfrm>
            <a:off x="1797050" y="22240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4" name="Oval 48"/>
          <p:cNvSpPr>
            <a:spLocks noChangeArrowheads="1"/>
          </p:cNvSpPr>
          <p:nvPr/>
        </p:nvSpPr>
        <p:spPr bwMode="auto">
          <a:xfrm>
            <a:off x="2089150" y="25527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5" name="Oval 49"/>
          <p:cNvSpPr>
            <a:spLocks noChangeArrowheads="1"/>
          </p:cNvSpPr>
          <p:nvPr/>
        </p:nvSpPr>
        <p:spPr bwMode="auto">
          <a:xfrm>
            <a:off x="3878263"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6" name="Oval 50"/>
          <p:cNvSpPr>
            <a:spLocks noChangeArrowheads="1"/>
          </p:cNvSpPr>
          <p:nvPr/>
        </p:nvSpPr>
        <p:spPr bwMode="auto">
          <a:xfrm>
            <a:off x="1724025"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7" name="Oval 51"/>
          <p:cNvSpPr>
            <a:spLocks noChangeArrowheads="1"/>
          </p:cNvSpPr>
          <p:nvPr/>
        </p:nvSpPr>
        <p:spPr bwMode="auto">
          <a:xfrm>
            <a:off x="2016125" y="42687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8" name="Oval 52"/>
          <p:cNvSpPr>
            <a:spLocks noChangeArrowheads="1"/>
          </p:cNvSpPr>
          <p:nvPr/>
        </p:nvSpPr>
        <p:spPr bwMode="auto">
          <a:xfrm>
            <a:off x="2089150"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9" name="Oval 53"/>
          <p:cNvSpPr>
            <a:spLocks noChangeArrowheads="1"/>
          </p:cNvSpPr>
          <p:nvPr/>
        </p:nvSpPr>
        <p:spPr bwMode="auto">
          <a:xfrm>
            <a:off x="2198688" y="41592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0" name="Oval 54"/>
          <p:cNvSpPr>
            <a:spLocks noChangeArrowheads="1"/>
          </p:cNvSpPr>
          <p:nvPr/>
        </p:nvSpPr>
        <p:spPr bwMode="auto">
          <a:xfrm>
            <a:off x="1651000" y="43116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1" name="Oval 55"/>
          <p:cNvSpPr>
            <a:spLocks noChangeArrowheads="1"/>
          </p:cNvSpPr>
          <p:nvPr/>
        </p:nvSpPr>
        <p:spPr bwMode="auto">
          <a:xfrm>
            <a:off x="1870075"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2" name="Oval 56"/>
          <p:cNvSpPr>
            <a:spLocks noChangeArrowheads="1"/>
          </p:cNvSpPr>
          <p:nvPr/>
        </p:nvSpPr>
        <p:spPr bwMode="auto">
          <a:xfrm>
            <a:off x="1943100"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3" name="Oval 57"/>
          <p:cNvSpPr>
            <a:spLocks noChangeArrowheads="1"/>
          </p:cNvSpPr>
          <p:nvPr/>
        </p:nvSpPr>
        <p:spPr bwMode="auto">
          <a:xfrm>
            <a:off x="2271713"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4" name="Oval 58"/>
          <p:cNvSpPr>
            <a:spLocks noChangeArrowheads="1"/>
          </p:cNvSpPr>
          <p:nvPr/>
        </p:nvSpPr>
        <p:spPr bwMode="auto">
          <a:xfrm>
            <a:off x="1687513" y="383063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5" name="Oval 59"/>
          <p:cNvSpPr>
            <a:spLocks noChangeArrowheads="1"/>
          </p:cNvSpPr>
          <p:nvPr/>
        </p:nvSpPr>
        <p:spPr bwMode="auto">
          <a:xfrm>
            <a:off x="2052638"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6" name="Oval 60"/>
          <p:cNvSpPr>
            <a:spLocks noChangeArrowheads="1"/>
          </p:cNvSpPr>
          <p:nvPr/>
        </p:nvSpPr>
        <p:spPr bwMode="auto">
          <a:xfrm>
            <a:off x="1760538" y="20050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7" name="Oval 61"/>
          <p:cNvSpPr>
            <a:spLocks noChangeArrowheads="1"/>
          </p:cNvSpPr>
          <p:nvPr/>
        </p:nvSpPr>
        <p:spPr bwMode="auto">
          <a:xfrm>
            <a:off x="3811588" y="40925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8" name="Oval 62"/>
          <p:cNvSpPr>
            <a:spLocks noChangeArrowheads="1"/>
          </p:cNvSpPr>
          <p:nvPr/>
        </p:nvSpPr>
        <p:spPr bwMode="auto">
          <a:xfrm>
            <a:off x="1833563" y="244316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9" name="Oval 63"/>
          <p:cNvSpPr>
            <a:spLocks noChangeArrowheads="1"/>
          </p:cNvSpPr>
          <p:nvPr/>
        </p:nvSpPr>
        <p:spPr bwMode="auto">
          <a:xfrm>
            <a:off x="2241550"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0" name="Oval 64"/>
          <p:cNvSpPr>
            <a:spLocks noChangeArrowheads="1"/>
          </p:cNvSpPr>
          <p:nvPr/>
        </p:nvSpPr>
        <p:spPr bwMode="auto">
          <a:xfrm>
            <a:off x="2351088" y="42322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1" name="Oval 65"/>
          <p:cNvSpPr>
            <a:spLocks noChangeArrowheads="1"/>
          </p:cNvSpPr>
          <p:nvPr/>
        </p:nvSpPr>
        <p:spPr bwMode="auto">
          <a:xfrm>
            <a:off x="2424113"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2" name="Oval 66"/>
          <p:cNvSpPr>
            <a:spLocks noChangeArrowheads="1"/>
          </p:cNvSpPr>
          <p:nvPr/>
        </p:nvSpPr>
        <p:spPr bwMode="auto">
          <a:xfrm>
            <a:off x="2016125" y="35750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3" name="Oval 67"/>
          <p:cNvSpPr>
            <a:spLocks noChangeArrowheads="1"/>
          </p:cNvSpPr>
          <p:nvPr/>
        </p:nvSpPr>
        <p:spPr bwMode="auto">
          <a:xfrm>
            <a:off x="2125663" y="37941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4" name="Oval 68"/>
          <p:cNvSpPr>
            <a:spLocks noChangeArrowheads="1"/>
          </p:cNvSpPr>
          <p:nvPr/>
        </p:nvSpPr>
        <p:spPr bwMode="auto">
          <a:xfrm>
            <a:off x="2198688"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5" name="Oval 69"/>
          <p:cNvSpPr>
            <a:spLocks noChangeArrowheads="1"/>
          </p:cNvSpPr>
          <p:nvPr/>
        </p:nvSpPr>
        <p:spPr bwMode="auto">
          <a:xfrm>
            <a:off x="2168525"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6" name="Oval 70"/>
          <p:cNvSpPr>
            <a:spLocks noChangeArrowheads="1"/>
          </p:cNvSpPr>
          <p:nvPr/>
        </p:nvSpPr>
        <p:spPr bwMode="auto">
          <a:xfrm>
            <a:off x="2278063" y="38671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7" name="Oval 71"/>
          <p:cNvSpPr>
            <a:spLocks noChangeArrowheads="1"/>
          </p:cNvSpPr>
          <p:nvPr/>
        </p:nvSpPr>
        <p:spPr bwMode="auto">
          <a:xfrm>
            <a:off x="2351088" y="37211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8" name="TextBox 72"/>
          <p:cNvSpPr txBox="1">
            <a:spLocks noChangeArrowheads="1"/>
          </p:cNvSpPr>
          <p:nvPr/>
        </p:nvSpPr>
        <p:spPr bwMode="auto">
          <a:xfrm>
            <a:off x="1395413" y="5645150"/>
            <a:ext cx="189865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small gradient in both directions</a:t>
            </a:r>
          </a:p>
        </p:txBody>
      </p:sp>
      <p:sp>
        <p:nvSpPr>
          <p:cNvPr id="76869" name="Oval 73"/>
          <p:cNvSpPr>
            <a:spLocks noChangeArrowheads="1"/>
          </p:cNvSpPr>
          <p:nvPr/>
        </p:nvSpPr>
        <p:spPr bwMode="auto">
          <a:xfrm>
            <a:off x="1358900" y="3392488"/>
            <a:ext cx="1716088" cy="1387475"/>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0" name="Straight Arrow Connector 75"/>
          <p:cNvCxnSpPr>
            <a:cxnSpLocks noChangeShapeType="1"/>
            <a:endCxn id="76869" idx="4"/>
          </p:cNvCxnSpPr>
          <p:nvPr/>
        </p:nvCxnSpPr>
        <p:spPr bwMode="auto">
          <a:xfrm rot="16200000" flipV="1">
            <a:off x="1769269" y="5226844"/>
            <a:ext cx="912812" cy="19050"/>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3" name="Group 86"/>
          <p:cNvGrpSpPr>
            <a:grpSpLocks/>
          </p:cNvGrpSpPr>
          <p:nvPr/>
        </p:nvGrpSpPr>
        <p:grpSpPr bwMode="auto">
          <a:xfrm>
            <a:off x="3074988" y="3392488"/>
            <a:ext cx="2300287" cy="3187700"/>
            <a:chOff x="3074967" y="3392487"/>
            <a:chExt cx="2300319" cy="3187136"/>
          </a:xfrm>
        </p:grpSpPr>
        <p:sp>
          <p:nvSpPr>
            <p:cNvPr id="76881" name="Oval 78"/>
            <p:cNvSpPr>
              <a:spLocks noChangeArrowheads="1"/>
            </p:cNvSpPr>
            <p:nvPr/>
          </p:nvSpPr>
          <p:spPr bwMode="auto">
            <a:xfrm>
              <a:off x="3074967" y="3392487"/>
              <a:ext cx="1716111" cy="1387494"/>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76882" name="TextBox 79"/>
            <p:cNvSpPr txBox="1">
              <a:spLocks noChangeArrowheads="1"/>
            </p:cNvSpPr>
            <p:nvPr/>
          </p:nvSpPr>
          <p:spPr bwMode="auto">
            <a:xfrm>
              <a:off x="3476610" y="5656293"/>
              <a:ext cx="189867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vertical edges</a:t>
              </a:r>
            </a:p>
          </p:txBody>
        </p:sp>
        <p:cxnSp>
          <p:nvCxnSpPr>
            <p:cNvPr id="76883" name="Straight Arrow Connector 80"/>
            <p:cNvCxnSpPr>
              <a:cxnSpLocks noChangeShapeType="1"/>
            </p:cNvCxnSpPr>
            <p:nvPr/>
          </p:nvCxnSpPr>
          <p:spPr bwMode="auto">
            <a:xfrm rot="16200000" flipV="1">
              <a:off x="3668303" y="5263779"/>
              <a:ext cx="912825" cy="18256"/>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grpSp>
        <p:nvGrpSpPr>
          <p:cNvPr id="4" name="Group 90"/>
          <p:cNvGrpSpPr>
            <a:grpSpLocks/>
          </p:cNvGrpSpPr>
          <p:nvPr/>
        </p:nvGrpSpPr>
        <p:grpSpPr bwMode="auto">
          <a:xfrm>
            <a:off x="0" y="909638"/>
            <a:ext cx="3148013" cy="2190750"/>
            <a:chOff x="0" y="909603"/>
            <a:chExt cx="3147993" cy="2190780"/>
          </a:xfrm>
        </p:grpSpPr>
        <p:sp>
          <p:nvSpPr>
            <p:cNvPr id="76877" name="Oval 82"/>
            <p:cNvSpPr>
              <a:spLocks noChangeArrowheads="1"/>
            </p:cNvSpPr>
            <p:nvPr/>
          </p:nvSpPr>
          <p:spPr bwMode="auto">
            <a:xfrm>
              <a:off x="1431882" y="1712889"/>
              <a:ext cx="1716111" cy="1387494"/>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 name="Group 85"/>
            <p:cNvGrpSpPr>
              <a:grpSpLocks/>
            </p:cNvGrpSpPr>
            <p:nvPr/>
          </p:nvGrpSpPr>
          <p:grpSpPr bwMode="auto">
            <a:xfrm>
              <a:off x="0" y="909603"/>
              <a:ext cx="2162142" cy="1006480"/>
              <a:chOff x="0" y="909603"/>
              <a:chExt cx="2162142" cy="1006480"/>
            </a:xfrm>
          </p:grpSpPr>
          <p:sp>
            <p:nvSpPr>
              <p:cNvPr id="76879" name="TextBox 81"/>
              <p:cNvSpPr txBox="1">
                <a:spLocks noChangeArrowheads="1"/>
              </p:cNvSpPr>
              <p:nvPr/>
            </p:nvSpPr>
            <p:spPr bwMode="auto">
              <a:xfrm>
                <a:off x="0" y="909603"/>
                <a:ext cx="216214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horizontal edges</a:t>
                </a:r>
              </a:p>
            </p:txBody>
          </p:sp>
          <p:cxnSp>
            <p:nvCxnSpPr>
              <p:cNvPr id="76880" name="Straight Arrow Connector 84"/>
              <p:cNvCxnSpPr>
                <a:cxnSpLocks noChangeShapeType="1"/>
                <a:endCxn id="76877" idx="1"/>
              </p:cNvCxnSpPr>
              <p:nvPr/>
            </p:nvCxnSpPr>
            <p:spPr bwMode="auto">
              <a:xfrm>
                <a:off x="1212804" y="1530324"/>
                <a:ext cx="470397" cy="385759"/>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grpSp>
      <p:grpSp>
        <p:nvGrpSpPr>
          <p:cNvPr id="6" name="Group 89"/>
          <p:cNvGrpSpPr>
            <a:grpSpLocks/>
          </p:cNvGrpSpPr>
          <p:nvPr/>
        </p:nvGrpSpPr>
        <p:grpSpPr bwMode="auto">
          <a:xfrm>
            <a:off x="3001963" y="1201738"/>
            <a:ext cx="2884487" cy="1862137"/>
            <a:chOff x="3001941" y="1201707"/>
            <a:chExt cx="2884527" cy="1862163"/>
          </a:xfrm>
        </p:grpSpPr>
        <p:sp>
          <p:nvSpPr>
            <p:cNvPr id="76874" name="TextBox 76"/>
            <p:cNvSpPr txBox="1">
              <a:spLocks noChangeArrowheads="1"/>
            </p:cNvSpPr>
            <p:nvPr/>
          </p:nvSpPr>
          <p:spPr bwMode="auto">
            <a:xfrm>
              <a:off x="3987792" y="1201707"/>
              <a:ext cx="18986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Both</a:t>
              </a:r>
            </a:p>
          </p:txBody>
        </p:sp>
        <p:sp>
          <p:nvSpPr>
            <p:cNvPr id="76875" name="Oval 77"/>
            <p:cNvSpPr>
              <a:spLocks noChangeArrowheads="1"/>
            </p:cNvSpPr>
            <p:nvPr/>
          </p:nvSpPr>
          <p:spPr bwMode="auto">
            <a:xfrm>
              <a:off x="3001941" y="1676376"/>
              <a:ext cx="1716111" cy="1387494"/>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6" name="Straight Arrow Connector 88"/>
            <p:cNvCxnSpPr>
              <a:cxnSpLocks noChangeShapeType="1"/>
            </p:cNvCxnSpPr>
            <p:nvPr/>
          </p:nvCxnSpPr>
          <p:spPr bwMode="auto">
            <a:xfrm rot="5400000">
              <a:off x="4243384" y="1603350"/>
              <a:ext cx="182565" cy="109539"/>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62" name="TextBox 6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3" name="Slide Number Placeholder 62"/>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4204634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142875"/>
            <a:ext cx="8229600" cy="1143000"/>
          </a:xfrm>
        </p:spPr>
        <p:txBody>
          <a:bodyPr/>
          <a:lstStyle/>
          <a:p>
            <a:r>
              <a:rPr 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sz="2400" smtClean="0"/>
              <a:t>Issues:</a:t>
            </a:r>
          </a:p>
          <a:p>
            <a:pPr eaLnBrk="1" hangingPunct="1"/>
            <a:r>
              <a:rPr lang="en-US" sz="2400" smtClean="0"/>
              <a:t>Sampling strategy: where to extract features?</a:t>
            </a:r>
          </a:p>
          <a:p>
            <a:pPr eaLnBrk="1" hangingPunct="1"/>
            <a:r>
              <a:rPr lang="en-US" sz="2400" smtClean="0"/>
              <a:t>Clustering / quantization algorithm</a:t>
            </a:r>
          </a:p>
          <a:p>
            <a:pPr eaLnBrk="1" hangingPunct="1"/>
            <a:r>
              <a:rPr lang="en-US" sz="2400" smtClean="0"/>
              <a:t>Unsupervised vs. supervised</a:t>
            </a:r>
          </a:p>
          <a:p>
            <a:pPr eaLnBrk="1" hangingPunct="1"/>
            <a:r>
              <a:rPr lang="en-US" sz="2400" smtClean="0"/>
              <a:t>What corpus provides features (universal vocabulary?)</a:t>
            </a:r>
          </a:p>
          <a:p>
            <a:pPr eaLnBrk="1" hangingPunct="1"/>
            <a:r>
              <a:rPr lang="en-US" sz="2400" smtClean="0"/>
              <a:t>Vocabulary size, number of words</a:t>
            </a:r>
          </a:p>
          <a:p>
            <a:pPr eaLnBrk="1" hangingPunct="1"/>
            <a:endParaRPr lang="en-US" sz="2400" smtClean="0"/>
          </a:p>
          <a:p>
            <a:endParaRPr lang="en-US" sz="2400" smtClean="0"/>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42780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2032891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435202" y="1143000"/>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653090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endParaRPr lang="en-US" smtClean="0"/>
          </a:p>
        </p:txBody>
      </p:sp>
      <p:sp>
        <p:nvSpPr>
          <p:cNvPr id="79875" name="Content Placeholder 4"/>
          <p:cNvSpPr>
            <a:spLocks noGrp="1"/>
          </p:cNvSpPr>
          <p:nvPr>
            <p:ph idx="1"/>
          </p:nvPr>
        </p:nvSpPr>
        <p:spPr/>
        <p:txBody>
          <a:bodyPr/>
          <a:lstStyle/>
          <a:p>
            <a:pPr eaLnBrk="1" hangingPunct="1"/>
            <a:r>
              <a:rPr lang="en-US" smtClean="0"/>
              <a:t>If a local image region is a visual word, how can we summarize an image (the document)?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071957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normAutofit fontScale="90000"/>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000099"/>
                  </a:solidFill>
                </a:rPr>
                <a:t>sensory, brain, </a:t>
              </a:r>
            </a:p>
            <a:p>
              <a:pPr algn="ctr" eaLnBrk="0" fontAlgn="base" hangingPunct="0">
                <a:spcBef>
                  <a:spcPct val="0"/>
                </a:spcBef>
                <a:spcAft>
                  <a:spcPct val="0"/>
                </a:spcAft>
              </a:pPr>
              <a:r>
                <a:rPr lang="en-US" sz="2000" b="1" smtClean="0">
                  <a:solidFill>
                    <a:srgbClr val="000099"/>
                  </a:solidFill>
                </a:rPr>
                <a:t>visual, perception, </a:t>
              </a:r>
            </a:p>
            <a:p>
              <a:pPr algn="ctr" eaLnBrk="0" fontAlgn="base" hangingPunct="0">
                <a:spcBef>
                  <a:spcPct val="0"/>
                </a:spcBef>
                <a:spcAft>
                  <a:spcPct val="0"/>
                </a:spcAft>
              </a:pPr>
              <a:r>
                <a:rPr lang="en-US" sz="2000" b="1" smtClean="0">
                  <a:solidFill>
                    <a:srgbClr val="000099"/>
                  </a:solidFill>
                </a:rPr>
                <a:t>retinal, cerebral cortex,</a:t>
              </a:r>
            </a:p>
            <a:p>
              <a:pPr algn="ctr" eaLnBrk="0" fontAlgn="base" hangingPunct="0">
                <a:spcBef>
                  <a:spcPct val="0"/>
                </a:spcBef>
                <a:spcAft>
                  <a:spcPct val="0"/>
                </a:spcAft>
              </a:pPr>
              <a:r>
                <a:rPr lang="en-US" sz="2000" b="1" smtClean="0">
                  <a:solidFill>
                    <a:srgbClr val="000099"/>
                  </a:solidFill>
                </a:rPr>
                <a:t>eye, cell, optical </a:t>
              </a:r>
            </a:p>
            <a:p>
              <a:pPr algn="ctr" eaLnBrk="0" fontAlgn="base" hangingPunct="0">
                <a:spcBef>
                  <a:spcPct val="0"/>
                </a:spcBef>
                <a:spcAft>
                  <a:spcPct val="0"/>
                </a:spcAft>
              </a:pPr>
              <a:r>
                <a:rPr lang="en-US" sz="2000" b="1" smtClean="0">
                  <a:solidFill>
                    <a:srgbClr val="000099"/>
                  </a:solidFill>
                </a:rPr>
                <a:t>nerve, image</a:t>
              </a:r>
            </a:p>
            <a:p>
              <a:pPr algn="ctr" eaLnBrk="0" fontAlgn="base" hangingPunct="0">
                <a:spcBef>
                  <a:spcPct val="0"/>
                </a:spcBef>
                <a:spcAft>
                  <a:spcPct val="0"/>
                </a:spcAft>
              </a:pPr>
              <a:r>
                <a:rPr lang="en-US" sz="2000" b="1" smtClean="0">
                  <a:solidFill>
                    <a:srgbClr val="000099"/>
                  </a:solidFill>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FF0000"/>
                    </a:solidFill>
                  </a:rPr>
                  <a:t>China, trade, </a:t>
                </a:r>
              </a:p>
              <a:p>
                <a:pPr algn="ctr" eaLnBrk="0" fontAlgn="base" hangingPunct="0">
                  <a:spcBef>
                    <a:spcPct val="0"/>
                  </a:spcBef>
                  <a:spcAft>
                    <a:spcPct val="0"/>
                  </a:spcAft>
                </a:pPr>
                <a:r>
                  <a:rPr lang="en-US" sz="2000" b="1" smtClean="0">
                    <a:solidFill>
                      <a:srgbClr val="FF0000"/>
                    </a:solidFill>
                  </a:rPr>
                  <a:t>surplus, commerce, </a:t>
                </a:r>
              </a:p>
              <a:p>
                <a:pPr algn="ctr" eaLnBrk="0" fontAlgn="base" hangingPunct="0">
                  <a:spcBef>
                    <a:spcPct val="0"/>
                  </a:spcBef>
                  <a:spcAft>
                    <a:spcPct val="0"/>
                  </a:spcAft>
                </a:pPr>
                <a:r>
                  <a:rPr lang="en-US" sz="2000" b="1" smtClean="0">
                    <a:solidFill>
                      <a:srgbClr val="FF0000"/>
                    </a:solidFill>
                  </a:rPr>
                  <a:t>exports, imports, US, </a:t>
                </a:r>
              </a:p>
              <a:p>
                <a:pPr algn="ctr" eaLnBrk="0" fontAlgn="base" hangingPunct="0">
                  <a:spcBef>
                    <a:spcPct val="0"/>
                  </a:spcBef>
                  <a:spcAft>
                    <a:spcPct val="0"/>
                  </a:spcAft>
                </a:pPr>
                <a:r>
                  <a:rPr lang="en-US" sz="2000" b="1" smtClean="0">
                    <a:solidFill>
                      <a:srgbClr val="FF0000"/>
                    </a:solidFill>
                  </a:rPr>
                  <a:t>yuan, bank, domestic, </a:t>
                </a:r>
              </a:p>
              <a:p>
                <a:pPr algn="ctr" eaLnBrk="0" fontAlgn="base" hangingPunct="0">
                  <a:spcBef>
                    <a:spcPct val="0"/>
                  </a:spcBef>
                  <a:spcAft>
                    <a:spcPct val="0"/>
                  </a:spcAft>
                </a:pPr>
                <a:r>
                  <a:rPr lang="en-US" sz="2000" b="1" smtClean="0">
                    <a:solidFill>
                      <a:srgbClr val="FF0000"/>
                    </a:solidFill>
                  </a:rPr>
                  <a:t>foreign, increase, </a:t>
                </a:r>
              </a:p>
              <a:p>
                <a:pPr algn="ctr" eaLnBrk="0" fontAlgn="base" hangingPunct="0">
                  <a:spcBef>
                    <a:spcPct val="0"/>
                  </a:spcBef>
                  <a:spcAft>
                    <a:spcPct val="0"/>
                  </a:spcAft>
                </a:pPr>
                <a:r>
                  <a:rPr lang="en-US" sz="2000" b="1" smtClean="0">
                    <a:solidFill>
                      <a:srgbClr val="FF0000"/>
                    </a:solidFill>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50000"/>
              </a:spcBef>
              <a:spcAft>
                <a:spcPct val="0"/>
              </a:spcAft>
            </a:pPr>
            <a:r>
              <a:rPr lang="en-US" sz="1400" smtClean="0">
                <a:solidFill>
                  <a:srgbClr val="000000"/>
                </a:solidFill>
              </a:rPr>
              <a:t>ICCV 2005 short course, L. Fei-Fei</a:t>
            </a:r>
          </a:p>
        </p:txBody>
      </p:sp>
      <p:sp>
        <p:nvSpPr>
          <p:cNvPr id="15" name="Slide Number Placeholder 14"/>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6553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685800" y="1295400"/>
            <a:ext cx="7975656" cy="5257800"/>
          </a:xfrm>
        </p:spPr>
        <p:txBody>
          <a:bodyPr/>
          <a:lstStyle/>
          <a:p>
            <a:r>
              <a:rPr lang="en-US" dirty="0" smtClean="0"/>
              <a:t>We can approximate the </a:t>
            </a:r>
            <a:r>
              <a:rPr lang="en-US" dirty="0" err="1"/>
              <a:t>Laplacian</a:t>
            </a:r>
            <a:r>
              <a:rPr lang="en-US" dirty="0"/>
              <a:t> with a difference of </a:t>
            </a:r>
            <a:r>
              <a:rPr lang="en-US" dirty="0" smtClean="0"/>
              <a:t>Gaussians; more efficient to implement.</a:t>
            </a:r>
            <a:endParaRPr lang="en-US" dirty="0"/>
          </a:p>
        </p:txBody>
      </p:sp>
      <p:graphicFrame>
        <p:nvGraphicFramePr>
          <p:cNvPr id="936963" name="Object 3"/>
          <p:cNvGraphicFramePr>
            <a:graphicFrameLocks noChangeAspect="1"/>
          </p:cNvGraphicFramePr>
          <p:nvPr>
            <p:extLst>
              <p:ext uri="{D42A27DB-BD31-4B8C-83A1-F6EECF244321}">
                <p14:modId xmlns:p14="http://schemas.microsoft.com/office/powerpoint/2010/main" val="3305105736"/>
              </p:ext>
            </p:extLst>
          </p:nvPr>
        </p:nvGraphicFramePr>
        <p:xfrm>
          <a:off x="457200" y="2971800"/>
          <a:ext cx="4311650" cy="569913"/>
        </p:xfrm>
        <a:graphic>
          <a:graphicData uri="http://schemas.openxmlformats.org/presentationml/2006/ole">
            <mc:AlternateContent xmlns:mc="http://schemas.openxmlformats.org/markup-compatibility/2006">
              <mc:Choice xmlns:v="urn:schemas-microsoft-com:vml" Requires="v">
                <p:oleObj spid="_x0000_s397395" name="Equation" r:id="rId4" imgW="2120900" imgH="279400" progId="">
                  <p:embed/>
                </p:oleObj>
              </mc:Choice>
              <mc:Fallback>
                <p:oleObj name="Equation" r:id="rId4" imgW="2120900" imgH="279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71800"/>
                        <a:ext cx="4311650" cy="569913"/>
                      </a:xfrm>
                      <a:prstGeom prst="rect">
                        <a:avLst/>
                      </a:prstGeom>
                      <a:solidFill>
                        <a:srgbClr val="67D967"/>
                      </a:solidFill>
                    </p:spPr>
                  </p:pic>
                </p:oleObj>
              </mc:Fallback>
            </mc:AlternateContent>
          </a:graphicData>
        </a:graphic>
      </p:graphicFrame>
      <p:graphicFrame>
        <p:nvGraphicFramePr>
          <p:cNvPr id="936964" name="Object 4"/>
          <p:cNvGraphicFramePr>
            <a:graphicFrameLocks noChangeAspect="1"/>
          </p:cNvGraphicFramePr>
          <p:nvPr>
            <p:extLst>
              <p:ext uri="{D42A27DB-BD31-4B8C-83A1-F6EECF244321}">
                <p14:modId xmlns:p14="http://schemas.microsoft.com/office/powerpoint/2010/main" val="1220544630"/>
              </p:ext>
            </p:extLst>
          </p:nvPr>
        </p:nvGraphicFramePr>
        <p:xfrm>
          <a:off x="457200" y="4175125"/>
          <a:ext cx="3886200" cy="411163"/>
        </p:xfrm>
        <a:graphic>
          <a:graphicData uri="http://schemas.openxmlformats.org/presentationml/2006/ole">
            <mc:AlternateContent xmlns:mc="http://schemas.openxmlformats.org/markup-compatibility/2006">
              <mc:Choice xmlns:v="urn:schemas-microsoft-com:vml" Requires="v">
                <p:oleObj spid="_x0000_s397396" name="Equation" r:id="rId6" imgW="1916868" imgH="203112" progId="">
                  <p:embed/>
                </p:oleObj>
              </mc:Choice>
              <mc:Fallback>
                <p:oleObj name="Equation" r:id="rId6" imgW="1916868" imgH="20311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175125"/>
                        <a:ext cx="3886200" cy="411163"/>
                      </a:xfrm>
                      <a:prstGeom prst="rect">
                        <a:avLst/>
                      </a:prstGeom>
                      <a:solidFill>
                        <a:srgbClr val="67D967"/>
                      </a:solidFill>
                    </p:spPr>
                  </p:pic>
                </p:oleObj>
              </mc:Fallback>
            </mc:AlternateContent>
          </a:graphicData>
        </a:graphic>
      </p:graphicFrame>
      <p:sp>
        <p:nvSpPr>
          <p:cNvPr id="936966" name="Text Box 6"/>
          <p:cNvSpPr txBox="1">
            <a:spLocks noChangeArrowheads="1"/>
          </p:cNvSpPr>
          <p:nvPr/>
        </p:nvSpPr>
        <p:spPr bwMode="auto">
          <a:xfrm>
            <a:off x="609600" y="3505200"/>
            <a:ext cx="1352550" cy="3968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a:solidFill>
                  <a:srgbClr val="0033CC"/>
                </a:solidFill>
                <a:latin typeface="Times New Roman" pitchFamily="18" charset="0"/>
                <a:cs typeface="Times New Roman" pitchFamily="18" charset="0"/>
              </a:rPr>
              <a:t>(Laplacian)</a:t>
            </a:r>
            <a:endParaRPr lang="ru-RU" sz="2000">
              <a:solidFill>
                <a:srgbClr val="0033CC"/>
              </a:solidFill>
              <a:latin typeface="Times New Roman" pitchFamily="18" charset="0"/>
              <a:cs typeface="Times New Roman" pitchFamily="18" charset="0"/>
            </a:endParaRPr>
          </a:p>
        </p:txBody>
      </p:sp>
      <p:sp>
        <p:nvSpPr>
          <p:cNvPr id="936967" name="Text Box 7"/>
          <p:cNvSpPr txBox="1">
            <a:spLocks noChangeArrowheads="1"/>
          </p:cNvSpPr>
          <p:nvPr/>
        </p:nvSpPr>
        <p:spPr bwMode="auto">
          <a:xfrm>
            <a:off x="549275" y="4556125"/>
            <a:ext cx="2803525" cy="3968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a:solidFill>
                  <a:srgbClr val="0033CC"/>
                </a:solidFill>
                <a:latin typeface="Times New Roman" pitchFamily="18" charset="0"/>
                <a:cs typeface="Times New Roman" pitchFamily="18" charset="0"/>
              </a:rPr>
              <a:t>(Difference of Gaussians)</a:t>
            </a:r>
            <a:endParaRPr lang="ru-RU" sz="2000">
              <a:solidFill>
                <a:srgbClr val="0033CC"/>
              </a:solidFill>
              <a:latin typeface="Times New Roman" pitchFamily="18" charset="0"/>
              <a:cs typeface="Times New Roman" pitchFamily="18" charset="0"/>
            </a:endParaRPr>
          </a:p>
        </p:txBody>
      </p:sp>
      <p:sp>
        <p:nvSpPr>
          <p:cNvPr id="936968" name="Rectangle 8"/>
          <p:cNvSpPr>
            <a:spLocks noGrp="1" noChangeArrowheads="1"/>
          </p:cNvSpPr>
          <p:nvPr>
            <p:ph type="title"/>
          </p:nvPr>
        </p:nvSpPr>
        <p:spPr>
          <a:xfrm>
            <a:off x="457200" y="0"/>
            <a:ext cx="8229600" cy="1143000"/>
          </a:xfrm>
        </p:spPr>
        <p:txBody>
          <a:bodyPr/>
          <a:lstStyle/>
          <a:p>
            <a:r>
              <a:rPr lang="en-US" dirty="0" smtClean="0"/>
              <a:t>Approximating the Laplacian</a:t>
            </a:r>
            <a:endParaRPr lang="en-US" dirty="0"/>
          </a:p>
        </p:txBody>
      </p:sp>
      <p:sp>
        <p:nvSpPr>
          <p:cNvPr id="9" name="Rectangle 8"/>
          <p:cNvSpPr/>
          <p:nvPr/>
        </p:nvSpPr>
        <p:spPr bwMode="auto">
          <a:xfrm>
            <a:off x="5448312" y="2933688"/>
            <a:ext cx="985851" cy="4381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pic>
        <p:nvPicPr>
          <p:cNvPr id="13" name="Picture 10"/>
          <p:cNvPicPr>
            <a:picLocks noChangeAspect="1" noChangeArrowheads="1"/>
          </p:cNvPicPr>
          <p:nvPr/>
        </p:nvPicPr>
        <p:blipFill>
          <a:blip r:embed="rId8" cstate="print"/>
          <a:srcRect/>
          <a:stretch>
            <a:fillRect/>
          </a:stretch>
        </p:blipFill>
        <p:spPr bwMode="auto">
          <a:xfrm>
            <a:off x="4953000" y="2667000"/>
            <a:ext cx="3810000" cy="3014663"/>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9480FB31-2694-44B9-96FC-A0F712CE3B7B}"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18008844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228600"/>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80"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 name="Slide Number Placeholder 56"/>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64688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8512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534400" cy="4525963"/>
          </a:xfrm>
        </p:spPr>
        <p:txBody>
          <a:bodyPr/>
          <a:lstStyle/>
          <a:p>
            <a:r>
              <a:rPr lang="en-US" sz="2400" dirty="0" smtClean="0"/>
              <a:t>Rank frames by normalized scalar product between their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396391" name="Equation" r:id="rId11" imgW="177480" imgH="266400" progId="Equation.3">
                  <p:embed/>
                </p:oleObj>
              </mc:Choice>
              <mc:Fallback>
                <p:oleObj name="Equation" r:id="rId11" imgW="177480" imgH="26640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396392" name="Equation" r:id="rId13" imgW="126720" imgH="203040" progId="Equation.3">
                  <p:embed/>
                </p:oleObj>
              </mc:Choice>
              <mc:Fallback>
                <p:oleObj name="Equation" r:id="rId13" imgW="126720" imgH="20304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𝑠𝑖𝑚</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r>
                            <a:rPr lang="en-US" sz="2400" b="0" i="1" smtClean="0">
                              <a:latin typeface="Cambria Math"/>
                            </a:rPr>
                            <m:t>,</m:t>
                          </m:r>
                          <m:r>
                            <a:rPr lang="en-US" sz="2400" b="0" i="1" smtClean="0">
                              <a:latin typeface="Cambria Math"/>
                            </a:rPr>
                            <m:t>𝑞</m:t>
                          </m:r>
                        </m:e>
                      </m:d>
                      <m:r>
                        <a:rPr lang="en-US" sz="2400" b="0" i="1" smtClean="0">
                          <a:latin typeface="Cambria Math"/>
                        </a:rPr>
                        <m:t>=</m:t>
                      </m:r>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num>
                        <m:den>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e>
                          </m:d>
                          <m:d>
                            <m:dPr>
                              <m:begChr m:val="‖"/>
                              <m:endChr m:val="‖"/>
                              <m:ctrlPr>
                                <a:rPr lang="en-US" sz="2400" b="0" i="1" smtClean="0">
                                  <a:latin typeface="Cambria Math" panose="02040503050406030204" pitchFamily="18" charset="0"/>
                                </a:rPr>
                              </m:ctrlPr>
                            </m:dPr>
                            <m:e>
                              <m:r>
                                <a:rPr lang="en-US" sz="2400" b="0" i="1" smtClean="0">
                                  <a:latin typeface="Cambria Math"/>
                                </a:rPr>
                                <m:t>𝑞</m:t>
                              </m:r>
                            </m:e>
                          </m:d>
                        </m:den>
                      </m:f>
                    </m:oMath>
                  </m:oMathPara>
                </a14:m>
                <a:endParaRPr lang="en-US" sz="2400" dirty="0"/>
              </a:p>
            </p:txBody>
          </p:sp>
        </mc:Choice>
        <mc:Fallback xmlns="" xmlns:mv="urn:schemas-microsoft-com:mac:vml">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4084131"/>
                <a:ext cx="3615047" cy="1326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f>
                        <m:fPr>
                          <m:ctrlPr>
                            <a:rPr lang="en-US" sz="2400" b="0" i="1" smtClean="0">
                              <a:latin typeface="Cambria Math" panose="02040503050406030204" pitchFamily="18" charset="0"/>
                            </a:rPr>
                          </m:ctrlPr>
                        </m:fPr>
                        <m:num>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m:t>
                              </m:r>
                              <m:r>
                                <a:rPr lang="en-US" sz="2400" b="0" i="1" smtClean="0">
                                  <a:latin typeface="Cambria Math"/>
                                </a:rPr>
                                <m:t>𝑞</m:t>
                              </m:r>
                              <m:r>
                                <a:rPr lang="en-US" sz="2400" b="0" i="1" smtClean="0">
                                  <a:latin typeface="Cambria Math"/>
                                </a:rPr>
                                <m:t>(</m:t>
                              </m:r>
                              <m:r>
                                <a:rPr lang="en-US" sz="2400" b="0" i="1" smtClean="0">
                                  <a:latin typeface="Cambria Math"/>
                                </a:rPr>
                                <m:t>𝑖</m:t>
                              </m:r>
                              <m:r>
                                <a:rPr lang="en-US" sz="2400" b="0" i="1" smtClean="0">
                                  <a:latin typeface="Cambria Math"/>
                                </a:rPr>
                                <m:t>)</m:t>
                              </m:r>
                            </m:e>
                          </m:nary>
                        </m:num>
                        <m:den>
                          <m:rad>
                            <m:radPr>
                              <m:degHide m:val="on"/>
                              <m:ctrlPr>
                                <a:rPr lang="en-US" sz="2400" b="0" i="1" smtClean="0">
                                  <a:latin typeface="Cambria Math" panose="02040503050406030204" pitchFamily="18" charset="0"/>
                                </a:rPr>
                              </m:ctrlPr>
                            </m:radPr>
                            <m:deg/>
                            <m:e>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p>
                                    <m:sSupPr>
                                      <m:ctrlPr>
                                        <a:rPr lang="en-US" sz="2400" b="0" i="1" smtClean="0">
                                          <a:latin typeface="Cambria Math" panose="02040503050406030204" pitchFamily="18" charset="0"/>
                                        </a:rPr>
                                      </m:ctrlPr>
                                    </m:sSup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b="0" i="1" smtClean="0">
                                          <a:latin typeface="Cambria Math"/>
                                        </a:rPr>
                                        <m:t>(</m:t>
                                      </m:r>
                                      <m:r>
                                        <a:rPr lang="en-US" sz="2400" b="0" i="1" smtClean="0">
                                          <a:latin typeface="Cambria Math"/>
                                        </a:rPr>
                                        <m:t>𝑖</m:t>
                                      </m:r>
                                      <m:r>
                                        <a:rPr lang="en-US" sz="2400" b="0" i="1" smtClean="0">
                                          <a:latin typeface="Cambria Math"/>
                                        </a:rPr>
                                        <m:t>)</m:t>
                                      </m:r>
                                    </m:e>
                                    <m:sup>
                                      <m:r>
                                        <a:rPr lang="en-US" sz="2400" b="0" i="1" smtClean="0">
                                          <a:latin typeface="Cambria Math"/>
                                        </a:rPr>
                                        <m:t>2</m:t>
                                      </m:r>
                                    </m:sup>
                                  </m:sSup>
                                </m:e>
                              </m:nary>
                            </m:e>
                          </m:rad>
                          <m:r>
                            <a:rPr lang="en-US" sz="2400" b="0" i="1" smtClean="0">
                              <a:latin typeface="Cambria Math"/>
                            </a:rPr>
                            <m:t>∗</m:t>
                          </m:r>
                          <m:rad>
                            <m:radPr>
                              <m:degHide m:val="on"/>
                              <m:ctrlPr>
                                <a:rPr lang="en-US" sz="2400" b="0" i="1" smtClean="0">
                                  <a:latin typeface="Cambria Math" panose="02040503050406030204" pitchFamily="18" charset="0"/>
                                </a:rPr>
                              </m:ctrlPr>
                            </m:radPr>
                            <m:deg/>
                            <m:e>
                              <m:nary>
                                <m:naryPr>
                                  <m:chr m:val="∑"/>
                                  <m:limLoc m:val="subSup"/>
                                  <m:ctrlPr>
                                    <a:rPr lang="en-US" sz="2400" i="1">
                                      <a:latin typeface="Cambria Math" panose="02040503050406030204" pitchFamily="18" charset="0"/>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panose="02040503050406030204" pitchFamily="18" charset="0"/>
                                        </a:rPr>
                                      </m:ctrlPr>
                                    </m:sSupPr>
                                    <m:e>
                                      <m:r>
                                        <a:rPr lang="en-US" sz="2400" b="0" i="1" smtClean="0">
                                          <a:latin typeface="Cambria Math"/>
                                        </a:rPr>
                                        <m:t>𝑞</m:t>
                                      </m:r>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den>
                      </m:f>
                    </m:oMath>
                  </m:oMathPara>
                </a14:m>
                <a:endParaRPr lang="en-US" sz="2400" dirty="0"/>
              </a:p>
            </p:txBody>
          </p:sp>
        </mc:Choice>
        <mc:Fallback xmlns="" xmlns:mv="urn:schemas-microsoft-com:mac:vml">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a:stretch>
                  <a:fillRect r="-7420"/>
                </a:stretch>
              </a:blipFill>
            </p:spPr>
            <p:txBody>
              <a:bodyPr/>
              <a:lstStyle/>
              <a:p>
                <a:r>
                  <a:rPr lang="en-US">
                    <a:noFill/>
                  </a:rPr>
                  <a:t> </a:t>
                </a:r>
              </a:p>
            </p:txBody>
          </p:sp>
        </mc:Fallback>
      </mc:AlternateContent>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56216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l="13850" t="36501" r="12880" b="7695"/>
          <a:stretch>
            <a:fillRect/>
          </a:stretch>
        </p:blipFill>
        <p:spPr bwMode="auto">
          <a:xfrm>
            <a:off x="-14288" y="1828800"/>
            <a:ext cx="9310688" cy="451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6" name="Title 3"/>
          <p:cNvSpPr txBox="1">
            <a:spLocks/>
          </p:cNvSpPr>
          <p:nvPr/>
        </p:nvSpPr>
        <p:spPr bwMode="auto">
          <a:xfrm>
            <a:off x="457200" y="762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800" kern="0">
                <a:solidFill>
                  <a:srgbClr val="000000"/>
                </a:solidFill>
                <a:latin typeface="Arial"/>
              </a:rPr>
              <a:t>Bags of words for content-based image retrieval</a:t>
            </a:r>
            <a:endParaRPr lang="en-US" sz="3800" kern="0" dirty="0">
              <a:solidFill>
                <a:srgbClr val="000000"/>
              </a:solidFill>
              <a:latin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2638367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l="15974" t="9972" r="12456" b="1695"/>
          <a:stretch>
            <a:fillRect/>
          </a:stretch>
        </p:blipFill>
        <p:spPr bwMode="auto">
          <a:xfrm>
            <a:off x="336550" y="69850"/>
            <a:ext cx="8478838" cy="666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347894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66750" y="3482997"/>
            <a:ext cx="3414713" cy="269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659567" y="3485213"/>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endParaRPr lang="en-US" dirty="0" smtClean="0">
              <a:solidFill>
                <a:prstClr val="white"/>
              </a:solidFill>
            </a:endParaRPr>
          </a:p>
          <a:p>
            <a:pPr algn="ctr"/>
            <a:endParaRPr lang="en-US" dirty="0" smtClean="0">
              <a:solidFill>
                <a:prstClr val="white"/>
              </a:solidFill>
            </a:endParaRPr>
          </a:p>
          <a:p>
            <a:pPr algn="ctr"/>
            <a:endParaRPr lang="en-US" sz="1600" dirty="0" smtClean="0">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800" dirty="0" smtClean="0">
                <a:latin typeface="Arial" pitchFamily="34" charset="0"/>
                <a:cs typeface="Arial" pitchFamily="34" charset="0"/>
              </a:rPr>
              <a:t>Scoring retrieval quality</a:t>
            </a:r>
            <a:endParaRPr lang="en-US" sz="3800" dirty="0">
              <a:latin typeface="Arial" pitchFamily="34" charset="0"/>
              <a:cs typeface="Arial" pitchFamily="34" charset="0"/>
            </a:endParaRPr>
          </a:p>
        </p:txBody>
      </p:sp>
      <p:sp>
        <p:nvSpPr>
          <p:cNvPr id="6" name="Rectangle 6"/>
          <p:cNvSpPr>
            <a:spLocks noChangeArrowheads="1"/>
          </p:cNvSpPr>
          <p:nvPr/>
        </p:nvSpPr>
        <p:spPr bwMode="auto">
          <a:xfrm>
            <a:off x="666750" y="3482997"/>
            <a:ext cx="3414713" cy="26939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666750"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13509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203358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271621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339883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40814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666750" y="617698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666750" y="563723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666750" y="5099072"/>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666750" y="45545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666750" y="40211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666750" y="3482997"/>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666750" y="6176985"/>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666750"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666750"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627062"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27" name="Line 27"/>
          <p:cNvSpPr>
            <a:spLocks noChangeShapeType="1"/>
          </p:cNvSpPr>
          <p:nvPr/>
        </p:nvSpPr>
        <p:spPr bwMode="auto">
          <a:xfrm flipV="1">
            <a:off x="13509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13509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125253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30" name="Line 30"/>
          <p:cNvSpPr>
            <a:spLocks noChangeShapeType="1"/>
          </p:cNvSpPr>
          <p:nvPr/>
        </p:nvSpPr>
        <p:spPr bwMode="auto">
          <a:xfrm flipV="1">
            <a:off x="203358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203358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1935162"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33" name="Line 33"/>
          <p:cNvSpPr>
            <a:spLocks noChangeShapeType="1"/>
          </p:cNvSpPr>
          <p:nvPr/>
        </p:nvSpPr>
        <p:spPr bwMode="auto">
          <a:xfrm flipV="1">
            <a:off x="271621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271621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261778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36" name="Line 36"/>
          <p:cNvSpPr>
            <a:spLocks noChangeShapeType="1"/>
          </p:cNvSpPr>
          <p:nvPr/>
        </p:nvSpPr>
        <p:spPr bwMode="auto">
          <a:xfrm flipV="1">
            <a:off x="339883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339883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3302000"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39" name="Line 39"/>
          <p:cNvSpPr>
            <a:spLocks noChangeShapeType="1"/>
          </p:cNvSpPr>
          <p:nvPr/>
        </p:nvSpPr>
        <p:spPr bwMode="auto">
          <a:xfrm flipV="1">
            <a:off x="40814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40814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4041775"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42" name="Line 42"/>
          <p:cNvSpPr>
            <a:spLocks noChangeShapeType="1"/>
          </p:cNvSpPr>
          <p:nvPr/>
        </p:nvSpPr>
        <p:spPr bwMode="auto">
          <a:xfrm>
            <a:off x="666750" y="617698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4046537" y="617698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563562" y="60896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45" name="Line 45"/>
          <p:cNvSpPr>
            <a:spLocks noChangeShapeType="1"/>
          </p:cNvSpPr>
          <p:nvPr/>
        </p:nvSpPr>
        <p:spPr bwMode="auto">
          <a:xfrm>
            <a:off x="666750" y="563723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4046537" y="563723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442912" y="555151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48" name="Line 48"/>
          <p:cNvSpPr>
            <a:spLocks noChangeShapeType="1"/>
          </p:cNvSpPr>
          <p:nvPr/>
        </p:nvSpPr>
        <p:spPr bwMode="auto">
          <a:xfrm>
            <a:off x="666750" y="5099072"/>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4046537" y="5099072"/>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42912" y="5013347"/>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51" name="Line 51"/>
          <p:cNvSpPr>
            <a:spLocks noChangeShapeType="1"/>
          </p:cNvSpPr>
          <p:nvPr/>
        </p:nvSpPr>
        <p:spPr bwMode="auto">
          <a:xfrm>
            <a:off x="666750" y="45545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4046537" y="45545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442912" y="44688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54" name="Line 54"/>
          <p:cNvSpPr>
            <a:spLocks noChangeShapeType="1"/>
          </p:cNvSpPr>
          <p:nvPr/>
        </p:nvSpPr>
        <p:spPr bwMode="auto">
          <a:xfrm>
            <a:off x="666750" y="40211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4046537" y="40211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442912" y="39354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57" name="Line 57"/>
          <p:cNvSpPr>
            <a:spLocks noChangeShapeType="1"/>
          </p:cNvSpPr>
          <p:nvPr/>
        </p:nvSpPr>
        <p:spPr bwMode="auto">
          <a:xfrm>
            <a:off x="666750" y="3482997"/>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4046537" y="3482997"/>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563562" y="33972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60" name="Line 60"/>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2170112" y="6348435"/>
            <a:ext cx="487363"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recall</a:t>
            </a:r>
            <a:endParaRPr lang="en-US" smtClean="0">
              <a:solidFill>
                <a:prstClr val="black"/>
              </a:solidFill>
              <a:latin typeface="Arial" pitchFamily="34" charset="0"/>
            </a:endParaRPr>
          </a:p>
        </p:txBody>
      </p:sp>
      <p:sp>
        <p:nvSpPr>
          <p:cNvPr id="64" name="Rectangle 66"/>
          <p:cNvSpPr>
            <a:spLocks noChangeArrowheads="1"/>
          </p:cNvSpPr>
          <p:nvPr/>
        </p:nvSpPr>
        <p:spPr bwMode="auto">
          <a:xfrm rot="16200000">
            <a:off x="-47625" y="4664097"/>
            <a:ext cx="781050" cy="2238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precision</a:t>
            </a:r>
            <a:endParaRPr lang="en-US" smtClean="0">
              <a:solidFill>
                <a:prstClr val="black"/>
              </a:solidFill>
              <a:latin typeface="Arial" pitchFamily="34" charset="0"/>
            </a:endParaRPr>
          </a:p>
        </p:txBody>
      </p:sp>
      <p:sp>
        <p:nvSpPr>
          <p:cNvPr id="75" name="Freeform 74"/>
          <p:cNvSpPr/>
          <p:nvPr/>
        </p:nvSpPr>
        <p:spPr>
          <a:xfrm>
            <a:off x="665448" y="3487057"/>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5" name="Oval 64"/>
          <p:cNvSpPr/>
          <p:nvPr/>
        </p:nvSpPr>
        <p:spPr>
          <a:xfrm>
            <a:off x="2006582" y="43525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1318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2006582" y="34612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2687470" y="4103764"/>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3371399" y="3995322"/>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3363904" y="434501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3371399" y="470220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3371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3371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048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214282" y="702214"/>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5929322" y="1883832"/>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4857752" y="1883832"/>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7786710" y="4812790"/>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857752" y="3741220"/>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7000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7786710" y="3384030"/>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6215074" y="5241418"/>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6402920" y="3369040"/>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4857752" y="4812790"/>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7918108" y="1857364"/>
            <a:ext cx="857256" cy="1281878"/>
          </a:xfrm>
          <a:prstGeom prst="rect">
            <a:avLst/>
          </a:prstGeom>
          <a:noFill/>
          <a:ln w="9525">
            <a:noFill/>
            <a:miter lim="800000"/>
            <a:headEnd/>
            <a:tailEnd/>
          </a:ln>
          <a:effectLst/>
        </p:spPr>
      </p:pic>
      <p:sp>
        <p:nvSpPr>
          <p:cNvPr id="97" name="TextBox 96"/>
          <p:cNvSpPr txBox="1"/>
          <p:nvPr/>
        </p:nvSpPr>
        <p:spPr>
          <a:xfrm>
            <a:off x="308637" y="1988098"/>
            <a:ext cx="762901" cy="369332"/>
          </a:xfrm>
          <a:prstGeom prst="rect">
            <a:avLst/>
          </a:prstGeom>
          <a:noFill/>
        </p:spPr>
        <p:txBody>
          <a:bodyPr wrap="none" rtlCol="0">
            <a:spAutoFit/>
          </a:bodyPr>
          <a:lstStyle/>
          <a:p>
            <a:r>
              <a:rPr lang="en-US" dirty="0" smtClean="0">
                <a:solidFill>
                  <a:prstClr val="black"/>
                </a:solidFill>
              </a:rPr>
              <a:t>Query</a:t>
            </a:r>
            <a:endParaRPr lang="en-US" dirty="0">
              <a:solidFill>
                <a:prstClr val="black"/>
              </a:solidFill>
            </a:endParaRPr>
          </a:p>
        </p:txBody>
      </p:sp>
      <p:sp>
        <p:nvSpPr>
          <p:cNvPr id="98" name="TextBox 97"/>
          <p:cNvSpPr txBox="1"/>
          <p:nvPr/>
        </p:nvSpPr>
        <p:spPr>
          <a:xfrm>
            <a:off x="1411253" y="1711099"/>
            <a:ext cx="2622769" cy="646331"/>
          </a:xfrm>
          <a:prstGeom prst="rect">
            <a:avLst/>
          </a:prstGeom>
          <a:noFill/>
        </p:spPr>
        <p:txBody>
          <a:bodyPr wrap="none" rtlCol="0">
            <a:spAutoFit/>
          </a:bodyPr>
          <a:lstStyle/>
          <a:p>
            <a:r>
              <a:rPr lang="en-US" dirty="0" smtClean="0">
                <a:solidFill>
                  <a:prstClr val="black"/>
                </a:solidFill>
              </a:rPr>
              <a:t>Database size: 10 images</a:t>
            </a:r>
          </a:p>
          <a:p>
            <a:r>
              <a:rPr lang="en-US" dirty="0" smtClean="0">
                <a:solidFill>
                  <a:prstClr val="black"/>
                </a:solidFill>
              </a:rPr>
              <a:t>Relevant (total): 5 images </a:t>
            </a:r>
            <a:endParaRPr lang="en-US" dirty="0">
              <a:solidFill>
                <a:prstClr val="black"/>
              </a:solidFill>
            </a:endParaRPr>
          </a:p>
        </p:txBody>
      </p:sp>
      <p:sp>
        <p:nvSpPr>
          <p:cNvPr id="99" name="TextBox 98"/>
          <p:cNvSpPr txBox="1"/>
          <p:nvPr/>
        </p:nvSpPr>
        <p:spPr>
          <a:xfrm>
            <a:off x="4786314" y="1357298"/>
            <a:ext cx="1859227" cy="369332"/>
          </a:xfrm>
          <a:prstGeom prst="rect">
            <a:avLst/>
          </a:prstGeom>
          <a:noFill/>
        </p:spPr>
        <p:txBody>
          <a:bodyPr wrap="none" rtlCol="0">
            <a:spAutoFit/>
          </a:bodyPr>
          <a:lstStyle/>
          <a:p>
            <a:r>
              <a:rPr lang="en-US" dirty="0" smtClean="0">
                <a:solidFill>
                  <a:prstClr val="black"/>
                </a:solidFill>
              </a:rPr>
              <a:t>Results (ordered):</a:t>
            </a:r>
            <a:endParaRPr lang="en-US" dirty="0">
              <a:solidFill>
                <a:prstClr val="black"/>
              </a:solidFill>
            </a:endParaRPr>
          </a:p>
        </p:txBody>
      </p:sp>
      <p:sp>
        <p:nvSpPr>
          <p:cNvPr id="100" name="TextBox 99"/>
          <p:cNvSpPr txBox="1"/>
          <p:nvPr/>
        </p:nvSpPr>
        <p:spPr>
          <a:xfrm>
            <a:off x="712232" y="2643182"/>
            <a:ext cx="3359702" cy="646331"/>
          </a:xfrm>
          <a:prstGeom prst="rect">
            <a:avLst/>
          </a:prstGeom>
          <a:noFill/>
        </p:spPr>
        <p:txBody>
          <a:bodyPr wrap="none" rtlCol="0">
            <a:spAutoFit/>
          </a:bodyPr>
          <a:lstStyle/>
          <a:p>
            <a:r>
              <a:rPr lang="en-US" dirty="0" smtClean="0">
                <a:solidFill>
                  <a:prstClr val="black"/>
                </a:solidFill>
              </a:rPr>
              <a:t>precision = #relevant / #returned</a:t>
            </a:r>
          </a:p>
          <a:p>
            <a:r>
              <a:rPr lang="en-US" dirty="0" smtClean="0">
                <a:solidFill>
                  <a:prstClr val="black"/>
                </a:solidFill>
              </a:rPr>
              <a:t>recall = #relevant / #total relevant</a:t>
            </a:r>
            <a:endParaRPr lang="en-US" dirty="0">
              <a:solidFill>
                <a:prstClr val="black"/>
              </a:solidFill>
            </a:endParaRPr>
          </a:p>
        </p:txBody>
      </p:sp>
      <p:sp>
        <p:nvSpPr>
          <p:cNvPr id="3" name="TextBox 2"/>
          <p:cNvSpPr txBox="1"/>
          <p:nvPr/>
        </p:nvSpPr>
        <p:spPr>
          <a:xfrm>
            <a:off x="6591795" y="6553200"/>
            <a:ext cx="2628405" cy="369332"/>
          </a:xfrm>
          <a:prstGeom prst="rect">
            <a:avLst/>
          </a:prstGeom>
          <a:noFill/>
        </p:spPr>
        <p:txBody>
          <a:bodyPr wrap="square" rtlCol="0">
            <a:spAutoFit/>
          </a:bodyPr>
          <a:lstStyle/>
          <a:p>
            <a:r>
              <a:rPr lang="en-US" dirty="0" smtClean="0"/>
              <a:t>Slide credit: </a:t>
            </a:r>
            <a:r>
              <a:rPr lang="en-US" dirty="0" err="1" smtClean="0"/>
              <a:t>Ondrej</a:t>
            </a:r>
            <a:r>
              <a:rPr lang="en-US" dirty="0" smtClean="0"/>
              <a:t> Chum</a:t>
            </a:r>
            <a:endParaRPr lang="en-US" dirty="0"/>
          </a:p>
        </p:txBody>
      </p:sp>
      <p:sp>
        <p:nvSpPr>
          <p:cNvPr id="91" name="Slide Number Placeholder 90"/>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5007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98" grpId="0"/>
      <p:bldP spid="99" grpId="0"/>
      <p:bldP spid="10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457200" y="592138"/>
            <a:ext cx="8686800" cy="609600"/>
          </a:xfrm>
        </p:spPr>
        <p:txBody>
          <a:bodyPr>
            <a:normAutofit fontScale="90000"/>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11" name="Group 100"/>
          <p:cNvGrpSpPr>
            <a:grpSpLocks noChangeAspect="1"/>
          </p:cNvGrpSpPr>
          <p:nvPr/>
        </p:nvGrpSpPr>
        <p:grpSpPr bwMode="auto">
          <a:xfrm>
            <a:off x="2276475" y="1881188"/>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12" name="Group 212"/>
          <p:cNvGrpSpPr>
            <a:grpSpLocks noChangeAspect="1"/>
          </p:cNvGrpSpPr>
          <p:nvPr/>
        </p:nvGrpSpPr>
        <p:grpSpPr bwMode="auto">
          <a:xfrm>
            <a:off x="2581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2901208" name="AutoShape 216"/>
          <p:cNvSpPr>
            <a:spLocks noChangeAspect="1" noChangeArrowheads="1"/>
          </p:cNvSpPr>
          <p:nvPr/>
        </p:nvSpPr>
        <p:spPr bwMode="auto">
          <a:xfrm>
            <a:off x="4391025" y="4473575"/>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09" name="AutoShape 217"/>
          <p:cNvSpPr>
            <a:spLocks noChangeAspect="1" noChangeArrowheads="1"/>
          </p:cNvSpPr>
          <p:nvPr/>
        </p:nvSpPr>
        <p:spPr bwMode="auto">
          <a:xfrm>
            <a:off x="5724525" y="5122863"/>
            <a:ext cx="184150" cy="182562"/>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0" name="AutoShape 218"/>
          <p:cNvSpPr>
            <a:spLocks noChangeAspect="1" noChangeArrowheads="1"/>
          </p:cNvSpPr>
          <p:nvPr/>
        </p:nvSpPr>
        <p:spPr bwMode="auto">
          <a:xfrm>
            <a:off x="4211638" y="5842000"/>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1" name="AutoShape 219"/>
          <p:cNvSpPr>
            <a:spLocks noChangeAspect="1" noChangeArrowheads="1"/>
          </p:cNvSpPr>
          <p:nvPr/>
        </p:nvSpPr>
        <p:spPr bwMode="auto">
          <a:xfrm>
            <a:off x="5327650" y="36099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2" name="AutoShape 220"/>
          <p:cNvSpPr>
            <a:spLocks noChangeAspect="1" noChangeArrowheads="1"/>
          </p:cNvSpPr>
          <p:nvPr/>
        </p:nvSpPr>
        <p:spPr bwMode="auto">
          <a:xfrm>
            <a:off x="6840538" y="3394075"/>
            <a:ext cx="182562"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3" name="AutoShape 221"/>
          <p:cNvSpPr>
            <a:spLocks noChangeAspect="1" noChangeArrowheads="1"/>
          </p:cNvSpPr>
          <p:nvPr/>
        </p:nvSpPr>
        <p:spPr bwMode="auto">
          <a:xfrm>
            <a:off x="5327650" y="23145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4" name="AutoShape 222"/>
          <p:cNvSpPr>
            <a:spLocks noChangeAspect="1" noChangeArrowheads="1"/>
          </p:cNvSpPr>
          <p:nvPr/>
        </p:nvSpPr>
        <p:spPr bwMode="auto">
          <a:xfrm>
            <a:off x="3095625" y="3970338"/>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5" name="AutoShape 223"/>
          <p:cNvSpPr>
            <a:spLocks noChangeAspect="1" noChangeArrowheads="1"/>
          </p:cNvSpPr>
          <p:nvPr/>
        </p:nvSpPr>
        <p:spPr bwMode="auto">
          <a:xfrm>
            <a:off x="3995738" y="3286125"/>
            <a:ext cx="182562"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6" name="AutoShape 224"/>
          <p:cNvSpPr>
            <a:spLocks noChangeAspect="1" noChangeArrowheads="1"/>
          </p:cNvSpPr>
          <p:nvPr/>
        </p:nvSpPr>
        <p:spPr bwMode="auto">
          <a:xfrm>
            <a:off x="2590800" y="2422525"/>
            <a:ext cx="182563"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7" name="AutoShape 225"/>
          <p:cNvSpPr>
            <a:spLocks noChangeAspect="1" noChangeArrowheads="1"/>
          </p:cNvSpPr>
          <p:nvPr/>
        </p:nvSpPr>
        <p:spPr bwMode="auto">
          <a:xfrm>
            <a:off x="4608513" y="47625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8" name="AutoShape 226"/>
          <p:cNvSpPr>
            <a:spLocks noChangeAspect="1" noChangeArrowheads="1"/>
          </p:cNvSpPr>
          <p:nvPr/>
        </p:nvSpPr>
        <p:spPr bwMode="auto">
          <a:xfrm>
            <a:off x="5724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9" name="AutoShape 227"/>
          <p:cNvSpPr>
            <a:spLocks noChangeAspect="1" noChangeArrowheads="1"/>
          </p:cNvSpPr>
          <p:nvPr/>
        </p:nvSpPr>
        <p:spPr bwMode="auto">
          <a:xfrm>
            <a:off x="3311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228"/>
          <p:cNvGrpSpPr>
            <a:grpSpLocks/>
          </p:cNvGrpSpPr>
          <p:nvPr/>
        </p:nvGrpSpPr>
        <p:grpSpPr bwMode="auto">
          <a:xfrm>
            <a:off x="1727200" y="2003425"/>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4" name="Group 232"/>
          <p:cNvGrpSpPr>
            <a:grpSpLocks/>
          </p:cNvGrpSpPr>
          <p:nvPr/>
        </p:nvGrpSpPr>
        <p:grpSpPr bwMode="auto">
          <a:xfrm>
            <a:off x="4598988" y="2003425"/>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5" name="Group 236"/>
          <p:cNvGrpSpPr>
            <a:grpSpLocks/>
          </p:cNvGrpSpPr>
          <p:nvPr/>
        </p:nvGrpSpPr>
        <p:grpSpPr bwMode="auto">
          <a:xfrm>
            <a:off x="2705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97308" name="Text Box 241"/>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7309" name="Text Box 242"/>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80" name="Slide Number Placeholder 179"/>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365309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1"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2"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3"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4"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5"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6"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7"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8"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9"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0"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1"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2"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3"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4"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5"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6"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7"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8"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9"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30"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1"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2"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3"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4"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833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32" name="Slide Number Placeholder 31"/>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4067699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5"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6"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7"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8"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9"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0"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1"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2"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3"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4"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5"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6"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7"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8"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9"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0"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1"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2"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3"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4"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5"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6"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7"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8"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2" name="Group 29"/>
          <p:cNvGrpSpPr>
            <a:grpSpLocks/>
          </p:cNvGrpSpPr>
          <p:nvPr/>
        </p:nvGrpSpPr>
        <p:grpSpPr bwMode="auto">
          <a:xfrm>
            <a:off x="6486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3085"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6"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7"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8"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9"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90"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1"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2" name="Line 52"/>
          <p:cNvSpPr>
            <a:spLocks noChangeShapeType="1"/>
          </p:cNvSpPr>
          <p:nvPr/>
        </p:nvSpPr>
        <p:spPr bwMode="auto">
          <a:xfrm flipH="1">
            <a:off x="6105525" y="3111500"/>
            <a:ext cx="314325" cy="600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3" name="Line 53"/>
          <p:cNvSpPr>
            <a:spLocks noChangeShapeType="1"/>
          </p:cNvSpPr>
          <p:nvPr/>
        </p:nvSpPr>
        <p:spPr bwMode="auto">
          <a:xfrm flipV="1">
            <a:off x="4229100" y="1273175"/>
            <a:ext cx="2257425" cy="11144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4" name="Line 54"/>
          <p:cNvSpPr>
            <a:spLocks noChangeShapeType="1"/>
          </p:cNvSpPr>
          <p:nvPr/>
        </p:nvSpPr>
        <p:spPr bwMode="auto">
          <a:xfrm>
            <a:off x="6486525" y="1273175"/>
            <a:ext cx="862013" cy="2678113"/>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5" name="Line 55"/>
          <p:cNvSpPr>
            <a:spLocks noChangeShapeType="1"/>
          </p:cNvSpPr>
          <p:nvPr/>
        </p:nvSpPr>
        <p:spPr bwMode="auto">
          <a:xfrm>
            <a:off x="7366000" y="3959225"/>
            <a:ext cx="7938" cy="854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6" name="Line 56"/>
          <p:cNvSpPr>
            <a:spLocks noChangeShapeType="1"/>
          </p:cNvSpPr>
          <p:nvPr/>
        </p:nvSpPr>
        <p:spPr bwMode="auto">
          <a:xfrm flipV="1">
            <a:off x="4181475" y="1284288"/>
            <a:ext cx="2201863" cy="15478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7"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8"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9" name="Line 59"/>
          <p:cNvSpPr>
            <a:spLocks noChangeShapeType="1"/>
          </p:cNvSpPr>
          <p:nvPr/>
        </p:nvSpPr>
        <p:spPr bwMode="auto">
          <a:xfrm>
            <a:off x="6486525" y="1273175"/>
            <a:ext cx="838200" cy="26670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0"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1"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2" name="Line 62"/>
          <p:cNvSpPr>
            <a:spLocks noChangeShapeType="1"/>
          </p:cNvSpPr>
          <p:nvPr/>
        </p:nvSpPr>
        <p:spPr bwMode="auto">
          <a:xfrm flipV="1">
            <a:off x="4035425" y="1287463"/>
            <a:ext cx="2427288" cy="13668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3" name="Line 63"/>
          <p:cNvSpPr>
            <a:spLocks noChangeShapeType="1"/>
          </p:cNvSpPr>
          <p:nvPr/>
        </p:nvSpPr>
        <p:spPr bwMode="auto">
          <a:xfrm>
            <a:off x="6467475" y="1276350"/>
            <a:ext cx="917575" cy="27019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4"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8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938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68" name="Slide Number Placeholder 67"/>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779171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90309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90309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903092"/>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2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2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2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3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4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5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5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5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6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6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7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7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7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7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8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8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9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9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0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0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29"/>
          <p:cNvGrpSpPr>
            <a:grpSpLocks/>
          </p:cNvGrpSpPr>
          <p:nvPr/>
        </p:nvGrpSpPr>
        <p:grpSpPr bwMode="auto">
          <a:xfrm>
            <a:off x="6486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0363"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4"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5"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6"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7"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8"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9"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0"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1"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2"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3"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4"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5"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6"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7"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8"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9"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0"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1"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2"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3"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4"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5"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6"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7"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0388"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8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1"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65"/>
          <p:cNvGrpSpPr>
            <a:grpSpLocks/>
          </p:cNvGrpSpPr>
          <p:nvPr/>
        </p:nvGrpSpPr>
        <p:grpSpPr bwMode="auto">
          <a:xfrm>
            <a:off x="4197350" y="3336925"/>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68"/>
          <p:cNvGrpSpPr>
            <a:grpSpLocks/>
          </p:cNvGrpSpPr>
          <p:nvPr/>
        </p:nvGrpSpPr>
        <p:grpSpPr bwMode="auto">
          <a:xfrm>
            <a:off x="4818063" y="3948113"/>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71"/>
          <p:cNvGrpSpPr>
            <a:grpSpLocks/>
          </p:cNvGrpSpPr>
          <p:nvPr/>
        </p:nvGrpSpPr>
        <p:grpSpPr bwMode="auto">
          <a:xfrm>
            <a:off x="3587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99" name="Oval 76"/>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0" name="Oval 77"/>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1" name="Oval 78"/>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2" name="Oval 79"/>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3" name="Oval 80"/>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3" name="Line 81"/>
          <p:cNvSpPr>
            <a:spLocks noChangeShapeType="1"/>
          </p:cNvSpPr>
          <p:nvPr/>
        </p:nvSpPr>
        <p:spPr bwMode="auto">
          <a:xfrm flipH="1">
            <a:off x="5584825" y="1347788"/>
            <a:ext cx="669925" cy="86518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4" name="Line 82"/>
          <p:cNvSpPr>
            <a:spLocks noChangeShapeType="1"/>
          </p:cNvSpPr>
          <p:nvPr/>
        </p:nvSpPr>
        <p:spPr bwMode="auto">
          <a:xfrm flipH="1">
            <a:off x="5187950" y="2185988"/>
            <a:ext cx="390525" cy="609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5" name="Line 83"/>
          <p:cNvSpPr>
            <a:spLocks noChangeShapeType="1"/>
          </p:cNvSpPr>
          <p:nvPr/>
        </p:nvSpPr>
        <p:spPr bwMode="auto">
          <a:xfrm flipV="1">
            <a:off x="3282950" y="1347788"/>
            <a:ext cx="2971800" cy="19050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6" name="Oval 84"/>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7" name="Oval 85"/>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8" name="Line 86"/>
          <p:cNvSpPr>
            <a:spLocks noChangeShapeType="1"/>
          </p:cNvSpPr>
          <p:nvPr/>
        </p:nvSpPr>
        <p:spPr bwMode="auto">
          <a:xfrm flipV="1">
            <a:off x="3171825" y="1317625"/>
            <a:ext cx="3143250" cy="20034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9" name="Line 87"/>
          <p:cNvSpPr>
            <a:spLocks noChangeShapeType="1"/>
          </p:cNvSpPr>
          <p:nvPr/>
        </p:nvSpPr>
        <p:spPr bwMode="auto">
          <a:xfrm flipH="1">
            <a:off x="5589588" y="1352550"/>
            <a:ext cx="669925" cy="8651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0" name="Line 88"/>
          <p:cNvSpPr>
            <a:spLocks noChangeShapeType="1"/>
          </p:cNvSpPr>
          <p:nvPr/>
        </p:nvSpPr>
        <p:spPr bwMode="auto">
          <a:xfrm>
            <a:off x="5557838" y="2201863"/>
            <a:ext cx="252412" cy="11588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1" name="Oval 89"/>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202" name="Line 90"/>
          <p:cNvSpPr>
            <a:spLocks noChangeShapeType="1"/>
          </p:cNvSpPr>
          <p:nvPr/>
        </p:nvSpPr>
        <p:spPr bwMode="auto">
          <a:xfrm flipV="1">
            <a:off x="3233738" y="1298575"/>
            <a:ext cx="3189287" cy="201453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3" name="Line 91"/>
          <p:cNvSpPr>
            <a:spLocks noChangeShapeType="1"/>
          </p:cNvSpPr>
          <p:nvPr/>
        </p:nvSpPr>
        <p:spPr bwMode="auto">
          <a:xfrm>
            <a:off x="6396038" y="1304925"/>
            <a:ext cx="25400" cy="1803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4" name="Line 92"/>
          <p:cNvSpPr>
            <a:spLocks noChangeShapeType="1"/>
          </p:cNvSpPr>
          <p:nvPr/>
        </p:nvSpPr>
        <p:spPr bwMode="auto">
          <a:xfrm>
            <a:off x="6430963" y="3074988"/>
            <a:ext cx="12700" cy="8953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416" name="Text Box 93"/>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0417" name="Text Box 94"/>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81" name="Slide Number Placeholder 80"/>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13895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3175"/>
            <a:ext cx="8229600" cy="1143000"/>
          </a:xfrm>
        </p:spPr>
        <p:txBody>
          <a:bodyPr/>
          <a:lstStyle/>
          <a:p>
            <a:pPr eaLnBrk="1" hangingPunct="1"/>
            <a:r>
              <a:rPr lang="en-US" dirty="0" smtClean="0"/>
              <a:t>Recap: Features and filters</a:t>
            </a:r>
          </a:p>
        </p:txBody>
      </p:sp>
      <p:pic>
        <p:nvPicPr>
          <p:cNvPr id="45059"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5060"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5061"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5062"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5063"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5064"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5065"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5066"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5067"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5068" name="Text Box 13"/>
          <p:cNvSpPr txBox="1">
            <a:spLocks noChangeArrowheads="1"/>
          </p:cNvSpPr>
          <p:nvPr/>
        </p:nvSpPr>
        <p:spPr bwMode="auto">
          <a:xfrm>
            <a:off x="323850" y="5265738"/>
            <a:ext cx="3852863" cy="13843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a:solidFill>
                  <a:srgbClr val="000000"/>
                </a:solidFill>
              </a:rPr>
              <a:t>Transforming and describing images; textures, colors, edges</a:t>
            </a:r>
          </a:p>
        </p:txBody>
      </p:sp>
      <p:sp>
        <p:nvSpPr>
          <p:cNvPr id="2" name="TextBox 1"/>
          <p:cNvSpPr txBox="1"/>
          <p:nvPr/>
        </p:nvSpPr>
        <p:spPr>
          <a:xfrm>
            <a:off x="7620000" y="6553200"/>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3784250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1381"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1480"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81"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1478"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9"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1476"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7"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1474"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5"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1472"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3"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1387"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8"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9"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0"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1"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2"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3"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4"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5"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6"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7"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8"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9"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0"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1"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2"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3"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4"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5"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6"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7"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8"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9"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0"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1"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1412"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413"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4"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5"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6"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7"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1470"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1"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1468"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9"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1466"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7"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1421"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422"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423"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4"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5"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6"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7"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8" name="Oval 69"/>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9" name="Oval 70"/>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0" name="Oval 74"/>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78"/>
          <p:cNvGrpSpPr>
            <a:grpSpLocks/>
          </p:cNvGrpSpPr>
          <p:nvPr/>
        </p:nvGrpSpPr>
        <p:grpSpPr bwMode="auto">
          <a:xfrm>
            <a:off x="4398963" y="4521200"/>
            <a:ext cx="2667000" cy="1885950"/>
            <a:chOff x="2544" y="2064"/>
            <a:chExt cx="1680" cy="1188"/>
          </a:xfrm>
        </p:grpSpPr>
        <p:sp>
          <p:nvSpPr>
            <p:cNvPr id="101464" name="Line 79"/>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5" name="Picture 80"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81"/>
          <p:cNvGrpSpPr>
            <a:grpSpLocks/>
          </p:cNvGrpSpPr>
          <p:nvPr/>
        </p:nvGrpSpPr>
        <p:grpSpPr bwMode="auto">
          <a:xfrm>
            <a:off x="4052888" y="4243388"/>
            <a:ext cx="2667000" cy="1885950"/>
            <a:chOff x="2544" y="2064"/>
            <a:chExt cx="1680" cy="1188"/>
          </a:xfrm>
        </p:grpSpPr>
        <p:sp>
          <p:nvSpPr>
            <p:cNvPr id="101462" name="Line 82"/>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3" name="Picture 83"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84"/>
          <p:cNvGrpSpPr>
            <a:grpSpLocks/>
          </p:cNvGrpSpPr>
          <p:nvPr/>
        </p:nvGrpSpPr>
        <p:grpSpPr bwMode="auto">
          <a:xfrm>
            <a:off x="3062288" y="4319588"/>
            <a:ext cx="1371600" cy="971550"/>
            <a:chOff x="1920" y="2112"/>
            <a:chExt cx="864" cy="612"/>
          </a:xfrm>
        </p:grpSpPr>
        <p:sp>
          <p:nvSpPr>
            <p:cNvPr id="101460" name="Line 85"/>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1" name="Picture 86"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1434" name="Picture 87"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435" name="Picture 88"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7225" name="Picture 89"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437" name="Oval 90"/>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8" name="Oval 91"/>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9" name="Oval 92"/>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0" name="Oval 93"/>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1" name="Oval 94"/>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2" name="Oval 95"/>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3" name="Oval 96"/>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3" name="Line 97"/>
          <p:cNvSpPr>
            <a:spLocks noChangeShapeType="1"/>
          </p:cNvSpPr>
          <p:nvPr/>
        </p:nvSpPr>
        <p:spPr bwMode="auto">
          <a:xfrm flipH="1">
            <a:off x="5597525" y="1352550"/>
            <a:ext cx="669925" cy="8651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4" name="Line 98"/>
          <p:cNvSpPr>
            <a:spLocks noChangeShapeType="1"/>
          </p:cNvSpPr>
          <p:nvPr/>
        </p:nvSpPr>
        <p:spPr bwMode="auto">
          <a:xfrm>
            <a:off x="5565775" y="2201863"/>
            <a:ext cx="252413" cy="11588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46" name="Oval 99"/>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6" name="Line 100"/>
          <p:cNvSpPr>
            <a:spLocks noChangeShapeType="1"/>
          </p:cNvSpPr>
          <p:nvPr/>
        </p:nvSpPr>
        <p:spPr bwMode="auto">
          <a:xfrm flipV="1">
            <a:off x="2147888" y="1347788"/>
            <a:ext cx="4119562" cy="25479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7" name="Oval 101"/>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8" name="Line 102"/>
          <p:cNvSpPr>
            <a:spLocks noChangeShapeType="1"/>
          </p:cNvSpPr>
          <p:nvPr/>
        </p:nvSpPr>
        <p:spPr bwMode="auto">
          <a:xfrm flipH="1">
            <a:off x="4394200" y="3332163"/>
            <a:ext cx="1414463" cy="10509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9" name="Oval 103"/>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0" name="Line 104"/>
          <p:cNvSpPr>
            <a:spLocks noChangeShapeType="1"/>
          </p:cNvSpPr>
          <p:nvPr/>
        </p:nvSpPr>
        <p:spPr bwMode="auto">
          <a:xfrm flipV="1">
            <a:off x="2300288" y="1282700"/>
            <a:ext cx="4143375" cy="2844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1" name="Line 105"/>
          <p:cNvSpPr>
            <a:spLocks noChangeShapeType="1"/>
          </p:cNvSpPr>
          <p:nvPr/>
        </p:nvSpPr>
        <p:spPr bwMode="auto">
          <a:xfrm flipH="1">
            <a:off x="6413500" y="1276350"/>
            <a:ext cx="6350" cy="18478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2" name="Line 106"/>
          <p:cNvSpPr>
            <a:spLocks noChangeShapeType="1"/>
          </p:cNvSpPr>
          <p:nvPr/>
        </p:nvSpPr>
        <p:spPr bwMode="auto">
          <a:xfrm>
            <a:off x="6426200" y="3062288"/>
            <a:ext cx="311150" cy="1193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3" name="Oval 107"/>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4" name="Line 108"/>
          <p:cNvSpPr>
            <a:spLocks noChangeShapeType="1"/>
          </p:cNvSpPr>
          <p:nvPr/>
        </p:nvSpPr>
        <p:spPr bwMode="auto">
          <a:xfrm flipV="1">
            <a:off x="2384425" y="1263650"/>
            <a:ext cx="4098925" cy="25939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5" name="Line 109"/>
          <p:cNvSpPr>
            <a:spLocks noChangeShapeType="1"/>
          </p:cNvSpPr>
          <p:nvPr/>
        </p:nvSpPr>
        <p:spPr bwMode="auto">
          <a:xfrm>
            <a:off x="6491288" y="1268413"/>
            <a:ext cx="898525" cy="27162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6" name="Line 110"/>
          <p:cNvSpPr>
            <a:spLocks noChangeShapeType="1"/>
          </p:cNvSpPr>
          <p:nvPr/>
        </p:nvSpPr>
        <p:spPr bwMode="auto">
          <a:xfrm flipH="1">
            <a:off x="7061200" y="3944938"/>
            <a:ext cx="328613" cy="5445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58" name="Text Box 111"/>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1459" name="Text Box 112"/>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05" name="Slide Number Placeholder 104"/>
          <p:cNvSpPr>
            <a:spLocks noGrp="1"/>
          </p:cNvSpPr>
          <p:nvPr>
            <p:ph type="sldNum" sz="quarter" idx="12"/>
          </p:nvPr>
        </p:nvSpPr>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412367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7225"/>
                                        </p:tgtEl>
                                        <p:attrNameLst>
                                          <p:attrName>style.visibility</p:attrName>
                                        </p:attrNameLst>
                                      </p:cBhvr>
                                      <p:to>
                                        <p:strVal val="visible"/>
                                      </p:to>
                                    </p:set>
                                    <p:animEffect transition="in" filter="dissolve">
                                      <p:cBhvr>
                                        <p:cTn id="7" dur="500"/>
                                        <p:tgtEl>
                                          <p:spTgt spid="290722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7237"/>
                                        </p:tgtEl>
                                        <p:attrNameLst>
                                          <p:attrName>style.visibility</p:attrName>
                                        </p:attrNameLst>
                                      </p:cBhvr>
                                      <p:to>
                                        <p:strVal val="visible"/>
                                      </p:to>
                                    </p:set>
                                    <p:animEffect transition="in" filter="dissolve">
                                      <p:cBhvr>
                                        <p:cTn id="11" dur="500"/>
                                        <p:tgtEl>
                                          <p:spTgt spid="290723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7236"/>
                                        </p:tgtEl>
                                        <p:attrNameLst>
                                          <p:attrName>style.visibility</p:attrName>
                                        </p:attrNameLst>
                                      </p:cBhvr>
                                      <p:to>
                                        <p:strVal val="visible"/>
                                      </p:to>
                                    </p:set>
                                    <p:animEffect transition="in" filter="wipe(left)">
                                      <p:cBhvr>
                                        <p:cTn id="15" dur="500"/>
                                        <p:tgtEl>
                                          <p:spTgt spid="290723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7233"/>
                                        </p:tgtEl>
                                        <p:attrNameLst>
                                          <p:attrName>style.visibility</p:attrName>
                                        </p:attrNameLst>
                                      </p:cBhvr>
                                      <p:to>
                                        <p:strVal val="visible"/>
                                      </p:to>
                                    </p:set>
                                    <p:animEffect transition="in" filter="wipe(up)">
                                      <p:cBhvr>
                                        <p:cTn id="19" dur="500"/>
                                        <p:tgtEl>
                                          <p:spTgt spid="290723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7234"/>
                                        </p:tgtEl>
                                        <p:attrNameLst>
                                          <p:attrName>style.visibility</p:attrName>
                                        </p:attrNameLst>
                                      </p:cBhvr>
                                      <p:to>
                                        <p:strVal val="visible"/>
                                      </p:to>
                                    </p:set>
                                    <p:animEffect transition="in" filter="wipe(up)">
                                      <p:cBhvr>
                                        <p:cTn id="23" dur="500"/>
                                        <p:tgtEl>
                                          <p:spTgt spid="290723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907238"/>
                                        </p:tgtEl>
                                        <p:attrNameLst>
                                          <p:attrName>style.visibility</p:attrName>
                                        </p:attrNameLst>
                                      </p:cBhvr>
                                      <p:to>
                                        <p:strVal val="visible"/>
                                      </p:to>
                                    </p:set>
                                    <p:animEffect transition="in" filter="wipe(up)">
                                      <p:cBhvr>
                                        <p:cTn id="27" dur="500"/>
                                        <p:tgtEl>
                                          <p:spTgt spid="290723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9072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07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9072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07233"/>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2907239"/>
                                        </p:tgtEl>
                                        <p:attrNameLst>
                                          <p:attrName>style.visibility</p:attrName>
                                        </p:attrNameLst>
                                      </p:cBhvr>
                                      <p:to>
                                        <p:strVal val="visible"/>
                                      </p:to>
                                    </p:set>
                                    <p:animEffect transition="in" filter="dissolve">
                                      <p:cBhvr>
                                        <p:cTn id="44" dur="500"/>
                                        <p:tgtEl>
                                          <p:spTgt spid="2907239"/>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907240"/>
                                        </p:tgtEl>
                                        <p:attrNameLst>
                                          <p:attrName>style.visibility</p:attrName>
                                        </p:attrNameLst>
                                      </p:cBhvr>
                                      <p:to>
                                        <p:strVal val="visible"/>
                                      </p:to>
                                    </p:set>
                                    <p:animEffect transition="in" filter="wipe(left)">
                                      <p:cBhvr>
                                        <p:cTn id="48" dur="500"/>
                                        <p:tgtEl>
                                          <p:spTgt spid="2907240"/>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2907241"/>
                                        </p:tgtEl>
                                        <p:attrNameLst>
                                          <p:attrName>style.visibility</p:attrName>
                                        </p:attrNameLst>
                                      </p:cBhvr>
                                      <p:to>
                                        <p:strVal val="visible"/>
                                      </p:to>
                                    </p:set>
                                    <p:animEffect transition="in" filter="wipe(up)">
                                      <p:cBhvr>
                                        <p:cTn id="52" dur="500"/>
                                        <p:tgtEl>
                                          <p:spTgt spid="2907241"/>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2907242"/>
                                        </p:tgtEl>
                                        <p:attrNameLst>
                                          <p:attrName>style.visibility</p:attrName>
                                        </p:attrNameLst>
                                      </p:cBhvr>
                                      <p:to>
                                        <p:strVal val="visible"/>
                                      </p:to>
                                    </p:set>
                                    <p:animEffect transition="in" filter="wipe(up)">
                                      <p:cBhvr>
                                        <p:cTn id="56" dur="500"/>
                                        <p:tgtEl>
                                          <p:spTgt spid="2907242"/>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290724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724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724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7243"/>
                                        </p:tgtEl>
                                        <p:attrNameLst>
                                          <p:attrName>style.visibility</p:attrName>
                                        </p:attrNameLst>
                                      </p:cBhvr>
                                      <p:to>
                                        <p:strVal val="visible"/>
                                      </p:to>
                                    </p:set>
                                    <p:animEffect transition="in" filter="dissolve">
                                      <p:cBhvr>
                                        <p:cTn id="71" dur="500"/>
                                        <p:tgtEl>
                                          <p:spTgt spid="2907243"/>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7244"/>
                                        </p:tgtEl>
                                        <p:attrNameLst>
                                          <p:attrName>style.visibility</p:attrName>
                                        </p:attrNameLst>
                                      </p:cBhvr>
                                      <p:to>
                                        <p:strVal val="visible"/>
                                      </p:to>
                                    </p:set>
                                    <p:animEffect transition="in" filter="wipe(left)">
                                      <p:cBhvr>
                                        <p:cTn id="75" dur="500"/>
                                        <p:tgtEl>
                                          <p:spTgt spid="2907244"/>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7245"/>
                                        </p:tgtEl>
                                        <p:attrNameLst>
                                          <p:attrName>style.visibility</p:attrName>
                                        </p:attrNameLst>
                                      </p:cBhvr>
                                      <p:to>
                                        <p:strVal val="visible"/>
                                      </p:to>
                                    </p:set>
                                    <p:animEffect transition="in" filter="wipe(up)">
                                      <p:cBhvr>
                                        <p:cTn id="79" dur="500"/>
                                        <p:tgtEl>
                                          <p:spTgt spid="290724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7246"/>
                                        </p:tgtEl>
                                        <p:attrNameLst>
                                          <p:attrName>style.visibility</p:attrName>
                                        </p:attrNameLst>
                                      </p:cBhvr>
                                      <p:to>
                                        <p:strVal val="visible"/>
                                      </p:to>
                                    </p:set>
                                    <p:animEffect transition="in" filter="wipe(up)">
                                      <p:cBhvr>
                                        <p:cTn id="83" dur="500"/>
                                        <p:tgtEl>
                                          <p:spTgt spid="2907246"/>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right)">
                                      <p:cBhvr>
                                        <p:cTn id="87" dur="500"/>
                                        <p:tgtEl>
                                          <p:spTgt spid="10"/>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29072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72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7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233" grpId="0" animBg="1"/>
      <p:bldP spid="2907233" grpId="1" animBg="1"/>
      <p:bldP spid="2907234" grpId="0" animBg="1"/>
      <p:bldP spid="2907234" grpId="1" animBg="1"/>
      <p:bldP spid="2907236" grpId="0" animBg="1"/>
      <p:bldP spid="2907236" grpId="1" animBg="1"/>
      <p:bldP spid="2907237" grpId="0" animBg="1"/>
      <p:bldP spid="2907238" grpId="0" animBg="1"/>
      <p:bldP spid="2907238" grpId="1" animBg="1"/>
      <p:bldP spid="2907239" grpId="0" animBg="1"/>
      <p:bldP spid="2907240" grpId="0" animBg="1"/>
      <p:bldP spid="2907240" grpId="1" animBg="1"/>
      <p:bldP spid="2907241" grpId="0" animBg="1"/>
      <p:bldP spid="2907241" grpId="1" animBg="1"/>
      <p:bldP spid="2907242" grpId="0" animBg="1"/>
      <p:bldP spid="2907242" grpId="1" animBg="1"/>
      <p:bldP spid="2907243" grpId="0" animBg="1"/>
      <p:bldP spid="2907244" grpId="0" animBg="1"/>
      <p:bldP spid="2907244" grpId="1" animBg="1"/>
      <p:bldP spid="2907245" grpId="0" animBg="1"/>
      <p:bldP spid="2907245" grpId="1" animBg="1"/>
      <p:bldP spid="2907246" grpId="0" animBg="1"/>
      <p:bldP spid="290724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2406"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2533"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4"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2531"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2"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2529"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0"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2527"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8"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2525"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6"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412"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3"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4"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5"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6"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7"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8"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9"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0"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1"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2"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3"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4"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5"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6"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7"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8"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9"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0"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1"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2"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3"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4"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5"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6"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37"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8"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9"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0"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1"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2"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2523"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4"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2521"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2"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2519"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0"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2446"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47"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8"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9"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0"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1"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2"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3"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4"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5"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2517"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8"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2515"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6"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2513"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4"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2459"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0"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1"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62"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3"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4"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5"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6"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7"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8"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9" name="Oval 90"/>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0" name="Oval 92"/>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1" name="Oval 94"/>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2" name="Oval 98"/>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73" name="Picture 10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74" name="Oval 10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5" name="Oval 10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6" name="Oval 10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106"/>
          <p:cNvGrpSpPr>
            <a:grpSpLocks/>
          </p:cNvGrpSpPr>
          <p:nvPr/>
        </p:nvGrpSpPr>
        <p:grpSpPr bwMode="auto">
          <a:xfrm>
            <a:off x="1612900" y="3881438"/>
            <a:ext cx="2114550" cy="1531937"/>
            <a:chOff x="1010" y="1836"/>
            <a:chExt cx="1332" cy="965"/>
          </a:xfrm>
        </p:grpSpPr>
        <p:sp>
          <p:nvSpPr>
            <p:cNvPr id="102511" name="Line 10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2" name="Picture 10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 name="Group 109"/>
          <p:cNvGrpSpPr>
            <a:grpSpLocks/>
          </p:cNvGrpSpPr>
          <p:nvPr/>
        </p:nvGrpSpPr>
        <p:grpSpPr bwMode="auto">
          <a:xfrm>
            <a:off x="3362325" y="6300788"/>
            <a:ext cx="1176338" cy="865187"/>
            <a:chOff x="1920" y="3187"/>
            <a:chExt cx="741" cy="545"/>
          </a:xfrm>
        </p:grpSpPr>
        <p:sp>
          <p:nvSpPr>
            <p:cNvPr id="102509" name="Line 11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0" name="Picture 11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12"/>
          <p:cNvGrpSpPr>
            <a:grpSpLocks/>
          </p:cNvGrpSpPr>
          <p:nvPr/>
        </p:nvGrpSpPr>
        <p:grpSpPr bwMode="auto">
          <a:xfrm>
            <a:off x="1838325" y="3024188"/>
            <a:ext cx="3657600" cy="2647950"/>
            <a:chOff x="1152" y="1296"/>
            <a:chExt cx="2304" cy="1668"/>
          </a:xfrm>
        </p:grpSpPr>
        <p:sp>
          <p:nvSpPr>
            <p:cNvPr id="102507" name="Line 11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08" name="Picture 11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2480" name="Picture 11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81" name="Picture 11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8277" name="Picture 11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83" name="Oval 11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4" name="Oval 11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5" name="Oval 12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6" name="Oval 12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7" name="Oval 12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8" name="Oval 12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9" name="Oval 12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5" name="Line 125"/>
          <p:cNvSpPr>
            <a:spLocks noChangeShapeType="1"/>
          </p:cNvSpPr>
          <p:nvPr/>
        </p:nvSpPr>
        <p:spPr bwMode="auto">
          <a:xfrm flipH="1">
            <a:off x="5592763" y="1352550"/>
            <a:ext cx="669925" cy="8651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6" name="Line 126"/>
          <p:cNvSpPr>
            <a:spLocks noChangeShapeType="1"/>
          </p:cNvSpPr>
          <p:nvPr/>
        </p:nvSpPr>
        <p:spPr bwMode="auto">
          <a:xfrm flipH="1">
            <a:off x="5194300" y="2166938"/>
            <a:ext cx="390525" cy="6127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92" name="Oval 12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8" name="Line 128"/>
          <p:cNvSpPr>
            <a:spLocks noChangeShapeType="1"/>
          </p:cNvSpPr>
          <p:nvPr/>
        </p:nvSpPr>
        <p:spPr bwMode="auto">
          <a:xfrm flipV="1">
            <a:off x="1247775" y="1347788"/>
            <a:ext cx="5014913" cy="331946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9" name="Oval 12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0" name="Line 130"/>
          <p:cNvSpPr>
            <a:spLocks noChangeShapeType="1"/>
          </p:cNvSpPr>
          <p:nvPr/>
        </p:nvSpPr>
        <p:spPr bwMode="auto">
          <a:xfrm flipH="1">
            <a:off x="3779838" y="2798763"/>
            <a:ext cx="1414462" cy="10509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1" name="Oval 13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2" name="Line 132"/>
          <p:cNvSpPr>
            <a:spLocks noChangeShapeType="1"/>
          </p:cNvSpPr>
          <p:nvPr/>
        </p:nvSpPr>
        <p:spPr bwMode="auto">
          <a:xfrm flipV="1">
            <a:off x="1047750" y="1366838"/>
            <a:ext cx="5241925" cy="33893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3" name="Line 133"/>
          <p:cNvSpPr>
            <a:spLocks noChangeShapeType="1"/>
          </p:cNvSpPr>
          <p:nvPr/>
        </p:nvSpPr>
        <p:spPr bwMode="auto">
          <a:xfrm flipH="1">
            <a:off x="5532438" y="1368425"/>
            <a:ext cx="735012" cy="8890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4" name="Line 134"/>
          <p:cNvSpPr>
            <a:spLocks noChangeShapeType="1"/>
          </p:cNvSpPr>
          <p:nvPr/>
        </p:nvSpPr>
        <p:spPr bwMode="auto">
          <a:xfrm flipH="1">
            <a:off x="5532438" y="2205038"/>
            <a:ext cx="3175" cy="8699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5" name="Oval 13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6" name="Line 136"/>
          <p:cNvSpPr>
            <a:spLocks noChangeShapeType="1"/>
          </p:cNvSpPr>
          <p:nvPr/>
        </p:nvSpPr>
        <p:spPr bwMode="auto">
          <a:xfrm flipV="1">
            <a:off x="1084263" y="1263650"/>
            <a:ext cx="5394325" cy="33178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7" name="Line 137"/>
          <p:cNvSpPr>
            <a:spLocks noChangeShapeType="1"/>
          </p:cNvSpPr>
          <p:nvPr/>
        </p:nvSpPr>
        <p:spPr bwMode="auto">
          <a:xfrm>
            <a:off x="6486525" y="1268413"/>
            <a:ext cx="898525" cy="27162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8" name="Line 138"/>
          <p:cNvSpPr>
            <a:spLocks noChangeShapeType="1"/>
          </p:cNvSpPr>
          <p:nvPr/>
        </p:nvSpPr>
        <p:spPr bwMode="auto">
          <a:xfrm flipH="1">
            <a:off x="7056438" y="3944938"/>
            <a:ext cx="328612" cy="5445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9" name="Line 139"/>
          <p:cNvSpPr>
            <a:spLocks noChangeShapeType="1"/>
          </p:cNvSpPr>
          <p:nvPr/>
        </p:nvSpPr>
        <p:spPr bwMode="auto">
          <a:xfrm flipH="1">
            <a:off x="4581525" y="4471988"/>
            <a:ext cx="2514600" cy="18399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505" name="Text Box 140"/>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2506" name="Text Box 141"/>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34" name="Slide Number Placeholder 133"/>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82959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77"/>
                                        </p:tgtEl>
                                        <p:attrNameLst>
                                          <p:attrName>style.visibility</p:attrName>
                                        </p:attrNameLst>
                                      </p:cBhvr>
                                      <p:to>
                                        <p:strVal val="visible"/>
                                      </p:to>
                                    </p:set>
                                    <p:animEffect transition="in" filter="dissolve">
                                      <p:cBhvr>
                                        <p:cTn id="7" dur="500"/>
                                        <p:tgtEl>
                                          <p:spTgt spid="29082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8291"/>
                                        </p:tgtEl>
                                        <p:attrNameLst>
                                          <p:attrName>style.visibility</p:attrName>
                                        </p:attrNameLst>
                                      </p:cBhvr>
                                      <p:to>
                                        <p:strVal val="visible"/>
                                      </p:to>
                                    </p:set>
                                    <p:animEffect transition="in" filter="dissolve">
                                      <p:cBhvr>
                                        <p:cTn id="11" dur="500"/>
                                        <p:tgtEl>
                                          <p:spTgt spid="290829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8292"/>
                                        </p:tgtEl>
                                        <p:attrNameLst>
                                          <p:attrName>style.visibility</p:attrName>
                                        </p:attrNameLst>
                                      </p:cBhvr>
                                      <p:to>
                                        <p:strVal val="visible"/>
                                      </p:to>
                                    </p:set>
                                    <p:animEffect transition="in" filter="wipe(left)">
                                      <p:cBhvr>
                                        <p:cTn id="15" dur="500"/>
                                        <p:tgtEl>
                                          <p:spTgt spid="290829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8293"/>
                                        </p:tgtEl>
                                        <p:attrNameLst>
                                          <p:attrName>style.visibility</p:attrName>
                                        </p:attrNameLst>
                                      </p:cBhvr>
                                      <p:to>
                                        <p:strVal val="visible"/>
                                      </p:to>
                                    </p:set>
                                    <p:animEffect transition="in" filter="wipe(up)">
                                      <p:cBhvr>
                                        <p:cTn id="19" dur="500"/>
                                        <p:tgtEl>
                                          <p:spTgt spid="29082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8294"/>
                                        </p:tgtEl>
                                        <p:attrNameLst>
                                          <p:attrName>style.visibility</p:attrName>
                                        </p:attrNameLst>
                                      </p:cBhvr>
                                      <p:to>
                                        <p:strVal val="visible"/>
                                      </p:to>
                                    </p:set>
                                    <p:animEffect transition="in" filter="wipe(up)">
                                      <p:cBhvr>
                                        <p:cTn id="23" dur="500"/>
                                        <p:tgtEl>
                                          <p:spTgt spid="29082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82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82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82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8295"/>
                                        </p:tgtEl>
                                        <p:attrNameLst>
                                          <p:attrName>style.visibility</p:attrName>
                                        </p:attrNameLst>
                                      </p:cBhvr>
                                      <p:to>
                                        <p:strVal val="visible"/>
                                      </p:to>
                                    </p:set>
                                    <p:animEffect transition="in" filter="dissolve">
                                      <p:cBhvr>
                                        <p:cTn id="38" dur="500"/>
                                        <p:tgtEl>
                                          <p:spTgt spid="290829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8296"/>
                                        </p:tgtEl>
                                        <p:attrNameLst>
                                          <p:attrName>style.visibility</p:attrName>
                                        </p:attrNameLst>
                                      </p:cBhvr>
                                      <p:to>
                                        <p:strVal val="visible"/>
                                      </p:to>
                                    </p:set>
                                    <p:animEffect transition="in" filter="wipe(left)">
                                      <p:cBhvr>
                                        <p:cTn id="42" dur="500"/>
                                        <p:tgtEl>
                                          <p:spTgt spid="2908296"/>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8297"/>
                                        </p:tgtEl>
                                        <p:attrNameLst>
                                          <p:attrName>style.visibility</p:attrName>
                                        </p:attrNameLst>
                                      </p:cBhvr>
                                      <p:to>
                                        <p:strVal val="visible"/>
                                      </p:to>
                                    </p:set>
                                    <p:animEffect transition="in" filter="wipe(up)">
                                      <p:cBhvr>
                                        <p:cTn id="46" dur="500"/>
                                        <p:tgtEl>
                                          <p:spTgt spid="2908297"/>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8298"/>
                                        </p:tgtEl>
                                        <p:attrNameLst>
                                          <p:attrName>style.visibility</p:attrName>
                                        </p:attrNameLst>
                                      </p:cBhvr>
                                      <p:to>
                                        <p:strVal val="visible"/>
                                      </p:to>
                                    </p:set>
                                    <p:animEffect transition="in" filter="wipe(up)">
                                      <p:cBhvr>
                                        <p:cTn id="50" dur="500"/>
                                        <p:tgtEl>
                                          <p:spTgt spid="2908298"/>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908299"/>
                                        </p:tgtEl>
                                        <p:attrNameLst>
                                          <p:attrName>style.visibility</p:attrName>
                                        </p:attrNameLst>
                                      </p:cBhvr>
                                      <p:to>
                                        <p:strVal val="visible"/>
                                      </p:to>
                                    </p:set>
                                    <p:animEffect transition="in" filter="wipe(up)">
                                      <p:cBhvr>
                                        <p:cTn id="54" dur="500"/>
                                        <p:tgtEl>
                                          <p:spTgt spid="2908299"/>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290829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0829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829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8299"/>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8289"/>
                                        </p:tgtEl>
                                        <p:attrNameLst>
                                          <p:attrName>style.visibility</p:attrName>
                                        </p:attrNameLst>
                                      </p:cBhvr>
                                      <p:to>
                                        <p:strVal val="visible"/>
                                      </p:to>
                                    </p:set>
                                    <p:animEffect transition="in" filter="dissolve">
                                      <p:cBhvr>
                                        <p:cTn id="71" dur="500"/>
                                        <p:tgtEl>
                                          <p:spTgt spid="2908289"/>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8288"/>
                                        </p:tgtEl>
                                        <p:attrNameLst>
                                          <p:attrName>style.visibility</p:attrName>
                                        </p:attrNameLst>
                                      </p:cBhvr>
                                      <p:to>
                                        <p:strVal val="visible"/>
                                      </p:to>
                                    </p:set>
                                    <p:animEffect transition="in" filter="wipe(left)">
                                      <p:cBhvr>
                                        <p:cTn id="75" dur="500"/>
                                        <p:tgtEl>
                                          <p:spTgt spid="2908288"/>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8285"/>
                                        </p:tgtEl>
                                        <p:attrNameLst>
                                          <p:attrName>style.visibility</p:attrName>
                                        </p:attrNameLst>
                                      </p:cBhvr>
                                      <p:to>
                                        <p:strVal val="visible"/>
                                      </p:to>
                                    </p:set>
                                    <p:animEffect transition="in" filter="wipe(up)">
                                      <p:cBhvr>
                                        <p:cTn id="79" dur="500"/>
                                        <p:tgtEl>
                                          <p:spTgt spid="290828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8286"/>
                                        </p:tgtEl>
                                        <p:attrNameLst>
                                          <p:attrName>style.visibility</p:attrName>
                                        </p:attrNameLst>
                                      </p:cBhvr>
                                      <p:to>
                                        <p:strVal val="visible"/>
                                      </p:to>
                                    </p:set>
                                    <p:animEffect transition="in" filter="wipe(up)">
                                      <p:cBhvr>
                                        <p:cTn id="83" dur="500"/>
                                        <p:tgtEl>
                                          <p:spTgt spid="2908286"/>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2908290"/>
                                        </p:tgtEl>
                                        <p:attrNameLst>
                                          <p:attrName>style.visibility</p:attrName>
                                        </p:attrNameLst>
                                      </p:cBhvr>
                                      <p:to>
                                        <p:strVal val="visible"/>
                                      </p:to>
                                    </p:set>
                                    <p:animEffect transition="in" filter="wipe(up)">
                                      <p:cBhvr>
                                        <p:cTn id="87" dur="500"/>
                                        <p:tgtEl>
                                          <p:spTgt spid="2908290"/>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500"/>
                                        <p:tgtEl>
                                          <p:spTgt spid="1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290828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82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90828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908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85" grpId="0" animBg="1"/>
      <p:bldP spid="2908285" grpId="1" animBg="1"/>
      <p:bldP spid="2908286" grpId="0" animBg="1"/>
      <p:bldP spid="2908286" grpId="1" animBg="1"/>
      <p:bldP spid="2908288" grpId="0" animBg="1"/>
      <p:bldP spid="2908288" grpId="1" animBg="1"/>
      <p:bldP spid="2908289" grpId="0" animBg="1"/>
      <p:bldP spid="2908290" grpId="0" animBg="1"/>
      <p:bldP spid="2908290" grpId="1" animBg="1"/>
      <p:bldP spid="2908291" grpId="0" animBg="1"/>
      <p:bldP spid="2908292" grpId="0" animBg="1"/>
      <p:bldP spid="2908292" grpId="1" animBg="1"/>
      <p:bldP spid="2908293" grpId="0" animBg="1"/>
      <p:bldP spid="2908293" grpId="1" animBg="1"/>
      <p:bldP spid="2908294" grpId="0" animBg="1"/>
      <p:bldP spid="2908294" grpId="1" animBg="1"/>
      <p:bldP spid="2908295" grpId="0" animBg="1"/>
      <p:bldP spid="2908296" grpId="0" animBg="1"/>
      <p:bldP spid="2908296" grpId="1" animBg="1"/>
      <p:bldP spid="2908297" grpId="0" animBg="1"/>
      <p:bldP spid="2908297" grpId="1" animBg="1"/>
      <p:bldP spid="2908298" grpId="0" animBg="1"/>
      <p:bldP spid="2908298" grpId="1" animBg="1"/>
      <p:bldP spid="2908299" grpId="0" animBg="1"/>
      <p:bldP spid="290829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p>
        </p:txBody>
      </p:sp>
      <p:sp>
        <p:nvSpPr>
          <p:cNvPr id="103427" name="Rectangle 3"/>
          <p:cNvSpPr>
            <a:spLocks noGrp="1" noChangeArrowheads="1"/>
          </p:cNvSpPr>
          <p:nvPr>
            <p:ph type="body" idx="1"/>
          </p:nvPr>
        </p:nvSpPr>
        <p:spPr/>
        <p:txBody>
          <a:bodyPr/>
          <a:lstStyle/>
          <a:p>
            <a:pPr eaLnBrk="1" hangingPunct="1">
              <a:buFontTx/>
              <a:buNone/>
            </a:pPr>
            <a:r>
              <a:rPr lang="en-US" sz="2800" smtClean="0">
                <a:latin typeface="Arial" pitchFamily="34" charset="0"/>
              </a:rPr>
              <a:t>What is the computational advantage of the hierarchical representation bag of words, vs. a flat vocabulary?</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039412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2" name="Group 4"/>
          <p:cNvGrpSpPr>
            <a:grpSpLocks/>
          </p:cNvGrpSpPr>
          <p:nvPr/>
        </p:nvGrpSpPr>
        <p:grpSpPr bwMode="auto">
          <a:xfrm>
            <a:off x="6486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4460"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1"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2"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3"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4"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5"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6"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7"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8"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9"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0"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1"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2"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3"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4"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5"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6"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7"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8"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9"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80"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1"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2"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3"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4"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485"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86"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7"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8"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9"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0"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96"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7"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8"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9"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0"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1"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2"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3"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10"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1"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2"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3"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4"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5"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6"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7" name="Oval 88"/>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8" name="Oval 89"/>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9" name="Oval 90"/>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0" name="Oval 91"/>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21" name="Picture 9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22" name="Oval 9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3" name="Oval 9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4" name="Oval 9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96"/>
          <p:cNvGrpSpPr>
            <a:grpSpLocks/>
          </p:cNvGrpSpPr>
          <p:nvPr/>
        </p:nvGrpSpPr>
        <p:grpSpPr bwMode="auto">
          <a:xfrm>
            <a:off x="1612900" y="3881438"/>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 name="Group 99"/>
          <p:cNvGrpSpPr>
            <a:grpSpLocks/>
          </p:cNvGrpSpPr>
          <p:nvPr/>
        </p:nvGrpSpPr>
        <p:grpSpPr bwMode="auto">
          <a:xfrm>
            <a:off x="3362325" y="6300788"/>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02"/>
          <p:cNvGrpSpPr>
            <a:grpSpLocks/>
          </p:cNvGrpSpPr>
          <p:nvPr/>
        </p:nvGrpSpPr>
        <p:grpSpPr bwMode="auto">
          <a:xfrm>
            <a:off x="1838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31" name="Oval 10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2" name="Oval 10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3" name="Oval 11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4" name="Oval 11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5" name="Oval 11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6" name="Oval 11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7" name="Oval 11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8" name="Oval 11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9" name="Oval 11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0" name="Oval 12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1" name="Oval 12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2" name="Picture 13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24263"/>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43" name="Oval 131"/>
          <p:cNvSpPr>
            <a:spLocks noChangeArrowheads="1"/>
          </p:cNvSpPr>
          <p:nvPr/>
        </p:nvSpPr>
        <p:spPr bwMode="auto">
          <a:xfrm>
            <a:off x="2066925" y="3776663"/>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4" name="Oval 132"/>
          <p:cNvSpPr>
            <a:spLocks noChangeArrowheads="1"/>
          </p:cNvSpPr>
          <p:nvPr/>
        </p:nvSpPr>
        <p:spPr bwMode="auto">
          <a:xfrm>
            <a:off x="2254250" y="3997325"/>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5" name="Oval 133"/>
          <p:cNvSpPr>
            <a:spLocks noChangeArrowheads="1"/>
          </p:cNvSpPr>
          <p:nvPr/>
        </p:nvSpPr>
        <p:spPr bwMode="auto">
          <a:xfrm>
            <a:off x="2295525" y="3700463"/>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6" name="Picture 13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52663"/>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38463"/>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0063"/>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49" name="Oval 137"/>
          <p:cNvSpPr>
            <a:spLocks noChangeArrowheads="1"/>
          </p:cNvSpPr>
          <p:nvPr/>
        </p:nvSpPr>
        <p:spPr bwMode="auto">
          <a:xfrm>
            <a:off x="4200525" y="232886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0" name="Oval 138"/>
          <p:cNvSpPr>
            <a:spLocks noChangeArrowheads="1"/>
          </p:cNvSpPr>
          <p:nvPr/>
        </p:nvSpPr>
        <p:spPr bwMode="auto">
          <a:xfrm>
            <a:off x="4330700" y="2286000"/>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1" name="Oval 139"/>
          <p:cNvSpPr>
            <a:spLocks noChangeArrowheads="1"/>
          </p:cNvSpPr>
          <p:nvPr/>
        </p:nvSpPr>
        <p:spPr bwMode="auto">
          <a:xfrm>
            <a:off x="3919538" y="2600325"/>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2" name="Oval 140"/>
          <p:cNvSpPr>
            <a:spLocks noChangeArrowheads="1"/>
          </p:cNvSpPr>
          <p:nvPr/>
        </p:nvSpPr>
        <p:spPr bwMode="auto">
          <a:xfrm>
            <a:off x="4117975" y="2752725"/>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3" name="Oval 141"/>
          <p:cNvSpPr>
            <a:spLocks noChangeArrowheads="1"/>
          </p:cNvSpPr>
          <p:nvPr/>
        </p:nvSpPr>
        <p:spPr bwMode="auto">
          <a:xfrm>
            <a:off x="3968750" y="2535238"/>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4" name="Oval 142"/>
          <p:cNvSpPr>
            <a:spLocks noChangeArrowheads="1"/>
          </p:cNvSpPr>
          <p:nvPr/>
        </p:nvSpPr>
        <p:spPr bwMode="auto">
          <a:xfrm>
            <a:off x="3209925" y="3167063"/>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5" name="Oval 143"/>
          <p:cNvSpPr>
            <a:spLocks noChangeArrowheads="1"/>
          </p:cNvSpPr>
          <p:nvPr/>
        </p:nvSpPr>
        <p:spPr bwMode="auto">
          <a:xfrm>
            <a:off x="3125788" y="3198813"/>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6" name="Oval 144"/>
          <p:cNvSpPr>
            <a:spLocks noChangeArrowheads="1"/>
          </p:cNvSpPr>
          <p:nvPr/>
        </p:nvSpPr>
        <p:spPr bwMode="auto">
          <a:xfrm>
            <a:off x="3094038" y="3098800"/>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7" name="Oval 145"/>
          <p:cNvSpPr>
            <a:spLocks noChangeArrowheads="1"/>
          </p:cNvSpPr>
          <p:nvPr/>
        </p:nvSpPr>
        <p:spPr bwMode="auto">
          <a:xfrm>
            <a:off x="1200150" y="45100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8" name="Oval 146"/>
          <p:cNvSpPr>
            <a:spLocks noChangeArrowheads="1"/>
          </p:cNvSpPr>
          <p:nvPr/>
        </p:nvSpPr>
        <p:spPr bwMode="auto">
          <a:xfrm>
            <a:off x="1016000" y="4625975"/>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9" name="Oval 147"/>
          <p:cNvSpPr>
            <a:spLocks noChangeArrowheads="1"/>
          </p:cNvSpPr>
          <p:nvPr/>
        </p:nvSpPr>
        <p:spPr bwMode="auto">
          <a:xfrm>
            <a:off x="1038225" y="4424363"/>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2909332" name="Picture 14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2325" y="1109663"/>
            <a:ext cx="1752600"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9333" name="Oval 149"/>
          <p:cNvSpPr>
            <a:spLocks noChangeArrowheads="1"/>
          </p:cNvSpPr>
          <p:nvPr/>
        </p:nvSpPr>
        <p:spPr bwMode="auto">
          <a:xfrm>
            <a:off x="8086725" y="1490663"/>
            <a:ext cx="685800" cy="609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4" name="Oval 150"/>
          <p:cNvSpPr>
            <a:spLocks noChangeArrowheads="1"/>
          </p:cNvSpPr>
          <p:nvPr/>
        </p:nvSpPr>
        <p:spPr bwMode="auto">
          <a:xfrm>
            <a:off x="7400925" y="1262063"/>
            <a:ext cx="1447800" cy="10668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5" name="Oval 151"/>
          <p:cNvSpPr>
            <a:spLocks noChangeArrowheads="1"/>
          </p:cNvSpPr>
          <p:nvPr/>
        </p:nvSpPr>
        <p:spPr bwMode="auto">
          <a:xfrm>
            <a:off x="7400925" y="1490663"/>
            <a:ext cx="685800" cy="609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6" name="Line 152"/>
          <p:cNvSpPr>
            <a:spLocks noChangeShapeType="1"/>
          </p:cNvSpPr>
          <p:nvPr/>
        </p:nvSpPr>
        <p:spPr bwMode="auto">
          <a:xfrm flipH="1" flipV="1">
            <a:off x="6284913" y="1270000"/>
            <a:ext cx="2149475" cy="5365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7" name="Line 153"/>
          <p:cNvSpPr>
            <a:spLocks noChangeShapeType="1"/>
          </p:cNvSpPr>
          <p:nvPr/>
        </p:nvSpPr>
        <p:spPr bwMode="auto">
          <a:xfrm flipH="1">
            <a:off x="5576888" y="1258888"/>
            <a:ext cx="754062" cy="981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8" name="Line 154"/>
          <p:cNvSpPr>
            <a:spLocks noChangeShapeType="1"/>
          </p:cNvSpPr>
          <p:nvPr/>
        </p:nvSpPr>
        <p:spPr bwMode="auto">
          <a:xfrm>
            <a:off x="5568950" y="2166938"/>
            <a:ext cx="239713" cy="11287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9" name="Line 155"/>
          <p:cNvSpPr>
            <a:spLocks noChangeShapeType="1"/>
          </p:cNvSpPr>
          <p:nvPr/>
        </p:nvSpPr>
        <p:spPr bwMode="auto">
          <a:xfrm flipH="1">
            <a:off x="3228975" y="3302000"/>
            <a:ext cx="2606675" cy="18954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0" name="Line 156"/>
          <p:cNvSpPr>
            <a:spLocks noChangeShapeType="1"/>
          </p:cNvSpPr>
          <p:nvPr/>
        </p:nvSpPr>
        <p:spPr bwMode="auto">
          <a:xfrm flipH="1" flipV="1">
            <a:off x="2295525" y="3852863"/>
            <a:ext cx="990600" cy="1295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1" name="Line 157"/>
          <p:cNvSpPr>
            <a:spLocks noChangeShapeType="1"/>
          </p:cNvSpPr>
          <p:nvPr/>
        </p:nvSpPr>
        <p:spPr bwMode="auto">
          <a:xfrm flipH="1" flipV="1">
            <a:off x="3327400" y="3068638"/>
            <a:ext cx="990600" cy="1295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2" name="Rectangle 158"/>
          <p:cNvSpPr>
            <a:spLocks noChangeArrowheads="1"/>
          </p:cNvSpPr>
          <p:nvPr/>
        </p:nvSpPr>
        <p:spPr bwMode="auto">
          <a:xfrm>
            <a:off x="2066925" y="3090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3" name="Rectangle 159"/>
          <p:cNvSpPr>
            <a:spLocks noChangeArrowheads="1"/>
          </p:cNvSpPr>
          <p:nvPr/>
        </p:nvSpPr>
        <p:spPr bwMode="auto">
          <a:xfrm>
            <a:off x="3057525" y="24050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4" name="Line 160"/>
          <p:cNvSpPr>
            <a:spLocks noChangeShapeType="1"/>
          </p:cNvSpPr>
          <p:nvPr/>
        </p:nvSpPr>
        <p:spPr bwMode="auto">
          <a:xfrm flipH="1" flipV="1">
            <a:off x="6356350" y="1376363"/>
            <a:ext cx="1349375" cy="4191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5" name="Line 161"/>
          <p:cNvSpPr>
            <a:spLocks noChangeShapeType="1"/>
          </p:cNvSpPr>
          <p:nvPr/>
        </p:nvSpPr>
        <p:spPr bwMode="auto">
          <a:xfrm>
            <a:off x="6410325" y="1414463"/>
            <a:ext cx="23813" cy="16113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6" name="Line 162"/>
          <p:cNvSpPr>
            <a:spLocks noChangeShapeType="1"/>
          </p:cNvSpPr>
          <p:nvPr/>
        </p:nvSpPr>
        <p:spPr bwMode="auto">
          <a:xfrm>
            <a:off x="6435725" y="3006725"/>
            <a:ext cx="11113" cy="9493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7" name="Line 163"/>
          <p:cNvSpPr>
            <a:spLocks noChangeShapeType="1"/>
          </p:cNvSpPr>
          <p:nvPr/>
        </p:nvSpPr>
        <p:spPr bwMode="auto">
          <a:xfrm flipH="1">
            <a:off x="4941888" y="3935413"/>
            <a:ext cx="1485900" cy="10747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8" name="Line 164"/>
          <p:cNvSpPr>
            <a:spLocks noChangeShapeType="1"/>
          </p:cNvSpPr>
          <p:nvPr/>
        </p:nvSpPr>
        <p:spPr bwMode="auto">
          <a:xfrm flipH="1" flipV="1">
            <a:off x="3232150" y="3140075"/>
            <a:ext cx="1736725" cy="1827213"/>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9" name="Line 165"/>
          <p:cNvSpPr>
            <a:spLocks noChangeShapeType="1"/>
          </p:cNvSpPr>
          <p:nvPr/>
        </p:nvSpPr>
        <p:spPr bwMode="auto">
          <a:xfrm flipH="1" flipV="1">
            <a:off x="4376738" y="2519363"/>
            <a:ext cx="1668462" cy="165576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0" name="Rectangle 166"/>
          <p:cNvSpPr>
            <a:spLocks noChangeArrowheads="1"/>
          </p:cNvSpPr>
          <p:nvPr/>
        </p:nvSpPr>
        <p:spPr bwMode="auto">
          <a:xfrm>
            <a:off x="3057525" y="1947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1" name="Rectangle 167"/>
          <p:cNvSpPr>
            <a:spLocks noChangeArrowheads="1"/>
          </p:cNvSpPr>
          <p:nvPr/>
        </p:nvSpPr>
        <p:spPr bwMode="auto">
          <a:xfrm>
            <a:off x="4124325" y="17192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2" name="Line 168"/>
          <p:cNvSpPr>
            <a:spLocks noChangeShapeType="1"/>
          </p:cNvSpPr>
          <p:nvPr/>
        </p:nvSpPr>
        <p:spPr bwMode="auto">
          <a:xfrm flipH="1" flipV="1">
            <a:off x="6334125" y="1262063"/>
            <a:ext cx="1828800" cy="533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3" name="Line 169"/>
          <p:cNvSpPr>
            <a:spLocks noChangeShapeType="1"/>
          </p:cNvSpPr>
          <p:nvPr/>
        </p:nvSpPr>
        <p:spPr bwMode="auto">
          <a:xfrm flipH="1">
            <a:off x="5572125" y="1262063"/>
            <a:ext cx="754063" cy="981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4" name="Line 170"/>
          <p:cNvSpPr>
            <a:spLocks noChangeShapeType="1"/>
          </p:cNvSpPr>
          <p:nvPr/>
        </p:nvSpPr>
        <p:spPr bwMode="auto">
          <a:xfrm flipH="1">
            <a:off x="5202238" y="2176463"/>
            <a:ext cx="369887" cy="5556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5" name="Line 171"/>
          <p:cNvSpPr>
            <a:spLocks noChangeShapeType="1"/>
          </p:cNvSpPr>
          <p:nvPr/>
        </p:nvSpPr>
        <p:spPr bwMode="auto">
          <a:xfrm flipH="1">
            <a:off x="1790700" y="2768600"/>
            <a:ext cx="3419475" cy="24892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6" name="Line 172"/>
          <p:cNvSpPr>
            <a:spLocks noChangeShapeType="1"/>
          </p:cNvSpPr>
          <p:nvPr/>
        </p:nvSpPr>
        <p:spPr bwMode="auto">
          <a:xfrm flipH="1" flipV="1">
            <a:off x="1247775" y="4530725"/>
            <a:ext cx="568325" cy="7016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7" name="Line 173"/>
          <p:cNvSpPr>
            <a:spLocks noChangeShapeType="1"/>
          </p:cNvSpPr>
          <p:nvPr/>
        </p:nvSpPr>
        <p:spPr bwMode="auto">
          <a:xfrm flipH="1" flipV="1">
            <a:off x="3254375" y="3144838"/>
            <a:ext cx="514350" cy="6556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8" name="Rectangle 174"/>
          <p:cNvSpPr>
            <a:spLocks noChangeArrowheads="1"/>
          </p:cNvSpPr>
          <p:nvPr/>
        </p:nvSpPr>
        <p:spPr bwMode="auto">
          <a:xfrm>
            <a:off x="1076325" y="3776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9" name="Rectangle 175"/>
          <p:cNvSpPr>
            <a:spLocks noChangeArrowheads="1"/>
          </p:cNvSpPr>
          <p:nvPr/>
        </p:nvSpPr>
        <p:spPr bwMode="auto">
          <a:xfrm>
            <a:off x="3057525" y="1490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60" name="Oval 176"/>
          <p:cNvSpPr>
            <a:spLocks noChangeArrowheads="1"/>
          </p:cNvSpPr>
          <p:nvPr/>
        </p:nvSpPr>
        <p:spPr bwMode="auto">
          <a:xfrm>
            <a:off x="2752725" y="1338263"/>
            <a:ext cx="838200" cy="1676400"/>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89" name="Text Box 177"/>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4590" name="Text Box 178"/>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2909363" name="Text Box 179"/>
          <p:cNvSpPr txBox="1">
            <a:spLocks noChangeArrowheads="1"/>
          </p:cNvSpPr>
          <p:nvPr/>
        </p:nvSpPr>
        <p:spPr bwMode="auto">
          <a:xfrm>
            <a:off x="684213" y="2133600"/>
            <a:ext cx="14874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FF00"/>
                </a:solidFill>
                <a:latin typeface="Trebuchet MS" pitchFamily="34" charset="0"/>
              </a:rPr>
              <a:t>RANSAC</a:t>
            </a:r>
            <a:br>
              <a:rPr lang="en-US" sz="2000" smtClean="0">
                <a:solidFill>
                  <a:srgbClr val="00FF00"/>
                </a:solidFill>
                <a:latin typeface="Trebuchet MS" pitchFamily="34" charset="0"/>
              </a:rPr>
            </a:br>
            <a:r>
              <a:rPr lang="en-US" sz="2000" smtClean="0">
                <a:solidFill>
                  <a:srgbClr val="00FF00"/>
                </a:solidFill>
                <a:latin typeface="Trebuchet MS" pitchFamily="34" charset="0"/>
              </a:rPr>
              <a:t>verification</a:t>
            </a:r>
          </a:p>
        </p:txBody>
      </p:sp>
      <p:sp>
        <p:nvSpPr>
          <p:cNvPr id="2909364" name="Line 180"/>
          <p:cNvSpPr>
            <a:spLocks noChangeShapeType="1"/>
          </p:cNvSpPr>
          <p:nvPr/>
        </p:nvSpPr>
        <p:spPr bwMode="auto">
          <a:xfrm flipH="1">
            <a:off x="1908175" y="2168525"/>
            <a:ext cx="827088" cy="252413"/>
          </a:xfrm>
          <a:prstGeom prst="line">
            <a:avLst/>
          </a:prstGeom>
          <a:noFill/>
          <a:ln w="50800" cap="sq">
            <a:solidFill>
              <a:srgbClr val="00FF00"/>
            </a:solidFill>
            <a:round/>
            <a:headEnd type="none" w="sm" len="sm"/>
            <a:tailEnd type="triangle" w="med" len="med"/>
          </a:ln>
          <a:extLst>
            <a:ext uri="{909E8E84-426E-40dd-AFC4-6F175D3DCCD1}">
              <a14:hiddenFill xmlns="" xmlns:a14="http://schemas.microsoft.com/office/drawing/2010/main">
                <a:noFill/>
              </a14:hiddenFill>
            </a:ext>
          </a:extLst>
        </p:spPr>
        <p:txBody>
          <a:bodyPr lIns="90000" tIns="46800" rIns="90000" bIns="46800">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70" name="Slide Number Placeholder 169"/>
          <p:cNvSpPr>
            <a:spLocks noGrp="1"/>
          </p:cNvSpPr>
          <p:nvPr>
            <p:ph type="sldNum" sz="quarter" idx="12"/>
          </p:nvPr>
        </p:nvSpPr>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1474325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09333"/>
                                        </p:tgtEl>
                                        <p:attrNameLst>
                                          <p:attrName>style.visibility</p:attrName>
                                        </p:attrNameLst>
                                      </p:cBhvr>
                                      <p:to>
                                        <p:strVal val="visible"/>
                                      </p:to>
                                    </p:set>
                                    <p:animEffect transition="in" filter="dissolve">
                                      <p:cBhvr>
                                        <p:cTn id="12" dur="500"/>
                                        <p:tgtEl>
                                          <p:spTgt spid="2909333"/>
                                        </p:tgtEl>
                                      </p:cBhvr>
                                    </p:animEffect>
                                  </p:childTnLst>
                                </p:cTn>
                              </p:par>
                            </p:childTnLst>
                          </p:cTn>
                        </p:par>
                        <p:par>
                          <p:cTn id="13" fill="hold" nodeType="afterGroup">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909336"/>
                                        </p:tgtEl>
                                        <p:attrNameLst>
                                          <p:attrName>style.visibility</p:attrName>
                                        </p:attrNameLst>
                                      </p:cBhvr>
                                      <p:to>
                                        <p:strVal val="visible"/>
                                      </p:to>
                                    </p:set>
                                    <p:animEffect transition="in" filter="wipe(right)">
                                      <p:cBhvr>
                                        <p:cTn id="16" dur="500"/>
                                        <p:tgtEl>
                                          <p:spTgt spid="2909336"/>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909337"/>
                                        </p:tgtEl>
                                        <p:attrNameLst>
                                          <p:attrName>style.visibility</p:attrName>
                                        </p:attrNameLst>
                                      </p:cBhvr>
                                      <p:to>
                                        <p:strVal val="visible"/>
                                      </p:to>
                                    </p:set>
                                    <p:animEffect transition="in" filter="wipe(right)">
                                      <p:cBhvr>
                                        <p:cTn id="20" dur="500"/>
                                        <p:tgtEl>
                                          <p:spTgt spid="2909337"/>
                                        </p:tgtEl>
                                      </p:cBhvr>
                                    </p:animEffect>
                                  </p:childTnLst>
                                </p:cTn>
                              </p:par>
                            </p:childTnLst>
                          </p:cTn>
                        </p:par>
                        <p:par>
                          <p:cTn id="21" fill="hold" nodeType="afterGroup">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909338"/>
                                        </p:tgtEl>
                                        <p:attrNameLst>
                                          <p:attrName>style.visibility</p:attrName>
                                        </p:attrNameLst>
                                      </p:cBhvr>
                                      <p:to>
                                        <p:strVal val="visible"/>
                                      </p:to>
                                    </p:set>
                                    <p:animEffect transition="in" filter="wipe(up)">
                                      <p:cBhvr>
                                        <p:cTn id="24" dur="500"/>
                                        <p:tgtEl>
                                          <p:spTgt spid="2909338"/>
                                        </p:tgtEl>
                                      </p:cBhvr>
                                    </p:animEffect>
                                  </p:childTnLst>
                                </p:cTn>
                              </p:par>
                            </p:childTnLst>
                          </p:cTn>
                        </p:par>
                        <p:par>
                          <p:cTn id="25" fill="hold" nodeType="afterGroup">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909339"/>
                                        </p:tgtEl>
                                        <p:attrNameLst>
                                          <p:attrName>style.visibility</p:attrName>
                                        </p:attrNameLst>
                                      </p:cBhvr>
                                      <p:to>
                                        <p:strVal val="visible"/>
                                      </p:to>
                                    </p:set>
                                    <p:animEffect transition="in" filter="wipe(right)">
                                      <p:cBhvr>
                                        <p:cTn id="28" dur="500"/>
                                        <p:tgtEl>
                                          <p:spTgt spid="2909339"/>
                                        </p:tgtEl>
                                      </p:cBhvr>
                                    </p:animEffect>
                                  </p:childTnLst>
                                </p:cTn>
                              </p:par>
                            </p:childTnLst>
                          </p:cTn>
                        </p:par>
                        <p:par>
                          <p:cTn id="29" fill="hold" nodeType="afterGroup">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2909340"/>
                                        </p:tgtEl>
                                        <p:attrNameLst>
                                          <p:attrName>style.visibility</p:attrName>
                                        </p:attrNameLst>
                                      </p:cBhvr>
                                      <p:to>
                                        <p:strVal val="visible"/>
                                      </p:to>
                                    </p:set>
                                    <p:animEffect transition="in" filter="wipe(right)">
                                      <p:cBhvr>
                                        <p:cTn id="32" dur="500"/>
                                        <p:tgtEl>
                                          <p:spTgt spid="290934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909341"/>
                                        </p:tgtEl>
                                        <p:attrNameLst>
                                          <p:attrName>style.visibility</p:attrName>
                                        </p:attrNameLst>
                                      </p:cBhvr>
                                      <p:to>
                                        <p:strVal val="visible"/>
                                      </p:to>
                                    </p:set>
                                    <p:animEffect transition="in" filter="wipe(right)">
                                      <p:cBhvr>
                                        <p:cTn id="35" dur="500"/>
                                        <p:tgtEl>
                                          <p:spTgt spid="2909341"/>
                                        </p:tgtEl>
                                      </p:cBhvr>
                                    </p:animEffect>
                                  </p:childTnLst>
                                </p:cTn>
                              </p:par>
                            </p:childTnLst>
                          </p:cTn>
                        </p:par>
                        <p:par>
                          <p:cTn id="36" fill="hold" nodeType="afterGroup">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2909342"/>
                                        </p:tgtEl>
                                        <p:attrNameLst>
                                          <p:attrName>style.visibility</p:attrName>
                                        </p:attrNameLst>
                                      </p:cBhvr>
                                      <p:to>
                                        <p:strVal val="visible"/>
                                      </p:to>
                                    </p:set>
                                    <p:animEffect transition="in" filter="wipe(down)">
                                      <p:cBhvr>
                                        <p:cTn id="39" dur="500"/>
                                        <p:tgtEl>
                                          <p:spTgt spid="290934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909343"/>
                                        </p:tgtEl>
                                        <p:attrNameLst>
                                          <p:attrName>style.visibility</p:attrName>
                                        </p:attrNameLst>
                                      </p:cBhvr>
                                      <p:to>
                                        <p:strVal val="visible"/>
                                      </p:to>
                                    </p:set>
                                    <p:animEffect transition="in" filter="wipe(down)">
                                      <p:cBhvr>
                                        <p:cTn id="42" dur="500"/>
                                        <p:tgtEl>
                                          <p:spTgt spid="2909343"/>
                                        </p:tgtEl>
                                      </p:cBhvr>
                                    </p:animEffect>
                                  </p:childTnLst>
                                </p:cTn>
                              </p:par>
                            </p:childTnLst>
                          </p:cTn>
                        </p:par>
                        <p:par>
                          <p:cTn id="43" fill="hold" nodeType="afterGroup">
                            <p:stCondLst>
                              <p:cond delay="3500"/>
                            </p:stCondLst>
                            <p:childTnLst>
                              <p:par>
                                <p:cTn id="44" presetID="1" presetClass="exit" presetSubtype="0" fill="hold" grpId="1" nodeType="afterEffect">
                                  <p:stCondLst>
                                    <p:cond delay="0"/>
                                  </p:stCondLst>
                                  <p:childTnLst>
                                    <p:set>
                                      <p:cBhvr>
                                        <p:cTn id="45" dur="1" fill="hold">
                                          <p:stCondLst>
                                            <p:cond delay="0"/>
                                          </p:stCondLst>
                                        </p:cTn>
                                        <p:tgtEl>
                                          <p:spTgt spid="290934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90934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90933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90933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90933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909336"/>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909335"/>
                                        </p:tgtEl>
                                        <p:attrNameLst>
                                          <p:attrName>style.visibility</p:attrName>
                                        </p:attrNameLst>
                                      </p:cBhvr>
                                      <p:to>
                                        <p:strVal val="visible"/>
                                      </p:to>
                                    </p:set>
                                    <p:animEffect transition="in" filter="dissolve">
                                      <p:cBhvr>
                                        <p:cTn id="60" dur="500"/>
                                        <p:tgtEl>
                                          <p:spTgt spid="2909335"/>
                                        </p:tgtEl>
                                      </p:cBhvr>
                                    </p:animEffect>
                                  </p:childTnLst>
                                </p:cTn>
                              </p:par>
                            </p:childTnLst>
                          </p:cTn>
                        </p:par>
                        <p:par>
                          <p:cTn id="61" fill="hold" nodeType="afterGroup">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909344"/>
                                        </p:tgtEl>
                                        <p:attrNameLst>
                                          <p:attrName>style.visibility</p:attrName>
                                        </p:attrNameLst>
                                      </p:cBhvr>
                                      <p:to>
                                        <p:strVal val="visible"/>
                                      </p:to>
                                    </p:set>
                                    <p:animEffect transition="in" filter="wipe(right)">
                                      <p:cBhvr>
                                        <p:cTn id="64" dur="500"/>
                                        <p:tgtEl>
                                          <p:spTgt spid="2909344"/>
                                        </p:tgtEl>
                                      </p:cBhvr>
                                    </p:animEffect>
                                  </p:childTnLst>
                                </p:cTn>
                              </p:par>
                            </p:childTnLst>
                          </p:cTn>
                        </p:par>
                        <p:par>
                          <p:cTn id="65" fill="hold" nodeType="afterGroup">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2909345"/>
                                        </p:tgtEl>
                                        <p:attrNameLst>
                                          <p:attrName>style.visibility</p:attrName>
                                        </p:attrNameLst>
                                      </p:cBhvr>
                                      <p:to>
                                        <p:strVal val="visible"/>
                                      </p:to>
                                    </p:set>
                                    <p:animEffect transition="in" filter="wipe(up)">
                                      <p:cBhvr>
                                        <p:cTn id="68" dur="500"/>
                                        <p:tgtEl>
                                          <p:spTgt spid="2909345"/>
                                        </p:tgtEl>
                                      </p:cBhvr>
                                    </p:animEffect>
                                  </p:childTnLst>
                                </p:cTn>
                              </p:par>
                            </p:childTnLst>
                          </p:cTn>
                        </p:par>
                        <p:par>
                          <p:cTn id="69" fill="hold" nodeType="afterGroup">
                            <p:stCondLst>
                              <p:cond delay="1500"/>
                            </p:stCondLst>
                            <p:childTnLst>
                              <p:par>
                                <p:cTn id="70" presetID="22" presetClass="entr" presetSubtype="1" fill="hold" grpId="0" nodeType="afterEffect">
                                  <p:stCondLst>
                                    <p:cond delay="0"/>
                                  </p:stCondLst>
                                  <p:childTnLst>
                                    <p:set>
                                      <p:cBhvr>
                                        <p:cTn id="71" dur="1" fill="hold">
                                          <p:stCondLst>
                                            <p:cond delay="0"/>
                                          </p:stCondLst>
                                        </p:cTn>
                                        <p:tgtEl>
                                          <p:spTgt spid="2909346"/>
                                        </p:tgtEl>
                                        <p:attrNameLst>
                                          <p:attrName>style.visibility</p:attrName>
                                        </p:attrNameLst>
                                      </p:cBhvr>
                                      <p:to>
                                        <p:strVal val="visible"/>
                                      </p:to>
                                    </p:set>
                                    <p:animEffect transition="in" filter="wipe(up)">
                                      <p:cBhvr>
                                        <p:cTn id="72" dur="500"/>
                                        <p:tgtEl>
                                          <p:spTgt spid="2909346"/>
                                        </p:tgtEl>
                                      </p:cBhvr>
                                    </p:animEffect>
                                  </p:childTnLst>
                                </p:cTn>
                              </p:par>
                            </p:childTnLst>
                          </p:cTn>
                        </p:par>
                        <p:par>
                          <p:cTn id="73" fill="hold" nodeType="afterGroup">
                            <p:stCondLst>
                              <p:cond delay="2000"/>
                            </p:stCondLst>
                            <p:childTnLst>
                              <p:par>
                                <p:cTn id="74" presetID="22" presetClass="entr" presetSubtype="2" fill="hold" grpId="0" nodeType="afterEffect">
                                  <p:stCondLst>
                                    <p:cond delay="0"/>
                                  </p:stCondLst>
                                  <p:childTnLst>
                                    <p:set>
                                      <p:cBhvr>
                                        <p:cTn id="75" dur="1" fill="hold">
                                          <p:stCondLst>
                                            <p:cond delay="0"/>
                                          </p:stCondLst>
                                        </p:cTn>
                                        <p:tgtEl>
                                          <p:spTgt spid="2909347"/>
                                        </p:tgtEl>
                                        <p:attrNameLst>
                                          <p:attrName>style.visibility</p:attrName>
                                        </p:attrNameLst>
                                      </p:cBhvr>
                                      <p:to>
                                        <p:strVal val="visible"/>
                                      </p:to>
                                    </p:set>
                                    <p:animEffect transition="in" filter="wipe(right)">
                                      <p:cBhvr>
                                        <p:cTn id="76" dur="500"/>
                                        <p:tgtEl>
                                          <p:spTgt spid="2909347"/>
                                        </p:tgtEl>
                                      </p:cBhvr>
                                    </p:animEffect>
                                  </p:childTnLst>
                                </p:cTn>
                              </p:par>
                            </p:childTnLst>
                          </p:cTn>
                        </p:par>
                        <p:par>
                          <p:cTn id="77" fill="hold" nodeType="afterGroup">
                            <p:stCondLst>
                              <p:cond delay="2500"/>
                            </p:stCondLst>
                            <p:childTnLst>
                              <p:par>
                                <p:cTn id="78" presetID="22" presetClass="entr" presetSubtype="4" fill="hold" grpId="0" nodeType="afterEffect">
                                  <p:stCondLst>
                                    <p:cond delay="0"/>
                                  </p:stCondLst>
                                  <p:childTnLst>
                                    <p:set>
                                      <p:cBhvr>
                                        <p:cTn id="79" dur="1" fill="hold">
                                          <p:stCondLst>
                                            <p:cond delay="0"/>
                                          </p:stCondLst>
                                        </p:cTn>
                                        <p:tgtEl>
                                          <p:spTgt spid="2909348"/>
                                        </p:tgtEl>
                                        <p:attrNameLst>
                                          <p:attrName>style.visibility</p:attrName>
                                        </p:attrNameLst>
                                      </p:cBhvr>
                                      <p:to>
                                        <p:strVal val="visible"/>
                                      </p:to>
                                    </p:set>
                                    <p:animEffect transition="in" filter="wipe(down)">
                                      <p:cBhvr>
                                        <p:cTn id="80" dur="500"/>
                                        <p:tgtEl>
                                          <p:spTgt spid="29093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909349"/>
                                        </p:tgtEl>
                                        <p:attrNameLst>
                                          <p:attrName>style.visibility</p:attrName>
                                        </p:attrNameLst>
                                      </p:cBhvr>
                                      <p:to>
                                        <p:strVal val="visible"/>
                                      </p:to>
                                    </p:set>
                                    <p:animEffect transition="in" filter="wipe(down)">
                                      <p:cBhvr>
                                        <p:cTn id="83" dur="500"/>
                                        <p:tgtEl>
                                          <p:spTgt spid="2909349"/>
                                        </p:tgtEl>
                                      </p:cBhvr>
                                    </p:animEffect>
                                  </p:childTnLst>
                                </p:cTn>
                              </p:par>
                            </p:childTnLst>
                          </p:cTn>
                        </p:par>
                        <p:par>
                          <p:cTn id="84" fill="hold" nodeType="afterGroup">
                            <p:stCondLst>
                              <p:cond delay="3000"/>
                            </p:stCondLst>
                            <p:childTnLst>
                              <p:par>
                                <p:cTn id="85" presetID="1" presetClass="exit" presetSubtype="0" fill="hold" grpId="1" nodeType="afterEffect">
                                  <p:stCondLst>
                                    <p:cond delay="0"/>
                                  </p:stCondLst>
                                  <p:childTnLst>
                                    <p:set>
                                      <p:cBhvr>
                                        <p:cTn id="86" dur="1" fill="hold">
                                          <p:stCondLst>
                                            <p:cond delay="0"/>
                                          </p:stCondLst>
                                        </p:cTn>
                                        <p:tgtEl>
                                          <p:spTgt spid="290934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934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90934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934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934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9349"/>
                                        </p:tgtEl>
                                        <p:attrNameLst>
                                          <p:attrName>style.visibility</p:attrName>
                                        </p:attrNameLst>
                                      </p:cBhvr>
                                      <p:to>
                                        <p:strVal val="hidden"/>
                                      </p:to>
                                    </p:set>
                                  </p:childTnLst>
                                </p:cTn>
                              </p:par>
                            </p:childTnLst>
                          </p:cTn>
                        </p:par>
                        <p:par>
                          <p:cTn id="97" fill="hold" nodeType="afterGroup">
                            <p:stCondLst>
                              <p:cond delay="3000"/>
                            </p:stCondLst>
                            <p:childTnLst>
                              <p:par>
                                <p:cTn id="98" presetID="22" presetClass="entr" presetSubtype="4" fill="hold" grpId="0" nodeType="afterEffect">
                                  <p:stCondLst>
                                    <p:cond delay="0"/>
                                  </p:stCondLst>
                                  <p:childTnLst>
                                    <p:set>
                                      <p:cBhvr>
                                        <p:cTn id="99" dur="1" fill="hold">
                                          <p:stCondLst>
                                            <p:cond delay="0"/>
                                          </p:stCondLst>
                                        </p:cTn>
                                        <p:tgtEl>
                                          <p:spTgt spid="2909350"/>
                                        </p:tgtEl>
                                        <p:attrNameLst>
                                          <p:attrName>style.visibility</p:attrName>
                                        </p:attrNameLst>
                                      </p:cBhvr>
                                      <p:to>
                                        <p:strVal val="visible"/>
                                      </p:to>
                                    </p:set>
                                    <p:animEffect transition="in" filter="wipe(down)">
                                      <p:cBhvr>
                                        <p:cTn id="100" dur="500"/>
                                        <p:tgtEl>
                                          <p:spTgt spid="2909350"/>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909351"/>
                                        </p:tgtEl>
                                        <p:attrNameLst>
                                          <p:attrName>style.visibility</p:attrName>
                                        </p:attrNameLst>
                                      </p:cBhvr>
                                      <p:to>
                                        <p:strVal val="visible"/>
                                      </p:to>
                                    </p:set>
                                    <p:animEffect transition="in" filter="wipe(down)">
                                      <p:cBhvr>
                                        <p:cTn id="103" dur="500"/>
                                        <p:tgtEl>
                                          <p:spTgt spid="2909351"/>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2909334"/>
                                        </p:tgtEl>
                                        <p:attrNameLst>
                                          <p:attrName>style.visibility</p:attrName>
                                        </p:attrNameLst>
                                      </p:cBhvr>
                                      <p:to>
                                        <p:strVal val="visible"/>
                                      </p:to>
                                    </p:set>
                                    <p:animEffect transition="in" filter="dissolve">
                                      <p:cBhvr>
                                        <p:cTn id="108" dur="500"/>
                                        <p:tgtEl>
                                          <p:spTgt spid="2909334"/>
                                        </p:tgtEl>
                                      </p:cBhvr>
                                    </p:animEffect>
                                  </p:childTnLst>
                                </p:cTn>
                              </p:par>
                            </p:childTnLst>
                          </p:cTn>
                        </p:par>
                        <p:par>
                          <p:cTn id="109" fill="hold" nodeType="afterGroup">
                            <p:stCondLst>
                              <p:cond delay="500"/>
                            </p:stCondLst>
                            <p:childTnLst>
                              <p:par>
                                <p:cTn id="110" presetID="22" presetClass="entr" presetSubtype="2" fill="hold" grpId="0" nodeType="afterEffect">
                                  <p:stCondLst>
                                    <p:cond delay="0"/>
                                  </p:stCondLst>
                                  <p:childTnLst>
                                    <p:set>
                                      <p:cBhvr>
                                        <p:cTn id="111" dur="1" fill="hold">
                                          <p:stCondLst>
                                            <p:cond delay="0"/>
                                          </p:stCondLst>
                                        </p:cTn>
                                        <p:tgtEl>
                                          <p:spTgt spid="2909352"/>
                                        </p:tgtEl>
                                        <p:attrNameLst>
                                          <p:attrName>style.visibility</p:attrName>
                                        </p:attrNameLst>
                                      </p:cBhvr>
                                      <p:to>
                                        <p:strVal val="visible"/>
                                      </p:to>
                                    </p:set>
                                    <p:animEffect transition="in" filter="wipe(right)">
                                      <p:cBhvr>
                                        <p:cTn id="112" dur="500"/>
                                        <p:tgtEl>
                                          <p:spTgt spid="2909352"/>
                                        </p:tgtEl>
                                      </p:cBhvr>
                                    </p:animEffect>
                                  </p:childTnLst>
                                </p:cTn>
                              </p:par>
                            </p:childTnLst>
                          </p:cTn>
                        </p:par>
                        <p:par>
                          <p:cTn id="113" fill="hold" nodeType="afterGroup">
                            <p:stCondLst>
                              <p:cond delay="1000"/>
                            </p:stCondLst>
                            <p:childTnLst>
                              <p:par>
                                <p:cTn id="114" presetID="22" presetClass="entr" presetSubtype="2" fill="hold" grpId="0" nodeType="afterEffect">
                                  <p:stCondLst>
                                    <p:cond delay="0"/>
                                  </p:stCondLst>
                                  <p:childTnLst>
                                    <p:set>
                                      <p:cBhvr>
                                        <p:cTn id="115" dur="1" fill="hold">
                                          <p:stCondLst>
                                            <p:cond delay="0"/>
                                          </p:stCondLst>
                                        </p:cTn>
                                        <p:tgtEl>
                                          <p:spTgt spid="2909353"/>
                                        </p:tgtEl>
                                        <p:attrNameLst>
                                          <p:attrName>style.visibility</p:attrName>
                                        </p:attrNameLst>
                                      </p:cBhvr>
                                      <p:to>
                                        <p:strVal val="visible"/>
                                      </p:to>
                                    </p:set>
                                    <p:animEffect transition="in" filter="wipe(right)">
                                      <p:cBhvr>
                                        <p:cTn id="116" dur="500"/>
                                        <p:tgtEl>
                                          <p:spTgt spid="2909353"/>
                                        </p:tgtEl>
                                      </p:cBhvr>
                                    </p:animEffect>
                                  </p:childTnLst>
                                </p:cTn>
                              </p:par>
                            </p:childTnLst>
                          </p:cTn>
                        </p:par>
                        <p:par>
                          <p:cTn id="117" fill="hold" nodeType="afterGroup">
                            <p:stCondLst>
                              <p:cond delay="1500"/>
                            </p:stCondLst>
                            <p:childTnLst>
                              <p:par>
                                <p:cTn id="118" presetID="22" presetClass="entr" presetSubtype="1" fill="hold" grpId="0" nodeType="afterEffect">
                                  <p:stCondLst>
                                    <p:cond delay="0"/>
                                  </p:stCondLst>
                                  <p:childTnLst>
                                    <p:set>
                                      <p:cBhvr>
                                        <p:cTn id="119" dur="1" fill="hold">
                                          <p:stCondLst>
                                            <p:cond delay="0"/>
                                          </p:stCondLst>
                                        </p:cTn>
                                        <p:tgtEl>
                                          <p:spTgt spid="2909354"/>
                                        </p:tgtEl>
                                        <p:attrNameLst>
                                          <p:attrName>style.visibility</p:attrName>
                                        </p:attrNameLst>
                                      </p:cBhvr>
                                      <p:to>
                                        <p:strVal val="visible"/>
                                      </p:to>
                                    </p:set>
                                    <p:animEffect transition="in" filter="wipe(up)">
                                      <p:cBhvr>
                                        <p:cTn id="120" dur="500"/>
                                        <p:tgtEl>
                                          <p:spTgt spid="2909354"/>
                                        </p:tgtEl>
                                      </p:cBhvr>
                                    </p:animEffect>
                                  </p:childTnLst>
                                </p:cTn>
                              </p:par>
                            </p:childTnLst>
                          </p:cTn>
                        </p:par>
                        <p:par>
                          <p:cTn id="121" fill="hold" nodeType="afterGroup">
                            <p:stCondLst>
                              <p:cond delay="2000"/>
                            </p:stCondLst>
                            <p:childTnLst>
                              <p:par>
                                <p:cTn id="122" presetID="22" presetClass="entr" presetSubtype="2" fill="hold" grpId="0" nodeType="afterEffect">
                                  <p:stCondLst>
                                    <p:cond delay="0"/>
                                  </p:stCondLst>
                                  <p:childTnLst>
                                    <p:set>
                                      <p:cBhvr>
                                        <p:cTn id="123" dur="1" fill="hold">
                                          <p:stCondLst>
                                            <p:cond delay="0"/>
                                          </p:stCondLst>
                                        </p:cTn>
                                        <p:tgtEl>
                                          <p:spTgt spid="2909355"/>
                                        </p:tgtEl>
                                        <p:attrNameLst>
                                          <p:attrName>style.visibility</p:attrName>
                                        </p:attrNameLst>
                                      </p:cBhvr>
                                      <p:to>
                                        <p:strVal val="visible"/>
                                      </p:to>
                                    </p:set>
                                    <p:animEffect transition="in" filter="wipe(right)">
                                      <p:cBhvr>
                                        <p:cTn id="124" dur="500"/>
                                        <p:tgtEl>
                                          <p:spTgt spid="2909355"/>
                                        </p:tgtEl>
                                      </p:cBhvr>
                                    </p:animEffect>
                                  </p:childTnLst>
                                </p:cTn>
                              </p:par>
                            </p:childTnLst>
                          </p:cTn>
                        </p:par>
                        <p:par>
                          <p:cTn id="125" fill="hold" nodeType="afterGroup">
                            <p:stCondLst>
                              <p:cond delay="2500"/>
                            </p:stCondLst>
                            <p:childTnLst>
                              <p:par>
                                <p:cTn id="126" presetID="22" presetClass="entr" presetSubtype="2" fill="hold" grpId="0" nodeType="afterEffect">
                                  <p:stCondLst>
                                    <p:cond delay="0"/>
                                  </p:stCondLst>
                                  <p:childTnLst>
                                    <p:set>
                                      <p:cBhvr>
                                        <p:cTn id="127" dur="1" fill="hold">
                                          <p:stCondLst>
                                            <p:cond delay="0"/>
                                          </p:stCondLst>
                                        </p:cTn>
                                        <p:tgtEl>
                                          <p:spTgt spid="2909356"/>
                                        </p:tgtEl>
                                        <p:attrNameLst>
                                          <p:attrName>style.visibility</p:attrName>
                                        </p:attrNameLst>
                                      </p:cBhvr>
                                      <p:to>
                                        <p:strVal val="visible"/>
                                      </p:to>
                                    </p:set>
                                    <p:animEffect transition="in" filter="wipe(right)">
                                      <p:cBhvr>
                                        <p:cTn id="128" dur="500"/>
                                        <p:tgtEl>
                                          <p:spTgt spid="2909356"/>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2909357"/>
                                        </p:tgtEl>
                                        <p:attrNameLst>
                                          <p:attrName>style.visibility</p:attrName>
                                        </p:attrNameLst>
                                      </p:cBhvr>
                                      <p:to>
                                        <p:strVal val="visible"/>
                                      </p:to>
                                    </p:set>
                                    <p:animEffect transition="in" filter="wipe(right)">
                                      <p:cBhvr>
                                        <p:cTn id="131" dur="500"/>
                                        <p:tgtEl>
                                          <p:spTgt spid="2909357"/>
                                        </p:tgtEl>
                                      </p:cBhvr>
                                    </p:animEffect>
                                  </p:childTnLst>
                                </p:cTn>
                              </p:par>
                            </p:childTnLst>
                          </p:cTn>
                        </p:par>
                        <p:par>
                          <p:cTn id="132" fill="hold" nodeType="afterGroup">
                            <p:stCondLst>
                              <p:cond delay="3000"/>
                            </p:stCondLst>
                            <p:childTnLst>
                              <p:par>
                                <p:cTn id="133" presetID="22" presetClass="entr" presetSubtype="4" fill="hold" grpId="0" nodeType="afterEffect">
                                  <p:stCondLst>
                                    <p:cond delay="0"/>
                                  </p:stCondLst>
                                  <p:childTnLst>
                                    <p:set>
                                      <p:cBhvr>
                                        <p:cTn id="134" dur="1" fill="hold">
                                          <p:stCondLst>
                                            <p:cond delay="0"/>
                                          </p:stCondLst>
                                        </p:cTn>
                                        <p:tgtEl>
                                          <p:spTgt spid="2909358"/>
                                        </p:tgtEl>
                                        <p:attrNameLst>
                                          <p:attrName>style.visibility</p:attrName>
                                        </p:attrNameLst>
                                      </p:cBhvr>
                                      <p:to>
                                        <p:strVal val="visible"/>
                                      </p:to>
                                    </p:set>
                                    <p:animEffect transition="in" filter="wipe(down)">
                                      <p:cBhvr>
                                        <p:cTn id="135" dur="500"/>
                                        <p:tgtEl>
                                          <p:spTgt spid="2909358"/>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909359"/>
                                        </p:tgtEl>
                                        <p:attrNameLst>
                                          <p:attrName>style.visibility</p:attrName>
                                        </p:attrNameLst>
                                      </p:cBhvr>
                                      <p:to>
                                        <p:strVal val="visible"/>
                                      </p:to>
                                    </p:set>
                                    <p:animEffect transition="in" filter="wipe(down)">
                                      <p:cBhvr>
                                        <p:cTn id="138" dur="500"/>
                                        <p:tgtEl>
                                          <p:spTgt spid="2909359"/>
                                        </p:tgtEl>
                                      </p:cBhvr>
                                    </p:animEffect>
                                  </p:childTnLst>
                                </p:cTn>
                              </p:par>
                            </p:childTnLst>
                          </p:cTn>
                        </p:par>
                        <p:par>
                          <p:cTn id="139" fill="hold" nodeType="afterGroup">
                            <p:stCondLst>
                              <p:cond delay="3500"/>
                            </p:stCondLst>
                            <p:childTnLst>
                              <p:par>
                                <p:cTn id="140" presetID="1" presetClass="exit" presetSubtype="0" fill="hold" grpId="1" nodeType="afterEffect">
                                  <p:stCondLst>
                                    <p:cond delay="0"/>
                                  </p:stCondLst>
                                  <p:childTnLst>
                                    <p:set>
                                      <p:cBhvr>
                                        <p:cTn id="141" dur="1" fill="hold">
                                          <p:stCondLst>
                                            <p:cond delay="0"/>
                                          </p:stCondLst>
                                        </p:cTn>
                                        <p:tgtEl>
                                          <p:spTgt spid="2909352"/>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909353"/>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09354"/>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2909355"/>
                                        </p:tgtEl>
                                        <p:attrNameLst>
                                          <p:attrName>style.visibility</p:attrName>
                                        </p:attrNameLst>
                                      </p:cBhvr>
                                      <p:to>
                                        <p:strVal val="hidden"/>
                                      </p:to>
                                    </p:set>
                                  </p:childTnLst>
                                </p:cTn>
                              </p:par>
                            </p:childTnLst>
                          </p:cTn>
                        </p:par>
                        <p:par>
                          <p:cTn id="148" fill="hold" nodeType="afterGroup">
                            <p:stCondLst>
                              <p:cond delay="3500"/>
                            </p:stCondLst>
                            <p:childTnLst>
                              <p:par>
                                <p:cTn id="149" presetID="1" presetClass="exit" presetSubtype="0" fill="hold" grpId="1" nodeType="afterEffect">
                                  <p:stCondLst>
                                    <p:cond delay="0"/>
                                  </p:stCondLst>
                                  <p:childTnLst>
                                    <p:set>
                                      <p:cBhvr>
                                        <p:cTn id="150" dur="1" fill="hold">
                                          <p:stCondLst>
                                            <p:cond delay="0"/>
                                          </p:stCondLst>
                                        </p:cTn>
                                        <p:tgtEl>
                                          <p:spTgt spid="2909356"/>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909357"/>
                                        </p:tgtEl>
                                        <p:attrNameLst>
                                          <p:attrName>style.visibility</p:attrName>
                                        </p:attrNameLst>
                                      </p:cBhvr>
                                      <p:to>
                                        <p:strVal val="hidden"/>
                                      </p:to>
                                    </p:set>
                                  </p:childTnLst>
                                </p:cTn>
                              </p:par>
                            </p:childTnLst>
                          </p:cTn>
                        </p:par>
                        <p:par>
                          <p:cTn id="153" fill="hold" nodeType="afterGroup">
                            <p:stCondLst>
                              <p:cond delay="3500"/>
                            </p:stCondLst>
                            <p:childTnLst>
                              <p:par>
                                <p:cTn id="154" presetID="20" presetClass="entr" presetSubtype="0" fill="hold" grpId="0" nodeType="afterEffect">
                                  <p:stCondLst>
                                    <p:cond delay="0"/>
                                  </p:stCondLst>
                                  <p:childTnLst>
                                    <p:set>
                                      <p:cBhvr>
                                        <p:cTn id="155" dur="1" fill="hold">
                                          <p:stCondLst>
                                            <p:cond delay="0"/>
                                          </p:stCondLst>
                                        </p:cTn>
                                        <p:tgtEl>
                                          <p:spTgt spid="2909360"/>
                                        </p:tgtEl>
                                        <p:attrNameLst>
                                          <p:attrName>style.visibility</p:attrName>
                                        </p:attrNameLst>
                                      </p:cBhvr>
                                      <p:to>
                                        <p:strVal val="visible"/>
                                      </p:to>
                                    </p:set>
                                    <p:animEffect transition="in" filter="wedge">
                                      <p:cBhvr>
                                        <p:cTn id="156" dur="500"/>
                                        <p:tgtEl>
                                          <p:spTgt spid="2909360"/>
                                        </p:tgtEl>
                                      </p:cBhvr>
                                    </p:animEffect>
                                  </p:childTnLst>
                                </p:cTn>
                              </p:par>
                            </p:childTnLst>
                          </p:cTn>
                        </p:par>
                        <p:par>
                          <p:cTn id="157" fill="hold" nodeType="afterGroup">
                            <p:stCondLst>
                              <p:cond delay="4000"/>
                            </p:stCondLst>
                            <p:childTnLst>
                              <p:par>
                                <p:cTn id="158" presetID="22" presetClass="entr" presetSubtype="2" fill="hold" grpId="0" nodeType="afterEffect">
                                  <p:stCondLst>
                                    <p:cond delay="0"/>
                                  </p:stCondLst>
                                  <p:childTnLst>
                                    <p:set>
                                      <p:cBhvr>
                                        <p:cTn id="159" dur="1" fill="hold">
                                          <p:stCondLst>
                                            <p:cond delay="0"/>
                                          </p:stCondLst>
                                        </p:cTn>
                                        <p:tgtEl>
                                          <p:spTgt spid="2909364"/>
                                        </p:tgtEl>
                                        <p:attrNameLst>
                                          <p:attrName>style.visibility</p:attrName>
                                        </p:attrNameLst>
                                      </p:cBhvr>
                                      <p:to>
                                        <p:strVal val="visible"/>
                                      </p:to>
                                    </p:set>
                                    <p:animEffect transition="in" filter="wipe(right)">
                                      <p:cBhvr>
                                        <p:cTn id="160" dur="500"/>
                                        <p:tgtEl>
                                          <p:spTgt spid="2909364"/>
                                        </p:tgtEl>
                                      </p:cBhvr>
                                    </p:animEffect>
                                  </p:childTnLst>
                                </p:cTn>
                              </p:par>
                            </p:childTnLst>
                          </p:cTn>
                        </p:par>
                        <p:par>
                          <p:cTn id="161" fill="hold" nodeType="afterGroup">
                            <p:stCondLst>
                              <p:cond delay="4500"/>
                            </p:stCondLst>
                            <p:childTnLst>
                              <p:par>
                                <p:cTn id="162" presetID="1" presetClass="entr" presetSubtype="0" fill="hold" grpId="0" nodeType="afterEffect">
                                  <p:stCondLst>
                                    <p:cond delay="0"/>
                                  </p:stCondLst>
                                  <p:childTnLst>
                                    <p:set>
                                      <p:cBhvr>
                                        <p:cTn id="163" dur="1" fill="hold">
                                          <p:stCondLst>
                                            <p:cond delay="0"/>
                                          </p:stCondLst>
                                        </p:cTn>
                                        <p:tgtEl>
                                          <p:spTgt spid="2909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P spid="2909360" grpId="0" animBg="1"/>
      <p:bldP spid="2909363" grpId="0"/>
      <p:bldP spid="290936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smtClean="0"/>
              <a:t>Bags of words: pros and cons</a:t>
            </a:r>
          </a:p>
        </p:txBody>
      </p:sp>
      <p:sp>
        <p:nvSpPr>
          <p:cNvPr id="7" name="Content Placeholder 6"/>
          <p:cNvSpPr>
            <a:spLocks noGrp="1"/>
          </p:cNvSpPr>
          <p:nvPr>
            <p:ph idx="1"/>
          </p:nvPr>
        </p:nvSpPr>
        <p:spPr>
          <a:xfrm>
            <a:off x="446088" y="1311275"/>
            <a:ext cx="8229600" cy="4525963"/>
          </a:xfrm>
        </p:spPr>
        <p:txBody>
          <a:bodyPr>
            <a:normAutofit fontScale="92500" lnSpcReduction="10000"/>
          </a:bodyPr>
          <a:lstStyle/>
          <a:p>
            <a:pPr eaLnBrk="1" hangingPunct="1">
              <a:buFontTx/>
              <a:buNone/>
            </a:pPr>
            <a:r>
              <a:rPr lang="en-US" sz="2800" dirty="0" smtClean="0"/>
              <a:t>+  flexible to geometry / deformations / viewpoint</a:t>
            </a:r>
          </a:p>
          <a:p>
            <a:pPr eaLnBrk="1" hangingPunct="1">
              <a:buFontTx/>
              <a:buNone/>
            </a:pPr>
            <a:r>
              <a:rPr lang="en-US" sz="2800" dirty="0" smtClean="0"/>
              <a:t>+  compact summary of image content</a:t>
            </a:r>
          </a:p>
          <a:p>
            <a:pPr eaLnBrk="1" hangingPunct="1">
              <a:buFontTx/>
              <a:buNone/>
            </a:pPr>
            <a:r>
              <a:rPr lang="en-US" sz="2800" dirty="0" smtClean="0"/>
              <a:t>+  provides vector representation for sets</a:t>
            </a:r>
          </a:p>
          <a:p>
            <a:pPr eaLnBrk="1" hangingPunct="1">
              <a:buFontTx/>
              <a:buNone/>
            </a:pPr>
            <a:r>
              <a:rPr lang="en-US" sz="2800" dirty="0" smtClean="0"/>
              <a:t>+ </a:t>
            </a:r>
            <a:r>
              <a:rPr lang="en-US" sz="2800" dirty="0"/>
              <a:t> </a:t>
            </a:r>
            <a:r>
              <a:rPr lang="en-US" sz="2800" dirty="0" smtClean="0"/>
              <a:t>good results in practice</a:t>
            </a:r>
          </a:p>
          <a:p>
            <a:pPr eaLnBrk="1" hangingPunct="1">
              <a:buFontTx/>
              <a:buNone/>
            </a:pPr>
            <a:endParaRPr lang="en-US" sz="2800" dirty="0" smtClean="0"/>
          </a:p>
          <a:p>
            <a:pPr eaLnBrk="1" hangingPunct="1">
              <a:buFontTx/>
              <a:buChar char="-"/>
            </a:pPr>
            <a:r>
              <a:rPr lang="en-US" sz="2800" dirty="0" smtClean="0"/>
              <a:t>basic model ignores geometry – must verify afterwards, or encode via features</a:t>
            </a:r>
          </a:p>
          <a:p>
            <a:pPr eaLnBrk="1" hangingPunct="1">
              <a:buFontTx/>
              <a:buChar char="-"/>
            </a:pPr>
            <a:r>
              <a:rPr lang="en-US" sz="2800" dirty="0" smtClean="0"/>
              <a:t>background and foreground mixed when bag covers whole image</a:t>
            </a:r>
          </a:p>
          <a:p>
            <a:pPr eaLnBrk="1" hangingPunct="1">
              <a:buFontTx/>
              <a:buChar char="-"/>
            </a:pPr>
            <a:r>
              <a:rPr lang="en-US" sz="2800" dirty="0" smtClean="0"/>
              <a:t>optimal vocabulary formation remains unclear</a:t>
            </a:r>
          </a:p>
          <a:p>
            <a:pPr eaLnBrk="1" hangingPunct="1">
              <a:buFontTx/>
              <a:buNone/>
            </a:pPr>
            <a:endParaRPr lang="en-US" sz="2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34684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dirty="0" smtClean="0"/>
              <a:t>Summary So Far</a:t>
            </a:r>
          </a:p>
        </p:txBody>
      </p:sp>
      <p:sp>
        <p:nvSpPr>
          <p:cNvPr id="690179" name="Rectangle 3"/>
          <p:cNvSpPr>
            <a:spLocks noGrp="1" noChangeArrowheads="1"/>
          </p:cNvSpPr>
          <p:nvPr>
            <p:ph type="body" idx="4294967295"/>
          </p:nvPr>
        </p:nvSpPr>
        <p:spPr>
          <a:xfrm>
            <a:off x="457200" y="1493837"/>
            <a:ext cx="8229600" cy="4830763"/>
          </a:xfrm>
        </p:spPr>
        <p:txBody>
          <a:bodyPr/>
          <a:lstStyle/>
          <a:p>
            <a:pPr eaLnBrk="1" hangingPunct="1">
              <a:lnSpc>
                <a:spcPct val="90000"/>
              </a:lnSpc>
              <a:spcBef>
                <a:spcPct val="45000"/>
              </a:spcBef>
              <a:spcAft>
                <a:spcPts val="600"/>
              </a:spcAft>
            </a:pPr>
            <a:r>
              <a:rPr lang="en-US" sz="2400" b="1" dirty="0" smtClean="0"/>
              <a:t>Matching local invariant features</a:t>
            </a:r>
            <a:r>
              <a:rPr lang="en-US" sz="2400" dirty="0" smtClean="0"/>
              <a:t>: useful to provide matches to find objects and scenes.</a:t>
            </a:r>
          </a:p>
          <a:p>
            <a:pPr eaLnBrk="1" hangingPunct="1">
              <a:lnSpc>
                <a:spcPct val="90000"/>
              </a:lnSpc>
              <a:spcBef>
                <a:spcPct val="45000"/>
              </a:spcBef>
              <a:spcAft>
                <a:spcPts val="600"/>
              </a:spcAft>
            </a:pPr>
            <a:r>
              <a:rPr lang="en-US" sz="2400" b="1" dirty="0" smtClean="0"/>
              <a:t>Bag of words </a:t>
            </a:r>
            <a:r>
              <a:rPr lang="en-US" sz="2400" dirty="0" smtClean="0"/>
              <a:t>representation: quantize feature space to make discrete set of visual words</a:t>
            </a:r>
          </a:p>
          <a:p>
            <a:pPr eaLnBrk="1" hangingPunct="1">
              <a:lnSpc>
                <a:spcPct val="90000"/>
              </a:lnSpc>
              <a:spcBef>
                <a:spcPct val="45000"/>
              </a:spcBef>
              <a:spcAft>
                <a:spcPts val="600"/>
              </a:spcAft>
            </a:pPr>
            <a:r>
              <a:rPr lang="en-US" sz="2400" b="1" dirty="0" smtClean="0"/>
              <a:t>Inverted index</a:t>
            </a:r>
            <a:r>
              <a:rPr lang="en-US" sz="2400" dirty="0" smtClean="0"/>
              <a:t>: pre-compute index to enable faster search at query time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Motivation – visual search</a:t>
            </a:r>
          </a:p>
          <a:p>
            <a:pPr marL="457200" indent="-457200">
              <a:buFont typeface="Arial" pitchFamily="34" charset="0"/>
              <a:buChar char="•"/>
            </a:pPr>
            <a:r>
              <a:rPr lang="en-US" dirty="0" smtClean="0">
                <a:solidFill>
                  <a:schemeClr val="accent6"/>
                </a:solidFill>
              </a:rPr>
              <a:t>Visual words</a:t>
            </a:r>
          </a:p>
          <a:p>
            <a:pPr marL="820085" lvl="1" indent="-457200">
              <a:buFont typeface="Arial" pitchFamily="34" charset="0"/>
              <a:buChar char="•"/>
            </a:pPr>
            <a:r>
              <a:rPr lang="en-US" dirty="0" smtClean="0"/>
              <a:t>quantization, index, bags of words</a:t>
            </a:r>
          </a:p>
          <a:p>
            <a:pPr marL="457200" indent="-457200">
              <a:buFont typeface="Arial" pitchFamily="34" charset="0"/>
              <a:buChar char="•"/>
            </a:pPr>
            <a:r>
              <a:rPr lang="en-US" dirty="0" smtClean="0">
                <a:solidFill>
                  <a:schemeClr val="accent6"/>
                </a:solidFill>
              </a:rPr>
              <a:t>Spatial verification</a:t>
            </a:r>
          </a:p>
          <a:p>
            <a:pPr marL="820085" lvl="1" indent="-457200">
              <a:buFont typeface="Arial" pitchFamily="34" charset="0"/>
              <a:buChar char="•"/>
            </a:pPr>
            <a:r>
              <a:rPr lang="en-US" dirty="0" smtClean="0"/>
              <a:t>affine; RANSAC, Hough</a:t>
            </a:r>
          </a:p>
          <a:p>
            <a:pPr marL="457200" indent="-457200">
              <a:buFont typeface="Arial" pitchFamily="34" charset="0"/>
              <a:buChar char="•"/>
            </a:pPr>
            <a:r>
              <a:rPr lang="en-US" dirty="0" smtClean="0">
                <a:solidFill>
                  <a:schemeClr val="accent6"/>
                </a:solidFill>
              </a:rPr>
              <a:t>Other text retrieval tools</a:t>
            </a:r>
          </a:p>
          <a:p>
            <a:pPr marL="820085" lvl="1" indent="-457200">
              <a:buFont typeface="Arial" pitchFamily="34" charset="0"/>
              <a:buChar char="•"/>
            </a:pPr>
            <a:r>
              <a:rPr lang="en-US" dirty="0" err="1" smtClean="0"/>
              <a:t>tf-idf</a:t>
            </a:r>
            <a:r>
              <a:rPr lang="en-US" dirty="0" smtClean="0"/>
              <a:t>, query expansion </a:t>
            </a:r>
          </a:p>
          <a:p>
            <a:pPr marL="457200" indent="-457200">
              <a:buFont typeface="Arial" pitchFamily="34" charset="0"/>
              <a:buChar char="•"/>
            </a:pPr>
            <a:r>
              <a:rPr lang="en-US" dirty="0" smtClean="0">
                <a:solidFill>
                  <a:schemeClr val="accent6"/>
                </a:solidFill>
              </a:rPr>
              <a:t>Example applications</a:t>
            </a:r>
            <a:endParaRPr lang="en-US" dirty="0">
              <a:solidFill>
                <a:schemeClr val="accent6"/>
              </a:solidFill>
            </a:endParaRPr>
          </a:p>
        </p:txBody>
      </p:sp>
      <p:sp>
        <p:nvSpPr>
          <p:cNvPr id="4" name="Slide Number Placeholder 3"/>
          <p:cNvSpPr>
            <a:spLocks noGrp="1"/>
          </p:cNvSpPr>
          <p:nvPr>
            <p:ph type="sldNum" idx="12"/>
          </p:nvPr>
        </p:nvSpPr>
        <p:spPr/>
        <p:txBody>
          <a:bodyPr/>
          <a:lstStyle/>
          <a:p>
            <a:fld id="{D58F9E31-BAEE-4B2A-AF01-5F5E8A6439DF}" type="slidenum">
              <a:rPr lang="en-US" smtClean="0"/>
              <a:pPr/>
              <a:t>46</a:t>
            </a:fld>
            <a:endParaRPr lang="en-US"/>
          </a:p>
        </p:txBody>
      </p:sp>
    </p:spTree>
    <p:extLst>
      <p:ext uri="{BB962C8B-B14F-4D97-AF65-F5344CB8AC3E}">
        <p14:creationId xmlns:p14="http://schemas.microsoft.com/office/powerpoint/2010/main" val="313388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r>
              <a:rPr lang="en-US" sz="2800" dirty="0" smtClean="0"/>
              <a:t>?</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218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solidFill>
                  <a:schemeClr val="bg2"/>
                </a:solidFill>
              </a:rPr>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solidFill>
                  <a:schemeClr val="bg2"/>
                </a:solidFill>
              </a:rPr>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48</a:t>
            </a:fld>
            <a:endParaRPr lang="en-US">
              <a:solidFill>
                <a:srgbClr val="000000"/>
              </a:solidFill>
            </a:endParaRPr>
          </a:p>
        </p:txBody>
      </p:sp>
    </p:spTree>
    <p:extLst>
      <p:ext uri="{BB962C8B-B14F-4D97-AF65-F5344CB8AC3E}">
        <p14:creationId xmlns:p14="http://schemas.microsoft.com/office/powerpoint/2010/main" val="218601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solidFill>
                  <a:schemeClr val="accent2"/>
                </a:solidFill>
              </a:rPr>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49</a:t>
            </a:fld>
            <a:endParaRPr lang="en-US">
              <a:solidFill>
                <a:srgbClr val="000000"/>
              </a:solidFill>
            </a:endParaRPr>
          </a:p>
        </p:txBody>
      </p:sp>
    </p:spTree>
    <p:extLst>
      <p:ext uri="{BB962C8B-B14F-4D97-AF65-F5344CB8AC3E}">
        <p14:creationId xmlns:p14="http://schemas.microsoft.com/office/powerpoint/2010/main" val="2396645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85725"/>
            <a:ext cx="8229600" cy="1143000"/>
          </a:xfrm>
        </p:spPr>
        <p:txBody>
          <a:bodyPr/>
          <a:lstStyle/>
          <a:p>
            <a:pPr eaLnBrk="1" hangingPunct="1"/>
            <a:r>
              <a:rPr lang="en-US" dirty="0" smtClean="0"/>
              <a:t>Recap: Grouping &amp; fitting</a:t>
            </a:r>
          </a:p>
        </p:txBody>
      </p:sp>
      <p:pic>
        <p:nvPicPr>
          <p:cNvPr id="46084"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6085"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a:solidFill>
                  <a:srgbClr val="000000"/>
                </a:solidFill>
              </a:rPr>
              <a:t>[fig from Shi et al]</a:t>
            </a:r>
          </a:p>
        </p:txBody>
      </p:sp>
      <p:pic>
        <p:nvPicPr>
          <p:cNvPr id="46086"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6087"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6088"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6089"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a:solidFill>
                  <a:srgbClr val="000000"/>
                </a:solidFill>
              </a:rPr>
              <a:t>Clustering, segmentation, fitting; what parts belong together?</a:t>
            </a:r>
          </a:p>
        </p:txBody>
      </p:sp>
      <p:sp>
        <p:nvSpPr>
          <p:cNvPr id="10" name="TextBox 9"/>
          <p:cNvSpPr txBox="1"/>
          <p:nvPr/>
        </p:nvSpPr>
        <p:spPr>
          <a:xfrm>
            <a:off x="7620000" y="6550223"/>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41175607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259629" y="1464705"/>
            <a:ext cx="4906962"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4"/>
          <p:cNvSpPr>
            <a:spLocks noGrp="1" noChangeArrowheads="1"/>
          </p:cNvSpPr>
          <p:nvPr>
            <p:ph type="title"/>
          </p:nvPr>
        </p:nvSpPr>
        <p:spPr>
          <a:xfrm>
            <a:off x="609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5306076" y="1371600"/>
            <a:ext cx="4218924" cy="830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400" dirty="0" smtClean="0">
                <a:solidFill>
                  <a:srgbClr val="000000"/>
                </a:solidFill>
              </a:rPr>
              <a:t>Results for recognition task with 6347 images </a:t>
            </a:r>
            <a:endParaRPr lang="en-US" sz="2400" dirty="0">
              <a:solidFill>
                <a:srgbClr val="000000"/>
              </a:solidFill>
            </a:endParaRPr>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48" t="23158" r="52784" b="19617"/>
          <a:stretch/>
        </p:blipFill>
        <p:spPr bwMode="auto">
          <a:xfrm>
            <a:off x="5305741" y="2276350"/>
            <a:ext cx="3685859" cy="378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534676" y="6324600"/>
            <a:ext cx="4218924" cy="36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dirty="0" err="1" smtClean="0">
                <a:solidFill>
                  <a:srgbClr val="000000"/>
                </a:solidFill>
              </a:rPr>
              <a:t>Nister</a:t>
            </a:r>
            <a:r>
              <a:rPr lang="en-US" dirty="0" smtClean="0">
                <a:solidFill>
                  <a:srgbClr val="000000"/>
                </a:solidFill>
              </a:rPr>
              <a:t> &amp; </a:t>
            </a:r>
            <a:r>
              <a:rPr lang="en-US" dirty="0" err="1" smtClean="0">
                <a:solidFill>
                  <a:srgbClr val="000000"/>
                </a:solidFill>
              </a:rPr>
              <a:t>Stewenius</a:t>
            </a:r>
            <a:r>
              <a:rPr lang="en-US" dirty="0" smtClean="0">
                <a:solidFill>
                  <a:srgbClr val="000000"/>
                </a:solidFill>
              </a:rPr>
              <a:t>, CVPR 2006</a:t>
            </a:r>
            <a:endParaRPr lang="en-US" dirty="0">
              <a:solidFill>
                <a:srgbClr val="000000"/>
              </a:solidFill>
            </a:endParaRPr>
          </a:p>
        </p:txBody>
      </p:sp>
      <p:sp>
        <p:nvSpPr>
          <p:cNvPr id="3" name="TextBox 2"/>
          <p:cNvSpPr txBox="1"/>
          <p:nvPr/>
        </p:nvSpPr>
        <p:spPr>
          <a:xfrm>
            <a:off x="3276600" y="3124200"/>
            <a:ext cx="1295400" cy="523220"/>
          </a:xfrm>
          <a:prstGeom prst="rect">
            <a:avLst/>
          </a:prstGeom>
          <a:noFill/>
        </p:spPr>
        <p:txBody>
          <a:bodyPr wrap="square" rtlCol="0">
            <a:spAutoFit/>
          </a:bodyPr>
          <a:lstStyle/>
          <a:p>
            <a:pPr algn="ctr"/>
            <a:r>
              <a:rPr lang="en-US" sz="1400" b="1" dirty="0" smtClean="0">
                <a:latin typeface="Arial" pitchFamily="34" charset="0"/>
                <a:cs typeface="Arial" pitchFamily="34" charset="0"/>
              </a:rPr>
              <a:t>Branching factors</a:t>
            </a:r>
            <a:endParaRPr lang="en-US" sz="1400" b="1" dirty="0">
              <a:latin typeface="Arial" pitchFamily="34" charset="0"/>
              <a:cs typeface="Arial" pitchFamily="34" charset="0"/>
            </a:endParaRPr>
          </a:p>
        </p:txBody>
      </p:sp>
      <p:sp>
        <p:nvSpPr>
          <p:cNvPr id="10" name="TextBox 9"/>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a:xfrm>
            <a:off x="7086600" y="6096000"/>
            <a:ext cx="1905000" cy="457200"/>
          </a:xfrm>
        </p:spPr>
        <p:txBody>
          <a:bodyPr/>
          <a:lstStyle/>
          <a:p>
            <a:pPr>
              <a:defRPr/>
            </a:pPr>
            <a:fld id="{E98F7C6C-D9A0-4880-B452-A02C25D3381B}" type="slidenum">
              <a:rPr lang="en-US" smtClean="0">
                <a:solidFill>
                  <a:srgbClr val="000000"/>
                </a:solidFill>
              </a:rPr>
              <a:pPr>
                <a:defRPr/>
              </a:pPr>
              <a:t>50</a:t>
            </a:fld>
            <a:endParaRPr lang="en-US" dirty="0">
              <a:solidFill>
                <a:srgbClr val="000000"/>
              </a:solidFill>
            </a:endParaRPr>
          </a:p>
        </p:txBody>
      </p:sp>
    </p:spTree>
    <p:extLst>
      <p:ext uri="{BB962C8B-B14F-4D97-AF65-F5344CB8AC3E}">
        <p14:creationId xmlns:p14="http://schemas.microsoft.com/office/powerpoint/2010/main" val="15280448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solidFill>
                  <a:schemeClr val="accent2"/>
                </a:solidFill>
              </a:rPr>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13473266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6" name="TextBox 5"/>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1135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6" name="TextBox 5"/>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3865836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8149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55</a:t>
            </a:fld>
            <a:endParaRPr lang="en-US"/>
          </a:p>
        </p:txBody>
      </p:sp>
    </p:spTree>
    <p:extLst>
      <p:ext uri="{BB962C8B-B14F-4D97-AF65-F5344CB8AC3E}">
        <p14:creationId xmlns:p14="http://schemas.microsoft.com/office/powerpoint/2010/main" val="15688003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ext uri="{D42A27DB-BD31-4B8C-83A1-F6EECF244321}">
                <p14:modId xmlns:p14="http://schemas.microsoft.com/office/powerpoint/2010/main" val="3286073160"/>
              </p:ext>
            </p:extLst>
          </p:nvPr>
        </p:nvGraphicFramePr>
        <p:xfrm>
          <a:off x="3906836" y="2103440"/>
          <a:ext cx="730250" cy="365125"/>
        </p:xfrm>
        <a:graphic>
          <a:graphicData uri="http://schemas.openxmlformats.org/presentationml/2006/ole">
            <mc:AlternateContent xmlns:mc="http://schemas.openxmlformats.org/markup-compatibility/2006">
              <mc:Choice xmlns:v="urn:schemas-microsoft-com:vml" Requires="v">
                <p:oleObj spid="_x0000_s15599" name="Equation" r:id="rId4" imgW="457200" imgH="228600" progId="Equation.3">
                  <p:embed/>
                </p:oleObj>
              </mc:Choice>
              <mc:Fallback>
                <p:oleObj name="Equation" r:id="rId4" imgW="457200" imgH="228600" progId="Equation.3">
                  <p:embed/>
                  <p:pic>
                    <p:nvPicPr>
                      <p:cNvPr id="0" name="Picture 3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836" y="2103440"/>
                        <a:ext cx="730250"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ext uri="{D42A27DB-BD31-4B8C-83A1-F6EECF244321}">
                <p14:modId xmlns:p14="http://schemas.microsoft.com/office/powerpoint/2010/main" val="1894121299"/>
              </p:ext>
            </p:extLst>
          </p:nvPr>
        </p:nvGraphicFramePr>
        <p:xfrm>
          <a:off x="804862" y="1709740"/>
          <a:ext cx="730250" cy="365125"/>
        </p:xfrm>
        <a:graphic>
          <a:graphicData uri="http://schemas.openxmlformats.org/presentationml/2006/ole">
            <mc:AlternateContent xmlns:mc="http://schemas.openxmlformats.org/markup-compatibility/2006">
              <mc:Choice xmlns:v="urn:schemas-microsoft-com:vml" Requires="v">
                <p:oleObj spid="_x0000_s15600" name="Equation" r:id="rId6" imgW="457200" imgH="228600" progId="Equation.3">
                  <p:embed/>
                </p:oleObj>
              </mc:Choice>
              <mc:Fallback>
                <p:oleObj name="Equation" r:id="rId6" imgW="457200" imgH="228600" progId="Equation.3">
                  <p:embed/>
                  <p:pic>
                    <p:nvPicPr>
                      <p:cNvPr id="0" name="Picture 39"/>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 y="1709740"/>
                        <a:ext cx="730250"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15601" name="Equation" r:id="rId8" imgW="1701720" imgH="482400" progId="Equation.3">
                  <p:embed/>
                </p:oleObj>
              </mc:Choice>
              <mc:Fallback>
                <p:oleObj name="Equation" r:id="rId8" imgW="1701720" imgH="482400" progId="Equation.3">
                  <p:embed/>
                  <p:pic>
                    <p:nvPicPr>
                      <p:cNvPr id="0" name="Picture 40"/>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15602" name="Equation" r:id="rId10" imgW="2260440" imgH="1396800" progId="Equation.3">
                  <p:embed/>
                </p:oleObj>
              </mc:Choice>
              <mc:Fallback>
                <p:oleObj name="Equation" r:id="rId10" imgW="2260440" imgH="1396800" progId="Equation.3">
                  <p:embed/>
                  <p:pic>
                    <p:nvPicPr>
                      <p:cNvPr id="0" name="Picture 41"/>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56</a:t>
            </a:fld>
            <a:endParaRPr lang="en-US"/>
          </a:p>
        </p:txBody>
      </p:sp>
    </p:spTree>
    <p:extLst>
      <p:ext uri="{BB962C8B-B14F-4D97-AF65-F5344CB8AC3E}">
        <p14:creationId xmlns:p14="http://schemas.microsoft.com/office/powerpoint/2010/main" val="4184285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57</a:t>
            </a:fld>
            <a:endParaRPr lang="en-US"/>
          </a:p>
        </p:txBody>
      </p:sp>
    </p:spTree>
    <p:extLst>
      <p:ext uri="{BB962C8B-B14F-4D97-AF65-F5344CB8AC3E}">
        <p14:creationId xmlns:p14="http://schemas.microsoft.com/office/powerpoint/2010/main" val="6986175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90" y="520223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3"/>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90" y="376237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7"/>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3"/>
            <a:ext cx="1905000"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567318" y="6550223"/>
            <a:ext cx="211008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Kristen </a:t>
            </a:r>
            <a:r>
              <a:rPr kumimoji="0" lang="en-US" sz="1400" b="0" i="0" u="none" strike="noStrike" kern="0" cap="none" spc="0" normalizeH="0" baseline="0" noProof="0" dirty="0" err="1" smtClean="0">
                <a:ln>
                  <a:noFill/>
                </a:ln>
                <a:solidFill>
                  <a:sysClr val="windowText" lastClr="000000"/>
                </a:solidFill>
                <a:effectLst/>
                <a:uLnTx/>
                <a:uFillTx/>
              </a:rPr>
              <a:t>Grauman</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58</a:t>
            </a:fld>
            <a:endParaRPr lang="de-DE"/>
          </a:p>
        </p:txBody>
      </p:sp>
    </p:spTree>
    <p:extLst>
      <p:ext uri="{BB962C8B-B14F-4D97-AF65-F5344CB8AC3E}">
        <p14:creationId xmlns:p14="http://schemas.microsoft.com/office/powerpoint/2010/main" val="816896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P spid="29" grpId="0" animBg="1"/>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2400" b="1" dirty="0">
                <a:solidFill>
                  <a:srgbClr val="000000"/>
                </a:solidFill>
                <a:cs typeface="Arial" charset="0"/>
              </a:rPr>
              <a:t>Mobile tourist </a:t>
            </a:r>
            <a:r>
              <a:rPr lang="en-US" sz="2400" b="1" dirty="0" smtClean="0">
                <a:solidFill>
                  <a:srgbClr val="000000"/>
                </a:solidFill>
                <a:cs typeface="Arial" charset="0"/>
              </a:rPr>
              <a:t>guide</a:t>
            </a: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Self-localization</a:t>
            </a:r>
            <a:endParaRPr lang="en-US" sz="2000" b="1" dirty="0">
              <a:solidFill>
                <a:srgbClr val="000000"/>
              </a:solidFill>
              <a:cs typeface="Arial" charset="0"/>
            </a:endParaRP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a:t>
            </a:r>
            <a:r>
              <a:rPr lang="en-US" sz="2000" b="1" dirty="0">
                <a:solidFill>
                  <a:srgbClr val="000000"/>
                </a:solidFill>
                <a:cs typeface="Arial" charset="0"/>
              </a:rPr>
              <a:t>Object/building recognition</a:t>
            </a:r>
          </a:p>
          <a:p>
            <a:pPr defTabSz="914400" eaLnBrk="0" fontAlgn="base" hangingPunct="0">
              <a:spcBef>
                <a:spcPct val="0"/>
              </a:spcBef>
              <a:spcAft>
                <a:spcPct val="0"/>
              </a:spcAft>
              <a:buClr>
                <a:srgbClr val="000099"/>
              </a:buClr>
              <a:buFontTx/>
              <a:buChar char="•"/>
            </a:pPr>
            <a:r>
              <a:rPr lang="en-US" sz="2000" b="1" dirty="0">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defTabSz="914400" eaLnBrk="0" fontAlgn="base" hangingPunct="0">
              <a:spcBef>
                <a:spcPct val="0"/>
              </a:spcBef>
              <a:spcAft>
                <a:spcPct val="0"/>
              </a:spcAft>
            </a:pPr>
            <a:r>
              <a:rPr kumimoji="1" lang="en-US" sz="1600">
                <a:solidFill>
                  <a:srgbClr val="000099"/>
                </a:solidFill>
                <a:cs typeface="Arial" charset="0"/>
              </a:rPr>
              <a:t>[Quack, Leibe, Van Gool, CIVR’08]</a:t>
            </a:r>
          </a:p>
        </p:txBody>
      </p:sp>
      <p:sp>
        <p:nvSpPr>
          <p:cNvPr id="15" name="Slide Number Placeholder 14"/>
          <p:cNvSpPr>
            <a:spLocks noGrp="1"/>
          </p:cNvSpPr>
          <p:nvPr>
            <p:ph type="sldNum" sz="quarter" idx="10"/>
          </p:nvPr>
        </p:nvSpPr>
        <p:spPr/>
        <p:txBody>
          <a:bodyPr/>
          <a:lstStyle/>
          <a:p>
            <a:pPr fontAlgn="base">
              <a:spcBef>
                <a:spcPct val="0"/>
              </a:spcBef>
              <a:spcAft>
                <a:spcPct val="0"/>
              </a:spcAft>
              <a:defRPr/>
            </a:pPr>
            <a:fld id="{5FEA7B59-9933-4D8F-B34B-A6B79A1CBFFE}" type="slidenum">
              <a:rPr lang="de-DE" smtClean="0">
                <a:solidFill>
                  <a:srgbClr val="000000"/>
                </a:solidFill>
              </a:rPr>
              <a:pPr fontAlgn="base">
                <a:spcBef>
                  <a:spcPct val="0"/>
                </a:spcBef>
                <a:spcAft>
                  <a:spcPct val="0"/>
                </a:spcAft>
                <a:defRPr/>
              </a:pPr>
              <a:t>59</a:t>
            </a:fld>
            <a:endParaRPr lang="de-DE">
              <a:solidFill>
                <a:srgbClr val="000000"/>
              </a:solidFill>
            </a:endParaRPr>
          </a:p>
        </p:txBody>
      </p:sp>
    </p:spTree>
    <p:extLst>
      <p:ext uri="{BB962C8B-B14F-4D97-AF65-F5344CB8AC3E}">
        <p14:creationId xmlns:p14="http://schemas.microsoft.com/office/powerpoint/2010/main" val="1173487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9" name="Slide Number Placeholder 8"/>
          <p:cNvSpPr>
            <a:spLocks noGrp="1"/>
          </p:cNvSpPr>
          <p:nvPr>
            <p:ph type="sldNum" sz="quarter" idx="12"/>
          </p:nvPr>
        </p:nvSpPr>
        <p:spPr/>
        <p:txBody>
          <a:bodyPr/>
          <a:lstStyle/>
          <a:p>
            <a:fld id="{7071D534-EAF5-7340-9EBE-DE4DF80614A8}" type="slidenum">
              <a:rPr lang="en-US" smtClean="0"/>
              <a:pPr/>
              <a:t>6</a:t>
            </a:fld>
            <a:endParaRPr lang="en-US"/>
          </a:p>
        </p:txBody>
      </p:sp>
      <p:sp>
        <p:nvSpPr>
          <p:cNvPr id="11" name="TextBox 10"/>
          <p:cNvSpPr txBox="1"/>
          <p:nvPr/>
        </p:nvSpPr>
        <p:spPr>
          <a:xfrm>
            <a:off x="7620000" y="6550223"/>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9005327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p:txBody>
          <a:bodyPr/>
          <a:lstStyle/>
          <a:p>
            <a:pPr eaLnBrk="1" hangingPunct="1"/>
            <a:r>
              <a:rPr lang="en-US" smtClean="0"/>
              <a:t>Application: Large-Scale Retrieval</a:t>
            </a:r>
            <a:endParaRPr lang="de-CH"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60</a:t>
            </a:fld>
            <a:endParaRPr lang="de-DE">
              <a:solidFill>
                <a:srgbClr val="000000"/>
              </a:solidFill>
            </a:endParaRPr>
          </a:p>
        </p:txBody>
      </p:sp>
    </p:spTree>
    <p:extLst>
      <p:ext uri="{BB962C8B-B14F-4D97-AF65-F5344CB8AC3E}">
        <p14:creationId xmlns:p14="http://schemas.microsoft.com/office/powerpoint/2010/main" val="37798111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pPr eaLnBrk="1" hangingPunct="1"/>
            <a:r>
              <a:rPr lang="en-US" smtClean="0"/>
              <a:t>Web Demo: Movie Poster Recognition</a:t>
            </a:r>
            <a:endParaRPr lang="de-CH" smtClean="0"/>
          </a:p>
        </p:txBody>
      </p:sp>
      <p:grpSp>
        <p:nvGrpSpPr>
          <p:cNvPr id="2" name="Group 10"/>
          <p:cNvGrpSpPr>
            <a:grpSpLocks/>
          </p:cNvGrpSpPr>
          <p:nvPr/>
        </p:nvGrpSpPr>
        <p:grpSpPr bwMode="auto">
          <a:xfrm>
            <a:off x="2286000" y="1092200"/>
            <a:ext cx="6265863" cy="5403850"/>
            <a:chOff x="1760499" y="1092168"/>
            <a:chExt cx="6265918" cy="5403924"/>
          </a:xfrm>
        </p:grpSpPr>
        <p:sp>
          <p:nvSpPr>
            <p:cNvPr id="30728" name="Rectangle 7"/>
            <p:cNvSpPr>
              <a:spLocks noChangeArrowheads="1"/>
            </p:cNvSpPr>
            <p:nvPr/>
          </p:nvSpPr>
          <p:spPr bwMode="auto">
            <a:xfrm>
              <a:off x="1760499" y="6126760"/>
              <a:ext cx="6265918" cy="369332"/>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de-CH" u="sng">
                  <a:solidFill>
                    <a:srgbClr val="000099"/>
                  </a:solidFill>
                  <a:cs typeface="Arial" charset="0"/>
                </a:rPr>
                <a:t>http://www.kooaba.com/en/products_engine.html#</a:t>
              </a:r>
            </a:p>
          </p:txBody>
        </p:sp>
        <p:pic>
          <p:nvPicPr>
            <p:cNvPr id="30729" name="Picture 2"/>
            <p:cNvPicPr>
              <a:picLocks noChangeAspect="1" noChangeArrowheads="1"/>
            </p:cNvPicPr>
            <p:nvPr/>
          </p:nvPicPr>
          <p:blipFill>
            <a:blip r:embed="rId2"/>
            <a:srcRect/>
            <a:stretch>
              <a:fillRect/>
            </a:stretch>
          </p:blipFill>
          <p:spPr bwMode="auto">
            <a:xfrm>
              <a:off x="2083962" y="1092168"/>
              <a:ext cx="5618992" cy="4962626"/>
            </a:xfrm>
            <a:prstGeom prst="rect">
              <a:avLst/>
            </a:prstGeom>
            <a:noFill/>
            <a:ln w="12700" cap="sq">
              <a:noFill/>
              <a:miter lim="800000"/>
              <a:headEnd type="none" w="sm" len="sm"/>
              <a:tailEnd type="none" w="sm" len="sm"/>
            </a:ln>
          </p:spPr>
        </p:pic>
      </p:grpSp>
      <p:sp>
        <p:nvSpPr>
          <p:cNvPr id="30726" name="Rectangle 9"/>
          <p:cNvSpPr>
            <a:spLocks noChangeArrowheads="1"/>
          </p:cNvSpPr>
          <p:nvPr/>
        </p:nvSpPr>
        <p:spPr bwMode="auto">
          <a:xfrm>
            <a:off x="373063" y="4013200"/>
            <a:ext cx="1816100" cy="6461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50’000 movie</a:t>
            </a:r>
            <a:br>
              <a:rPr lang="en-US">
                <a:solidFill>
                  <a:srgbClr val="000000"/>
                </a:solidFill>
                <a:cs typeface="Arial" charset="0"/>
              </a:rPr>
            </a:br>
            <a:r>
              <a:rPr lang="en-US">
                <a:solidFill>
                  <a:srgbClr val="000000"/>
                </a:solidFill>
                <a:cs typeface="Arial" charset="0"/>
              </a:rPr>
              <a:t>posters indexed</a:t>
            </a:r>
            <a:endParaRPr lang="de-CH">
              <a:solidFill>
                <a:srgbClr val="FFFFFF"/>
              </a:solidFill>
              <a:cs typeface="Arial" charset="0"/>
            </a:endParaRPr>
          </a:p>
        </p:txBody>
      </p:sp>
      <p:sp>
        <p:nvSpPr>
          <p:cNvPr id="30727" name="Rectangle 11"/>
          <p:cNvSpPr>
            <a:spLocks noChangeArrowheads="1"/>
          </p:cNvSpPr>
          <p:nvPr/>
        </p:nvSpPr>
        <p:spPr bwMode="auto">
          <a:xfrm>
            <a:off x="373063" y="4889500"/>
            <a:ext cx="2298700" cy="12001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Query-by-image</a:t>
            </a:r>
            <a:br>
              <a:rPr lang="en-US">
                <a:solidFill>
                  <a:srgbClr val="000000"/>
                </a:solidFill>
                <a:cs typeface="Arial" charset="0"/>
              </a:rPr>
            </a:br>
            <a:r>
              <a:rPr lang="en-US">
                <a:solidFill>
                  <a:srgbClr val="000000"/>
                </a:solidFill>
                <a:cs typeface="Arial" charset="0"/>
              </a:rPr>
              <a:t>from mobile phone</a:t>
            </a:r>
            <a:br>
              <a:rPr lang="en-US">
                <a:solidFill>
                  <a:srgbClr val="000000"/>
                </a:solidFill>
                <a:cs typeface="Arial" charset="0"/>
              </a:rPr>
            </a:br>
            <a:r>
              <a:rPr lang="en-US">
                <a:solidFill>
                  <a:srgbClr val="000000"/>
                </a:solidFill>
                <a:cs typeface="Arial" charset="0"/>
              </a:rPr>
              <a:t>available in Switzer-</a:t>
            </a:r>
            <a:br>
              <a:rPr lang="en-US">
                <a:solidFill>
                  <a:srgbClr val="000000"/>
                </a:solidFill>
                <a:cs typeface="Arial" charset="0"/>
              </a:rPr>
            </a:br>
            <a:r>
              <a:rPr lang="en-US">
                <a:solidFill>
                  <a:srgbClr val="000000"/>
                </a:solidFill>
                <a:cs typeface="Arial" charset="0"/>
              </a:rPr>
              <a:t>land</a:t>
            </a:r>
            <a:endParaRPr lang="de-CH">
              <a:solidFill>
                <a:srgbClr val="FFFFFF"/>
              </a:solidFill>
              <a:cs typeface="Arial" charset="0"/>
            </a:endParaRPr>
          </a:p>
        </p:txBody>
      </p:sp>
      <p:sp>
        <p:nvSpPr>
          <p:cNvPr id="8" name="Slide Number Placeholder 7"/>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61</a:t>
            </a:fld>
            <a:endParaRPr lang="de-DE">
              <a:solidFill>
                <a:srgbClr val="000000"/>
              </a:solidFill>
            </a:endParaRPr>
          </a:p>
        </p:txBody>
      </p:sp>
    </p:spTree>
    <p:extLst>
      <p:ext uri="{BB962C8B-B14F-4D97-AF65-F5344CB8AC3E}">
        <p14:creationId xmlns:p14="http://schemas.microsoft.com/office/powerpoint/2010/main" val="2006712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3" t="24025" r="17500" b="22972"/>
          <a:stretch/>
        </p:blipFill>
        <p:spPr bwMode="auto">
          <a:xfrm>
            <a:off x="257735" y="-84044"/>
            <a:ext cx="8476129" cy="36718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470" t="34211" r="27648" b="8204"/>
          <a:stretch/>
        </p:blipFill>
        <p:spPr bwMode="auto">
          <a:xfrm>
            <a:off x="990600" y="3200400"/>
            <a:ext cx="7010400" cy="393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idx="12"/>
          </p:nvPr>
        </p:nvSpPr>
        <p:spPr/>
        <p:txBody>
          <a:bodyPr/>
          <a:lstStyle/>
          <a:p>
            <a:fld id="{D58F9E31-BAEE-4B2A-AF01-5F5E8A6439DF}" type="slidenum">
              <a:rPr lang="en-US" smtClean="0"/>
              <a:pPr/>
              <a:t>62</a:t>
            </a:fld>
            <a:endParaRPr lang="en-US"/>
          </a:p>
        </p:txBody>
      </p:sp>
    </p:spTree>
    <p:extLst>
      <p:ext uri="{BB962C8B-B14F-4D97-AF65-F5344CB8AC3E}">
        <p14:creationId xmlns:p14="http://schemas.microsoft.com/office/powerpoint/2010/main" val="27310534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solidFill>
                  <a:srgbClr val="0070C0"/>
                </a:solidFill>
                <a:latin typeface="Arial" pitchFamily="34" charset="0"/>
                <a:cs typeface="Arial" pitchFamily="34" charset="0"/>
              </a:rPr>
              <a:t>Generalized Hough Transform</a:t>
            </a:r>
          </a:p>
          <a:p>
            <a:pPr lvl="1"/>
            <a:r>
              <a:rPr lang="en-US" sz="2400" dirty="0" smtClean="0">
                <a:solidFill>
                  <a:srgbClr val="0070C0"/>
                </a:solidFill>
                <a:latin typeface="Arial" pitchFamily="34" charset="0"/>
                <a:cs typeface="Arial" pitchFamily="34" charset="0"/>
              </a:rPr>
              <a:t>Let each matched feature cast a vote on location, scale, orientation of the model object </a:t>
            </a:r>
          </a:p>
          <a:p>
            <a:pPr lvl="1"/>
            <a:r>
              <a:rPr lang="en-US" sz="2400" dirty="0" smtClean="0">
                <a:solidFill>
                  <a:srgbClr val="0070C0"/>
                </a:solidFill>
                <a:latin typeface="Arial" pitchFamily="34" charset="0"/>
                <a:cs typeface="Arial" pitchFamily="34" charset="0"/>
              </a:rPr>
              <a:t>Verify parameters with enough votes</a:t>
            </a:r>
            <a:endParaRPr lang="en-US" sz="2400" dirty="0">
              <a:solidFill>
                <a:srgbClr val="0070C0"/>
              </a:solidFill>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38920896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If we use scale, rotation, and translation invariant local features, then each feature match gives an alignment hypothesis (for scale, translation, and orientation of model in image).</a:t>
            </a:r>
            <a:endParaRPr lang="en-US" sz="2400" dirty="0"/>
          </a:p>
        </p:txBody>
      </p:sp>
      <p:pic>
        <p:nvPicPr>
          <p:cNvPr id="4"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5" name="TextBox 1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Adapted from Lana </a:t>
            </a:r>
            <a:r>
              <a:rPr lang="en-US" sz="1300" dirty="0" err="1" smtClean="0">
                <a:solidFill>
                  <a:srgbClr val="000000"/>
                </a:solidFill>
              </a:rPr>
              <a:t>Lazebnik</a:t>
            </a:r>
            <a:endParaRPr lang="en-US" sz="1300" dirty="0">
              <a:solidFill>
                <a:srgbClr val="000000"/>
              </a:solidFill>
            </a:endParaRPr>
          </a:p>
        </p:txBody>
      </p:sp>
      <p:sp>
        <p:nvSpPr>
          <p:cNvPr id="16" name="Slide Number Placeholder 15"/>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64</a:t>
            </a:fld>
            <a:endParaRPr lang="en-US">
              <a:solidFill>
                <a:srgbClr val="000000"/>
              </a:solidFill>
            </a:endParaRPr>
          </a:p>
        </p:txBody>
      </p:sp>
    </p:spTree>
    <p:extLst>
      <p:ext uri="{BB962C8B-B14F-4D97-AF65-F5344CB8AC3E}">
        <p14:creationId xmlns:p14="http://schemas.microsoft.com/office/powerpoint/2010/main" val="32877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21"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4"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7"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30"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33" name="Slide Number Placeholder 32"/>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65</a:t>
            </a:fld>
            <a:endParaRPr lang="en-US">
              <a:solidFill>
                <a:srgbClr val="000000"/>
              </a:solidFill>
            </a:endParaRPr>
          </a:p>
        </p:txBody>
      </p:sp>
    </p:spTree>
    <p:extLst>
      <p:ext uri="{BB962C8B-B14F-4D97-AF65-F5344CB8AC3E}">
        <p14:creationId xmlns:p14="http://schemas.microsoft.com/office/powerpoint/2010/main" val="33517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8458200" cy="838200"/>
          </a:xfrm>
        </p:spPr>
        <p:txBody>
          <a:bodyPr/>
          <a:lstStyle/>
          <a:p>
            <a:r>
              <a:rPr lang="en-US" sz="3000" dirty="0" smtClean="0"/>
              <a:t>Gen Hough Transform details (Lowe’s system)</a:t>
            </a:r>
          </a:p>
        </p:txBody>
      </p:sp>
      <p:sp>
        <p:nvSpPr>
          <p:cNvPr id="878595" name="Rectangle 3"/>
          <p:cNvSpPr>
            <a:spLocks noGrp="1" noChangeArrowheads="1"/>
          </p:cNvSpPr>
          <p:nvPr>
            <p:ph type="body" idx="1"/>
          </p:nvPr>
        </p:nvSpPr>
        <p:spPr>
          <a:xfrm>
            <a:off x="685800" y="1066800"/>
            <a:ext cx="7772400" cy="5257800"/>
          </a:xfrm>
        </p:spPr>
        <p:txBody>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a:t>
            </a:r>
            <a:r>
              <a:rPr lang="en-US" dirty="0" err="1" smtClean="0"/>
              <a:t>btwn</a:t>
            </a:r>
            <a:r>
              <a:rPr lang="en-US" dirty="0" smtClean="0"/>
              <a:t> a test SIFT feature and a model feature vote in a 4D Hough space</a:t>
            </a:r>
          </a:p>
          <a:p>
            <a:pPr lvl="1"/>
            <a:r>
              <a:rPr lang="en-US" dirty="0" smtClean="0"/>
              <a:t>Use broad bin sizes of 30 degrees for orientation, a factor of 2 for scale, and 0.25 times image size for location</a:t>
            </a:r>
          </a:p>
          <a:p>
            <a:pPr lvl="1"/>
            <a:r>
              <a:rPr lang="en-US" dirty="0" smtClean="0"/>
              <a:t>Vote for two closest bins in each dimension</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p:txBody>
      </p:sp>
      <p:sp>
        <p:nvSpPr>
          <p:cNvPr id="48132" name="Rectangle 4"/>
          <p:cNvSpPr>
            <a:spLocks noChangeArrowheads="1"/>
          </p:cNvSpPr>
          <p:nvPr/>
        </p:nvSpPr>
        <p:spPr bwMode="auto">
          <a:xfrm>
            <a:off x="228600" y="6140450"/>
            <a:ext cx="8686800" cy="641350"/>
          </a:xfrm>
          <a:prstGeom prst="rect">
            <a:avLst/>
          </a:prstGeom>
          <a:noFill/>
          <a:ln w="9525">
            <a:noFill/>
            <a:miter lim="800000"/>
            <a:headEnd/>
            <a:tailEnd/>
          </a:ln>
        </p:spPr>
        <p:txBody>
          <a:bodyPr anchor="ctr">
            <a:spAutoFit/>
          </a:bodyPr>
          <a:lstStyle/>
          <a:p>
            <a:pPr defTabSz="914400" fontAlgn="base">
              <a:spcBef>
                <a:spcPct val="0"/>
              </a:spcBef>
              <a:spcAft>
                <a:spcPct val="0"/>
              </a:spcAft>
            </a:pPr>
            <a:r>
              <a:rPr lang="en-US">
                <a:solidFill>
                  <a:srgbClr val="000000"/>
                </a:solidFill>
                <a:cs typeface="Arial" pitchFamily="34" charset="0"/>
              </a:rPr>
              <a:t>David G. Lowe. </a:t>
            </a:r>
            <a:r>
              <a:rPr lang="en-US" b="1">
                <a:solidFill>
                  <a:srgbClr val="000000"/>
                </a:solidFill>
                <a:cs typeface="Arial" pitchFamily="34" charset="0"/>
                <a:hlinkClick r:id="rId3"/>
              </a:rPr>
              <a:t>"Distinctive image features from scale-invariant keypoints.”</a:t>
            </a:r>
            <a:r>
              <a:rPr lang="en-US" b="1">
                <a:solidFill>
                  <a:srgbClr val="000000"/>
                </a:solidFill>
                <a:cs typeface="Arial" pitchFamily="34" charset="0"/>
              </a:rPr>
              <a:t> </a:t>
            </a:r>
            <a:r>
              <a:rPr lang="en-US" i="1">
                <a:solidFill>
                  <a:srgbClr val="000000"/>
                </a:solidFill>
                <a:cs typeface="Arial" pitchFamily="34" charset="0"/>
              </a:rPr>
              <a:t>IJCV</a:t>
            </a:r>
            <a:r>
              <a:rPr lang="en-US">
                <a:solidFill>
                  <a:srgbClr val="000000"/>
                </a:solidFill>
                <a:cs typeface="Arial" pitchFamily="34" charset="0"/>
              </a:rPr>
              <a:t> 60 (2), pp. 91-110, 2004. </a:t>
            </a:r>
          </a:p>
        </p:txBody>
      </p:sp>
      <p:sp>
        <p:nvSpPr>
          <p:cNvPr id="5" name="TextBox 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Slide credit: Lana </a:t>
            </a:r>
            <a:r>
              <a:rPr lang="en-US" sz="1300" dirty="0" err="1" smtClean="0">
                <a:solidFill>
                  <a:srgbClr val="000000"/>
                </a:solidFill>
              </a:rPr>
              <a:t>Lazebnik</a:t>
            </a:r>
            <a:endParaRPr lang="en-US" sz="1300" dirty="0">
              <a:solidFill>
                <a:srgbClr val="000000"/>
              </a:solidFill>
            </a:endParaRPr>
          </a:p>
        </p:txBody>
      </p:sp>
      <p:sp>
        <p:nvSpPr>
          <p:cNvPr id="6" name="Slide Number Placeholder 5"/>
          <p:cNvSpPr>
            <a:spLocks noGrp="1"/>
          </p:cNvSpPr>
          <p:nvPr>
            <p:ph type="sldNum" sz="quarter" idx="12"/>
          </p:nvPr>
        </p:nvSpPr>
        <p:spPr>
          <a:xfrm>
            <a:off x="7162800" y="6324600"/>
            <a:ext cx="1905000" cy="457200"/>
          </a:xfrm>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66</a:t>
            </a:fld>
            <a:endParaRPr lang="en-US" dirty="0"/>
          </a:p>
        </p:txBody>
      </p:sp>
    </p:spTree>
    <p:extLst>
      <p:ext uri="{BB962C8B-B14F-4D97-AF65-F5344CB8AC3E}">
        <p14:creationId xmlns:p14="http://schemas.microsoft.com/office/powerpoint/2010/main" val="34170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7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7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7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7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7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1" build="p" bldLvl="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53988"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a:srcRect/>
          <a:stretch>
            <a:fillRect/>
          </a:stretch>
        </p:blipFill>
        <p:spPr bwMode="auto">
          <a:xfrm>
            <a:off x="3371850"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a:srcRect/>
          <a:stretch>
            <a:fillRect/>
          </a:stretch>
        </p:blipFill>
        <p:spPr bwMode="auto">
          <a:xfrm>
            <a:off x="6251575" y="1347788"/>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a:srcRect/>
          <a:stretch>
            <a:fillRect/>
          </a:stretch>
        </p:blipFill>
        <p:spPr bwMode="auto">
          <a:xfrm>
            <a:off x="6251575"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3367088" y="5254625"/>
            <a:ext cx="2921000" cy="43088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dirty="0">
                <a:solidFill>
                  <a:srgbClr val="000000"/>
                </a:solidFill>
              </a:rPr>
              <a:t>Objects recognized, </a:t>
            </a:r>
          </a:p>
        </p:txBody>
      </p:sp>
      <p:sp>
        <p:nvSpPr>
          <p:cNvPr id="9" name="TextBox 8"/>
          <p:cNvSpPr txBox="1">
            <a:spLocks noChangeArrowheads="1"/>
          </p:cNvSpPr>
          <p:nvPr/>
        </p:nvSpPr>
        <p:spPr bwMode="auto">
          <a:xfrm>
            <a:off x="6324600" y="5287963"/>
            <a:ext cx="2482850" cy="76993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300038" y="381000"/>
            <a:ext cx="3509962" cy="64633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3600" dirty="0" smtClean="0">
                <a:solidFill>
                  <a:srgbClr val="000000"/>
                </a:solidFill>
              </a:rPr>
              <a:t>Example result</a:t>
            </a:r>
            <a:endParaRPr lang="en-US" sz="3600" dirty="0">
              <a:solidFill>
                <a:srgbClr val="000000"/>
              </a:solidFill>
            </a:endParaRPr>
          </a:p>
        </p:txBody>
      </p:sp>
      <p:sp>
        <p:nvSpPr>
          <p:cNvPr id="24585" name="TextBox 12"/>
          <p:cNvSpPr txBox="1">
            <a:spLocks noChangeArrowheads="1"/>
          </p:cNvSpPr>
          <p:nvPr/>
        </p:nvSpPr>
        <p:spPr bwMode="auto">
          <a:xfrm>
            <a:off x="80963" y="5251450"/>
            <a:ext cx="3103562" cy="769938"/>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0" y="6488113"/>
            <a:ext cx="1789113" cy="3698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rPr>
              <a:t>[Lowe]</a:t>
            </a:r>
          </a:p>
        </p:txBody>
      </p:sp>
      <p:sp>
        <p:nvSpPr>
          <p:cNvPr id="11" name="Slide Number Placeholder 10"/>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67</a:t>
            </a:fld>
            <a:endParaRPr lang="en-US">
              <a:solidFill>
                <a:srgbClr val="000000"/>
              </a:solidFill>
            </a:endParaRPr>
          </a:p>
        </p:txBody>
      </p:sp>
    </p:spTree>
    <p:extLst>
      <p:ext uri="{BB962C8B-B14F-4D97-AF65-F5344CB8AC3E}">
        <p14:creationId xmlns:p14="http://schemas.microsoft.com/office/powerpoint/2010/main" val="9400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701675" y="152400"/>
            <a:ext cx="7772400" cy="1143000"/>
          </a:xfrm>
        </p:spPr>
        <p:txBody>
          <a:bodyPr/>
          <a:lstStyle/>
          <a:p>
            <a:r>
              <a:rPr lang="en-US" sz="4000" dirty="0" smtClean="0">
                <a:latin typeface="Arial" pitchFamily="34" charset="0"/>
              </a:rPr>
              <a:t>Recall: difficulties of voting</a:t>
            </a:r>
          </a:p>
        </p:txBody>
      </p:sp>
      <p:sp>
        <p:nvSpPr>
          <p:cNvPr id="21507" name="Content Placeholder 3"/>
          <p:cNvSpPr>
            <a:spLocks noGrp="1"/>
          </p:cNvSpPr>
          <p:nvPr>
            <p:ph idx="1"/>
          </p:nvPr>
        </p:nvSpPr>
        <p:spPr>
          <a:xfrm>
            <a:off x="701675" y="1600200"/>
            <a:ext cx="7772400" cy="4114800"/>
          </a:xfrm>
        </p:spPr>
        <p:txBody>
          <a:bodyPr/>
          <a:lstStyle/>
          <a:p>
            <a:r>
              <a:rPr lang="en-US" sz="2800" dirty="0" smtClean="0">
                <a:latin typeface="Arial" pitchFamily="34" charset="0"/>
              </a:rPr>
              <a:t>Noise/clutter can lead to as many votes as true target</a:t>
            </a:r>
          </a:p>
          <a:p>
            <a:r>
              <a:rPr lang="en-US" sz="2800" dirty="0" smtClean="0">
                <a:latin typeface="Arial" pitchFamily="34" charset="0"/>
              </a:rPr>
              <a:t>Bin size for the accumulator array must be chosen carefully</a:t>
            </a:r>
          </a:p>
          <a:p>
            <a:endParaRPr lang="en-US" sz="2800" dirty="0" smtClean="0">
              <a:latin typeface="Arial" pitchFamily="34" charset="0"/>
            </a:endParaRPr>
          </a:p>
          <a:p>
            <a:r>
              <a:rPr lang="en-US" sz="2800" dirty="0" smtClean="0">
                <a:latin typeface="Arial" pitchFamily="34" charset="0"/>
              </a:rPr>
              <a:t>In practice, good idea to make broad bins and spread votes to nearby bins, since verification stage can prune bad vote peaks.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B940109-A4C9-4416-A7E2-5D1D0AAB7784}" type="slidenum">
              <a:rPr lang="en-US" smtClean="0">
                <a:solidFill>
                  <a:srgbClr val="000000"/>
                </a:solidFill>
              </a:rPr>
              <a:pPr fontAlgn="base">
                <a:spcBef>
                  <a:spcPct val="0"/>
                </a:spcBef>
                <a:spcAft>
                  <a:spcPct val="0"/>
                </a:spcAft>
                <a:defRPr/>
              </a:pPr>
              <a:t>68</a:t>
            </a:fld>
            <a:endParaRPr lang="en-US">
              <a:solidFill>
                <a:srgbClr val="000000"/>
              </a:solidFill>
            </a:endParaRPr>
          </a:p>
        </p:txBody>
      </p:sp>
    </p:spTree>
    <p:extLst>
      <p:ext uri="{BB962C8B-B14F-4D97-AF65-F5344CB8AC3E}">
        <p14:creationId xmlns:p14="http://schemas.microsoft.com/office/powerpoint/2010/main" val="11914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701675"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a:lstStyle>
          <a:p>
            <a:r>
              <a:rPr lang="en-US" sz="4000" dirty="0" smtClean="0">
                <a:latin typeface="Arial" pitchFamily="34" charset="0"/>
              </a:rPr>
              <a:t>Gen Hough </a:t>
            </a:r>
            <a:r>
              <a:rPr lang="en-US" sz="4000" dirty="0" err="1" smtClean="0">
                <a:latin typeface="Arial" pitchFamily="34" charset="0"/>
              </a:rPr>
              <a:t>vs</a:t>
            </a:r>
            <a:r>
              <a:rPr lang="en-US" sz="4000" dirty="0" smtClean="0">
                <a:latin typeface="Arial" pitchFamily="34" charset="0"/>
              </a:rPr>
              <a:t> RANSAC</a:t>
            </a:r>
          </a:p>
        </p:txBody>
      </p:sp>
      <p:sp>
        <p:nvSpPr>
          <p:cNvPr id="8" name="Content Placeholder 3"/>
          <p:cNvSpPr txBox="1">
            <a:spLocks/>
          </p:cNvSpPr>
          <p:nvPr/>
        </p:nvSpPr>
        <p:spPr bwMode="auto">
          <a:xfrm>
            <a:off x="156119" y="1406435"/>
            <a:ext cx="4568281"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GHT</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S</a:t>
            </a:r>
            <a:r>
              <a:rPr lang="en-US" sz="2400" dirty="0" smtClean="0">
                <a:latin typeface="Arial" pitchFamily="34" charset="0"/>
              </a:rPr>
              <a:t>ingle correspondence -&gt; vote for all consistent parameters</a:t>
            </a:r>
          </a:p>
          <a:p>
            <a:pPr marL="342900" indent="-342900" algn="l">
              <a:buFont typeface="Arial" pitchFamily="34" charset="0"/>
              <a:buChar char="•"/>
            </a:pPr>
            <a:r>
              <a:rPr lang="en-US" sz="2400" dirty="0">
                <a:latin typeface="Arial" pitchFamily="34" charset="0"/>
              </a:rPr>
              <a:t>R</a:t>
            </a:r>
            <a:r>
              <a:rPr lang="en-US" sz="2400" dirty="0" smtClean="0">
                <a:latin typeface="Arial" pitchFamily="34" charset="0"/>
              </a:rPr>
              <a:t>epresents uncertainty in the model parameter space</a:t>
            </a:r>
          </a:p>
          <a:p>
            <a:pPr marL="342900" indent="-342900" algn="l">
              <a:buFont typeface="Arial" pitchFamily="34" charset="0"/>
              <a:buChar char="•"/>
            </a:pPr>
            <a:r>
              <a:rPr lang="en-US" sz="2400" dirty="0" smtClean="0">
                <a:latin typeface="Arial" pitchFamily="34" charset="0"/>
              </a:rPr>
              <a:t>Linear complexity in number of correspondences and number of voting cells; beyond 4D vote space impractical</a:t>
            </a:r>
          </a:p>
          <a:p>
            <a:pPr marL="342900" indent="-342900" algn="l">
              <a:buFont typeface="Arial" pitchFamily="34" charset="0"/>
              <a:buChar char="•"/>
            </a:pPr>
            <a:r>
              <a:rPr lang="en-US" sz="2400" dirty="0" smtClean="0">
                <a:latin typeface="Arial" pitchFamily="34" charset="0"/>
              </a:rPr>
              <a:t>Can handle high outlier ratio</a:t>
            </a:r>
          </a:p>
        </p:txBody>
      </p:sp>
      <p:sp>
        <p:nvSpPr>
          <p:cNvPr id="9" name="Content Placeholder 3"/>
          <p:cNvSpPr txBox="1">
            <a:spLocks/>
          </p:cNvSpPr>
          <p:nvPr/>
        </p:nvSpPr>
        <p:spPr bwMode="auto">
          <a:xfrm>
            <a:off x="5176020" y="1454331"/>
            <a:ext cx="3967979" cy="4336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RANSAC</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M</a:t>
            </a:r>
            <a:r>
              <a:rPr lang="en-US" sz="2400" dirty="0" smtClean="0">
                <a:latin typeface="Arial" pitchFamily="34" charset="0"/>
              </a:rPr>
              <a:t>inimal subset of correspondences to estimate model -&gt; count inliers</a:t>
            </a:r>
          </a:p>
          <a:p>
            <a:pPr marL="342900" indent="-342900" algn="l">
              <a:buFont typeface="Arial" pitchFamily="34" charset="0"/>
              <a:buChar char="•"/>
            </a:pPr>
            <a:r>
              <a:rPr lang="en-US" sz="2400" dirty="0" smtClean="0">
                <a:latin typeface="Arial" pitchFamily="34" charset="0"/>
              </a:rPr>
              <a:t>Represents uncertainty in image space</a:t>
            </a:r>
          </a:p>
          <a:p>
            <a:pPr marL="342900" indent="-342900" algn="l">
              <a:buFont typeface="Arial" pitchFamily="34" charset="0"/>
              <a:buChar char="•"/>
            </a:pPr>
            <a:r>
              <a:rPr lang="en-US" sz="2400" dirty="0" smtClean="0">
                <a:latin typeface="Arial" pitchFamily="34" charset="0"/>
              </a:rPr>
              <a:t>Must search all data points to check for inliers each iteration</a:t>
            </a:r>
          </a:p>
          <a:p>
            <a:pPr marL="342900" indent="-342900" algn="l">
              <a:buFont typeface="Arial" pitchFamily="34" charset="0"/>
              <a:buChar char="•"/>
            </a:pPr>
            <a:r>
              <a:rPr lang="en-US" sz="2400" dirty="0" smtClean="0">
                <a:latin typeface="Arial" pitchFamily="34" charset="0"/>
              </a:rPr>
              <a:t>Scales better to high-d parameter spaces</a:t>
            </a:r>
          </a:p>
        </p:txBody>
      </p:sp>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defRPr/>
            </a:pPr>
            <a:fld id="{5841CA08-44A4-494B-B620-99C08F8F3DB9}" type="slidenum">
              <a:rPr lang="en-US" smtClean="0"/>
              <a:pPr>
                <a:defRPr/>
              </a:pPr>
              <a:t>69</a:t>
            </a:fld>
            <a:endParaRPr lang="en-US"/>
          </a:p>
        </p:txBody>
      </p:sp>
    </p:spTree>
    <p:extLst>
      <p:ext uri="{BB962C8B-B14F-4D97-AF65-F5344CB8AC3E}">
        <p14:creationId xmlns:p14="http://schemas.microsoft.com/office/powerpoint/2010/main" val="40772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1203"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1204"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9158326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Tuesday!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70</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2227"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2228"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5" descr="building2_siftpatches.jpg"/>
          <p:cNvPicPr>
            <a:picLocks noChangeAspect="1"/>
          </p:cNvPicPr>
          <p:nvPr/>
        </p:nvPicPr>
        <p:blipFill>
          <a:blip r:embed="rId5">
            <a:extLst>
              <a:ext uri="{28A0092B-C50C-407E-A947-70E740481C1C}">
                <a14:useLocalDpi xmlns:a14="http://schemas.microsoft.com/office/drawing/2010/main" val="0"/>
              </a:ext>
            </a:extLst>
          </a:blip>
          <a:srcRect l="9975" t="5734" r="10223" b="8244"/>
          <a:stretch>
            <a:fillRect/>
          </a:stretch>
        </p:blipFill>
        <p:spPr bwMode="auto">
          <a:xfrm>
            <a:off x="4800600" y="1344613"/>
            <a:ext cx="4038600"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0" name="Picture 6" descr="building1_siftpatches.jpg"/>
          <p:cNvPicPr>
            <a:picLocks noChangeAspect="1"/>
          </p:cNvPicPr>
          <p:nvPr/>
        </p:nvPicPr>
        <p:blipFill>
          <a:blip r:embed="rId6">
            <a:extLst>
              <a:ext uri="{28A0092B-C50C-407E-A947-70E740481C1C}">
                <a14:useLocalDpi xmlns:a14="http://schemas.microsoft.com/office/drawing/2010/main" val="0"/>
              </a:ext>
            </a:extLst>
          </a:blip>
          <a:srcRect l="9975" t="3943" r="10223" b="8601"/>
          <a:stretch>
            <a:fillRect/>
          </a:stretch>
        </p:blipFill>
        <p:spPr bwMode="auto">
          <a:xfrm>
            <a:off x="457200" y="1325563"/>
            <a:ext cx="4038600"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a:extLst>
            <a:ext uri="{909E8E84-426E-40dd-AFC4-6F175D3DCCD1}">
              <a14:hiddenFill xmlns="" xmlns:a14="http://schemas.microsoft.com/office/drawing/2010/main">
                <a:noFill/>
              </a14:hiddenFill>
            </a:ext>
          </a:extLst>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a:extLst>
            <a:ext uri="{909E8E84-426E-40dd-AFC4-6F175D3DCCD1}">
              <a14:hiddenFill xmlns="" xmlns:a14="http://schemas.microsoft.com/office/drawing/2010/main">
                <a:noFill/>
              </a14:hiddenFill>
            </a:ext>
          </a:extLst>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a:extLst>
            <a:ext uri="{909E8E84-426E-40dd-AFC4-6F175D3DCCD1}">
              <a14:hiddenFill xmlns="" xmlns:a14="http://schemas.microsoft.com/office/drawing/2010/main">
                <a:noFill/>
              </a14:hiddenFill>
            </a:ext>
          </a:extLst>
        </p:spPr>
      </p:cxnSp>
      <p:sp>
        <p:nvSpPr>
          <p:cNvPr id="21" name="TextBox 20"/>
          <p:cNvSpPr txBox="1">
            <a:spLocks noChangeArrowheads="1"/>
          </p:cNvSpPr>
          <p:nvPr/>
        </p:nvSpPr>
        <p:spPr bwMode="auto">
          <a:xfrm>
            <a:off x="3733800" y="1684338"/>
            <a:ext cx="914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4000" b="1" smtClean="0">
                <a:solidFill>
                  <a:srgbClr val="000000"/>
                </a:solidFill>
              </a:rPr>
              <a:t>?</a:t>
            </a:r>
          </a:p>
        </p:txBody>
      </p:sp>
      <p:sp>
        <p:nvSpPr>
          <p:cNvPr id="22" name="TextBox 21"/>
          <p:cNvSpPr txBox="1">
            <a:spLocks noChangeArrowheads="1"/>
          </p:cNvSpPr>
          <p:nvPr/>
        </p:nvSpPr>
        <p:spPr bwMode="auto">
          <a:xfrm>
            <a:off x="685800" y="4754563"/>
            <a:ext cx="8001000" cy="164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smtClean="0">
                <a:solidFill>
                  <a:srgbClr val="000000"/>
                </a:solidFill>
              </a:rPr>
              <a:t>To generate </a:t>
            </a:r>
            <a:r>
              <a:rPr lang="en-US" sz="2400" b="1" smtClean="0">
                <a:solidFill>
                  <a:srgbClr val="000000"/>
                </a:solidFill>
              </a:rPr>
              <a:t>candidate matches</a:t>
            </a:r>
            <a:r>
              <a:rPr lang="en-US" sz="2400" smtClean="0">
                <a:solidFill>
                  <a:srgbClr val="000000"/>
                </a:solidFill>
              </a:rPr>
              <a:t>, find patches that have the most similar appearance (e.g., lowest SSD)</a:t>
            </a:r>
          </a:p>
          <a:p>
            <a:pPr eaLnBrk="0" fontAlgn="base" hangingPunct="0">
              <a:spcBef>
                <a:spcPct val="0"/>
              </a:spcBef>
              <a:spcAft>
                <a:spcPts val="600"/>
              </a:spcAft>
            </a:pPr>
            <a:r>
              <a:rPr lang="en-US" sz="2400" smtClean="0">
                <a:solidFill>
                  <a:srgbClr val="000000"/>
                </a:solidFill>
              </a:rPr>
              <a:t>Simplest approach: compare them all, take the closest (or closest k, or within a thresholded distance)</a:t>
            </a:r>
          </a:p>
        </p:txBody>
      </p:sp>
      <p:sp>
        <p:nvSpPr>
          <p:cNvPr id="52237" name="TextBox 22"/>
          <p:cNvSpPr txBox="1">
            <a:spLocks noChangeArrowheads="1"/>
          </p:cNvSpPr>
          <p:nvPr/>
        </p:nvSpPr>
        <p:spPr bwMode="auto">
          <a:xfrm>
            <a:off x="1981200" y="43846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1</a:t>
            </a:r>
          </a:p>
        </p:txBody>
      </p:sp>
      <p:sp>
        <p:nvSpPr>
          <p:cNvPr id="52238" name="TextBox 23"/>
          <p:cNvSpPr txBox="1">
            <a:spLocks noChangeArrowheads="1"/>
          </p:cNvSpPr>
          <p:nvPr/>
        </p:nvSpPr>
        <p:spPr bwMode="auto">
          <a:xfrm>
            <a:off x="6400800" y="4373563"/>
            <a:ext cx="1524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2</a:t>
            </a:r>
          </a:p>
        </p:txBody>
      </p:sp>
      <p:sp>
        <p:nvSpPr>
          <p:cNvPr id="17" name="TextBox 16"/>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179903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a14="http://schemas.microsoft.com/office/drawing/2010/main" val="0"/>
              </a:ext>
            </a:extLst>
          </a:blip>
          <a:srcRect l="9975" t="5734" r="10223" b="8244"/>
          <a:stretch>
            <a:fillRect/>
          </a:stretch>
        </p:blipFill>
        <p:spPr bwMode="auto">
          <a:xfrm>
            <a:off x="609600" y="4343400"/>
            <a:ext cx="28956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rot="5400000">
            <a:off x="4506913" y="6237288"/>
            <a:ext cx="762000" cy="784225"/>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39375" t="52499" r="41875" b="25000"/>
          <a:stretch>
            <a:fillRect/>
          </a:stretch>
        </p:blipFill>
        <p:spPr bwMode="auto">
          <a:xfrm>
            <a:off x="4513263" y="4495800"/>
            <a:ext cx="592137"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a:off x="4495800" y="5181600"/>
            <a:ext cx="558800" cy="457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a14="http://schemas.microsoft.com/office/drawing/2010/main" val="0"/>
              </a:ext>
            </a:extLst>
          </a:blip>
          <a:srcRect t="72945" r="79361"/>
          <a:stretch>
            <a:fillRect/>
          </a:stretch>
        </p:blipFill>
        <p:spPr bwMode="auto">
          <a:xfrm>
            <a:off x="4495800" y="5791200"/>
            <a:ext cx="533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2608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9" name="Straight Arrow Connector 28"/>
          <p:cNvCxnSpPr>
            <a:cxnSpLocks noChangeShapeType="1"/>
          </p:cNvCxnSpPr>
          <p:nvPr/>
        </p:nvCxnSpPr>
        <p:spPr bwMode="auto">
          <a:xfrm flipV="1">
            <a:off x="1219200" y="6019800"/>
            <a:ext cx="3429000" cy="295275"/>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30" name="Straight Arrow Connector 29"/>
          <p:cNvCxnSpPr>
            <a:cxnSpLocks noChangeShapeType="1"/>
          </p:cNvCxnSpPr>
          <p:nvPr/>
        </p:nvCxnSpPr>
        <p:spPr bwMode="auto">
          <a:xfrm flipV="1">
            <a:off x="1676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31" name="Double Bracket 17"/>
          <p:cNvSpPr>
            <a:spLocks noChangeArrowheads="1"/>
          </p:cNvSpPr>
          <p:nvPr/>
        </p:nvSpPr>
        <p:spPr bwMode="auto">
          <a:xfrm>
            <a:off x="3810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512763"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rot="5400000">
            <a:off x="4415725" y="3435925"/>
            <a:ext cx="693550" cy="6797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noChangeShapeType="1"/>
          </p:cNvCxnSpPr>
          <p:nvPr/>
        </p:nvCxnSpPr>
        <p:spPr bwMode="auto">
          <a:xfrm>
            <a:off x="3159922" y="2514600"/>
            <a:ext cx="1679865" cy="1303338"/>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39375" t="52499" r="41875" b="25000"/>
          <a:stretch>
            <a:fillRect/>
          </a:stretch>
        </p:blipFill>
        <p:spPr bwMode="auto">
          <a:xfrm>
            <a:off x="4422650" y="2400430"/>
            <a:ext cx="734435" cy="6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2057400" y="2690019"/>
            <a:ext cx="2667000" cy="23019"/>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a14="http://schemas.microsoft.com/office/drawing/2010/main" val="0"/>
              </a:ext>
            </a:extLst>
          </a:blip>
          <a:srcRect l="9975" t="3943" r="10223" b="8601"/>
          <a:stretch>
            <a:fillRect/>
          </a:stretch>
        </p:blipFill>
        <p:spPr bwMode="auto">
          <a:xfrm>
            <a:off x="6292517" y="2845358"/>
            <a:ext cx="2514600" cy="1917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4887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 xmlns:a14="http://schemas.microsoft.com/office/drawing/2010/main">
                <a:noFill/>
              </a14:hiddenFill>
            </a:ext>
          </a:extLst>
        </p:spPr>
      </p:cxnSp>
      <p:sp>
        <p:nvSpPr>
          <p:cNvPr id="44" name="TextBox 4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55158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4304</TotalTime>
  <Words>2822</Words>
  <Application>Microsoft Office PowerPoint</Application>
  <PresentationFormat>On-screen Show (4:3)</PresentationFormat>
  <Paragraphs>533</Paragraphs>
  <Slides>70</Slides>
  <Notes>53</Notes>
  <HiddenSlides>0</HiddenSlides>
  <MMClips>0</MMClips>
  <ScaleCrop>false</ScaleCrop>
  <HeadingPairs>
    <vt:vector size="8" baseType="variant">
      <vt:variant>
        <vt:lpstr>Fonts Used</vt:lpstr>
      </vt:variant>
      <vt:variant>
        <vt:i4>11</vt:i4>
      </vt:variant>
      <vt:variant>
        <vt:lpstr>Theme</vt:lpstr>
      </vt:variant>
      <vt:variant>
        <vt:i4>14</vt:i4>
      </vt:variant>
      <vt:variant>
        <vt:lpstr>Embedded OLE Servers</vt:lpstr>
      </vt:variant>
      <vt:variant>
        <vt:i4>1</vt:i4>
      </vt:variant>
      <vt:variant>
        <vt:lpstr>Slide Titles</vt:lpstr>
      </vt:variant>
      <vt:variant>
        <vt:i4>70</vt:i4>
      </vt:variant>
    </vt:vector>
  </HeadingPairs>
  <TitlesOfParts>
    <vt:vector size="96" baseType="lpstr">
      <vt:lpstr>DejaVu Sans</vt:lpstr>
      <vt:lpstr>ETH-Light</vt:lpstr>
      <vt:lpstr>ＭＳ Ｐゴシック</vt:lpstr>
      <vt:lpstr>Arial</vt:lpstr>
      <vt:lpstr>Calibri</vt:lpstr>
      <vt:lpstr>Cambria Math</vt:lpstr>
      <vt:lpstr>Helvetica</vt:lpstr>
      <vt:lpstr>Times</vt:lpstr>
      <vt:lpstr>Times New Roman</vt:lpstr>
      <vt:lpstr>Trebuchet MS</vt:lpstr>
      <vt:lpstr>Wingdings</vt:lpstr>
      <vt:lpstr>18_Default Design</vt:lpstr>
      <vt:lpstr>Default Design</vt:lpstr>
      <vt:lpstr>2_bernt</vt:lpstr>
      <vt:lpstr>2_Office Theme</vt:lpstr>
      <vt:lpstr>3_Office Theme</vt:lpstr>
      <vt:lpstr>8_Default Design</vt:lpstr>
      <vt:lpstr>Office Theme</vt:lpstr>
      <vt:lpstr>7_Office Theme</vt:lpstr>
      <vt:lpstr>6_Default Design</vt:lpstr>
      <vt:lpstr>1_Blank Presentation</vt:lpstr>
      <vt:lpstr>3_Blank Presentation</vt:lpstr>
      <vt:lpstr>3_bernt</vt:lpstr>
      <vt:lpstr>4_bernt</vt:lpstr>
      <vt:lpstr>11_Default Design</vt:lpstr>
      <vt:lpstr>Equation</vt:lpstr>
      <vt:lpstr>Indexing local features and instance recognition May 14th, 2015</vt:lpstr>
      <vt:lpstr>Announcements</vt:lpstr>
      <vt:lpstr>Approximating the Laplacian</vt:lpstr>
      <vt:lpstr>Recap: Features and filters</vt:lpstr>
      <vt:lpstr>Recap: Grouping &amp; fitting</vt:lpstr>
      <vt:lpstr>Recognition and learning</vt:lpstr>
      <vt:lpstr>Matching local features</vt:lpstr>
      <vt:lpstr>Matching local features</vt:lpstr>
      <vt:lpstr>Indexing local features</vt:lpstr>
      <vt:lpstr>PowerPoint Presentation</vt:lpstr>
      <vt:lpstr>Indexing local features</vt:lpstr>
      <vt:lpstr>Indexing local features</vt:lpstr>
      <vt:lpstr>Indexing local features:  inverted file index</vt:lpstr>
      <vt:lpstr>Text retrieval vs. image search</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vt:lpstr>
      <vt:lpstr>PowerPoint Presentation</vt:lpstr>
      <vt:lpstr>Recall: Texture representation example</vt:lpstr>
      <vt:lpstr>Visual vocabulary formation</vt:lpstr>
      <vt:lpstr>Inverted file index</vt:lpstr>
      <vt:lpstr>PowerPoint Presentation</vt:lpstr>
      <vt:lpstr>PowerPoint Presentation</vt:lpstr>
      <vt:lpstr>Analogy to documents</vt:lpstr>
      <vt:lpstr>PowerPoint Presentation</vt:lpstr>
      <vt:lpstr>Bags of visual words</vt:lpstr>
      <vt:lpstr>Comparing bags of words</vt:lpstr>
      <vt:lpstr>PowerPoint Presentation</vt:lpstr>
      <vt:lpstr>PowerPoint Presentation</vt:lpstr>
      <vt:lpstr>Scoring retrieval quality</vt:lpstr>
      <vt:lpstr>Vocabulary Trees: hierarchical clustering for large vocabularies</vt:lpstr>
      <vt:lpstr>Vocabulary Tree</vt:lpstr>
      <vt:lpstr>Vocabulary Tree</vt:lpstr>
      <vt:lpstr>Vocabulary Tree</vt:lpstr>
      <vt:lpstr>Vocabulary Tree</vt:lpstr>
      <vt:lpstr>Vocabulary Tree</vt:lpstr>
      <vt:lpstr>PowerPoint Presentation</vt:lpstr>
      <vt:lpstr>Vocabulary Tree</vt:lpstr>
      <vt:lpstr>Bags of words: pros and cons</vt:lpstr>
      <vt:lpstr>Summary So Far</vt:lpstr>
      <vt:lpstr>Instance recognition</vt:lpstr>
      <vt:lpstr>Instance recognition: remaining issues</vt:lpstr>
      <vt:lpstr>Instance recognition: remaining issues</vt:lpstr>
      <vt:lpstr>Instance recognition: remaining issues</vt:lpstr>
      <vt:lpstr>Vocabulary size</vt:lpstr>
      <vt:lpstr>Instance recognition: remaining issues</vt:lpstr>
      <vt:lpstr>Spatial Verification</vt:lpstr>
      <vt:lpstr>PowerPoint Presentation</vt:lpstr>
      <vt:lpstr>Spatial Verification: two basic strategies</vt:lpstr>
      <vt:lpstr>RANSAC verification</vt:lpstr>
      <vt:lpstr>Recall: Fitting an affine transformation</vt:lpstr>
      <vt:lpstr>RANSAC verification</vt:lpstr>
      <vt:lpstr>Video Google System</vt:lpstr>
      <vt:lpstr>Example Applications</vt:lpstr>
      <vt:lpstr>Application: Large-Scale Retrieval</vt:lpstr>
      <vt:lpstr>Web Demo: Movie Poster Recognition</vt:lpstr>
      <vt:lpstr>PowerPoint Presentation</vt:lpstr>
      <vt:lpstr>Spatial Verification: two basic strategies</vt:lpstr>
      <vt:lpstr>Voting: Generalized Hough Transform</vt:lpstr>
      <vt:lpstr>Voting: Generalized Hough Transform</vt:lpstr>
      <vt:lpstr>Gen Hough Transform details (Lowe’s system)</vt:lpstr>
      <vt:lpstr>PowerPoint Presentation</vt:lpstr>
      <vt:lpstr>Recall: difficulties of voting</vt:lpstr>
      <vt:lpstr>PowerPoint Presentation</vt:lpstr>
      <vt:lpstr>Questions?</vt:lpstr>
    </vt:vector>
  </TitlesOfParts>
  <Company>UT-Austin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Administrator</cp:lastModifiedBy>
  <cp:revision>69</cp:revision>
  <cp:lastPrinted>2015-05-14T23:33:25Z</cp:lastPrinted>
  <dcterms:created xsi:type="dcterms:W3CDTF">2013-10-22T13:07:09Z</dcterms:created>
  <dcterms:modified xsi:type="dcterms:W3CDTF">2015-05-15T03:15:20Z</dcterms:modified>
</cp:coreProperties>
</file>