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7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8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9.xml" ContentType="application/vnd.openxmlformats-officedocument.presentationml.tags+xml"/>
  <Override PartName="/ppt/notesSlides/notesSlide53.xml" ContentType="application/vnd.openxmlformats-officedocument.presentationml.notesSlide+xml"/>
  <Override PartName="/ppt/tags/tag10.xml" ContentType="application/vnd.openxmlformats-officedocument.presentationml.tags+xml"/>
  <Override PartName="/ppt/notesSlides/notesSlide54.xml" ContentType="application/vnd.openxmlformats-officedocument.presentationml.notesSlide+xml"/>
  <Override PartName="/ppt/tags/tag11.xml" ContentType="application/vnd.openxmlformats-officedocument.presentationml.tags+xml"/>
  <Override PartName="/ppt/notesSlides/notesSlide55.xml" ContentType="application/vnd.openxmlformats-officedocument.presentationml.notesSlide+xml"/>
  <Override PartName="/ppt/tags/tag12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956" r:id="rId3"/>
    <p:sldMasterId id="2147483993" r:id="rId4"/>
    <p:sldMasterId id="2147484191" r:id="rId5"/>
    <p:sldMasterId id="2147484451" r:id="rId6"/>
    <p:sldMasterId id="2147484565" r:id="rId7"/>
    <p:sldMasterId id="2147484591" r:id="rId8"/>
  </p:sldMasterIdLst>
  <p:notesMasterIdLst>
    <p:notesMasterId r:id="rId84"/>
  </p:notesMasterIdLst>
  <p:handoutMasterIdLst>
    <p:handoutMasterId r:id="rId85"/>
  </p:handoutMasterIdLst>
  <p:sldIdLst>
    <p:sldId id="808" r:id="rId9"/>
    <p:sldId id="776" r:id="rId10"/>
    <p:sldId id="772" r:id="rId11"/>
    <p:sldId id="783" r:id="rId12"/>
    <p:sldId id="784" r:id="rId13"/>
    <p:sldId id="621" r:id="rId14"/>
    <p:sldId id="785" r:id="rId15"/>
    <p:sldId id="786" r:id="rId16"/>
    <p:sldId id="809" r:id="rId17"/>
    <p:sldId id="801" r:id="rId18"/>
    <p:sldId id="788" r:id="rId19"/>
    <p:sldId id="781" r:id="rId20"/>
    <p:sldId id="624" r:id="rId21"/>
    <p:sldId id="652" r:id="rId22"/>
    <p:sldId id="519" r:id="rId23"/>
    <p:sldId id="651" r:id="rId24"/>
    <p:sldId id="625" r:id="rId25"/>
    <p:sldId id="626" r:id="rId26"/>
    <p:sldId id="627" r:id="rId27"/>
    <p:sldId id="628" r:id="rId28"/>
    <p:sldId id="629" r:id="rId29"/>
    <p:sldId id="803" r:id="rId30"/>
    <p:sldId id="630" r:id="rId31"/>
    <p:sldId id="804" r:id="rId32"/>
    <p:sldId id="631" r:id="rId33"/>
    <p:sldId id="805" r:id="rId34"/>
    <p:sldId id="632" r:id="rId35"/>
    <p:sldId id="806" r:id="rId36"/>
    <p:sldId id="633" r:id="rId37"/>
    <p:sldId id="807" r:id="rId38"/>
    <p:sldId id="634" r:id="rId39"/>
    <p:sldId id="639" r:id="rId40"/>
    <p:sldId id="640" r:id="rId41"/>
    <p:sldId id="641" r:id="rId42"/>
    <p:sldId id="649" r:id="rId43"/>
    <p:sldId id="596" r:id="rId44"/>
    <p:sldId id="597" r:id="rId45"/>
    <p:sldId id="598" r:id="rId46"/>
    <p:sldId id="642" r:id="rId47"/>
    <p:sldId id="534" r:id="rId48"/>
    <p:sldId id="812" r:id="rId49"/>
    <p:sldId id="536" r:id="rId50"/>
    <p:sldId id="658" r:id="rId51"/>
    <p:sldId id="659" r:id="rId52"/>
    <p:sldId id="687" r:id="rId53"/>
    <p:sldId id="774" r:id="rId54"/>
    <p:sldId id="660" r:id="rId55"/>
    <p:sldId id="662" r:id="rId56"/>
    <p:sldId id="661" r:id="rId57"/>
    <p:sldId id="688" r:id="rId58"/>
    <p:sldId id="689" r:id="rId59"/>
    <p:sldId id="690" r:id="rId60"/>
    <p:sldId id="691" r:id="rId61"/>
    <p:sldId id="692" r:id="rId62"/>
    <p:sldId id="693" r:id="rId63"/>
    <p:sldId id="694" r:id="rId64"/>
    <p:sldId id="695" r:id="rId65"/>
    <p:sldId id="696" r:id="rId66"/>
    <p:sldId id="697" r:id="rId67"/>
    <p:sldId id="698" r:id="rId68"/>
    <p:sldId id="699" r:id="rId69"/>
    <p:sldId id="700" r:id="rId70"/>
    <p:sldId id="701" r:id="rId71"/>
    <p:sldId id="702" r:id="rId72"/>
    <p:sldId id="703" r:id="rId73"/>
    <p:sldId id="704" r:id="rId74"/>
    <p:sldId id="705" r:id="rId75"/>
    <p:sldId id="794" r:id="rId76"/>
    <p:sldId id="793" r:id="rId77"/>
    <p:sldId id="810" r:id="rId78"/>
    <p:sldId id="795" r:id="rId79"/>
    <p:sldId id="796" r:id="rId80"/>
    <p:sldId id="775" r:id="rId81"/>
    <p:sldId id="768" r:id="rId82"/>
    <p:sldId id="802" r:id="rId8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45" autoAdjust="0"/>
    <p:restoredTop sz="79056" autoAdjust="0"/>
  </p:normalViewPr>
  <p:slideViewPr>
    <p:cSldViewPr>
      <p:cViewPr varScale="1">
        <p:scale>
          <a:sx n="92" d="100"/>
          <a:sy n="92" d="100"/>
        </p:scale>
        <p:origin x="17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3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59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3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94002F-FDE3-4938-A993-4DB8C0950F09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D60F0E-5F40-446A-ACB1-64DA68C26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0E52F1F6-DC5D-4F1C-B5F7-1014541A2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24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B2E3-98E1-492B-98AE-93849E9137D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0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in most CV applications; </a:t>
            </a:r>
            <a:r>
              <a:rPr lang="en-US" dirty="0" err="1" smtClean="0"/>
              <a:t>img</a:t>
            </a:r>
            <a:r>
              <a:rPr lang="en-US" dirty="0" smtClean="0"/>
              <a:t> processing converts </a:t>
            </a:r>
            <a:r>
              <a:rPr lang="en-US" dirty="0" err="1" smtClean="0"/>
              <a:t>img</a:t>
            </a:r>
            <a:r>
              <a:rPr lang="en-US" dirty="0" smtClean="0"/>
              <a:t> into more suitable form for further analysis.</a:t>
            </a:r>
          </a:p>
          <a:p>
            <a:endParaRPr lang="en-US" dirty="0" smtClean="0"/>
          </a:p>
          <a:p>
            <a:r>
              <a:rPr lang="en-US" dirty="0" smtClean="0"/>
              <a:t>Sharpen details, soft</a:t>
            </a:r>
            <a:r>
              <a:rPr lang="en-US" baseline="0" dirty="0" smtClean="0"/>
              <a:t> blur, accentuate edges, remove noise.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6A6B-5E17-41EB-B9C7-16C1ED5FFCEF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5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387DA-4282-458B-B09B-527FDF1B9596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60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E018D-B7B6-4E88-9386-B18F50D4F690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4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02B91BD-AE3D-45B2-8D19-778CAC761D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46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FE9BDF16-C3AA-431E-B382-CED24DFD049F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07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005ABCB-1F76-41F2-A6BA-944EBD40C1AD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74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8AB4EF1-DC94-4663-BFBA-097A847D4A6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1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2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6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99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6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80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85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09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39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11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46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AE17901-43E1-4762-9E76-97D06ED6248A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2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747F-6BDC-4B7E-8485-75457E9F09C4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81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Linear filtering: weighted combination of pixels in a small neighborhood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F6080-A959-404A-88AD-B917C2FB6962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0ADFA-DA70-4C10-8F63-CF2AF1E80AAB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61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A117C65-0AC2-480D-A518-8911252410C8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80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E5D0321-666E-420E-A160-F5E4AE792CD0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36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6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4136F2D-D980-4131-9081-078D0672D457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37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89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C2DB194-1773-4570-B664-E9B53E9D4079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38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661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9FEB0-3C55-4079-8724-8593F8217CBF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52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40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85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41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9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633E8-E8F7-4B89-870F-D448F351DF78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20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B024F52-5115-4E90-BC92-4DF6EA162768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42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84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43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35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In </a:t>
            </a:r>
            <a:r>
              <a:rPr lang="en-US" dirty="0" err="1" smtClean="0">
                <a:latin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</a:rPr>
              <a:t>, conv2 does convolution, filter2 does correlation.  </a:t>
            </a:r>
            <a:r>
              <a:rPr lang="en-US" dirty="0" err="1" smtClean="0">
                <a:latin typeface="Arial" pitchFamily="34" charset="0"/>
              </a:rPr>
              <a:t>Imfilter</a:t>
            </a:r>
            <a:r>
              <a:rPr lang="en-US" dirty="0" smtClean="0">
                <a:latin typeface="Arial" pitchFamily="34" charset="0"/>
              </a:rPr>
              <a:t> does either if specified, correlation by default (‘</a:t>
            </a:r>
            <a:r>
              <a:rPr lang="en-US" dirty="0" err="1" smtClean="0">
                <a:latin typeface="Arial" pitchFamily="34" charset="0"/>
              </a:rPr>
              <a:t>conv</a:t>
            </a:r>
            <a:r>
              <a:rPr lang="en-US" dirty="0" smtClean="0">
                <a:latin typeface="Arial" pitchFamily="34" charset="0"/>
              </a:rPr>
              <a:t>’, ‘</a:t>
            </a:r>
            <a:r>
              <a:rPr lang="en-US" dirty="0" err="1" smtClean="0">
                <a:latin typeface="Arial" pitchFamily="34" charset="0"/>
              </a:rPr>
              <a:t>corr</a:t>
            </a:r>
            <a:r>
              <a:rPr lang="en-US" dirty="0" smtClean="0">
                <a:latin typeface="Arial" pitchFamily="34" charset="0"/>
              </a:rPr>
              <a:t>’ option)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E27A1-F920-4875-884E-F1E0FAD80E70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428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05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5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Kernel function h convolved</a:t>
            </a:r>
            <a:r>
              <a:rPr lang="en-US" baseline="0" dirty="0" smtClean="0">
                <a:latin typeface="Arial" pitchFamily="34" charset="0"/>
              </a:rPr>
              <a:t> with an impulse signal delta reproduces itself h*delta = h.  Correlation produces a reflected signal.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97EC3-E87A-4587-8026-7EC76D897D88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32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C879-833C-4E31-9D34-3E4FF8128AD5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31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071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9EF6-1ACB-4DBC-BD66-79683FE9885E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50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364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C8B376-7100-4653-9D12-1B20E6A1AEC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3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669F-90B7-4383-9A34-06168FD61A3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145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6053CF-FD69-45E7-89E6-37DF635C258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73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BD32699-ADD3-4340-B510-B584D706B72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2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D584A98-F1CC-4AEC-8E86-DE505770764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432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EC64AD1-3AED-46BC-B687-1A6B36608B2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277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7F1F670-F64E-4E74-ABC2-F3E50DC1E20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444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2FD08E2-6016-4314-B294-08902BBE153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83D8466-881E-4A74-9CC7-F03813FDE18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327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69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0620-D645-416B-AE4A-44A029DCA7B4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60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328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B9115-D0E6-4727-96A2-085F3747F7E3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61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7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Semiconductor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that records light electronically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>
                <a:solidFill>
                  <a:schemeClr val="tx1"/>
                </a:solidFill>
              </a:rPr>
              <a:t>Each sensor cell records amount </a:t>
            </a:r>
            <a:r>
              <a:rPr lang="en-US" dirty="0" smtClean="0"/>
              <a:t>of light coming in at a small range of orientations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C131-A990-475A-B85A-87606F893E9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087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37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k^2 vs. 2k</a:t>
            </a:r>
            <a:r>
              <a:rPr lang="en-US" baseline="0" dirty="0" smtClean="0">
                <a:latin typeface="Arial" pitchFamily="34" charset="0"/>
              </a:rPr>
              <a:t> multiply-add per pixel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65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A50CBEE-DE44-4B0B-8B67-70429ED9C0B0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64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204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708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Output</a:t>
            </a:r>
            <a:r>
              <a:rPr lang="en-US" baseline="0" dirty="0" smtClean="0">
                <a:latin typeface="Arial" pitchFamily="34" charset="0"/>
              </a:rPr>
              <a:t> no longer a weighted summation of input pixels; non-linear filter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941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46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094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\</a:t>
            </a: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7DD9B-4950-4E5A-940D-6CE923CD0D5E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190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CBEA3-1841-422A-A5A0-C25C6D4B72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051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17520-1E3A-42FF-9A11-443C7CEDC33B}" type="slidenum">
              <a:rPr lang="en-US" smtClean="0"/>
              <a:pPr>
                <a:defRPr/>
              </a:pPr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163507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5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Unfortunately, each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photosite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colorblind. It only keeps track of the total intensity of the light that strikes its surface.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order to get a full color image, most sensors use filtering to look at the light in its three primary colors.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1B833-E712-4CFA-B8E9-7329428D23C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880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C0E27-AFC7-4419-A0E4-0563EA0FB99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7440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84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73CA-FE3C-4014-AB98-24395AED25D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3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Floating</a:t>
            </a:r>
            <a:r>
              <a:rPr lang="en-US" baseline="0" dirty="0" smtClean="0"/>
              <a:t> point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AE19-B518-4420-BCA5-E0DABD0E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BC4E-42D5-4DF3-8316-A228C683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BF0F-FB8F-4585-B49B-29F8AD21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84DB-4794-41DD-9465-DB22E7D2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EE2F-239D-4326-9CE2-89C2718C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A327-65CD-4704-98F5-93C194B5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99D-06E1-44A5-BABF-77D3264A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3DB-3343-4605-AC72-01870E1A3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B108-D1E4-49E0-952E-A079939D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6530-0FB0-459D-BE5D-C0F37C37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C6DF-7DB1-42A8-83C6-1EC754DA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310C-9AAB-449B-9A2F-6B96E58F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D1D6-6591-49BA-9989-B915E5CC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2854-4676-4D7B-A0E1-F27A44D0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9EE0-7AC5-4C87-AE7D-63A88730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18D3-1C27-430E-B0AB-C4765890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61B1-C172-4F59-AFB4-7009F19E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03D9-F674-4448-BEA1-6277CF17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EEB-094D-4492-81D5-06FCA262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A4B2-DD3D-4C17-A71D-269CE78A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60C5-9F59-4F95-A079-29A290DA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1BCC-DA27-491B-9E52-F0C7DD52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F0F7-B36B-42E5-B555-8EB0E7C3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65AF-678E-4170-910C-AE55E919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E9B5-CEA4-4264-888E-4D34141A4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B56E-55FE-4F5D-9245-AF6F43BC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07A6-772A-49B8-B4E7-ED20C15CC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8CFD-4585-4D93-9FEF-66D34243B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5978-0877-4E17-9D40-699D58CDC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5BF9-1EBF-4901-97E4-05F23953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1832-033C-4716-9D8A-BC9DDAB1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CF4B-93FA-479F-A71E-AD2DE90F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537D-3AA0-4153-B8A2-E18D6C1C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A34-0823-40E7-9251-75EA4E51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169A-FB62-4D00-A8DD-B8FDE49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35F2-32B0-46ED-8F9D-9339A895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4805-764F-4980-B50D-EF1AE200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304C-9FDE-42F3-9FC5-AB3E088A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FBB4-4446-486F-A249-EFDAE1126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98D3-3C9B-48AE-B5C1-E5078CE2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8CCF-6C71-4742-8ABD-F3FDD2D1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D4A6-5FC6-40C5-BDF6-C0DA9189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46BA-0028-41DF-8957-7EA12916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9276-7423-42B8-87ED-D05FB46CA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57B1-2742-487F-8CBA-51551B777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FF11-EF67-4A6A-8E8B-46DEBC04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89B5-2864-4A21-B176-928D0072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1FE0-E4FA-4B6E-A0D7-55B63853D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EEA9-9F0E-4F23-8D6D-2096D655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A22C-6226-4478-9F20-D4D6EF20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9687-6DF6-423F-BDF6-DE3A3677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8DCC-A060-4BB4-944A-C98344395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458E-6A2D-493A-892B-B3ADB045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C2A8-2066-47AB-A93A-CBF7D3E0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D11B-6FA6-46AE-8941-570FA5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250C-DDB6-4B7D-A092-3E2DA42C3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1B97-6DAE-49C4-84F2-241ED6BE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BDB-CF3D-4849-B870-15C6B808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6330-7D14-4384-B2CE-08FA6DCB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A0B1-39DB-4B7A-8F4D-DB3AA14B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41C8-5BCD-44D1-BA4F-D3F35171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D914-C35A-4880-8145-FF496A6C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BC9B-592E-44B9-9162-5BF40969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223E-2D3A-4914-B028-20311701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03B7-99D7-4A9A-BF37-AA75212C3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BA21-80A1-4A7B-86DE-B9335BB02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2E03-AB4B-4089-AF14-D1FD373C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AD80-A93B-47A1-997C-1DEF2F92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3CCF-8405-4D26-B64A-52C8E94E4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F8E0-DCD2-4EC1-8FAE-2EB2B96E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07A3-A282-42C8-862E-D0D193B2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BECC-CF8B-47EB-91DC-E890A8CD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F9F243-56F0-47D5-B642-C86D5AF57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7BD328-3278-48A8-A58E-4A578C3D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7257C9-8B07-4EFC-BDC0-206AFEB4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081B51-625A-4C01-86B0-AA2F1C07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63008B-C8A3-4B9F-A5C6-C20A0FBF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4ECF-6399-4125-8817-C5C65B7D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B82B40-C848-4473-87A9-AF439C9D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C56FA-1B68-486B-9C11-D59490C38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3950E1-9DA4-462A-9FA3-CC97D04A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73B0F4-29BD-459B-A8B7-0BFF73E6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9E8A94-6469-46F3-9CA6-DED99AC4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09392-1722-48D3-8C27-CFDCDFD8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59B306-7881-4D47-BB6D-0F66B0A82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8E039D-B6D7-489C-A214-171FF039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44B947-E382-4131-A1E1-F529D20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1E729F-BDAE-4691-A6BB-994206EC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8A48-9679-4C24-927F-70A62F94A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F049D7-94DD-474C-9B99-774C3852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A25C40-B409-4355-8E93-039FB6A8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0D3595-98D7-4C4C-B58A-03321E246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2C4ACD-3ADE-4A82-B632-D43AE5C56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4DE0B1-AA4C-49EF-BFE3-BD2076E6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89FE-8C73-4EF4-B554-6BF32D92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ABDF54-16D1-4431-A7E9-EA0BAC53C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3DFAC0-2CF7-4039-910F-42BBA3125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506098-BCDA-49F8-9CA1-9F9E88B1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2C0268C-C029-4760-98E8-5BF4E76A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7379B0-1970-4149-AE51-9E9513AB8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9477581-0E75-46A1-A74E-FDEF13BB7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6E8C23B-E94E-46B3-8C96-B7EDB681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C7517F8-9AFC-43CF-9B9C-4B74D553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51EFC1D-3A6B-4FB1-B7A3-CE676B94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  <p:sldLayoutId id="21474849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44237D-5AFD-4315-9C82-3AD81365B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6919049-3F11-4AD4-A14A-D6F482F3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5.bin"/><Relationship Id="rId3" Type="http://schemas.openxmlformats.org/officeDocument/2006/relationships/tags" Target="../tags/tag4.xml"/><Relationship Id="rId7" Type="http://schemas.openxmlformats.org/officeDocument/2006/relationships/image" Target="../media/image39.wmf"/><Relationship Id="rId12" Type="http://schemas.openxmlformats.org/officeDocument/2006/relationships/image" Target="../media/image38.gif"/><Relationship Id="rId2" Type="http://schemas.openxmlformats.org/officeDocument/2006/relationships/tags" Target="../tags/tag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32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3.wmf"/><Relationship Id="rId1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0.wmf"/><Relationship Id="rId3" Type="http://schemas.openxmlformats.org/officeDocument/2006/relationships/tags" Target="../tags/tag6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tags" Target="../tags/tag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11" Type="http://schemas.openxmlformats.org/officeDocument/2006/relationships/image" Target="../media/image39.wmf"/><Relationship Id="rId5" Type="http://schemas.openxmlformats.org/officeDocument/2006/relationships/notesSlide" Target="../notesSlides/notesSlide37.xml"/><Relationship Id="rId10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9.wmf"/><Relationship Id="rId2" Type="http://schemas.openxmlformats.org/officeDocument/2006/relationships/tags" Target="../tags/tag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0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31.bin"/><Relationship Id="rId4" Type="http://schemas.openxmlformats.org/officeDocument/2006/relationships/notesSlide" Target="../notesSlides/notesSlide45.xml"/><Relationship Id="rId9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gif"/><Relationship Id="rId5" Type="http://schemas.openxmlformats.org/officeDocument/2006/relationships/image" Target="../media/image36.gif"/><Relationship Id="rId4" Type="http://schemas.openxmlformats.org/officeDocument/2006/relationships/image" Target="../media/image7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digital-camera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Relationship Id="rId5" Type="http://schemas.openxmlformats.org/officeDocument/2006/relationships/image" Target="../media/image41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Relationship Id="rId6" Type="http://schemas.openxmlformats.org/officeDocument/2006/relationships/image" Target="../media/image83.png"/><Relationship Id="rId5" Type="http://schemas.openxmlformats.org/officeDocument/2006/relationships/image" Target="../media/image41.png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2.xml"/><Relationship Id="rId6" Type="http://schemas.openxmlformats.org/officeDocument/2006/relationships/image" Target="../media/image8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oleObject" Target="../embeddings/oleObject3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hyperlink" Target="http://cvcl.mit.edu/hybridimage.htm" TargetMode="External"/><Relationship Id="rId3" Type="http://schemas.openxmlformats.org/officeDocument/2006/relationships/tags" Target="../tags/tag14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5.png"/><Relationship Id="rId11" Type="http://schemas.openxmlformats.org/officeDocument/2006/relationships/image" Target="../media/image98.png"/><Relationship Id="rId5" Type="http://schemas.openxmlformats.org/officeDocument/2006/relationships/notesSlide" Target="../notesSlides/notesSlide67.xml"/><Relationship Id="rId10" Type="http://schemas.openxmlformats.org/officeDocument/2006/relationships/image" Target="../media/image97.jpeg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6.xml"/><Relationship Id="rId4" Type="http://schemas.openxmlformats.org/officeDocument/2006/relationships/hyperlink" Target="http://cvcl.mit.edu/hybridimage.htm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Relationship Id="rId4" Type="http://schemas.openxmlformats.org/officeDocument/2006/relationships/hyperlink" Target="http://en.wikipedia.org/wiki/Bayer_fil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67517"/>
            <a:ext cx="9144000" cy="1470025"/>
          </a:xfrm>
        </p:spPr>
        <p:txBody>
          <a:bodyPr/>
          <a:lstStyle/>
          <a:p>
            <a:r>
              <a:rPr lang="en-US" sz="4800" dirty="0" smtClean="0"/>
              <a:t>Linear Filters</a:t>
            </a:r>
            <a:br>
              <a:rPr lang="en-US" sz="4800" dirty="0" smtClean="0"/>
            </a:br>
            <a:r>
              <a:rPr lang="en-US" sz="3600" dirty="0" smtClean="0"/>
              <a:t>April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, 2015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70047"/>
            <a:ext cx="6400800" cy="1752600"/>
          </a:xfrm>
        </p:spPr>
        <p:txBody>
          <a:bodyPr/>
          <a:lstStyle/>
          <a:p>
            <a:r>
              <a:rPr lang="en-US" dirty="0" smtClean="0"/>
              <a:t>Yong Jae Lee</a:t>
            </a:r>
          </a:p>
          <a:p>
            <a:r>
              <a:rPr lang="en-US" dirty="0" smtClean="0"/>
              <a:t>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215900" y="4321175"/>
            <a:ext cx="87487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1187450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27538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7632700" y="64023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88" y="1225550"/>
            <a:ext cx="27368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1439863" y="3673475"/>
            <a:ext cx="31686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608513" y="3673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608513" y="3673475"/>
            <a:ext cx="3167062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647700" y="2017713"/>
            <a:ext cx="2844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</a:rPr>
              <a:t>Color images, RGB color space</a:t>
            </a:r>
          </a:p>
        </p:txBody>
      </p:sp>
      <p:sp>
        <p:nvSpPr>
          <p:cNvPr id="76811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4B947-E382-4131-A1E1-F529D20AE1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Images represented as a matrix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Suppose we have 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NxM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(y, x, b) = y pixels down, x pixels to right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imread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(filename) returns a uint8 image (values 0 to 255)</a:t>
            </a: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Convert to double format (values 0 to 1) with im2double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0825"/>
            <a:ext cx="8964488" cy="4525963"/>
          </a:xfrm>
        </p:spPr>
        <p:txBody>
          <a:bodyPr/>
          <a:lstStyle/>
          <a:p>
            <a:r>
              <a:rPr lang="en-US" sz="2800" dirty="0" smtClean="0"/>
              <a:t>Compute a function of the local neighborhood at each pixel in the image</a:t>
            </a:r>
          </a:p>
          <a:p>
            <a:pPr lvl="1"/>
            <a:r>
              <a:rPr lang="en-US" sz="2400" dirty="0" smtClean="0"/>
              <a:t>Function specified by a “filter” or mask saying how to combine values from neighbors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Uses of filtering:</a:t>
            </a:r>
          </a:p>
          <a:p>
            <a:pPr lvl="1"/>
            <a:r>
              <a:rPr lang="en-US" sz="2400" dirty="0" smtClean="0"/>
              <a:t>Enhance an image (</a:t>
            </a:r>
            <a:r>
              <a:rPr lang="en-US" sz="2400" dirty="0" err="1" smtClean="0"/>
              <a:t>denoise</a:t>
            </a:r>
            <a:r>
              <a:rPr lang="en-US" sz="2400" dirty="0" smtClean="0"/>
              <a:t>, resize, increase contrast,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Extract information (texture, edges, interest points,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Detect patterns (template matching)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41C8-5BCD-44D1-BA4F-D3F35171E2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9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79880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smtClean="0"/>
              <a:t>Even multiple images of the </a:t>
            </a:r>
            <a:r>
              <a:rPr lang="en-US" sz="2400" b="1" smtClean="0"/>
              <a:t>same static scene </a:t>
            </a:r>
            <a:r>
              <a:rPr lang="en-US" sz="2400" smtClean="0"/>
              <a:t>will not be identical.</a:t>
            </a:r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8" cstate="print"/>
          <a:srcRect l="5441" r="6235"/>
          <a:stretch>
            <a:fillRect/>
          </a:stretch>
        </p:blipFill>
        <p:spPr bwMode="auto">
          <a:xfrm>
            <a:off x="3732213" y="1566863"/>
            <a:ext cx="5229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85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a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57300" y="3290888"/>
            <a:ext cx="19351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mtClean="0"/>
              <a:t>Common types of noise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92138" y="1384300"/>
            <a:ext cx="3432175" cy="4114800"/>
          </a:xfrm>
        </p:spPr>
        <p:txBody>
          <a:bodyPr/>
          <a:lstStyle/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Salt and pepper noise</a:t>
            </a:r>
            <a:r>
              <a:rPr lang="en-US" sz="2000" dirty="0" smtClean="0">
                <a:cs typeface="Arial" pitchFamily="34" charset="0"/>
              </a:rPr>
              <a:t>: random occurrences of   black and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Impulse noise: </a:t>
            </a:r>
            <a:r>
              <a:rPr lang="en-US" sz="2000" dirty="0" smtClean="0">
                <a:cs typeface="Arial" pitchFamily="34" charset="0"/>
              </a:rPr>
              <a:t>random occurrences of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Gaussian noise</a:t>
            </a:r>
            <a:r>
              <a:rPr lang="en-US" sz="2000" dirty="0" smtClean="0">
                <a:cs typeface="Arial" pitchFamily="34" charset="0"/>
              </a:rPr>
              <a:t>: variations in intensity drawn from a Gaussian normal distribution</a:t>
            </a:r>
            <a:endParaRPr lang="en-US" sz="2000" b="1" dirty="0" smtClean="0">
              <a:cs typeface="Arial" pitchFamily="34" charset="0"/>
            </a:endParaRPr>
          </a:p>
          <a:p>
            <a:pPr marL="341313" lvl="1" indent="-341313">
              <a:spcAft>
                <a:spcPts val="1200"/>
              </a:spcAft>
            </a:pPr>
            <a:endParaRPr lang="en-US" sz="2000" dirty="0" smtClean="0">
              <a:cs typeface="Arial" pitchFamily="34" charset="0"/>
            </a:endParaRPr>
          </a:p>
          <a:p>
            <a:pPr marL="341313" indent="-341313">
              <a:spcAft>
                <a:spcPts val="1200"/>
              </a:spcAft>
            </a:pPr>
            <a:endParaRPr lang="en-US" sz="2400" dirty="0" smtClean="0"/>
          </a:p>
        </p:txBody>
      </p:sp>
      <p:pic>
        <p:nvPicPr>
          <p:cNvPr id="80900" name="Picture 5" descr="n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1201738"/>
            <a:ext cx="42433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9144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38100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7338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bldLvl="2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09575" y="-3968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Gaussian noise</a:t>
            </a:r>
          </a:p>
        </p:txBody>
      </p:sp>
      <p:grpSp>
        <p:nvGrpSpPr>
          <p:cNvPr id="81924" name="Group 8"/>
          <p:cNvGrpSpPr>
            <a:grpSpLocks/>
          </p:cNvGrpSpPr>
          <p:nvPr/>
        </p:nvGrpSpPr>
        <p:grpSpPr bwMode="auto">
          <a:xfrm>
            <a:off x="555625" y="800100"/>
            <a:ext cx="6813550" cy="5229225"/>
            <a:chOff x="-101664" y="1201707"/>
            <a:chExt cx="6813550" cy="5229225"/>
          </a:xfrm>
        </p:grpSpPr>
        <p:pic>
          <p:nvPicPr>
            <p:cNvPr id="81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64" y="1201707"/>
              <a:ext cx="6813550" cy="522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Rectangle 6"/>
            <p:cNvSpPr>
              <a:spLocks noChangeArrowheads="1"/>
            </p:cNvSpPr>
            <p:nvPr/>
          </p:nvSpPr>
          <p:spPr bwMode="auto">
            <a:xfrm>
              <a:off x="52263" y="1384272"/>
              <a:ext cx="1095390" cy="11319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636838" y="5842000"/>
            <a:ext cx="456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noise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randn(size(im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)).*sigma;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output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noise;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2388" y="6381750"/>
            <a:ext cx="6659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 dirty="0"/>
              <a:t>What is impact of the sigma?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3963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Figure from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</p:spPr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51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56328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dirty="0" smtClean="0"/>
              <a:t>Even multiple images of the same static scene will not be identical.</a:t>
            </a:r>
          </a:p>
          <a:p>
            <a:r>
              <a:rPr lang="en-US" sz="2400" dirty="0" smtClean="0"/>
              <a:t>How could we reduce the noise, i.e., give an estimate of the true intensities?</a:t>
            </a:r>
          </a:p>
          <a:p>
            <a:r>
              <a:rPr lang="en-US" sz="2400" b="1" dirty="0" smtClean="0"/>
              <a:t>What if there’s only one image?</a:t>
            </a:r>
          </a:p>
        </p:txBody>
      </p:sp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4" name="Picture 14" descr="noise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03313" y="215106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dirty="0" smtClean="0"/>
              <a:t>Assumptions: </a:t>
            </a:r>
          </a:p>
          <a:p>
            <a:pPr lvl="1"/>
            <a:r>
              <a:rPr lang="en-US" dirty="0" smtClean="0"/>
              <a:t>Expect pixels to be like their neighbors</a:t>
            </a:r>
          </a:p>
          <a:p>
            <a:pPr lvl="1"/>
            <a:r>
              <a:rPr lang="en-US" dirty="0" smtClean="0"/>
              <a:t>Expect noise processes to be independent from pixel to pixel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smtClean="0"/>
              <a:t>Moving average in 1D:</a:t>
            </a:r>
          </a:p>
        </p:txBody>
      </p:sp>
      <p:pic>
        <p:nvPicPr>
          <p:cNvPr id="84996" name="Picture 4" descr="smoothing-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3" name="Picture 5" descr="smoothing-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4" name="Picture 6" descr="smoothing-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5" name="Picture 7" descr="smoothing-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6" name="Picture 8" descr="smoothing-d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add weights to our moving average</a:t>
            </a:r>
          </a:p>
          <a:p>
            <a:r>
              <a:rPr lang="en-US" i="1" smtClean="0"/>
              <a:t>Weights </a:t>
            </a:r>
            <a:r>
              <a:rPr lang="en-US" smtClean="0"/>
              <a:t> [1, 1, 1, 1, 1]  / 5 </a:t>
            </a:r>
          </a:p>
        </p:txBody>
      </p:sp>
      <p:pic>
        <p:nvPicPr>
          <p:cNvPr id="86020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PS0 out today; due 4/10 Friday at 11:59 pm</a:t>
            </a:r>
          </a:p>
          <a:p>
            <a:endParaRPr lang="en-US" sz="2800" dirty="0" smtClean="0"/>
          </a:p>
          <a:p>
            <a:r>
              <a:rPr lang="en-US" sz="2800" dirty="0" smtClean="0"/>
              <a:t>Carefully read course website</a:t>
            </a:r>
          </a:p>
          <a:p>
            <a:endParaRPr lang="en-US" sz="2800" dirty="0" smtClean="0"/>
          </a:p>
          <a:p>
            <a:r>
              <a:rPr lang="en-US" sz="2800" dirty="0" smtClean="0"/>
              <a:t>Sign-up for piazza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Non-uniform weights [1, 4, 6, 4, 1] / 16</a:t>
            </a:r>
          </a:p>
        </p:txBody>
      </p:sp>
      <p:pic>
        <p:nvPicPr>
          <p:cNvPr id="87044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425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09" name="Picture 5" descr="smoothing-b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80227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4" imgW="457200" imgH="203040" progId="Equation.3">
                  <p:embed/>
                </p:oleObj>
              </mc:Choice>
              <mc:Fallback>
                <p:oleObj name="Equation" r:id="rId4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40858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today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formation</a:t>
            </a:r>
          </a:p>
          <a:p>
            <a:r>
              <a:rPr lang="en-US" dirty="0" smtClean="0"/>
              <a:t>Image noise</a:t>
            </a:r>
          </a:p>
          <a:p>
            <a:r>
              <a:rPr lang="en-US" dirty="0" smtClean="0"/>
              <a:t>Linear filters</a:t>
            </a:r>
          </a:p>
          <a:p>
            <a:pPr lvl="1"/>
            <a:r>
              <a:rPr lang="en-US" dirty="0" smtClean="0"/>
              <a:t>Examples: smoothing filters</a:t>
            </a:r>
          </a:p>
          <a:p>
            <a:r>
              <a:rPr lang="en-US" dirty="0" smtClean="0"/>
              <a:t>Convolution / correlation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8770" name="Group 41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8766" name="Group 414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85" y="4809670"/>
            <a:ext cx="6629006" cy="9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latex.codecogs.com/gif.latex?%5Cdpi%7B300%7D%20g%28i%2Cj%29%20%3D%20%5Cfrac%7B1%7D%7B%282k&amp;plus;1%29%5E2%7D%20%5Csum_%7Bu%3D-k%7D%5E%7Bk%7D%20%5Csum_%7Bv%3D-k%7D%5E%7Bk%7D%20f%28i&amp;plus;u%2Cj&amp;plus;v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10" y="1661005"/>
            <a:ext cx="7037152" cy="97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Title 3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665163" y="1128713"/>
            <a:ext cx="708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Say the averaging window size is 2k+1 x 2k+1: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7088" y="291782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/>
              <a:t>Loop over all pixels in neighborhood around  image pixel </a:t>
            </a:r>
            <a:r>
              <a:rPr lang="en-US" b="0" i="1" dirty="0" smtClean="0"/>
              <a:t>f[</a:t>
            </a:r>
            <a:r>
              <a:rPr lang="en-US" b="0" i="1" dirty="0" err="1" smtClean="0"/>
              <a:t>i,j</a:t>
            </a:r>
            <a:r>
              <a:rPr lang="en-US" b="0" i="1" dirty="0"/>
              <a:t>]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097487" y="844652"/>
            <a:ext cx="255587" cy="38907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257550" y="1968500"/>
            <a:ext cx="182563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71713" y="2917825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Attribute uniform weight to each pixel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9113" y="3913188"/>
            <a:ext cx="8369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Now generalize to allow </a:t>
            </a:r>
            <a:r>
              <a:rPr lang="en-US" sz="2400"/>
              <a:t>different weights </a:t>
            </a:r>
            <a:r>
              <a:rPr lang="en-US" sz="2400" b="0"/>
              <a:t>depending on  neighboring pixel’s relative position: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4875491" y="5097184"/>
            <a:ext cx="255587" cy="10816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9438" y="5802313"/>
            <a:ext cx="522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Non-uniform weights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584200" y="3538538"/>
            <a:ext cx="8369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Filtering an image: replace each pixel with a linear combination of its neighbors.</a:t>
            </a:r>
          </a:p>
          <a:p>
            <a:endParaRPr lang="en-US" sz="2400" b="0" dirty="0"/>
          </a:p>
          <a:p>
            <a:r>
              <a:rPr lang="en-US" sz="2400" b="0" dirty="0"/>
              <a:t>The filter “</a:t>
            </a:r>
            <a:r>
              <a:rPr lang="en-US" sz="2400" dirty="0"/>
              <a:t>kernel</a:t>
            </a:r>
            <a:r>
              <a:rPr lang="en-US" sz="2400" b="0" dirty="0"/>
              <a:t>” or “</a:t>
            </a:r>
            <a:r>
              <a:rPr lang="en-US" sz="2400" dirty="0"/>
              <a:t>mask</a:t>
            </a:r>
            <a:r>
              <a:rPr lang="en-US" sz="2400" b="0" dirty="0"/>
              <a:t>” </a:t>
            </a:r>
            <a:r>
              <a:rPr lang="en-US" sz="2400" b="0" i="1" dirty="0" smtClean="0"/>
              <a:t>h</a:t>
            </a:r>
            <a:r>
              <a:rPr lang="en-US" sz="2400" b="0" dirty="0" smtClean="0"/>
              <a:t>[</a:t>
            </a:r>
            <a:r>
              <a:rPr lang="en-US" sz="2400" b="0" i="1" dirty="0" err="1" smtClean="0"/>
              <a:t>u,v</a:t>
            </a:r>
            <a:r>
              <a:rPr lang="en-US" sz="2400" b="0" dirty="0"/>
              <a:t>] is the prescription for the weights in the linear combination.</a:t>
            </a:r>
          </a:p>
          <a:p>
            <a:endParaRPr lang="en-US" sz="2400" b="0" dirty="0"/>
          </a:p>
        </p:txBody>
      </p:sp>
      <p:sp>
        <p:nvSpPr>
          <p:cNvPr id="95238" name="TextBox 42"/>
          <p:cNvSpPr txBox="1">
            <a:spLocks noChangeArrowheads="1"/>
          </p:cNvSpPr>
          <p:nvPr/>
        </p:nvSpPr>
        <p:spPr bwMode="auto">
          <a:xfrm>
            <a:off x="555625" y="2735263"/>
            <a:ext cx="609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This is called </a:t>
            </a:r>
            <a:r>
              <a:rPr lang="en-US" sz="2400"/>
              <a:t>cross-correlation</a:t>
            </a:r>
            <a:r>
              <a:rPr lang="en-US" sz="2400" b="0"/>
              <a:t>, denoted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81" y="1377107"/>
            <a:ext cx="6568388" cy="10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0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759074"/>
            <a:ext cx="19812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19234"/>
              </p:ext>
            </p:extLst>
          </p:nvPr>
        </p:nvGraphicFramePr>
        <p:xfrm>
          <a:off x="1206103" y="1968500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103" y="1968500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84951"/>
              </p:ext>
            </p:extLst>
          </p:nvPr>
        </p:nvGraphicFramePr>
        <p:xfrm>
          <a:off x="6907284" y="2012525"/>
          <a:ext cx="1355966" cy="60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Equation" r:id="rId8" imgW="457200" imgH="203040" progId="Equation.3">
                  <p:embed/>
                </p:oleObj>
              </mc:Choice>
              <mc:Fallback>
                <p:oleObj name="Equation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84" y="2012525"/>
                        <a:ext cx="1355966" cy="60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Averaging filter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738188" y="1128713"/>
            <a:ext cx="7772400" cy="4114800"/>
          </a:xfrm>
        </p:spPr>
        <p:txBody>
          <a:bodyPr/>
          <a:lstStyle/>
          <a:p>
            <a:r>
              <a:rPr lang="en-US" sz="2400" dirty="0" smtClean="0"/>
              <a:t>What values belong in the kernel </a:t>
            </a:r>
            <a:r>
              <a:rPr lang="en-US" sz="2400" i="1" dirty="0" smtClean="0"/>
              <a:t>h</a:t>
            </a:r>
            <a:r>
              <a:rPr lang="en-US" sz="2400" dirty="0" smtClean="0"/>
              <a:t> for the moving average example?</a:t>
            </a:r>
          </a:p>
        </p:txBody>
      </p:sp>
      <p:graphicFrame>
        <p:nvGraphicFramePr>
          <p:cNvPr id="4" name="Group 129"/>
          <p:cNvGraphicFramePr>
            <a:graphicFrameLocks noGrp="1"/>
          </p:cNvGraphicFramePr>
          <p:nvPr/>
        </p:nvGraphicFramePr>
        <p:xfrm>
          <a:off x="6211888" y="2628900"/>
          <a:ext cx="2741600" cy="2518883"/>
        </p:xfrm>
        <a:graphic>
          <a:graphicData uri="http://schemas.openxmlformats.org/drawingml/2006/table">
            <a:tbl>
              <a:tblPr/>
              <a:tblGrid>
                <a:gridCol w="274646"/>
                <a:gridCol w="274646"/>
                <a:gridCol w="272216"/>
                <a:gridCol w="274646"/>
                <a:gridCol w="274646"/>
                <a:gridCol w="274646"/>
                <a:gridCol w="274646"/>
                <a:gridCol w="272216"/>
                <a:gridCol w="274646"/>
                <a:gridCol w="274646"/>
              </a:tblGrid>
              <a:tr h="2411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4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84" name="Rectangle 253"/>
          <p:cNvSpPr>
            <a:spLocks noChangeArrowheads="1"/>
          </p:cNvSpPr>
          <p:nvPr/>
        </p:nvSpPr>
        <p:spPr bwMode="auto">
          <a:xfrm>
            <a:off x="7529513" y="2808288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7" name="Group 503"/>
          <p:cNvGraphicFramePr>
            <a:graphicFrameLocks noGrp="1"/>
          </p:cNvGraphicFramePr>
          <p:nvPr/>
        </p:nvGraphicFramePr>
        <p:xfrm>
          <a:off x="300038" y="2552700"/>
          <a:ext cx="3140011" cy="2551105"/>
        </p:xfrm>
        <a:graphic>
          <a:graphicData uri="http://schemas.openxmlformats.org/drawingml/2006/table">
            <a:tbl>
              <a:tblPr/>
              <a:tblGrid>
                <a:gridCol w="314001"/>
                <a:gridCol w="314001"/>
                <a:gridCol w="314001"/>
                <a:gridCol w="314001"/>
                <a:gridCol w="314001"/>
                <a:gridCol w="314001"/>
                <a:gridCol w="314001"/>
                <a:gridCol w="326618"/>
                <a:gridCol w="301385"/>
                <a:gridCol w="314001"/>
              </a:tblGrid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42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672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6509" name="Rectangle 127"/>
          <p:cNvSpPr>
            <a:spLocks noChangeArrowheads="1"/>
          </p:cNvSpPr>
          <p:nvPr/>
        </p:nvSpPr>
        <p:spPr bwMode="auto">
          <a:xfrm>
            <a:off x="1569368" y="2528900"/>
            <a:ext cx="914400" cy="803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7800" y="2735263"/>
            <a:ext cx="1752600" cy="1473200"/>
            <a:chOff x="3799" y="2064"/>
            <a:chExt cx="1433" cy="1136"/>
          </a:xfrm>
        </p:grpSpPr>
        <p:grpSp>
          <p:nvGrpSpPr>
            <p:cNvPr id="9651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651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1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6517" name="Picture 2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2900" y="4333875"/>
            <a:ext cx="11858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“box filter”</a:t>
            </a:r>
          </a:p>
        </p:txBody>
      </p:sp>
      <p:pic>
        <p:nvPicPr>
          <p:cNvPr id="96514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 l="64516" t="10376" r="17741" b="-3758"/>
          <a:stretch>
            <a:fillRect/>
          </a:stretch>
        </p:blipFill>
        <p:spPr bwMode="auto">
          <a:xfrm>
            <a:off x="3440113" y="21875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91075" y="3159125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?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8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736062"/>
            <a:ext cx="19812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94624"/>
              </p:ext>
            </p:extLst>
          </p:nvPr>
        </p:nvGraphicFramePr>
        <p:xfrm>
          <a:off x="4331471" y="2037557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Equation" r:id="rId13" imgW="419040" imgH="203040" progId="Equation.3">
                  <p:embed/>
                </p:oleObj>
              </mc:Choice>
              <mc:Fallback>
                <p:oleObj name="Equation" r:id="rId13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471" y="2037557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by averaging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63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5265738" y="1274763"/>
            <a:ext cx="368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dirty="0"/>
              <a:t>depicts box filter: </a:t>
            </a:r>
          </a:p>
          <a:p>
            <a:r>
              <a:rPr lang="en-US" sz="1400" b="0" dirty="0"/>
              <a:t>white = high value, black = low value</a:t>
            </a:r>
          </a:p>
        </p:txBody>
      </p:sp>
      <p:cxnSp>
        <p:nvCxnSpPr>
          <p:cNvPr id="97287" name="Straight Arrow Connector 7"/>
          <p:cNvCxnSpPr>
            <a:cxnSpLocks noChangeShapeType="1"/>
            <a:stCxn id="97286" idx="1"/>
          </p:cNvCxnSpPr>
          <p:nvPr/>
        </p:nvCxnSpPr>
        <p:spPr bwMode="auto">
          <a:xfrm rot="10800000" flipV="1">
            <a:off x="4813300" y="1536700"/>
            <a:ext cx="452438" cy="8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7288" name="TextBox 9"/>
          <p:cNvSpPr txBox="1">
            <a:spLocks noChangeArrowheads="1"/>
          </p:cNvSpPr>
          <p:nvPr/>
        </p:nvSpPr>
        <p:spPr bwMode="auto">
          <a:xfrm>
            <a:off x="1760538" y="5729288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97289" name="TextBox 10"/>
          <p:cNvSpPr txBox="1">
            <a:spLocks noChangeArrowheads="1"/>
          </p:cNvSpPr>
          <p:nvPr/>
        </p:nvSpPr>
        <p:spPr bwMode="auto">
          <a:xfrm>
            <a:off x="6288088" y="5692775"/>
            <a:ext cx="113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filtered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11300" y="6273800"/>
            <a:ext cx="1425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What if the filter size was 5 x 5 instead of 3 x 3?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dirty="0" smtClean="0"/>
              <a:t>MATLAB: output size / “shape” options</a:t>
            </a:r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‘full’: output size is sum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‘same’: output size is same as </a:t>
            </a:r>
            <a:r>
              <a:rPr lang="en-US" dirty="0" err="1" smtClean="0"/>
              <a:t>f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‘valid’: output size is difference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3316288"/>
            <a:ext cx="2819400" cy="3084512"/>
            <a:chOff x="228600" y="3316288"/>
            <a:chExt cx="2819400" cy="3084512"/>
          </a:xfrm>
        </p:grpSpPr>
        <p:sp>
          <p:nvSpPr>
            <p:cNvPr id="98306" name="Rectangle 11"/>
            <p:cNvSpPr>
              <a:spLocks noChangeArrowheads="1"/>
            </p:cNvSpPr>
            <p:nvPr/>
          </p:nvSpPr>
          <p:spPr bwMode="auto">
            <a:xfrm>
              <a:off x="381000" y="3810000"/>
              <a:ext cx="25146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09" name="Rectangle 4"/>
            <p:cNvSpPr>
              <a:spLocks noChangeArrowheads="1"/>
            </p:cNvSpPr>
            <p:nvPr/>
          </p:nvSpPr>
          <p:spPr bwMode="auto">
            <a:xfrm>
              <a:off x="6096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0" name="Rectangle 5"/>
            <p:cNvSpPr>
              <a:spLocks noChangeArrowheads="1"/>
            </p:cNvSpPr>
            <p:nvPr/>
          </p:nvSpPr>
          <p:spPr bwMode="auto">
            <a:xfrm>
              <a:off x="25908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1" name="Rectangle 8"/>
            <p:cNvSpPr>
              <a:spLocks noChangeArrowheads="1"/>
            </p:cNvSpPr>
            <p:nvPr/>
          </p:nvSpPr>
          <p:spPr bwMode="auto">
            <a:xfrm>
              <a:off x="2286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2" name="Rectangle 9"/>
            <p:cNvSpPr>
              <a:spLocks noChangeArrowheads="1"/>
            </p:cNvSpPr>
            <p:nvPr/>
          </p:nvSpPr>
          <p:spPr bwMode="auto">
            <a:xfrm>
              <a:off x="25908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3" name="Rectangle 10"/>
            <p:cNvSpPr>
              <a:spLocks noChangeArrowheads="1"/>
            </p:cNvSpPr>
            <p:nvPr/>
          </p:nvSpPr>
          <p:spPr bwMode="auto">
            <a:xfrm>
              <a:off x="2286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5" name="Text Box 24"/>
            <p:cNvSpPr txBox="1">
              <a:spLocks noChangeArrowheads="1"/>
            </p:cNvSpPr>
            <p:nvPr/>
          </p:nvSpPr>
          <p:spPr bwMode="auto">
            <a:xfrm>
              <a:off x="1330325" y="3316288"/>
              <a:ext cx="574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full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57600" y="3352800"/>
            <a:ext cx="2514600" cy="2895600"/>
            <a:chOff x="3657600" y="3352800"/>
            <a:chExt cx="2514600" cy="2895600"/>
          </a:xfrm>
        </p:grpSpPr>
        <p:sp>
          <p:nvSpPr>
            <p:cNvPr id="98314" name="Rectangle 13"/>
            <p:cNvSpPr>
              <a:spLocks noChangeArrowheads="1"/>
            </p:cNvSpPr>
            <p:nvPr/>
          </p:nvSpPr>
          <p:spPr bwMode="auto">
            <a:xfrm>
              <a:off x="38862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5" name="Rectangle 14"/>
            <p:cNvSpPr>
              <a:spLocks noChangeArrowheads="1"/>
            </p:cNvSpPr>
            <p:nvPr/>
          </p:nvSpPr>
          <p:spPr bwMode="auto"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6" name="Rectangle 15"/>
            <p:cNvSpPr>
              <a:spLocks noChangeArrowheads="1"/>
            </p:cNvSpPr>
            <p:nvPr/>
          </p:nvSpPr>
          <p:spPr bwMode="auto">
            <a:xfrm>
              <a:off x="36576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7" name="Rectangle 16"/>
            <p:cNvSpPr>
              <a:spLocks noChangeArrowheads="1"/>
            </p:cNvSpPr>
            <p:nvPr/>
          </p:nvSpPr>
          <p:spPr bwMode="auto">
            <a:xfrm>
              <a:off x="5715000" y="57912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8" name="Rectangle 17"/>
            <p:cNvSpPr>
              <a:spLocks noChangeArrowheads="1"/>
            </p:cNvSpPr>
            <p:nvPr/>
          </p:nvSpPr>
          <p:spPr bwMode="auto">
            <a:xfrm>
              <a:off x="3657600" y="5715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6" name="Text Box 25"/>
            <p:cNvSpPr txBox="1">
              <a:spLocks noChangeArrowheads="1"/>
            </p:cNvSpPr>
            <p:nvPr/>
          </p:nvSpPr>
          <p:spPr bwMode="auto">
            <a:xfrm>
              <a:off x="4495800" y="3352800"/>
              <a:ext cx="930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same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0" y="3352800"/>
            <a:ext cx="2057400" cy="2667000"/>
            <a:chOff x="6858000" y="3352800"/>
            <a:chExt cx="2057400" cy="2667000"/>
          </a:xfrm>
        </p:grpSpPr>
        <p:sp>
          <p:nvSpPr>
            <p:cNvPr id="98319" name="Rectangle 19"/>
            <p:cNvSpPr>
              <a:spLocks noChangeArrowheads="1"/>
            </p:cNvSpPr>
            <p:nvPr/>
          </p:nvSpPr>
          <p:spPr bwMode="auto">
            <a:xfrm>
              <a:off x="68580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20" name="Rectangle 18"/>
            <p:cNvSpPr>
              <a:spLocks noChangeArrowheads="1"/>
            </p:cNvSpPr>
            <p:nvPr/>
          </p:nvSpPr>
          <p:spPr bwMode="auto">
            <a:xfrm>
              <a:off x="7086600" y="419100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21" name="Rectangle 20"/>
            <p:cNvSpPr>
              <a:spLocks noChangeArrowheads="1"/>
            </p:cNvSpPr>
            <p:nvPr/>
          </p:nvSpPr>
          <p:spPr bwMode="auto">
            <a:xfrm>
              <a:off x="84582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2" name="Rectangle 21"/>
            <p:cNvSpPr>
              <a:spLocks noChangeArrowheads="1"/>
            </p:cNvSpPr>
            <p:nvPr/>
          </p:nvSpPr>
          <p:spPr bwMode="auto">
            <a:xfrm>
              <a:off x="68580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3" name="Rectangle 22"/>
            <p:cNvSpPr>
              <a:spLocks noChangeArrowheads="1"/>
            </p:cNvSpPr>
            <p:nvPr/>
          </p:nvSpPr>
          <p:spPr bwMode="auto">
            <a:xfrm>
              <a:off x="84582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4" name="Rectangle 23"/>
            <p:cNvSpPr>
              <a:spLocks noChangeArrowheads="1"/>
            </p:cNvSpPr>
            <p:nvPr/>
          </p:nvSpPr>
          <p:spPr bwMode="auto">
            <a:xfrm>
              <a:off x="68580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7" name="Text Box 26"/>
            <p:cNvSpPr txBox="1">
              <a:spLocks noChangeArrowheads="1"/>
            </p:cNvSpPr>
            <p:nvPr/>
          </p:nvSpPr>
          <p:spPr bwMode="auto">
            <a:xfrm>
              <a:off x="7391400" y="3352800"/>
              <a:ext cx="81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  <a:cs typeface="Arial" pitchFamily="34" charset="0"/>
                </a:rPr>
                <a:t>valid</a:t>
              </a: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Svetlana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near the edge?</a:t>
            </a:r>
          </a:p>
          <a:p>
            <a:pPr lvl="1"/>
            <a:r>
              <a:rPr lang="en-US" dirty="0" smtClean="0"/>
              <a:t>the filter window falls off the edge of the image</a:t>
            </a:r>
          </a:p>
          <a:p>
            <a:pPr lvl="1"/>
            <a:r>
              <a:rPr lang="en-US" dirty="0" smtClean="0"/>
              <a:t>need to extrapolate</a:t>
            </a:r>
          </a:p>
          <a:p>
            <a:pPr lvl="1"/>
            <a:r>
              <a:rPr lang="en-US" dirty="0" smtClean="0"/>
              <a:t>methods:</a:t>
            </a:r>
          </a:p>
          <a:p>
            <a:pPr lvl="2"/>
            <a:r>
              <a:rPr lang="en-US" dirty="0" smtClean="0"/>
              <a:t>clip filter (black)</a:t>
            </a:r>
          </a:p>
          <a:p>
            <a:pPr lvl="2"/>
            <a:r>
              <a:rPr lang="en-US" dirty="0" smtClean="0"/>
              <a:t>wrap around</a:t>
            </a:r>
          </a:p>
          <a:p>
            <a:pPr lvl="2"/>
            <a:r>
              <a:rPr lang="en-US" dirty="0" smtClean="0"/>
              <a:t>copy edge</a:t>
            </a:r>
          </a:p>
          <a:p>
            <a:pPr lvl="2"/>
            <a:r>
              <a:rPr lang="en-US" dirty="0" smtClean="0"/>
              <a:t>reflect across edge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Rectangle 127"/>
          <p:cNvSpPr>
            <a:spLocks noChangeArrowheads="1"/>
          </p:cNvSpPr>
          <p:nvPr/>
        </p:nvSpPr>
        <p:spPr bwMode="auto">
          <a:xfrm>
            <a:off x="4495800" y="2362200"/>
            <a:ext cx="365760" cy="365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 bldLvl="3"/>
      <p:bldP spid="20" grpId="0" animBg="1"/>
      <p:bldP spid="2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Content Placeholder 2"/>
          <p:cNvSpPr>
            <a:spLocks noGrp="1"/>
          </p:cNvSpPr>
          <p:nvPr>
            <p:ph idx="1"/>
          </p:nvPr>
        </p:nvSpPr>
        <p:spPr>
          <a:xfrm>
            <a:off x="628650" y="890588"/>
            <a:ext cx="7772400" cy="938212"/>
          </a:xfrm>
        </p:spPr>
        <p:txBody>
          <a:bodyPr/>
          <a:lstStyle/>
          <a:p>
            <a:r>
              <a:rPr lang="en-US" sz="2400" dirty="0" smtClean="0"/>
              <a:t>What if we want nearest neighboring pixels to have the most influence on the output?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100" dirty="0" smtClean="0"/>
          </a:p>
          <a:p>
            <a:r>
              <a:rPr lang="en-US" sz="2400" dirty="0" smtClean="0"/>
              <a:t>Removes high-frequency components from the image (“low-pass filter”).</a:t>
            </a:r>
          </a:p>
          <a:p>
            <a:endParaRPr lang="en-US" sz="24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27700" y="1676400"/>
            <a:ext cx="3200400" cy="3800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Gaussian filter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47663" y="2012950"/>
          <a:ext cx="3213140" cy="3048000"/>
        </p:xfrm>
        <a:graphic>
          <a:graphicData uri="http://schemas.openxmlformats.org/drawingml/2006/table">
            <a:tbl>
              <a:tblPr/>
              <a:tblGrid>
                <a:gridCol w="321577"/>
                <a:gridCol w="321576"/>
                <a:gridCol w="320264"/>
                <a:gridCol w="321577"/>
                <a:gridCol w="321576"/>
                <a:gridCol w="321577"/>
                <a:gridCol w="321576"/>
                <a:gridCol w="320264"/>
                <a:gridCol w="321577"/>
                <a:gridCol w="321576"/>
              </a:tblGrid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7"/>
          <p:cNvGraphicFramePr>
            <a:graphicFrameLocks noGrp="1"/>
          </p:cNvGraphicFramePr>
          <p:nvPr/>
        </p:nvGraphicFramePr>
        <p:xfrm>
          <a:off x="4329113" y="2997200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7"/>
          <p:cNvSpPr>
            <a:spLocks noChangeArrowheads="1"/>
          </p:cNvSpPr>
          <p:nvPr/>
        </p:nvSpPr>
        <p:spPr bwMode="auto">
          <a:xfrm>
            <a:off x="4332288" y="2990850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6" name="Picture 1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750" y="3195637"/>
            <a:ext cx="339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16600" y="1785937"/>
            <a:ext cx="3184525" cy="3617913"/>
            <a:chOff x="6215084" y="2187558"/>
            <a:chExt cx="3184567" cy="361794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470676" y="4414851"/>
            <a:ext cx="2095500" cy="1390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" name="Photo Editor Photo" r:id="rId7" imgW="2095793" imgH="1390844" progId="">
                    <p:embed/>
                  </p:oleObj>
                </mc:Choice>
                <mc:Fallback>
                  <p:oleObj name="Photo Editor Photo" r:id="rId7" imgW="2095793" imgH="1390844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0676" y="4414851"/>
                          <a:ext cx="2095500" cy="1390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78" name="Picture 151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24624" y="3429000"/>
              <a:ext cx="2627313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215084" y="2187558"/>
              <a:ext cx="3184567" cy="1089034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  <a:tabLst>
                  <a:tab pos="573088" algn="l"/>
                </a:tabLst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Myriad Roman"/>
                </a:rPr>
                <a:t>This kernel is an approximation of a 2d Gaussian function: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494938"/>
              </p:ext>
            </p:extLst>
          </p:nvPr>
        </p:nvGraphicFramePr>
        <p:xfrm>
          <a:off x="1331640" y="5100637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10" imgW="469800" imgH="203040" progId="Equation.3">
                  <p:embed/>
                </p:oleObj>
              </mc:Choice>
              <mc:Fallback>
                <p:oleObj name="Equation" r:id="rId10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100637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32357"/>
              </p:ext>
            </p:extLst>
          </p:nvPr>
        </p:nvGraphicFramePr>
        <p:xfrm>
          <a:off x="4280693" y="4053904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12" imgW="419040" imgH="203040" progId="Equation.3">
                  <p:embed/>
                </p:oleObj>
              </mc:Choice>
              <mc:Fallback>
                <p:oleObj name="Equation" r:id="rId12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693" y="4053904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with a Gaussian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2370138"/>
            <a:ext cx="351313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4478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6" y="2370138"/>
            <a:ext cx="3513138" cy="35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Smoothing with a box-filter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0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614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83602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Size</a:t>
            </a:r>
            <a:r>
              <a:rPr lang="en-US" sz="2800" smtClean="0"/>
              <a:t> of kernel or mask</a:t>
            </a:r>
          </a:p>
          <a:p>
            <a:pPr lvl="1" eaLnBrk="1" hangingPunct="1"/>
            <a:r>
              <a:rPr lang="en-US" sz="2400" smtClean="0"/>
              <a:t>Note, Gaussian function has infinite support, but discrete filters use finite kernels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2404" name="Text Box 3349"/>
          <p:cNvSpPr txBox="1">
            <a:spLocks noChangeArrowheads="1"/>
          </p:cNvSpPr>
          <p:nvPr/>
        </p:nvSpPr>
        <p:spPr bwMode="auto">
          <a:xfrm>
            <a:off x="3008313" y="4967288"/>
            <a:ext cx="342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 cstate="print"/>
          <a:srcRect t="44176" b="9006"/>
          <a:stretch>
            <a:fillRect/>
          </a:stretch>
        </p:blipFill>
        <p:spPr bwMode="auto">
          <a:xfrm>
            <a:off x="1103313" y="2844800"/>
            <a:ext cx="6705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3349"/>
          <p:cNvSpPr txBox="1">
            <a:spLocks noChangeArrowheads="1"/>
          </p:cNvSpPr>
          <p:nvPr/>
        </p:nvSpPr>
        <p:spPr bwMode="auto">
          <a:xfrm>
            <a:off x="5126038" y="5402263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9150" y="514508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10 x 10 kernel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37125" y="5145088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Variance</a:t>
            </a:r>
            <a:r>
              <a:rPr lang="en-US" sz="280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70075" y="499903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2 with 30 x 30 kernel</a:t>
            </a: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8763" y="5002213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Matlab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227013" y="982663"/>
            <a:ext cx="11209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30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sigma = 5;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fspecial(‘gaussian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’,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sigma);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mesh(h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imagesc(h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imfilter(im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 % correlation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imshow(outim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104452" name="Picture 4" descr="gauss_sigma5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2443163"/>
            <a:ext cx="14763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gauss_sigma5_hsize30_2d.jpg"/>
          <p:cNvPicPr>
            <a:picLocks noChangeAspect="1"/>
          </p:cNvPicPr>
          <p:nvPr/>
        </p:nvPicPr>
        <p:blipFill>
          <a:blip r:embed="rId4" cstate="print"/>
          <a:srcRect l="26300" t="5916" r="22746" b="10709"/>
          <a:stretch>
            <a:fillRect/>
          </a:stretch>
        </p:blipFill>
        <p:spPr bwMode="auto">
          <a:xfrm>
            <a:off x="3036888" y="3532188"/>
            <a:ext cx="403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graypanda.jpg"/>
          <p:cNvPicPr>
            <a:picLocks noChangeAspect="1"/>
          </p:cNvPicPr>
          <p:nvPr/>
        </p:nvPicPr>
        <p:blipFill>
          <a:blip r:embed="rId5" cstate="print"/>
          <a:srcRect l="13716" t="5885" r="13982" b="11971"/>
          <a:stretch>
            <a:fillRect/>
          </a:stretch>
        </p:blipFill>
        <p:spPr bwMode="auto">
          <a:xfrm>
            <a:off x="4024313" y="4889500"/>
            <a:ext cx="1974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456" name="Straight Arrow Connector 9"/>
          <p:cNvCxnSpPr>
            <a:cxnSpLocks noChangeShapeType="1"/>
          </p:cNvCxnSpPr>
          <p:nvPr/>
        </p:nvCxnSpPr>
        <p:spPr bwMode="auto">
          <a:xfrm>
            <a:off x="6178550" y="5619750"/>
            <a:ext cx="4746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2" name="Group 11"/>
          <p:cNvGrpSpPr/>
          <p:nvPr/>
        </p:nvGrpSpPr>
        <p:grpSpPr>
          <a:xfrm>
            <a:off x="6835775" y="4889500"/>
            <a:ext cx="2011363" cy="1793875"/>
            <a:chOff x="6835775" y="4889500"/>
            <a:chExt cx="2011363" cy="1793875"/>
          </a:xfrm>
        </p:grpSpPr>
        <p:pic>
          <p:nvPicPr>
            <p:cNvPr id="104455" name="Picture 7" descr="blurpanda.jpg"/>
            <p:cNvPicPr>
              <a:picLocks noChangeAspect="1"/>
            </p:cNvPicPr>
            <p:nvPr/>
          </p:nvPicPr>
          <p:blipFill>
            <a:blip r:embed="rId6" cstate="print"/>
            <a:srcRect l="12959" t="5775" r="13374" b="12080"/>
            <a:stretch>
              <a:fillRect/>
            </a:stretch>
          </p:blipFill>
          <p:spPr bwMode="auto">
            <a:xfrm>
              <a:off x="6835775" y="4889500"/>
              <a:ext cx="2011363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7" name="TextBox 12"/>
            <p:cNvSpPr txBox="1">
              <a:spLocks noChangeArrowheads="1"/>
            </p:cNvSpPr>
            <p:nvPr/>
          </p:nvSpPr>
          <p:spPr bwMode="auto">
            <a:xfrm>
              <a:off x="7529513" y="6313488"/>
              <a:ext cx="1168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outim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5" y="4999038"/>
            <a:ext cx="8229600" cy="22320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for sigma=1:3:10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</a:rPr>
              <a:t>fspecial('gaussian</a:t>
            </a:r>
            <a:r>
              <a:rPr lang="en-US" sz="1800" b="1" dirty="0" smtClean="0">
                <a:latin typeface="Courier New" pitchFamily="49" charset="0"/>
              </a:rPr>
              <a:t>‘, </a:t>
            </a:r>
            <a:r>
              <a:rPr lang="en-US" sz="1800" b="1" dirty="0" err="1" smtClean="0">
                <a:latin typeface="Courier New" pitchFamily="49" charset="0"/>
              </a:rPr>
              <a:t>hsize</a:t>
            </a:r>
            <a:r>
              <a:rPr lang="en-US" sz="1800" b="1" dirty="0" smtClean="0">
                <a:latin typeface="Courier New" pitchFamily="49" charset="0"/>
              </a:rPr>
              <a:t>, sigma);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out = </a:t>
            </a:r>
            <a:r>
              <a:rPr lang="en-US" sz="1800" b="1" dirty="0" err="1" smtClean="0">
                <a:latin typeface="Courier New" pitchFamily="49" charset="0"/>
              </a:rPr>
              <a:t>imfilter(im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imshow(out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pause;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end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9538" y="2005013"/>
            <a:ext cx="2527300" cy="2825750"/>
            <a:chOff x="109538" y="2005013"/>
            <a:chExt cx="2527300" cy="2825750"/>
          </a:xfrm>
        </p:grpSpPr>
        <p:pic>
          <p:nvPicPr>
            <p:cNvPr id="105474" name="Picture 26" descr="filter_sigma1_size3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675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79" name="Picture 22" descr="blurred_sigma1.jpg"/>
            <p:cNvPicPr>
              <a:picLocks noChangeAspect="1"/>
            </p:cNvPicPr>
            <p:nvPr/>
          </p:nvPicPr>
          <p:blipFill>
            <a:blip r:embed="rId4" cstate="print"/>
            <a:srcRect l="12660" t="6389" r="12981" b="12152"/>
            <a:stretch>
              <a:fillRect/>
            </a:stretch>
          </p:blipFill>
          <p:spPr bwMode="auto">
            <a:xfrm>
              <a:off x="109538" y="2005013"/>
              <a:ext cx="2527300" cy="186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148013" y="1968500"/>
            <a:ext cx="2555875" cy="2898775"/>
            <a:chOff x="3148013" y="1968500"/>
            <a:chExt cx="2555875" cy="2898775"/>
          </a:xfrm>
        </p:grpSpPr>
        <p:pic>
          <p:nvPicPr>
            <p:cNvPr id="83971" name="Picture 27" descr="filter_sigma4_size30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2213" y="3830638"/>
              <a:ext cx="1449387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6" name="Picture 23" descr="blurred_sigma4.jpg"/>
            <p:cNvPicPr>
              <a:picLocks noChangeAspect="1"/>
            </p:cNvPicPr>
            <p:nvPr/>
          </p:nvPicPr>
          <p:blipFill>
            <a:blip r:embed="rId6" cstate="print"/>
            <a:srcRect l="12892" t="4791" r="11906" b="12152"/>
            <a:stretch>
              <a:fillRect/>
            </a:stretch>
          </p:blipFill>
          <p:spPr bwMode="auto">
            <a:xfrm>
              <a:off x="3148013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397625" y="1968500"/>
            <a:ext cx="2555875" cy="2862263"/>
            <a:chOff x="6397625" y="1968500"/>
            <a:chExt cx="2555875" cy="2862263"/>
          </a:xfrm>
        </p:grpSpPr>
        <p:pic>
          <p:nvPicPr>
            <p:cNvPr id="83974" name="Picture 21" descr="filter_sigma10_size30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9450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7" name="Picture 25" descr="blurred_sigma10.jpg"/>
            <p:cNvPicPr>
              <a:picLocks noChangeAspect="1"/>
            </p:cNvPicPr>
            <p:nvPr/>
          </p:nvPicPr>
          <p:blipFill>
            <a:blip r:embed="rId8" cstate="print"/>
            <a:srcRect l="11816" t="4791" r="12981" b="12152"/>
            <a:stretch>
              <a:fillRect/>
            </a:stretch>
          </p:blipFill>
          <p:spPr bwMode="auto">
            <a:xfrm>
              <a:off x="6397625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711825" y="262572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09220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p"/>
      <p:bldP spid="839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smoothing filters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Smoothing</a:t>
            </a:r>
          </a:p>
          <a:p>
            <a:pPr lvl="1" eaLnBrk="1" hangingPunct="1"/>
            <a:r>
              <a:rPr lang="en-US" sz="2000" dirty="0" smtClean="0"/>
              <a:t>Values positive </a:t>
            </a:r>
          </a:p>
          <a:p>
            <a:pPr lvl="1" eaLnBrk="1" hangingPunct="1"/>
            <a:r>
              <a:rPr lang="en-US" sz="2000" dirty="0" smtClean="0"/>
              <a:t>Sum to 1 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/>
              <a:t>constant regions same as input</a:t>
            </a:r>
          </a:p>
          <a:p>
            <a:pPr lvl="1" eaLnBrk="1" hangingPunct="1"/>
            <a:r>
              <a:rPr lang="en-US" sz="2000" dirty="0" smtClean="0"/>
              <a:t>Amount of smoothing proportional to mask size</a:t>
            </a:r>
          </a:p>
          <a:p>
            <a:pPr lvl="1" eaLnBrk="1" hangingPunct="1"/>
            <a:r>
              <a:rPr lang="en-US" sz="2000" dirty="0" smtClean="0"/>
              <a:t>Remove “high-frequency” components; “low-pass” filter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Filtering an impulse signal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73063" y="2401888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3732213" y="2913063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f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g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90"/>
          <p:cNvGraphicFramePr>
            <a:graphicFrameLocks noGrp="1"/>
          </p:cNvGraphicFramePr>
          <p:nvPr/>
        </p:nvGraphicFramePr>
        <p:xfrm>
          <a:off x="5813425" y="2413000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76" name="Rectangle 160"/>
          <p:cNvSpPr>
            <a:spLocks noChangeArrowheads="1"/>
          </p:cNvSpPr>
          <p:nvPr/>
        </p:nvSpPr>
        <p:spPr bwMode="auto">
          <a:xfrm>
            <a:off x="3735388" y="2906713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677" name="TextBox 10"/>
          <p:cNvSpPr txBox="1">
            <a:spLocks noChangeArrowheads="1"/>
          </p:cNvSpPr>
          <p:nvPr/>
        </p:nvSpPr>
        <p:spPr bwMode="auto">
          <a:xfrm>
            <a:off x="774700" y="1311275"/>
            <a:ext cx="730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What is the result of filtering the impulse signal (image) </a:t>
            </a:r>
            <a:r>
              <a:rPr lang="en-US" sz="2400" b="0" i="1" dirty="0" smtClean="0"/>
              <a:t>f </a:t>
            </a:r>
            <a:r>
              <a:rPr lang="en-US" sz="2400" b="0" dirty="0"/>
              <a:t>with the arbitrary kernel </a:t>
            </a:r>
            <a:r>
              <a:rPr lang="en-US" sz="2400" b="0" i="1" dirty="0" smtClean="0"/>
              <a:t>h</a:t>
            </a:r>
            <a:r>
              <a:rPr lang="en-US" sz="2400" b="0" dirty="0" smtClean="0"/>
              <a:t>?</a:t>
            </a:r>
            <a:endParaRPr lang="en-US" sz="2400" b="0" dirty="0"/>
          </a:p>
        </p:txBody>
      </p:sp>
      <p:sp>
        <p:nvSpPr>
          <p:cNvPr id="107678" name="TextBox 10"/>
          <p:cNvSpPr txBox="1">
            <a:spLocks noChangeArrowheads="1"/>
          </p:cNvSpPr>
          <p:nvPr/>
        </p:nvSpPr>
        <p:spPr bwMode="auto">
          <a:xfrm>
            <a:off x="7018338" y="2917825"/>
            <a:ext cx="1716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0"/>
              <a:t>?</a:t>
            </a:r>
          </a:p>
        </p:txBody>
      </p:sp>
      <p:pic>
        <p:nvPicPr>
          <p:cNvPr id="107679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64516" t="10376" r="17741" b="-3758"/>
          <a:stretch>
            <a:fillRect/>
          </a:stretch>
        </p:blipFill>
        <p:spPr bwMode="auto">
          <a:xfrm>
            <a:off x="3221038" y="33559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01095"/>
              </p:ext>
            </p:extLst>
          </p:nvPr>
        </p:nvGraphicFramePr>
        <p:xfrm>
          <a:off x="1120775" y="4791072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4791072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15882"/>
              </p:ext>
            </p:extLst>
          </p:nvPr>
        </p:nvGraphicFramePr>
        <p:xfrm>
          <a:off x="6522186" y="4791072"/>
          <a:ext cx="1355966" cy="60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0" name="Equation" r:id="rId8" imgW="457200" imgH="203040" progId="Equation.3">
                  <p:embed/>
                </p:oleObj>
              </mc:Choice>
              <mc:Fallback>
                <p:oleObj name="Equation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186" y="4791072"/>
                        <a:ext cx="1355966" cy="60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271375"/>
              </p:ext>
            </p:extLst>
          </p:nvPr>
        </p:nvGraphicFramePr>
        <p:xfrm>
          <a:off x="3683793" y="3949700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" name="Equation" r:id="rId10" imgW="419040" imgH="203040" progId="Equation.3">
                  <p:embed/>
                </p:oleObj>
              </mc:Choice>
              <mc:Fallback>
                <p:oleObj name="Equation" r:id="rId10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793" y="3949700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15063" y="4195763"/>
            <a:ext cx="1971675" cy="2044700"/>
            <a:chOff x="6470676" y="4195773"/>
            <a:chExt cx="1971702" cy="2044728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6470676" y="4195773"/>
              <a:ext cx="1971702" cy="20447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6" name="TextBox 13"/>
            <p:cNvSpPr txBox="1">
              <a:spLocks noChangeArrowheads="1"/>
            </p:cNvSpPr>
            <p:nvPr/>
          </p:nvSpPr>
          <p:spPr bwMode="auto">
            <a:xfrm>
              <a:off x="7329190" y="4999059"/>
              <a:ext cx="76585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 smtClean="0"/>
                <a:t>f</a:t>
              </a:r>
              <a:endParaRPr lang="en-US" sz="3000" b="0" dirty="0"/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5156348" y="4210870"/>
            <a:ext cx="796927" cy="760412"/>
            <a:chOff x="5192721" y="4195773"/>
            <a:chExt cx="796938" cy="760425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5418618" y="4305312"/>
              <a:ext cx="46806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/>
                <a:t>h</a:t>
              </a:r>
            </a:p>
          </p:txBody>
        </p:sp>
      </p:grpSp>
      <p:grpSp>
        <p:nvGrpSpPr>
          <p:cNvPr id="2" name="Group 14"/>
          <p:cNvGrpSpPr>
            <a:grpSpLocks/>
          </p:cNvGrpSpPr>
          <p:nvPr/>
        </p:nvGrpSpPr>
        <p:grpSpPr bwMode="auto">
          <a:xfrm rot="10800000">
            <a:off x="5156348" y="4212459"/>
            <a:ext cx="796927" cy="760412"/>
            <a:chOff x="5192721" y="4195773"/>
            <a:chExt cx="796938" cy="760425"/>
          </a:xfrm>
        </p:grpSpPr>
        <p:sp>
          <p:nvSpPr>
            <p:cNvPr id="108557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8" name="TextBox 12"/>
            <p:cNvSpPr txBox="1">
              <a:spLocks noChangeArrowheads="1"/>
            </p:cNvSpPr>
            <p:nvPr/>
          </p:nvSpPr>
          <p:spPr bwMode="auto">
            <a:xfrm>
              <a:off x="5418618" y="4305312"/>
              <a:ext cx="46806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/>
                <a:t>h</a:t>
              </a:r>
            </a:p>
          </p:txBody>
        </p:sp>
      </p:grpSp>
      <p:pic>
        <p:nvPicPr>
          <p:cNvPr id="19458" name="Picture 2" descr="http://latex.codecogs.com/gif.latex?%5Cdpi%7B300%7D%20g%20%3D%20h%20%5Cast%2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43153"/>
            <a:ext cx="1716037" cy="4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Convolution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519113" y="1384300"/>
            <a:ext cx="8229600" cy="4525963"/>
          </a:xfrm>
        </p:spPr>
        <p:txBody>
          <a:bodyPr/>
          <a:lstStyle/>
          <a:p>
            <a:r>
              <a:rPr lang="en-US" sz="2400" dirty="0" smtClean="0"/>
              <a:t>Convolution: </a:t>
            </a:r>
          </a:p>
          <a:p>
            <a:pPr lvl="1"/>
            <a:r>
              <a:rPr lang="en-US" sz="2000" dirty="0" smtClean="0"/>
              <a:t>Flip the filter in both dimensions (bottom to top, right to left)</a:t>
            </a:r>
          </a:p>
          <a:p>
            <a:pPr lvl="1"/>
            <a:r>
              <a:rPr lang="en-US" sz="2000" dirty="0" smtClean="0"/>
              <a:t>Then apply cross-correlation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6838" y="5218113"/>
            <a:ext cx="1825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/>
              <a:t>Notation for convolution operator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982913" y="4943475"/>
            <a:ext cx="4746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0" name="Picture 4" descr="http://latex.codecogs.com/gif.latex?%5Cdpi%7B300%7D%20g%28i%2Cj%29%20%26%3D%20%5Csum_%7Bu%3D-k%7D%5E%7Bk%7D%20%5Csum_%7Bv%3D-k%7D%5E%7Bk%7D%20h%28u%2Cv%29%20f%28i-u%2Cj-v%29%20%25%26%3D%20%5Csum_%7Bu%3D-k%7D%5E%7Bk%7D%20%5Csum_%7Bv%3D-k%7D%5E%7Bk%7D%20h%28u-u%2Cv%29%20f%28i-u%2Cj-v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8" y="2801566"/>
            <a:ext cx="5562502" cy="9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3.7037E-7 L 0.08281 -0.03311 L 0.27031 -0.03311 L 0.27152 -0.00903 L 0.09201 -0.00903 L 0.09201 0.02129 L 0.27256 0.01527 L 0.27152 0.0456 L 0.09426 0.04699 L 0.10103 0.09398 L 0.27152 0.08333 L 0.27378 0.11828 L 0.09426 0.11666 L 0.08853 0.15463 L 0.27829 0.14861 L 0.28176 0.17268 L 0.09756 0.18194 L 0.09079 0.20925 L 0.28055 0.20763 L 0.28055 0.20763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2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latex.codecogs.com/gif.latex?%5Cdpi%7B300%7D%20g%28i%2Cj%29%20%26%3D%20%5Csum_%7Bu%3D-k%7D%5E%7Bk%7D%20%5Csum_%7Bv%3D-k%7D%5E%7Bk%7D%20h%28u%2Cv%29%20f%28i-u%2Cj-v%29%20%25%26%3D%20%5Csum_%7Bu%3D-k%7D%5E%7Bk%7D%20%5Csum_%7Bv%3D-k%7D%5E%7Bk%7D%20h%28u-u%2Cv%29%20f%28i-u%2Cj-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7" y="1493094"/>
            <a:ext cx="5562502" cy="9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smtClean="0"/>
              <a:t>Convolution vs. correlation</a:t>
            </a:r>
          </a:p>
        </p:txBody>
      </p:sp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190500" y="10922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Convolution</a:t>
            </a:r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190500" y="3462338"/>
            <a:ext cx="248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Cross-correlation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7513" y="5729288"/>
            <a:ext cx="8726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/>
              <a:t>For a Gaussian or box filter, how will the outputs differ?</a:t>
            </a:r>
          </a:p>
          <a:p>
            <a:pPr>
              <a:spcAft>
                <a:spcPts val="600"/>
              </a:spcAft>
            </a:pPr>
            <a:r>
              <a:rPr lang="en-US" sz="2400" b="0"/>
              <a:t>If the input is an impulse signal, how will the outputs differ?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2" descr="http://latex.codecogs.com/gif.latex?%5Cdpi%7B300%7D%20g%20%3D%20h%20%5Cast%2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2738541"/>
            <a:ext cx="1577922" cy="3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7" y="3923645"/>
            <a:ext cx="5562502" cy="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4" y="5147027"/>
            <a:ext cx="1719606" cy="3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267200"/>
            <a:ext cx="84582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3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72708" name="Picture 4" descr="PowerShot SD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4"/>
          <p:cNvSpPr>
            <a:spLocks noChangeArrowheads="1"/>
          </p:cNvSpPr>
          <p:nvPr/>
        </p:nvSpPr>
        <p:spPr bwMode="auto">
          <a:xfrm>
            <a:off x="1530350" y="4225925"/>
            <a:ext cx="6061075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5" name="Rectangle 113"/>
          <p:cNvSpPr>
            <a:spLocks noChangeArrowheads="1"/>
          </p:cNvSpPr>
          <p:nvPr/>
        </p:nvSpPr>
        <p:spPr bwMode="auto">
          <a:xfrm>
            <a:off x="4852988" y="1524000"/>
            <a:ext cx="4198937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6" name="Rectangle 112"/>
          <p:cNvSpPr>
            <a:spLocks noChangeArrowheads="1"/>
          </p:cNvSpPr>
          <p:nvPr/>
        </p:nvSpPr>
        <p:spPr bwMode="auto">
          <a:xfrm>
            <a:off x="142875" y="1487488"/>
            <a:ext cx="4198938" cy="2227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7" name="Title 1"/>
          <p:cNvSpPr>
            <a:spLocks noGrp="1"/>
          </p:cNvSpPr>
          <p:nvPr>
            <p:ph type="title"/>
          </p:nvPr>
        </p:nvSpPr>
        <p:spPr>
          <a:xfrm>
            <a:off x="482600" y="90488"/>
            <a:ext cx="8229600" cy="1143000"/>
          </a:xfrm>
        </p:spPr>
        <p:txBody>
          <a:bodyPr/>
          <a:lstStyle/>
          <a:p>
            <a:r>
              <a:rPr lang="en-US" smtClean="0"/>
              <a:t>Predict the outputs using correlation filtering</a:t>
            </a:r>
          </a:p>
        </p:txBody>
      </p:sp>
      <p:grpSp>
        <p:nvGrpSpPr>
          <p:cNvPr id="110598" name="Group 3"/>
          <p:cNvGrpSpPr>
            <a:grpSpLocks/>
          </p:cNvGrpSpPr>
          <p:nvPr/>
        </p:nvGrpSpPr>
        <p:grpSpPr bwMode="auto">
          <a:xfrm>
            <a:off x="2260600" y="1993900"/>
            <a:ext cx="1225550" cy="1295400"/>
            <a:chOff x="144" y="144"/>
            <a:chExt cx="1152" cy="1136"/>
          </a:xfrm>
        </p:grpSpPr>
        <p:sp>
          <p:nvSpPr>
            <p:cNvPr id="110665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6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7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8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9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70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1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2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3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4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5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6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7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8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9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0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1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59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0" name="TextBox 23"/>
          <p:cNvSpPr txBox="1">
            <a:spLocks noChangeArrowheads="1"/>
          </p:cNvSpPr>
          <p:nvPr/>
        </p:nvSpPr>
        <p:spPr bwMode="auto">
          <a:xfrm>
            <a:off x="1931988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1" name="TextBox 24"/>
          <p:cNvSpPr txBox="1">
            <a:spLocks noChangeArrowheads="1"/>
          </p:cNvSpPr>
          <p:nvPr/>
        </p:nvSpPr>
        <p:spPr bwMode="auto">
          <a:xfrm>
            <a:off x="3538538" y="232727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2" name="Group 3"/>
          <p:cNvGrpSpPr>
            <a:grpSpLocks/>
          </p:cNvGrpSpPr>
          <p:nvPr/>
        </p:nvGrpSpPr>
        <p:grpSpPr bwMode="auto">
          <a:xfrm>
            <a:off x="7108825" y="2108200"/>
            <a:ext cx="1225550" cy="1295400"/>
            <a:chOff x="144" y="144"/>
            <a:chExt cx="1152" cy="1136"/>
          </a:xfrm>
        </p:grpSpPr>
        <p:sp>
          <p:nvSpPr>
            <p:cNvPr id="11064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4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5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60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4" name="TextBox 44"/>
          <p:cNvSpPr txBox="1">
            <a:spLocks noChangeArrowheads="1"/>
          </p:cNvSpPr>
          <p:nvPr/>
        </p:nvSpPr>
        <p:spPr bwMode="auto">
          <a:xfrm>
            <a:off x="6780213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5" name="TextBox 45"/>
          <p:cNvSpPr txBox="1">
            <a:spLocks noChangeArrowheads="1"/>
          </p:cNvSpPr>
          <p:nvPr/>
        </p:nvSpPr>
        <p:spPr bwMode="auto">
          <a:xfrm>
            <a:off x="8386763" y="2357438"/>
            <a:ext cx="116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6" name="Group 5"/>
          <p:cNvGrpSpPr>
            <a:grpSpLocks/>
          </p:cNvGrpSpPr>
          <p:nvPr/>
        </p:nvGrpSpPr>
        <p:grpSpPr bwMode="auto">
          <a:xfrm>
            <a:off x="5364163" y="4776788"/>
            <a:ext cx="1371600" cy="1066800"/>
            <a:chOff x="3799" y="2064"/>
            <a:chExt cx="1433" cy="1136"/>
          </a:xfrm>
        </p:grpSpPr>
        <p:grpSp>
          <p:nvGrpSpPr>
            <p:cNvPr id="110629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0631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2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3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4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5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6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7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8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9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40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1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2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3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4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5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6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7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0630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607" name="Group 25"/>
          <p:cNvGrpSpPr>
            <a:grpSpLocks/>
          </p:cNvGrpSpPr>
          <p:nvPr/>
        </p:nvGrpSpPr>
        <p:grpSpPr bwMode="auto">
          <a:xfrm>
            <a:off x="3794125" y="4776788"/>
            <a:ext cx="1149350" cy="1066800"/>
            <a:chOff x="144" y="144"/>
            <a:chExt cx="1152" cy="1136"/>
          </a:xfrm>
        </p:grpSpPr>
        <p:sp>
          <p:nvSpPr>
            <p:cNvPr id="110612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3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4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5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6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0617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8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9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0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1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2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3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4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5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6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7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8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0608" name="Text Box 43"/>
          <p:cNvSpPr txBox="1">
            <a:spLocks noChangeArrowheads="1"/>
          </p:cNvSpPr>
          <p:nvPr/>
        </p:nvSpPr>
        <p:spPr bwMode="auto">
          <a:xfrm>
            <a:off x="4946650" y="4700588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pic>
        <p:nvPicPr>
          <p:cNvPr id="11060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4445000"/>
            <a:ext cx="1679575" cy="166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10" name="TextBox 110"/>
          <p:cNvSpPr txBox="1">
            <a:spLocks noChangeArrowheads="1"/>
          </p:cNvSpPr>
          <p:nvPr/>
        </p:nvSpPr>
        <p:spPr bwMode="auto">
          <a:xfrm>
            <a:off x="3429000" y="510222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11" name="TextBox 111"/>
          <p:cNvSpPr txBox="1">
            <a:spLocks noChangeArrowheads="1"/>
          </p:cNvSpPr>
          <p:nvPr/>
        </p:nvSpPr>
        <p:spPr bwMode="auto">
          <a:xfrm>
            <a:off x="6751638" y="502285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16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16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1620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1621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264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265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5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264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5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2646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Filtered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(no change)</a:t>
            </a:r>
          </a:p>
        </p:txBody>
      </p:sp>
      <p:pic>
        <p:nvPicPr>
          <p:cNvPr id="11264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367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366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669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3670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469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69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470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469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3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pic>
        <p:nvPicPr>
          <p:cNvPr id="114694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4695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696" name="Text Box 25"/>
          <p:cNvSpPr txBox="1">
            <a:spLocks noChangeArrowheads="1"/>
          </p:cNvSpPr>
          <p:nvPr/>
        </p:nvSpPr>
        <p:spPr bwMode="auto">
          <a:xfrm>
            <a:off x="6434138" y="4743450"/>
            <a:ext cx="200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Shifted left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by 1 pixel with correlation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115718" name="Group 6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5720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5722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3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4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5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6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7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8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9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0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1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2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3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4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5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6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7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8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5721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6745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6747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8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9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0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1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2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3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4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5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6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7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8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9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0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1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2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3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6746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674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3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Blur (with a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box filter)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7787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778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79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778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776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7770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1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2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3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4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7775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6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7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8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9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0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1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2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3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4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5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6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776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776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88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88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88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79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8796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7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8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9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0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8801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2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3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4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5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6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7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8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9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0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1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2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879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879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Sharpening filter:</a:t>
            </a:r>
          </a:p>
          <a:p>
            <a:pPr lvl="1"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accentuates differences with local average</a:t>
            </a:r>
          </a:p>
        </p:txBody>
      </p:sp>
      <p:pic>
        <p:nvPicPr>
          <p:cNvPr id="11879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43004" t="19810" r="37450" b="37711"/>
          <a:stretch/>
        </p:blipFill>
        <p:spPr bwMode="auto">
          <a:xfrm>
            <a:off x="3111500" y="4743450"/>
            <a:ext cx="1357313" cy="15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Filtering examples: sharpening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1657350"/>
            <a:ext cx="634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07A6-772A-49B8-B4E7-ED20C15CCA1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r>
              <a:rPr lang="en-US" dirty="0" smtClean="0"/>
              <a:t>Digital images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63525" y="1093788"/>
            <a:ext cx="8686800" cy="45259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Sample</a:t>
            </a:r>
            <a:r>
              <a:rPr lang="en-US" sz="2400" dirty="0" smtClean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Quantize</a:t>
            </a:r>
            <a:r>
              <a:rPr lang="en-US" sz="2400" dirty="0" smtClean="0">
                <a:solidFill>
                  <a:srgbClr val="000000"/>
                </a:solidFill>
              </a:rPr>
              <a:t> each sample (round to nearest integer)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 smtClean="0"/>
          </a:p>
        </p:txBody>
      </p:sp>
      <p:pic>
        <p:nvPicPr>
          <p:cNvPr id="74770" name="Picture 10" descr="image_func"/>
          <p:cNvPicPr>
            <a:picLocks noChangeAspect="1" noChangeArrowheads="1"/>
          </p:cNvPicPr>
          <p:nvPr/>
        </p:nvPicPr>
        <p:blipFill>
          <a:blip r:embed="rId5" cstate="print"/>
          <a:srcRect l="53148" t="52576"/>
          <a:stretch>
            <a:fillRect/>
          </a:stretch>
        </p:blipFill>
        <p:spPr bwMode="auto">
          <a:xfrm>
            <a:off x="960438" y="3140084"/>
            <a:ext cx="1987829" cy="15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965600" y="2735263"/>
            <a:ext cx="6535588" cy="2011362"/>
            <a:chOff x="2965600" y="2735263"/>
            <a:chExt cx="6535588" cy="2011362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1957" y="3213111"/>
              <a:ext cx="3989229" cy="1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765" y="3109921"/>
              <a:ext cx="12700" cy="873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0173" y="3332176"/>
              <a:ext cx="126995" cy="18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1042" y="2614634"/>
              <a:ext cx="0" cy="812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8154" y="2735263"/>
              <a:ext cx="188906" cy="24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600" y="3794163"/>
              <a:ext cx="620698" cy="255597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8259791" y="3611594"/>
              <a:ext cx="1241397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500" y="5143500"/>
            <a:ext cx="9201150" cy="1352550"/>
            <a:chOff x="190500" y="5143500"/>
            <a:chExt cx="9201150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218113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8150225" y="5583238"/>
              <a:ext cx="12414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143500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0"/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692775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81775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2600" y="1238250"/>
            <a:ext cx="8229600" cy="4525963"/>
          </a:xfrm>
        </p:spPr>
        <p:txBody>
          <a:bodyPr/>
          <a:lstStyle/>
          <a:p>
            <a:r>
              <a:rPr lang="en-US" sz="2800" dirty="0" smtClean="0"/>
              <a:t>Shift invariant: </a:t>
            </a:r>
          </a:p>
          <a:p>
            <a:pPr lvl="1"/>
            <a:r>
              <a:rPr lang="en-US" sz="2400" dirty="0" smtClean="0"/>
              <a:t>Operator behaves the same everywhere, i.e. the value of the output depends on the pattern in the image neighborhood, not the position of the neighborhood.</a:t>
            </a:r>
          </a:p>
          <a:p>
            <a:r>
              <a:rPr lang="en-US" sz="2800" dirty="0" smtClean="0"/>
              <a:t>Superposition: </a:t>
            </a:r>
          </a:p>
          <a:p>
            <a:pPr lvl="1"/>
            <a:r>
              <a:rPr lang="en-US" sz="2400" dirty="0" err="1" smtClean="0"/>
              <a:t>h</a:t>
            </a:r>
            <a:r>
              <a:rPr lang="en-US" sz="2400" dirty="0" smtClean="0"/>
              <a:t> * (f1 + f2) = (</a:t>
            </a:r>
            <a:r>
              <a:rPr lang="en-US" sz="2400" dirty="0" err="1" smtClean="0"/>
              <a:t>h</a:t>
            </a:r>
            <a:r>
              <a:rPr lang="en-US" sz="2400" dirty="0" smtClean="0"/>
              <a:t> * f1) +  (</a:t>
            </a:r>
            <a:r>
              <a:rPr lang="en-US" sz="2400" dirty="0" err="1" smtClean="0"/>
              <a:t>h</a:t>
            </a:r>
            <a:r>
              <a:rPr lang="en-US" sz="2400" dirty="0" smtClean="0"/>
              <a:t> * f2) </a:t>
            </a:r>
          </a:p>
          <a:p>
            <a:pPr lvl="2">
              <a:buFontTx/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88" y="1055688"/>
            <a:ext cx="8945562" cy="45259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Commutative: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f * g = g * f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Associative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(f * g) * h = f * (g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Distributes over addition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f * (g + h) = (f * g) + (f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Scalars factor out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kf * g = f * kg = k(f * g)</a:t>
            </a:r>
            <a:endParaRPr lang="en-US" sz="2800" smtClean="0"/>
          </a:p>
          <a:p>
            <a:pPr>
              <a:spcAft>
                <a:spcPts val="600"/>
              </a:spcAft>
            </a:pPr>
            <a:r>
              <a:rPr lang="en-US" sz="2400" smtClean="0"/>
              <a:t>Identity: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unit impulse e = […, 0, 0, 1, 0, 0, …].  f * e =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</a:t>
            </a:r>
          </a:p>
          <a:p>
            <a:pPr lvl="1" eaLnBrk="1" hangingPunct="1"/>
            <a:r>
              <a:rPr lang="en-US" sz="2400" smtClean="0"/>
              <a:t>Convolve all rows</a:t>
            </a:r>
          </a:p>
          <a:p>
            <a:pPr lvl="1" eaLnBrk="1" hangingPunct="1"/>
            <a:r>
              <a:rPr lang="en-US" sz="2400" smtClean="0"/>
              <a:t>Convolve all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 e.g.,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3" cstate="print"/>
          <a:srcRect l="21667" t="34872" r="21249" b="11194"/>
          <a:stretch>
            <a:fillRect/>
          </a:stretch>
        </p:blipFill>
        <p:spPr bwMode="auto">
          <a:xfrm>
            <a:off x="685800" y="2043113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3338513"/>
            <a:ext cx="4953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786313"/>
            <a:ext cx="7467600" cy="152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67375" y="2078038"/>
            <a:ext cx="3476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What is the computational complexity advantage for a separable filter of size k x k, in terms of number of operations per output pixel?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04950" y="6248400"/>
            <a:ext cx="247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(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) = (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)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913" name="TextBox 9"/>
          <p:cNvSpPr txBox="1">
            <a:spLocks noChangeArrowheads="1"/>
          </p:cNvSpPr>
          <p:nvPr/>
        </p:nvSpPr>
        <p:spPr bwMode="auto">
          <a:xfrm>
            <a:off x="701675" y="251618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3914" name="TextBox 10"/>
          <p:cNvSpPr txBox="1">
            <a:spLocks noChangeArrowheads="1"/>
          </p:cNvSpPr>
          <p:nvPr/>
        </p:nvSpPr>
        <p:spPr bwMode="auto">
          <a:xfrm>
            <a:off x="3148013" y="182245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31925" y="3648075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4800" y="19812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14800" y="33528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4800600"/>
            <a:ext cx="3048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8" grpId="0"/>
      <p:bldP spid="12" grpId="0"/>
      <p:bldP spid="15" grpId="0" animBg="1"/>
      <p:bldP spid="16" grpId="1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Effect of smoothing filters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" y="0"/>
          <a:ext cx="687388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0"/>
                        <a:ext cx="687388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mean_filt"/>
          <p:cNvPicPr>
            <a:picLocks noChangeAspect="1" noChangeArrowheads="1"/>
          </p:cNvPicPr>
          <p:nvPr/>
        </p:nvPicPr>
        <p:blipFill>
          <a:blip r:embed="rId6" cstate="print"/>
          <a:srcRect t="38373" b="30167"/>
          <a:stretch>
            <a:fillRect/>
          </a:stretch>
        </p:blipFill>
        <p:spPr bwMode="auto">
          <a:xfrm>
            <a:off x="300038" y="1676400"/>
            <a:ext cx="777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319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Additive Gaussian noise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52292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4931" name="Picture 5"/>
          <p:cNvPicPr>
            <a:picLocks noChangeAspect="1" noChangeArrowheads="1"/>
          </p:cNvPicPr>
          <p:nvPr/>
        </p:nvPicPr>
        <p:blipFill>
          <a:blip r:embed="rId3" cstate="print"/>
          <a:srcRect l="37692" t="44589" r="17421" b="25266"/>
          <a:stretch>
            <a:fillRect/>
          </a:stretch>
        </p:blipFill>
        <p:spPr bwMode="auto">
          <a:xfrm>
            <a:off x="381000" y="1808163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81000" y="1579563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265738" y="1785938"/>
            <a:ext cx="387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No new pixel values introduced</a:t>
            </a:r>
          </a:p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Removes spikes: good for impulse, salt &amp; pepper noise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  Non-linear filter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D8CFD-4585-4D93-9FEF-66D34243BB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 t="8824"/>
          <a:stretch>
            <a:fillRect/>
          </a:stretch>
        </p:blipFill>
        <p:spPr bwMode="auto">
          <a:xfrm>
            <a:off x="1055688" y="1238250"/>
            <a:ext cx="6667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446088" y="154305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125957" name="Line 8"/>
          <p:cNvSpPr>
            <a:spLocks noChangeShapeType="1"/>
          </p:cNvSpPr>
          <p:nvPr/>
        </p:nvSpPr>
        <p:spPr bwMode="auto">
          <a:xfrm>
            <a:off x="14366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Text Box 9"/>
          <p:cNvSpPr txBox="1">
            <a:spLocks noChangeArrowheads="1"/>
          </p:cNvSpPr>
          <p:nvPr/>
        </p:nvSpPr>
        <p:spPr bwMode="auto">
          <a:xfrm>
            <a:off x="7685088" y="16954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Median filtered</a:t>
            </a:r>
          </a:p>
        </p:txBody>
      </p:sp>
      <p:sp>
        <p:nvSpPr>
          <p:cNvPr id="125959" name="Line 10"/>
          <p:cNvSpPr>
            <a:spLocks noChangeShapeType="1"/>
          </p:cNvSpPr>
          <p:nvPr/>
        </p:nvSpPr>
        <p:spPr bwMode="auto">
          <a:xfrm flipH="1">
            <a:off x="72278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TextBox 9"/>
          <p:cNvSpPr txBox="1">
            <a:spLocks noChangeArrowheads="1"/>
          </p:cNvSpPr>
          <p:nvPr/>
        </p:nvSpPr>
        <p:spPr bwMode="auto">
          <a:xfrm>
            <a:off x="3038475" y="5842000"/>
            <a:ext cx="343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Plots of a </a:t>
            </a:r>
            <a:r>
              <a:rPr lang="en-US" dirty="0" smtClean="0">
                <a:solidFill>
                  <a:srgbClr val="000000"/>
                </a:solidFill>
              </a:rPr>
              <a:t>col </a:t>
            </a:r>
            <a:r>
              <a:rPr lang="en-US" dirty="0">
                <a:solidFill>
                  <a:srgbClr val="000000"/>
                </a:solidFill>
              </a:rPr>
              <a:t>of the image</a:t>
            </a:r>
          </a:p>
        </p:txBody>
      </p:sp>
      <p:sp>
        <p:nvSpPr>
          <p:cNvPr id="125962" name="TextBox 9"/>
          <p:cNvSpPr txBox="1">
            <a:spLocks noChangeArrowheads="1"/>
          </p:cNvSpPr>
          <p:nvPr/>
        </p:nvSpPr>
        <p:spPr bwMode="auto">
          <a:xfrm>
            <a:off x="2051050" y="6273800"/>
            <a:ext cx="615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err="1">
                <a:solidFill>
                  <a:srgbClr val="000000"/>
                </a:solidFill>
              </a:rPr>
              <a:t>Matlab</a:t>
            </a:r>
            <a:r>
              <a:rPr lang="en-US" sz="2400" b="0" dirty="0">
                <a:solidFill>
                  <a:srgbClr val="000000"/>
                </a:solidFill>
              </a:rPr>
              <a:t>: output </a:t>
            </a:r>
            <a:r>
              <a:rPr lang="en-US" sz="2400" b="0" dirty="0" err="1">
                <a:solidFill>
                  <a:srgbClr val="000000"/>
                </a:solidFill>
              </a:rPr>
              <a:t>im</a:t>
            </a:r>
            <a:r>
              <a:rPr lang="en-US" sz="2400" b="0" dirty="0">
                <a:solidFill>
                  <a:srgbClr val="000000"/>
                </a:solidFill>
              </a:rPr>
              <a:t> = medfilt2(im, [</a:t>
            </a:r>
            <a:r>
              <a:rPr lang="en-US" sz="2400" b="0" dirty="0" err="1">
                <a:solidFill>
                  <a:srgbClr val="000000"/>
                </a:solidFill>
              </a:rPr>
              <a:t>h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err="1">
                <a:solidFill>
                  <a:srgbClr val="000000"/>
                </a:solidFill>
              </a:rPr>
              <a:t>w</a:t>
            </a:r>
            <a:r>
              <a:rPr lang="en-US" sz="2400" b="0" dirty="0">
                <a:solidFill>
                  <a:srgbClr val="000000"/>
                </a:solidFill>
              </a:rPr>
              <a:t>]);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: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3873748"/>
            <a:ext cx="7162800" cy="2450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131840" y="1238250"/>
            <a:ext cx="0" cy="26227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2" grpId="0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Median filter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28713"/>
            <a:ext cx="8229600" cy="4525962"/>
          </a:xfrm>
        </p:spPr>
        <p:txBody>
          <a:bodyPr/>
          <a:lstStyle/>
          <a:p>
            <a:r>
              <a:rPr lang="en-US" sz="2400" smtClean="0"/>
              <a:t>Median filter is edge preserving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 l="18385" t="39160" r="20447" b="10757"/>
          <a:stretch>
            <a:fillRect/>
          </a:stretch>
        </p:blipFill>
        <p:spPr bwMode="auto">
          <a:xfrm>
            <a:off x="1614488" y="1639888"/>
            <a:ext cx="57150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5606" r="15897" b="5316"/>
          <a:stretch>
            <a:fillRect/>
          </a:stretch>
        </p:blipFill>
        <p:spPr bwMode="auto">
          <a:xfrm>
            <a:off x="228600" y="1304925"/>
            <a:ext cx="86868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0" dirty="0">
                <a:ea typeface="+mj-ea"/>
                <a:cs typeface="Arial" pitchFamily="34" charset="0"/>
              </a:rPr>
              <a:t>Filtering application: Hybrid Images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143000"/>
            <a:ext cx="8686800" cy="5410200"/>
            <a:chOff x="228600" y="1143000"/>
            <a:chExt cx="8686800" cy="54102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143000"/>
              <a:ext cx="8686800" cy="5257800"/>
              <a:chOff x="228600" y="1143000"/>
              <a:chExt cx="8686800" cy="5257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" y="1143000"/>
                <a:ext cx="4495800" cy="52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1219200"/>
                <a:ext cx="72390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81000" y="2819400"/>
              <a:ext cx="54102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67200" y="1676400"/>
            <a:ext cx="15240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Application: Hybrid Images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Gaussian 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Laplacian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8" name="Photo Editor Photo" r:id="rId7" imgW="4133333" imgH="2905531" progId="">
                    <p:embed/>
                  </p:oleObj>
                </mc:Choice>
                <mc:Fallback>
                  <p:oleObj name="Photo Editor Photo" r:id="rId7" imgW="4133333" imgH="2905531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Gaussian</a:t>
              </a:r>
            </a:p>
          </p:txBody>
        </p:sp>
        <p:grpSp>
          <p:nvGrpSpPr>
            <p:cNvPr id="3087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3092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>
                    <a:solidFill>
                      <a:srgbClr val="000000"/>
                    </a:solidFill>
                  </a:rPr>
                  <a:t>unit impulse</a:t>
                </a:r>
              </a:p>
            </p:txBody>
          </p:sp>
        </p:grpSp>
        <p:pic>
          <p:nvPicPr>
            <p:cNvPr id="3088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0" descr="log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Laplacian of Gaussian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71663" y="2133600"/>
            <a:ext cx="863600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8175" y="2528888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Photo Editor Photo" r:id="rId12" imgW="4133333" imgH="2905531" progId="">
                  <p:embed/>
                </p:oleObj>
              </mc:Choice>
              <mc:Fallback>
                <p:oleObj name="Photo Editor Photo" r:id="rId12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28888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20" descr="lo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1871663" y="3860800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990600"/>
            <a:ext cx="8534400" cy="5410200"/>
            <a:chOff x="0" y="990600"/>
            <a:chExt cx="8534400" cy="5410200"/>
          </a:xfrm>
        </p:grpSpPr>
        <p:sp>
          <p:nvSpPr>
            <p:cNvPr id="30" name="Rectangle 29"/>
            <p:cNvSpPr/>
            <p:nvPr/>
          </p:nvSpPr>
          <p:spPr>
            <a:xfrm>
              <a:off x="0" y="990600"/>
              <a:ext cx="48006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4800600"/>
              <a:ext cx="48768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dirty="0" smtClean="0"/>
              <a:t>	A. </a:t>
            </a:r>
            <a:r>
              <a:rPr lang="en-US" sz="2400" dirty="0" err="1" smtClean="0"/>
              <a:t>Oliva</a:t>
            </a:r>
            <a:r>
              <a:rPr lang="en-US" sz="2400" dirty="0" smtClean="0"/>
              <a:t>, A. </a:t>
            </a:r>
            <a:r>
              <a:rPr lang="en-US" sz="2400" dirty="0" err="1" smtClean="0"/>
              <a:t>Torralba</a:t>
            </a:r>
            <a:r>
              <a:rPr lang="en-US" sz="2400" dirty="0" smtClean="0"/>
              <a:t>, P.G. </a:t>
            </a:r>
            <a:r>
              <a:rPr lang="en-US" sz="2400" dirty="0" err="1" smtClean="0"/>
              <a:t>Schyns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>
                <a:hlinkClick r:id="rId13"/>
              </a:rPr>
              <a:t>“Hybrid Images,”</a:t>
            </a:r>
            <a:r>
              <a:rPr lang="en-US" sz="2400" dirty="0" smtClean="0"/>
              <a:t> SIGGRAPH 2006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429000"/>
            <a:ext cx="4800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32051" y="2362200"/>
            <a:ext cx="429768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12260" y="2993434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CMOS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Application: Hybrid Images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dirty="0" smtClean="0"/>
              <a:t>	A. </a:t>
            </a:r>
            <a:r>
              <a:rPr lang="en-US" sz="2400" dirty="0" err="1" smtClean="0"/>
              <a:t>Oliva</a:t>
            </a:r>
            <a:r>
              <a:rPr lang="en-US" sz="2400" dirty="0" smtClean="0"/>
              <a:t>, A. </a:t>
            </a:r>
            <a:r>
              <a:rPr lang="en-US" sz="2400" dirty="0" err="1" smtClean="0"/>
              <a:t>Torralba</a:t>
            </a:r>
            <a:r>
              <a:rPr lang="en-US" sz="2400" dirty="0" smtClean="0"/>
              <a:t>, P.G. </a:t>
            </a:r>
            <a:r>
              <a:rPr lang="en-US" sz="2400" dirty="0" err="1" smtClean="0"/>
              <a:t>Schyns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“Hybrid Images,”</a:t>
            </a:r>
            <a:r>
              <a:rPr lang="en-US" sz="2400" dirty="0" smtClean="0"/>
              <a:t> SIGGRAPH 2006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3244"/>
          <a:stretch/>
        </p:blipFill>
        <p:spPr bwMode="auto">
          <a:xfrm>
            <a:off x="8153400" y="5080934"/>
            <a:ext cx="796847" cy="55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4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4441" r="16409" b="6117"/>
          <a:stretch>
            <a:fillRect/>
          </a:stretch>
        </p:blipFill>
        <p:spPr bwMode="auto">
          <a:xfrm>
            <a:off x="215900" y="836613"/>
            <a:ext cx="8686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28600" y="228600"/>
            <a:ext cx="85344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Image formation</a:t>
            </a:r>
          </a:p>
          <a:p>
            <a:r>
              <a:rPr lang="en-US" sz="2800" dirty="0" smtClean="0"/>
              <a:t>Image “noise”</a:t>
            </a:r>
          </a:p>
          <a:p>
            <a:r>
              <a:rPr lang="en-US" sz="2800" dirty="0" smtClean="0"/>
              <a:t>Linear filters and convolution useful for</a:t>
            </a:r>
          </a:p>
          <a:p>
            <a:pPr lvl="1"/>
            <a:r>
              <a:rPr lang="en-US" sz="2400" dirty="0" smtClean="0"/>
              <a:t>Enhancing images (smoothing, removing noise)</a:t>
            </a:r>
          </a:p>
          <a:p>
            <a:pPr lvl="2"/>
            <a:r>
              <a:rPr lang="en-US" sz="2000" dirty="0" smtClean="0"/>
              <a:t>Box filter</a:t>
            </a:r>
          </a:p>
          <a:p>
            <a:pPr lvl="2"/>
            <a:r>
              <a:rPr lang="en-US" sz="2000" dirty="0" smtClean="0"/>
              <a:t>Gaussian filter</a:t>
            </a:r>
          </a:p>
          <a:p>
            <a:pPr lvl="2"/>
            <a:r>
              <a:rPr lang="en-US" sz="2000" dirty="0" smtClean="0"/>
              <a:t>Impact of scale / width of smoothing filter</a:t>
            </a:r>
          </a:p>
          <a:p>
            <a:pPr lvl="1"/>
            <a:r>
              <a:rPr lang="en-US" sz="2400" dirty="0" smtClean="0"/>
              <a:t>Detecting features (next time)</a:t>
            </a:r>
          </a:p>
          <a:p>
            <a:r>
              <a:rPr lang="en-US" sz="2800" dirty="0" smtClean="0"/>
              <a:t>Separable filters more efficient </a:t>
            </a:r>
          </a:p>
          <a:p>
            <a:r>
              <a:rPr lang="en-US" sz="2800" dirty="0" smtClean="0"/>
              <a:t>Median filter: a non-linear filter, edge-preserving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46088" y="-149225"/>
            <a:ext cx="8229600" cy="1143000"/>
          </a:xfrm>
        </p:spPr>
        <p:txBody>
          <a:bodyPr/>
          <a:lstStyle/>
          <a:p>
            <a:r>
              <a:rPr lang="en-US" smtClean="0"/>
              <a:t>Coming up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215900" y="1412875"/>
            <a:ext cx="8734425" cy="4525963"/>
          </a:xfrm>
        </p:spPr>
        <p:txBody>
          <a:bodyPr/>
          <a:lstStyle/>
          <a:p>
            <a:r>
              <a:rPr lang="en-US" dirty="0" smtClean="0"/>
              <a:t>Next Friday (4/10):</a:t>
            </a:r>
          </a:p>
          <a:p>
            <a:pPr lvl="1"/>
            <a:r>
              <a:rPr lang="en-US" dirty="0" smtClean="0"/>
              <a:t>PS0 is due via </a:t>
            </a:r>
            <a:r>
              <a:rPr lang="en-US" dirty="0" err="1" smtClean="0"/>
              <a:t>SmartSite</a:t>
            </a:r>
            <a:r>
              <a:rPr lang="en-US" dirty="0" smtClean="0"/>
              <a:t>, 11:59 PM</a:t>
            </a:r>
          </a:p>
          <a:p>
            <a:endParaRPr lang="en-US" dirty="0" smtClean="0"/>
          </a:p>
          <a:p>
            <a:r>
              <a:rPr lang="en-US" dirty="0" smtClean="0"/>
              <a:t>Tuesday:</a:t>
            </a:r>
          </a:p>
          <a:p>
            <a:pPr lvl="1"/>
            <a:r>
              <a:rPr lang="en-US" dirty="0" smtClean="0"/>
              <a:t>Filtering part 2: filtering for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088828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0871" y="4219600"/>
            <a:ext cx="3078612" cy="75748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70" y="16288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5001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10724</TotalTime>
  <Words>5061</Words>
  <Application>Microsoft Office PowerPoint</Application>
  <PresentationFormat>On-screen Show (4:3)</PresentationFormat>
  <Paragraphs>3322</Paragraphs>
  <Slides>75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95" baseType="lpstr">
      <vt:lpstr>Monotype Sorts</vt:lpstr>
      <vt:lpstr>Myriad Roman</vt:lpstr>
      <vt:lpstr>Arial</vt:lpstr>
      <vt:lpstr>Arial Narrow</vt:lpstr>
      <vt:lpstr>Calibri</vt:lpstr>
      <vt:lpstr>Courier New</vt:lpstr>
      <vt:lpstr>Tahoma</vt:lpstr>
      <vt:lpstr>Times</vt:lpstr>
      <vt:lpstr>Times New Roman</vt:lpstr>
      <vt:lpstr>Wingdings</vt:lpstr>
      <vt:lpstr>Default Design</vt:lpstr>
      <vt:lpstr>8_Default Design</vt:lpstr>
      <vt:lpstr>2_Default Design</vt:lpstr>
      <vt:lpstr>2_Blank Presentation</vt:lpstr>
      <vt:lpstr>1_Default Design</vt:lpstr>
      <vt:lpstr>5_Default Design</vt:lpstr>
      <vt:lpstr>1_Office Theme</vt:lpstr>
      <vt:lpstr>9_Default Design</vt:lpstr>
      <vt:lpstr>Equation</vt:lpstr>
      <vt:lpstr>Photo Editor Photo</vt:lpstr>
      <vt:lpstr>Linear Filters April 2nd, 2015</vt:lpstr>
      <vt:lpstr>Announcements</vt:lpstr>
      <vt:lpstr>Plan for today</vt:lpstr>
      <vt:lpstr>Image Formation</vt:lpstr>
      <vt:lpstr>Digital camera</vt:lpstr>
      <vt:lpstr>Digital images</vt:lpstr>
      <vt:lpstr>PowerPoint Presentation</vt:lpstr>
      <vt:lpstr>PowerPoint Presentation</vt:lpstr>
      <vt:lpstr>Color Sensing: Bayer Grid</vt:lpstr>
      <vt:lpstr>PowerPoint Presentation</vt:lpstr>
      <vt:lpstr>Images in Matlab</vt:lpstr>
      <vt:lpstr>Image filtering</vt:lpstr>
      <vt:lpstr>Motivation: noise reduction</vt:lpstr>
      <vt:lpstr>Common types of noise</vt:lpstr>
      <vt:lpstr>Gaussian noise</vt:lpstr>
      <vt:lpstr>Motivation: noise reduction</vt:lpstr>
      <vt:lpstr>First attempt at a solution</vt:lpstr>
      <vt:lpstr>First attempt at a solution</vt:lpstr>
      <vt:lpstr>Weighted Moving Average</vt:lpstr>
      <vt:lpstr>Weighted Moving Average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Correlation filtering</vt:lpstr>
      <vt:lpstr>Correlation filtering</vt:lpstr>
      <vt:lpstr>Averaging filter</vt:lpstr>
      <vt:lpstr>Smoothing by averaging</vt:lpstr>
      <vt:lpstr>Boundary issues</vt:lpstr>
      <vt:lpstr>Boundary issues</vt:lpstr>
      <vt:lpstr>Boundary issues</vt:lpstr>
      <vt:lpstr>Gaussian filter</vt:lpstr>
      <vt:lpstr>Smoothing with a Gaussian</vt:lpstr>
      <vt:lpstr>Smoothing with a box-filter</vt:lpstr>
      <vt:lpstr>Gaussian filters</vt:lpstr>
      <vt:lpstr>Gaussian filters</vt:lpstr>
      <vt:lpstr>Matlab</vt:lpstr>
      <vt:lpstr>Smoothing with a Gaussian</vt:lpstr>
      <vt:lpstr>Properties of smoothing filters</vt:lpstr>
      <vt:lpstr>Filtering an impulse signal</vt:lpstr>
      <vt:lpstr>Convolution</vt:lpstr>
      <vt:lpstr>Convolution vs. correlation</vt:lpstr>
      <vt:lpstr>Predict the outputs using correlation filtering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Filtering examples: sharpening</vt:lpstr>
      <vt:lpstr>Properties of convolution</vt:lpstr>
      <vt:lpstr>Properties of convolution</vt:lpstr>
      <vt:lpstr>Separability</vt:lpstr>
      <vt:lpstr>Separability</vt:lpstr>
      <vt:lpstr>Effect of smoothing filters</vt:lpstr>
      <vt:lpstr>Median filter</vt:lpstr>
      <vt:lpstr>Median filter</vt:lpstr>
      <vt:lpstr>Median filter</vt:lpstr>
      <vt:lpstr>PowerPoint Presentation</vt:lpstr>
      <vt:lpstr>Application: Hybrid Images</vt:lpstr>
      <vt:lpstr>Application: Hybrid Images</vt:lpstr>
      <vt:lpstr>PowerPoint Presentation</vt:lpstr>
      <vt:lpstr>PowerPoint Presentation</vt:lpstr>
      <vt:lpstr>Summary</vt:lpstr>
      <vt:lpstr>Coming up</vt:lpstr>
      <vt:lpstr>Questions?</vt:lpstr>
    </vt:vector>
  </TitlesOfParts>
  <Company>UTCS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Color</dc:title>
  <dc:creator/>
  <cp:lastModifiedBy>Administrator</cp:lastModifiedBy>
  <cp:revision>563</cp:revision>
  <dcterms:created xsi:type="dcterms:W3CDTF">2013-10-08T22:01:15Z</dcterms:created>
  <dcterms:modified xsi:type="dcterms:W3CDTF">2015-04-08T21:16:43Z</dcterms:modified>
</cp:coreProperties>
</file>