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3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7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31.xml" ContentType="application/vnd.openxmlformats-officedocument.presentationml.tags+xml"/>
  <Override PartName="/ppt/notesSlides/notesSlide37.xml" ContentType="application/vnd.openxmlformats-officedocument.presentationml.notesSlide+xml"/>
  <Override PartName="/ppt/tags/tag32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8" r:id="rId3"/>
    <p:sldMasterId id="2147483712" r:id="rId4"/>
    <p:sldMasterId id="2147483724" r:id="rId5"/>
    <p:sldMasterId id="2147483737" r:id="rId6"/>
    <p:sldMasterId id="2147483823" r:id="rId7"/>
    <p:sldMasterId id="2147483847" r:id="rId8"/>
    <p:sldMasterId id="2147483859" r:id="rId9"/>
    <p:sldMasterId id="2147483887" r:id="rId10"/>
    <p:sldMasterId id="2147483902" r:id="rId11"/>
    <p:sldMasterId id="2147483914" r:id="rId12"/>
  </p:sldMasterIdLst>
  <p:notesMasterIdLst>
    <p:notesMasterId r:id="rId68"/>
  </p:notesMasterIdLst>
  <p:handoutMasterIdLst>
    <p:handoutMasterId r:id="rId69"/>
  </p:handoutMasterIdLst>
  <p:sldIdLst>
    <p:sldId id="409" r:id="rId13"/>
    <p:sldId id="408" r:id="rId14"/>
    <p:sldId id="347" r:id="rId15"/>
    <p:sldId id="348" r:id="rId16"/>
    <p:sldId id="349" r:id="rId17"/>
    <p:sldId id="365" r:id="rId18"/>
    <p:sldId id="411" r:id="rId19"/>
    <p:sldId id="437" r:id="rId20"/>
    <p:sldId id="438" r:id="rId21"/>
    <p:sldId id="439" r:id="rId22"/>
    <p:sldId id="406" r:id="rId23"/>
    <p:sldId id="410" r:id="rId24"/>
    <p:sldId id="269" r:id="rId25"/>
    <p:sldId id="270" r:id="rId26"/>
    <p:sldId id="271" r:id="rId27"/>
    <p:sldId id="273" r:id="rId28"/>
    <p:sldId id="274" r:id="rId29"/>
    <p:sldId id="275" r:id="rId30"/>
    <p:sldId id="276" r:id="rId31"/>
    <p:sldId id="277" r:id="rId32"/>
    <p:sldId id="278" r:id="rId33"/>
    <p:sldId id="413" r:id="rId34"/>
    <p:sldId id="279" r:id="rId35"/>
    <p:sldId id="280" r:id="rId36"/>
    <p:sldId id="281" r:id="rId37"/>
    <p:sldId id="282" r:id="rId38"/>
    <p:sldId id="283" r:id="rId39"/>
    <p:sldId id="284" r:id="rId40"/>
    <p:sldId id="287" r:id="rId41"/>
    <p:sldId id="288" r:id="rId42"/>
    <p:sldId id="289" r:id="rId43"/>
    <p:sldId id="285" r:id="rId44"/>
    <p:sldId id="367" r:id="rId45"/>
    <p:sldId id="368" r:id="rId46"/>
    <p:sldId id="369" r:id="rId47"/>
    <p:sldId id="370" r:id="rId48"/>
    <p:sldId id="377" r:id="rId49"/>
    <p:sldId id="378" r:id="rId50"/>
    <p:sldId id="401" r:id="rId51"/>
    <p:sldId id="379" r:id="rId52"/>
    <p:sldId id="380" r:id="rId53"/>
    <p:sldId id="381" r:id="rId54"/>
    <p:sldId id="382" r:id="rId55"/>
    <p:sldId id="383" r:id="rId56"/>
    <p:sldId id="384" r:id="rId57"/>
    <p:sldId id="385" r:id="rId58"/>
    <p:sldId id="387" r:id="rId59"/>
    <p:sldId id="388" r:id="rId60"/>
    <p:sldId id="389" r:id="rId61"/>
    <p:sldId id="390" r:id="rId62"/>
    <p:sldId id="391" r:id="rId63"/>
    <p:sldId id="393" r:id="rId64"/>
    <p:sldId id="395" r:id="rId65"/>
    <p:sldId id="398" r:id="rId66"/>
    <p:sldId id="405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739" autoAdjust="0"/>
  </p:normalViewPr>
  <p:slideViewPr>
    <p:cSldViewPr>
      <p:cViewPr varScale="1">
        <p:scale>
          <a:sx n="96" d="100"/>
          <a:sy n="96" d="100"/>
        </p:scale>
        <p:origin x="203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1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6.wmf"/><Relationship Id="rId1" Type="http://schemas.openxmlformats.org/officeDocument/2006/relationships/image" Target="../media/image93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6.wmf"/><Relationship Id="rId1" Type="http://schemas.openxmlformats.org/officeDocument/2006/relationships/image" Target="../media/image9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9AA06-2BE4-C04E-A967-135F3140B360}" type="datetimeFigureOut">
              <a:rPr lang="en-US" smtClean="0"/>
              <a:pPr/>
              <a:t>4/8/2015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56F528-8FC4-5849-954F-2D13142306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40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CD1E6-2A5A-4CBE-B74B-E103D8F012F1}" type="datetimeFigureOut">
              <a:rPr lang="en-US" smtClean="0"/>
              <a:pPr/>
              <a:t>4/8/2015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E101E-B703-4926-9856-699E0BC263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198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59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06766F-4244-4F9C-96A2-7077A692EF7C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f + a(f - f * g) = (1+a)f-af*g = f*((1+a)e-g)</a:t>
            </a:r>
          </a:p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6216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93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23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of the fundamental steps in image processing, and computer vision techniques.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Filter out information regarded as less relevant, while preserving important structural properties.</a:t>
            </a:r>
          </a:p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45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E32B468-EF8F-44C2-915B-AEAAC903B378}" type="slidenum">
              <a:rPr lang="en-US" sz="1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348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can be shown that under rather general assumptions for an image formation model, discontinuities in image brightness are likely to correspond to: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discontinuities in depth,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discontinuities in surface orientation,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 in material properties and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variations in scene illumination.</a:t>
            </a:r>
          </a:p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816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017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98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49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30D1969-8DF6-4ACE-AB8A-BBF50543F3BF}" type="slidenum">
              <a:rPr lang="en-US" sz="1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577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9082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1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251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902D948-6617-4183-A553-B871B9C49FBD}" type="slidenum">
              <a:rPr lang="en-US" sz="11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1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1776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85750" lvl="0" indent="-285750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557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015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53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32" tIns="45716" rIns="91432" bIns="45716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2539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A5EF4DE-3611-44BF-920F-B197A7F5B26A}" type="slidenum">
              <a:rPr lang="en-US" sz="1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9253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8254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027770-D31A-4687-80C0-0EE04A7AEB45}" type="slidenum">
              <a:rPr lang="en-US" smtClean="0"/>
              <a:pPr>
                <a:defRPr/>
              </a:pPr>
              <a:t>22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93714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5361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0818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6915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4530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Second order</a:t>
            </a:r>
            <a:r>
              <a:rPr lang="en-US" baseline="0" dirty="0" smtClean="0">
                <a:latin typeface="Arial" pitchFamily="34" charset="0"/>
              </a:rPr>
              <a:t> derivative</a:t>
            </a: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5402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BD45110-882B-47CF-832E-5B0F0F228325}" type="slidenum">
              <a:rPr lang="en-US" sz="1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 lIns="91432" tIns="45716" rIns="91432" bIns="45716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pitchFamily="34" charset="0"/>
              </a:rPr>
              <a:t>Second derivative can be more sensitive to noise</a:t>
            </a:r>
          </a:p>
        </p:txBody>
      </p:sp>
    </p:spTree>
    <p:extLst>
      <p:ext uri="{BB962C8B-B14F-4D97-AF65-F5344CB8AC3E}">
        <p14:creationId xmlns:p14="http://schemas.microsoft.com/office/powerpoint/2010/main" val="22786013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134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103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1816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66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E9EC428-DE93-4437-AF15-93D5903589E7}" type="slidenum">
              <a:rPr lang="en-US" sz="1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072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1434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9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89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F3F38-B629-4BFE-969A-827C86296078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/>
              <a:t>34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613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670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9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89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F3F38-B629-4BFE-969A-827C86296078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/>
              <a:t>36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0104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8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88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BEB955-E7F5-4783-8CF7-69EDFC2E5D97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/>
              <a:t>37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170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8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88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BEB955-E7F5-4783-8CF7-69EDFC2E5D97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/>
              <a:t>38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1632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3^h * 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59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561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4556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259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2722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026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741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8349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17423-CC60-429F-B626-74CBC878ED8A}" type="slidenum">
              <a:rPr lang="en-US">
                <a:solidFill>
                  <a:prstClr val="black"/>
                </a:solidFill>
                <a:latin typeface="Calibri"/>
              </a:rPr>
              <a:pPr/>
              <a:t>46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04854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3997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121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02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6403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17423-CC60-429F-B626-74CBC878ED8A}" type="slidenum">
              <a:rPr lang="en-US">
                <a:solidFill>
                  <a:prstClr val="black"/>
                </a:solidFill>
                <a:latin typeface="Calibri"/>
              </a:rPr>
              <a:pPr/>
              <a:t>50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03831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AD1436-A6CB-4D91-9AC0-0AC23CB01ED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2779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0893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57649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428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76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C83D8466-881E-4A74-9CC7-F03813FDE188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7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28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730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9359BB-EAFC-4D20-8693-005211E66DB8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38830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E830A0B-738C-4191-A719-ACF2B964B72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A8B7D6-0E3A-44D3-B498-A66DB48DF9D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CBF2D-1BD6-4DD4-A49B-23573400AD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93818-28FE-4E44-8132-37EA790AAC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A52FA-43D7-4E6E-B575-F70E79B768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7C645-4F99-49C2-92E7-87834A7E14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257EB-D343-4375-8910-688D2A5D63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402AB-E164-4648-B2CF-3E2FC547B8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286FE-E9F1-4AC6-A1BA-BC0B5C458D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340E5-9D9F-4A3F-83D0-1014A68BD2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3A25E-1CD4-41D0-99A5-EF7696BE71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D400D-3F56-4AF1-B04C-F988D74159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147E01-09ED-4433-8039-C74E9399E946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901D9-5325-4C61-8137-C83E294F1D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86D6-2530-4174-9DA5-A7F60A50D9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C4034-1821-4761-ABC2-EB51B015F9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384F3-5A36-4AC6-A6DA-5D5DC15365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68E57-9EA9-409F-8FB4-F17BC1F012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C76B2-391C-4D51-8B43-5FCB9F3464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9AD86-2737-4EFB-9CAB-8DCDC32047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DD2BD-3CD5-4476-8F5C-4E8595E410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04448-67F9-4D57-8163-78EC18095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2E047-49FD-4269-BEC0-2058549FB9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CED6025-D0F2-4977-8699-629DA55E6920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8C248-669F-4429-9C08-0DD6FCAD04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20123-028C-4940-A9A2-B25AB433D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D26EE-767E-4ECC-B93A-381E986AA4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003B4-0E3B-41BB-89C2-29B4802C21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D9FD954-69C7-4397-A2C3-34B1EE61B7F4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4AB1C4E-9A48-4031-999A-AECEC0481CC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5552418-E782-477A-8834-660C76DF4B58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89C0833-5B54-4BAC-A508-21F4E143BA0D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8139628-0D2E-4065-A4A9-AF8814DA496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033826E-73C9-41AE-A97D-F39E670A47A1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D984E2A-04DB-406F-9D6E-2ACC9826167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6A7FA0-5E7C-4882-886D-A0CF55255E7E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3C1577-9725-4FFD-A7FD-6025CEE31903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E4C808C-9C20-4198-9AA4-79901C416910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D714A26-9198-4FE8-A940-B886BBFD057A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5538B0C-24AA-454C-9638-45CA6BC78EB7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4E422A-9270-488C-BB5F-408810C2C1F6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30755A1-8751-4675-9E36-058C833F661A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0F8FFF9-2F05-47E3-A809-B4A4FA19BDB5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B03A55E-A869-4852-B5DE-7B96E93DB234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E427350-5004-4833-8037-0700A6454A34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43FDC-8D8F-428A-9297-B423FBF67D20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2128017-EAB6-4076-B241-33285B38CDB1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E23015-C6F5-43B1-875E-9EFA23F57DBB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62FEBD-0D9D-4236-AB2F-FE6226448288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277F2FC-66C1-4DD5-9330-6D1FE0DB4130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260892C-DB88-4985-9DE3-E998F189A000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C1461B4-5510-4A58-BF6F-F4D2204E2DA9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7D38C49-6E39-42C6-8C52-F7DFEB28A798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78EA3B3-E508-4EC8-B6DD-4C4D785EAB6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871978-B223-4674-8BDB-1EFCBE21A1D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2734D62-26C6-4182-959D-818E253EE47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CADB3E-EBB5-4ACC-91D9-102C639887D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800A0A-CED3-4074-A840-4C79A84D7AC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5299EBE-0DC3-425D-BDED-4360F9A341C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96E3D74-C051-43DE-A96D-D969CAAEFA1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35B840-1C6A-413A-A854-9B75F4BD4C4C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4BA1D10-C1F5-4658-980B-31FE764D3E1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4010020-2254-4328-B6BC-DC4558FE7915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32E3049-1498-41B0-AB4D-5C47FAA81BF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126071E-528B-4A88-B8DE-DD15F9DB6C4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212F99B-DC5B-45E6-BA6E-13A2EAD28BC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1F677C-2A91-4E56-BD02-E13A2F9C2708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434524-F7FB-44A9-B514-E5DE8841BB6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F5526B5-1213-46E4-B863-22385F76326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B290BE-082C-421B-8C05-2CDBFEDB0C5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391C2B4-C85E-49AB-A0D7-3E70605C63C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B7AD44A-81C7-4238-B815-10CE2DC34E4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06462E7-63BE-4277-87E6-5357B38F0B3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ECF9ADA-4C8B-4527-8F7A-0B118DB8336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767FDC6-0B65-433E-9D4A-75FF5F31DAB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B5DA447-C9DF-4488-9CBB-6F17C798D31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C271DD-71D1-459E-ADB6-D25204FAE7BD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34C94BC-A0CF-4C5F-B219-EC80BD75F52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C6AE18C-426D-49FE-B4FC-B13838DBC79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E66C77C-4B6C-4F3F-996C-D5712619A73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CFB227F-B643-4B9B-81F8-5DBE4D891F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2CA4E9F-DE67-4FAC-93CC-3D7289E7AF7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9B66D5-F3A1-4416-A81E-B36C2F192D7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E2BE973-72C3-435D-BF63-2B9FDA17ACD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4E9FCCE-4FD6-4ABE-AE8B-7139AB6BF26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096540-09AE-413A-82E1-30D486588B0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CE0963E-ECCA-4E88-9BA2-D0EDCE770F1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E47012-2789-4574-BC10-0BB8DCF690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1CE79-F6BF-42A8-B758-2F6E0A30DC8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DF085F1-A4C1-4EEF-A0F9-9AF0F202D8D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BF256FA-E626-4650-A2C3-8F66C075C891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E4EC039-AE2B-4982-844D-245706E1AAFC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069DEBA-50E0-4C1C-85B3-685BE7701879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758200A-016A-4983-95E3-B752D4CA16F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C8FCD1-FBDA-462D-B28E-F3B469EA0480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3067C5E-01CE-440D-9845-545F9B4AAB60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8BBA21-4730-48F4-AE53-B5D7DF825F57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9DB2C2D-3C24-4C58-92F6-75547E2180D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B1BBE0-9834-47F5-935C-DC5B8AC0FB78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E3E972A-B7DB-495D-B42F-421CB8CFFC31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A5776D0-57A4-4EB1-8F24-95DF10742A52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36191C-6B80-455C-A96D-6880E3C8B6AC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608E3-3266-4E70-BF16-B10892558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33035-467A-4518-B144-D34F8DDA0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E4A27-A1BB-42A7-8403-C0B5A8DC6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E44C6-88BC-4A84-8164-D7411F31C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E770C-A9B5-4062-AAEB-50474F936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A2321-3F1D-4B98-B6F4-AEF0523A9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A9CC57-DEE9-4734-9F5A-EF5D2A5CC7F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E72FD-9DDB-41D8-AA45-39D657611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541B4-436D-4C57-9677-9C3CA58C7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277A7-7A63-482C-8D9A-9D5CD98C5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597BA-47DB-4801-ADC9-5ADB8884D0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B3F32-B6B7-4603-8022-84DC8FB500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112CA-2F20-4E09-8322-A2AC6F386C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17DEA-E711-4B25-8C09-03B00F638B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B7D25-F8A7-4729-913A-9FCBE2A0BB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676CC-E9C9-4832-B591-10108C01D6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B2C06-8C36-4D3A-A2E2-3898609F86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C245037C-9063-4B20-926A-6F8AAA4A85A3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5DEBFB-C3A9-481B-8928-A2D3C1A0007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7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587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587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24DD98D-F03C-4209-9EA0-AF6F50C42271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E5B41F3-CEEA-4086-AF34-BFEEBE44A07E}" type="slidenum">
              <a:rPr lang="en-US" b="1" kern="1200"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894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Arial"/>
            </a:endParaRPr>
          </a:p>
        </p:txBody>
      </p:sp>
      <p:sp>
        <p:nvSpPr>
          <p:cNvPr id="4894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Arial"/>
            </a:endParaRPr>
          </a:p>
        </p:txBody>
      </p:sp>
      <p:sp>
        <p:nvSpPr>
          <p:cNvPr id="4894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E764B28F-2545-40D3-9F7C-8CE9BBBB4E4C}" type="slidenum">
              <a:rPr lang="en-US" kern="1200">
                <a:ea typeface="+mn-ea"/>
                <a:cs typeface="Arial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Arial"/>
            </a:endParaRPr>
          </a:p>
        </p:txBody>
      </p:sp>
      <p:sp>
        <p:nvSpPr>
          <p:cNvPr id="489479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8F828633-FD6D-414B-BC09-3175979DAF3C}" type="slidenum">
              <a:rPr lang="en-US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2D043A00-75FE-4827-9AEA-00A27744C48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9D95244-536B-42C9-BEE2-49149B024EFA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093672-493E-4446-A66E-6DF1E010E3D0}" type="slidenum">
              <a:rPr lang="en-US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7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7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7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078CE4-C274-4B0B-AF8C-8F1AF67D77B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3.xml"/><Relationship Id="rId7" Type="http://schemas.openxmlformats.org/officeDocument/2006/relationships/image" Target="../media/image14.png"/><Relationship Id="rId12" Type="http://schemas.openxmlformats.org/officeDocument/2006/relationships/image" Target="../media/image15.wmf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2.bin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85.xml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5" Type="http://schemas.openxmlformats.org/officeDocument/2006/relationships/image" Target="../media/image19.png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1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6.wmf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6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35.png"/><Relationship Id="rId2" Type="http://schemas.openxmlformats.org/officeDocument/2006/relationships/tags" Target="../tags/tag5.xml"/><Relationship Id="rId16" Type="http://schemas.openxmlformats.org/officeDocument/2006/relationships/image" Target="../media/image30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34.png"/><Relationship Id="rId5" Type="http://schemas.openxmlformats.org/officeDocument/2006/relationships/tags" Target="../tags/tag8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tags" Target="../tags/tag7.xml"/><Relationship Id="rId9" Type="http://schemas.openxmlformats.org/officeDocument/2006/relationships/notesSlide" Target="../notesSlides/notesSlide20.xml"/><Relationship Id="rId1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tags" Target="../tags/tag12.xml"/><Relationship Id="rId7" Type="http://schemas.openxmlformats.org/officeDocument/2006/relationships/image" Target="../media/image39.png"/><Relationship Id="rId2" Type="http://schemas.openxmlformats.org/officeDocument/2006/relationships/tags" Target="../tags/tag1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42.pn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13" Type="http://schemas.openxmlformats.org/officeDocument/2006/relationships/image" Target="../media/image46.png"/><Relationship Id="rId3" Type="http://schemas.openxmlformats.org/officeDocument/2006/relationships/tags" Target="../tags/tag14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45.png"/><Relationship Id="rId2" Type="http://schemas.openxmlformats.org/officeDocument/2006/relationships/tags" Target="../tags/tag13.xml"/><Relationship Id="rId1" Type="http://schemas.openxmlformats.org/officeDocument/2006/relationships/vmlDrawing" Target="../drawings/vmlDrawing6.vml"/><Relationship Id="rId6" Type="http://schemas.openxmlformats.org/officeDocument/2006/relationships/tags" Target="../tags/tag17.xml"/><Relationship Id="rId11" Type="http://schemas.openxmlformats.org/officeDocument/2006/relationships/image" Target="../media/image44.png"/><Relationship Id="rId5" Type="http://schemas.openxmlformats.org/officeDocument/2006/relationships/tags" Target="../tags/tag16.xml"/><Relationship Id="rId10" Type="http://schemas.openxmlformats.org/officeDocument/2006/relationships/image" Target="../media/image43.png"/><Relationship Id="rId4" Type="http://schemas.openxmlformats.org/officeDocument/2006/relationships/tags" Target="../tags/tag15.xml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51.png"/><Relationship Id="rId3" Type="http://schemas.openxmlformats.org/officeDocument/2006/relationships/tags" Target="../tags/tag19.xml"/><Relationship Id="rId7" Type="http://schemas.openxmlformats.org/officeDocument/2006/relationships/notesSlide" Target="../notesSlides/notesSlide24.xml"/><Relationship Id="rId12" Type="http://schemas.openxmlformats.org/officeDocument/2006/relationships/image" Target="../media/image50.png"/><Relationship Id="rId2" Type="http://schemas.openxmlformats.org/officeDocument/2006/relationships/tags" Target="../tags/tag18.xml"/><Relationship Id="rId1" Type="http://schemas.openxmlformats.org/officeDocument/2006/relationships/vmlDrawing" Target="../drawings/vmlDrawing7.v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46.png"/><Relationship Id="rId5" Type="http://schemas.openxmlformats.org/officeDocument/2006/relationships/tags" Target="../tags/tag21.xml"/><Relationship Id="rId10" Type="http://schemas.openxmlformats.org/officeDocument/2006/relationships/image" Target="../media/image49.png"/><Relationship Id="rId4" Type="http://schemas.openxmlformats.org/officeDocument/2006/relationships/tags" Target="../tags/tag20.xml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52.wmf"/><Relationship Id="rId10" Type="http://schemas.openxmlformats.org/officeDocument/2006/relationships/image" Target="../media/image55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54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63.png"/><Relationship Id="rId3" Type="http://schemas.openxmlformats.org/officeDocument/2006/relationships/tags" Target="../tags/tag23.xml"/><Relationship Id="rId7" Type="http://schemas.openxmlformats.org/officeDocument/2006/relationships/notesSlide" Target="../notesSlides/notesSlide27.xml"/><Relationship Id="rId12" Type="http://schemas.openxmlformats.org/officeDocument/2006/relationships/image" Target="../media/image62.png"/><Relationship Id="rId2" Type="http://schemas.openxmlformats.org/officeDocument/2006/relationships/tags" Target="../tags/tag22.xml"/><Relationship Id="rId1" Type="http://schemas.openxmlformats.org/officeDocument/2006/relationships/vmlDrawing" Target="../drawings/vmlDrawing9.v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46.png"/><Relationship Id="rId5" Type="http://schemas.openxmlformats.org/officeDocument/2006/relationships/tags" Target="../tags/tag25.xml"/><Relationship Id="rId10" Type="http://schemas.openxmlformats.org/officeDocument/2006/relationships/image" Target="../media/image61.png"/><Relationship Id="rId4" Type="http://schemas.openxmlformats.org/officeDocument/2006/relationships/tags" Target="../tags/tag24.xml"/><Relationship Id="rId9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8.xml"/><Relationship Id="rId13" Type="http://schemas.openxmlformats.org/officeDocument/2006/relationships/image" Target="../media/image66.png"/><Relationship Id="rId18" Type="http://schemas.openxmlformats.org/officeDocument/2006/relationships/image" Target="../media/image69.png"/><Relationship Id="rId3" Type="http://schemas.openxmlformats.org/officeDocument/2006/relationships/tags" Target="../tags/tag27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64.png"/><Relationship Id="rId17" Type="http://schemas.openxmlformats.org/officeDocument/2006/relationships/image" Target="../media/image65.png"/><Relationship Id="rId2" Type="http://schemas.openxmlformats.org/officeDocument/2006/relationships/tags" Target="../tags/tag26.xml"/><Relationship Id="rId16" Type="http://schemas.openxmlformats.org/officeDocument/2006/relationships/oleObject" Target="../embeddings/oleObject18.bin"/><Relationship Id="rId1" Type="http://schemas.openxmlformats.org/officeDocument/2006/relationships/vmlDrawing" Target="../drawings/vmlDrawing10.vml"/><Relationship Id="rId6" Type="http://schemas.openxmlformats.org/officeDocument/2006/relationships/tags" Target="../tags/tag30.xml"/><Relationship Id="rId11" Type="http://schemas.openxmlformats.org/officeDocument/2006/relationships/oleObject" Target="../embeddings/oleObject17.bin"/><Relationship Id="rId5" Type="http://schemas.openxmlformats.org/officeDocument/2006/relationships/tags" Target="../tags/tag29.xml"/><Relationship Id="rId15" Type="http://schemas.openxmlformats.org/officeDocument/2006/relationships/image" Target="../media/image68.png"/><Relationship Id="rId10" Type="http://schemas.openxmlformats.org/officeDocument/2006/relationships/image" Target="../media/image14.png"/><Relationship Id="rId19" Type="http://schemas.openxmlformats.org/officeDocument/2006/relationships/image" Target="../media/image70.png"/><Relationship Id="rId4" Type="http://schemas.openxmlformats.org/officeDocument/2006/relationships/tags" Target="../tags/tag28.xml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NcIJXTlugc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3" Type="http://schemas.openxmlformats.org/officeDocument/2006/relationships/slideLayout" Target="../slideLayouts/slideLayout50.xml"/><Relationship Id="rId7" Type="http://schemas.openxmlformats.org/officeDocument/2006/relationships/oleObject" Target="../embeddings/oleObject19.bin"/><Relationship Id="rId2" Type="http://schemas.openxmlformats.org/officeDocument/2006/relationships/tags" Target="../tags/tag3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notesSlide" Target="../notesSlides/notesSlide37.xml"/><Relationship Id="rId9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50.xml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88.wmf"/><Relationship Id="rId2" Type="http://schemas.openxmlformats.org/officeDocument/2006/relationships/tags" Target="../tags/tag3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0.png"/><Relationship Id="rId11" Type="http://schemas.openxmlformats.org/officeDocument/2006/relationships/oleObject" Target="../embeddings/oleObject22.bin"/><Relationship Id="rId5" Type="http://schemas.openxmlformats.org/officeDocument/2006/relationships/image" Target="../media/image89.png"/><Relationship Id="rId10" Type="http://schemas.openxmlformats.org/officeDocument/2006/relationships/image" Target="../media/image92.wmf"/><Relationship Id="rId4" Type="http://schemas.openxmlformats.org/officeDocument/2006/relationships/notesSlide" Target="../notesSlides/notesSlide38.xml"/><Relationship Id="rId9" Type="http://schemas.openxmlformats.org/officeDocument/2006/relationships/oleObject" Target="../embeddings/oleObject2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0.png"/><Relationship Id="rId5" Type="http://schemas.openxmlformats.org/officeDocument/2006/relationships/image" Target="../media/image93.wmf"/><Relationship Id="rId4" Type="http://schemas.openxmlformats.org/officeDocument/2006/relationships/oleObject" Target="../embeddings/oleObject2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12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5.png"/><Relationship Id="rId5" Type="http://schemas.openxmlformats.org/officeDocument/2006/relationships/image" Target="../media/image94.wmf"/><Relationship Id="rId4" Type="http://schemas.openxmlformats.org/officeDocument/2006/relationships/oleObject" Target="../embeddings/oleObject24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12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0.png"/><Relationship Id="rId11" Type="http://schemas.openxmlformats.org/officeDocument/2006/relationships/image" Target="../media/image94.wmf"/><Relationship Id="rId5" Type="http://schemas.openxmlformats.org/officeDocument/2006/relationships/image" Target="../media/image93.wmf"/><Relationship Id="rId10" Type="http://schemas.openxmlformats.org/officeDocument/2006/relationships/oleObject" Target="../embeddings/oleObject27.bin"/><Relationship Id="rId4" Type="http://schemas.openxmlformats.org/officeDocument/2006/relationships/oleObject" Target="../embeddings/oleObject25.bin"/><Relationship Id="rId9" Type="http://schemas.openxmlformats.org/officeDocument/2006/relationships/image" Target="../media/image96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12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90.png"/><Relationship Id="rId11" Type="http://schemas.openxmlformats.org/officeDocument/2006/relationships/image" Target="../media/image94.wmf"/><Relationship Id="rId5" Type="http://schemas.openxmlformats.org/officeDocument/2006/relationships/image" Target="../media/image93.wmf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96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9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26" Type="http://schemas.openxmlformats.org/officeDocument/2006/relationships/image" Target="../media/image122.png"/><Relationship Id="rId3" Type="http://schemas.openxmlformats.org/officeDocument/2006/relationships/image" Target="../media/image99.png"/><Relationship Id="rId21" Type="http://schemas.openxmlformats.org/officeDocument/2006/relationships/image" Target="../media/image117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5" Type="http://schemas.openxmlformats.org/officeDocument/2006/relationships/image" Target="../media/image121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29" Type="http://schemas.openxmlformats.org/officeDocument/2006/relationships/image" Target="../media/image125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24" Type="http://schemas.openxmlformats.org/officeDocument/2006/relationships/image" Target="../media/image120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23" Type="http://schemas.openxmlformats.org/officeDocument/2006/relationships/image" Target="../media/image119.png"/><Relationship Id="rId28" Type="http://schemas.openxmlformats.org/officeDocument/2006/relationships/image" Target="../media/image124.png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Relationship Id="rId22" Type="http://schemas.openxmlformats.org/officeDocument/2006/relationships/image" Target="../media/image118.png"/><Relationship Id="rId27" Type="http://schemas.openxmlformats.org/officeDocument/2006/relationships/image" Target="../media/image12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12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1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14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5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667517"/>
            <a:ext cx="9144000" cy="1470025"/>
          </a:xfrm>
        </p:spPr>
        <p:txBody>
          <a:bodyPr/>
          <a:lstStyle/>
          <a:p>
            <a:r>
              <a:rPr lang="en-US" sz="4800" dirty="0" smtClean="0"/>
              <a:t>Image gradients and edges</a:t>
            </a:r>
            <a:br>
              <a:rPr lang="en-US" sz="4800" dirty="0" smtClean="0"/>
            </a:br>
            <a:r>
              <a:rPr lang="en-US" sz="3600" dirty="0" smtClean="0"/>
              <a:t>April 7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, 2015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570047"/>
            <a:ext cx="6400800" cy="1752600"/>
          </a:xfrm>
        </p:spPr>
        <p:txBody>
          <a:bodyPr/>
          <a:lstStyle/>
          <a:p>
            <a:r>
              <a:rPr lang="en-US" dirty="0" smtClean="0"/>
              <a:t>Yong Jae Lee</a:t>
            </a:r>
          </a:p>
          <a:p>
            <a:r>
              <a:rPr lang="en-US" dirty="0" smtClean="0"/>
              <a:t>UC Davis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50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Unsharp</a:t>
            </a:r>
            <a:r>
              <a:rPr lang="en-US" dirty="0" smtClean="0"/>
              <a:t> mask filter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228600" y="1843088"/>
            <a:ext cx="8839200" cy="4481512"/>
            <a:chOff x="144" y="1161"/>
            <a:chExt cx="5568" cy="2823"/>
          </a:xfrm>
        </p:grpSpPr>
        <p:graphicFrame>
          <p:nvGraphicFramePr>
            <p:cNvPr id="4099" name="Object 3"/>
            <p:cNvGraphicFramePr>
              <a:graphicFrameLocks noChangeAspect="1"/>
            </p:cNvGraphicFramePr>
            <p:nvPr/>
          </p:nvGraphicFramePr>
          <p:xfrm>
            <a:off x="2166" y="2447"/>
            <a:ext cx="1722" cy="12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2680" name="Photo Editor Photo" r:id="rId6" imgW="4133333" imgH="2905531" progId="">
                    <p:embed/>
                  </p:oleObj>
                </mc:Choice>
                <mc:Fallback>
                  <p:oleObj name="Photo Editor Photo" r:id="rId6" imgW="4133333" imgH="290553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6" y="2447"/>
                          <a:ext cx="1722" cy="12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08" name="Text Box 6"/>
            <p:cNvSpPr txBox="1">
              <a:spLocks noChangeArrowheads="1"/>
            </p:cNvSpPr>
            <p:nvPr/>
          </p:nvSpPr>
          <p:spPr bwMode="auto">
            <a:xfrm>
              <a:off x="2646" y="3714"/>
              <a:ext cx="7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Gaussian</a:t>
              </a:r>
            </a:p>
          </p:txBody>
        </p:sp>
        <p:grpSp>
          <p:nvGrpSpPr>
            <p:cNvPr id="4109" name="Group 17"/>
            <p:cNvGrpSpPr>
              <a:grpSpLocks/>
            </p:cNvGrpSpPr>
            <p:nvPr/>
          </p:nvGrpSpPr>
          <p:grpSpPr bwMode="auto">
            <a:xfrm>
              <a:off x="144" y="1161"/>
              <a:ext cx="1824" cy="2679"/>
              <a:chOff x="2064" y="576"/>
              <a:chExt cx="1824" cy="2679"/>
            </a:xfrm>
          </p:grpSpPr>
          <p:sp>
            <p:nvSpPr>
              <p:cNvPr id="4114" name="Freeform 7"/>
              <p:cNvSpPr>
                <a:spLocks/>
              </p:cNvSpPr>
              <p:nvPr/>
            </p:nvSpPr>
            <p:spPr bwMode="auto">
              <a:xfrm>
                <a:off x="2064" y="2304"/>
                <a:ext cx="1824" cy="672"/>
              </a:xfrm>
              <a:custGeom>
                <a:avLst/>
                <a:gdLst>
                  <a:gd name="T0" fmla="*/ 0 w 1824"/>
                  <a:gd name="T1" fmla="*/ 288 h 672"/>
                  <a:gd name="T2" fmla="*/ 816 w 1824"/>
                  <a:gd name="T3" fmla="*/ 672 h 672"/>
                  <a:gd name="T4" fmla="*/ 1824 w 1824"/>
                  <a:gd name="T5" fmla="*/ 384 h 672"/>
                  <a:gd name="T6" fmla="*/ 1008 w 1824"/>
                  <a:gd name="T7" fmla="*/ 0 h 672"/>
                  <a:gd name="T8" fmla="*/ 0 w 1824"/>
                  <a:gd name="T9" fmla="*/ 288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5" name="Freeform 8"/>
              <p:cNvSpPr>
                <a:spLocks/>
              </p:cNvSpPr>
              <p:nvPr/>
            </p:nvSpPr>
            <p:spPr bwMode="auto">
              <a:xfrm>
                <a:off x="2880" y="576"/>
                <a:ext cx="144" cy="53"/>
              </a:xfrm>
              <a:custGeom>
                <a:avLst/>
                <a:gdLst>
                  <a:gd name="T0" fmla="*/ 0 w 1824"/>
                  <a:gd name="T1" fmla="*/ 0 h 672"/>
                  <a:gd name="T2" fmla="*/ 0 w 1824"/>
                  <a:gd name="T3" fmla="*/ 0 h 672"/>
                  <a:gd name="T4" fmla="*/ 0 w 1824"/>
                  <a:gd name="T5" fmla="*/ 0 h 672"/>
                  <a:gd name="T6" fmla="*/ 0 w 1824"/>
                  <a:gd name="T7" fmla="*/ 0 h 672"/>
                  <a:gd name="T8" fmla="*/ 0 w 1824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6" name="Line 9"/>
              <p:cNvSpPr>
                <a:spLocks noChangeShapeType="1"/>
              </p:cNvSpPr>
              <p:nvPr/>
            </p:nvSpPr>
            <p:spPr bwMode="auto">
              <a:xfrm>
                <a:off x="2880" y="606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7" name="Line 10"/>
              <p:cNvSpPr>
                <a:spLocks noChangeShapeType="1"/>
              </p:cNvSpPr>
              <p:nvPr/>
            </p:nvSpPr>
            <p:spPr bwMode="auto">
              <a:xfrm>
                <a:off x="3024" y="609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8" name="Line 11"/>
              <p:cNvSpPr>
                <a:spLocks noChangeShapeType="1"/>
              </p:cNvSpPr>
              <p:nvPr/>
            </p:nvSpPr>
            <p:spPr bwMode="auto">
              <a:xfrm>
                <a:off x="2952" y="630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9" name="Freeform 12"/>
              <p:cNvSpPr>
                <a:spLocks/>
              </p:cNvSpPr>
              <p:nvPr/>
            </p:nvSpPr>
            <p:spPr bwMode="auto">
              <a:xfrm>
                <a:off x="2880" y="596"/>
                <a:ext cx="72" cy="2060"/>
              </a:xfrm>
              <a:custGeom>
                <a:avLst/>
                <a:gdLst>
                  <a:gd name="T0" fmla="*/ 0 w 72"/>
                  <a:gd name="T1" fmla="*/ 2036 h 2060"/>
                  <a:gd name="T2" fmla="*/ 0 w 72"/>
                  <a:gd name="T3" fmla="*/ 0 h 2060"/>
                  <a:gd name="T4" fmla="*/ 72 w 72"/>
                  <a:gd name="T5" fmla="*/ 36 h 2060"/>
                  <a:gd name="T6" fmla="*/ 72 w 72"/>
                  <a:gd name="T7" fmla="*/ 2060 h 2060"/>
                  <a:gd name="T8" fmla="*/ 0 w 72"/>
                  <a:gd name="T9" fmla="*/ 2036 h 20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60"/>
                  <a:gd name="T17" fmla="*/ 72 w 72"/>
                  <a:gd name="T18" fmla="*/ 2060 h 20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60">
                    <a:moveTo>
                      <a:pt x="0" y="2036"/>
                    </a:moveTo>
                    <a:lnTo>
                      <a:pt x="0" y="0"/>
                    </a:lnTo>
                    <a:lnTo>
                      <a:pt x="72" y="36"/>
                    </a:lnTo>
                    <a:lnTo>
                      <a:pt x="72" y="2060"/>
                    </a:lnTo>
                    <a:lnTo>
                      <a:pt x="0" y="203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0" name="Freeform 13"/>
              <p:cNvSpPr>
                <a:spLocks/>
              </p:cNvSpPr>
              <p:nvPr/>
            </p:nvSpPr>
            <p:spPr bwMode="auto">
              <a:xfrm>
                <a:off x="2952" y="608"/>
                <a:ext cx="72" cy="2044"/>
              </a:xfrm>
              <a:custGeom>
                <a:avLst/>
                <a:gdLst>
                  <a:gd name="T0" fmla="*/ 0 w 72"/>
                  <a:gd name="T1" fmla="*/ 16 h 2044"/>
                  <a:gd name="T2" fmla="*/ 0 w 72"/>
                  <a:gd name="T3" fmla="*/ 2044 h 2044"/>
                  <a:gd name="T4" fmla="*/ 72 w 72"/>
                  <a:gd name="T5" fmla="*/ 2016 h 2044"/>
                  <a:gd name="T6" fmla="*/ 72 w 72"/>
                  <a:gd name="T7" fmla="*/ 0 h 2044"/>
                  <a:gd name="T8" fmla="*/ 0 w 72"/>
                  <a:gd name="T9" fmla="*/ 16 h 20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44"/>
                  <a:gd name="T17" fmla="*/ 72 w 72"/>
                  <a:gd name="T18" fmla="*/ 2044 h 20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44">
                    <a:moveTo>
                      <a:pt x="0" y="16"/>
                    </a:moveTo>
                    <a:lnTo>
                      <a:pt x="0" y="2044"/>
                    </a:lnTo>
                    <a:lnTo>
                      <a:pt x="72" y="2016"/>
                    </a:lnTo>
                    <a:lnTo>
                      <a:pt x="72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1" name="Text Box 14"/>
              <p:cNvSpPr txBox="1">
                <a:spLocks noChangeArrowheads="1"/>
              </p:cNvSpPr>
              <p:nvPr/>
            </p:nvSpPr>
            <p:spPr bwMode="auto">
              <a:xfrm>
                <a:off x="2508" y="3024"/>
                <a:ext cx="8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/>
                  <a:t>unit impulse</a:t>
                </a:r>
              </a:p>
            </p:txBody>
          </p:sp>
        </p:grpSp>
        <p:pic>
          <p:nvPicPr>
            <p:cNvPr id="4110" name="Picture 15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68" y="2807"/>
              <a:ext cx="288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1" name="Picture 20" descr="log"/>
            <p:cNvPicPr>
              <a:picLocks noChangeAspect="1" noChangeArrowheads="1"/>
            </p:cNvPicPr>
            <p:nvPr/>
          </p:nvPicPr>
          <p:blipFill>
            <a:blip r:embed="rId9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4032" y="2361"/>
              <a:ext cx="1680" cy="1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2" name="Picture 16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823" y="2731"/>
              <a:ext cx="338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3" name="Text Box 5"/>
            <p:cNvSpPr txBox="1">
              <a:spLocks noChangeArrowheads="1"/>
            </p:cNvSpPr>
            <p:nvPr/>
          </p:nvSpPr>
          <p:spPr bwMode="auto">
            <a:xfrm>
              <a:off x="4076" y="3753"/>
              <a:ext cx="15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Laplacian of Gaussian</a:t>
              </a:r>
            </a:p>
          </p:txBody>
        </p:sp>
      </p:grpSp>
      <p:graphicFrame>
        <p:nvGraphicFramePr>
          <p:cNvPr id="4098" name="Object 22"/>
          <p:cNvGraphicFramePr>
            <a:graphicFrameLocks noGrp="1" noChangeAspect="1"/>
          </p:cNvGraphicFramePr>
          <p:nvPr>
            <p:ph idx="1"/>
          </p:nvPr>
        </p:nvGraphicFramePr>
        <p:xfrm>
          <a:off x="2406650" y="1219200"/>
          <a:ext cx="6096000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681" name="Equation" r:id="rId11" imgW="3441600" imgH="203040" progId="Equation.3">
                  <p:embed/>
                </p:oleObj>
              </mc:Choice>
              <mc:Fallback>
                <p:oleObj name="Equation" r:id="rId11" imgW="34416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6650" y="1219200"/>
                        <a:ext cx="6096000" cy="360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Text Box 24"/>
          <p:cNvSpPr txBox="1">
            <a:spLocks noChangeArrowheads="1"/>
          </p:cNvSpPr>
          <p:nvPr/>
        </p:nvSpPr>
        <p:spPr bwMode="auto">
          <a:xfrm>
            <a:off x="2101850" y="2017713"/>
            <a:ext cx="80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image</a:t>
            </a:r>
          </a:p>
        </p:txBody>
      </p:sp>
      <p:sp>
        <p:nvSpPr>
          <p:cNvPr id="4103" name="Text Box 25"/>
          <p:cNvSpPr txBox="1">
            <a:spLocks noChangeArrowheads="1"/>
          </p:cNvSpPr>
          <p:nvPr/>
        </p:nvSpPr>
        <p:spPr bwMode="auto">
          <a:xfrm>
            <a:off x="3416300" y="2025650"/>
            <a:ext cx="895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blurred</a:t>
            </a:r>
            <a:br>
              <a:rPr lang="en-US" sz="1800"/>
            </a:br>
            <a:r>
              <a:rPr lang="en-US" sz="1800"/>
              <a:t>image</a:t>
            </a:r>
          </a:p>
        </p:txBody>
      </p:sp>
      <p:sp>
        <p:nvSpPr>
          <p:cNvPr id="4104" name="Line 26"/>
          <p:cNvSpPr>
            <a:spLocks noChangeShapeType="1"/>
          </p:cNvSpPr>
          <p:nvPr/>
        </p:nvSpPr>
        <p:spPr bwMode="auto">
          <a:xfrm flipV="1">
            <a:off x="2482850" y="1600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5" name="Line 27"/>
          <p:cNvSpPr>
            <a:spLocks noChangeShapeType="1"/>
          </p:cNvSpPr>
          <p:nvPr/>
        </p:nvSpPr>
        <p:spPr bwMode="auto">
          <a:xfrm flipV="1">
            <a:off x="3854450" y="1600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6" name="Text Box 28"/>
          <p:cNvSpPr txBox="1">
            <a:spLocks noChangeArrowheads="1"/>
          </p:cNvSpPr>
          <p:nvPr/>
        </p:nvSpPr>
        <p:spPr bwMode="auto">
          <a:xfrm>
            <a:off x="7207250" y="2017713"/>
            <a:ext cx="140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unit impulse</a:t>
            </a:r>
            <a:br>
              <a:rPr lang="en-US" sz="1800"/>
            </a:br>
            <a:r>
              <a:rPr lang="en-US" sz="1800"/>
              <a:t>(identity)</a:t>
            </a:r>
          </a:p>
        </p:txBody>
      </p:sp>
      <p:sp>
        <p:nvSpPr>
          <p:cNvPr id="4107" name="Line 29"/>
          <p:cNvSpPr>
            <a:spLocks noChangeShapeType="1"/>
          </p:cNvSpPr>
          <p:nvPr/>
        </p:nvSpPr>
        <p:spPr bwMode="auto">
          <a:xfrm flipV="1">
            <a:off x="7893050" y="1600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</a:rPr>
              <a:t>Svetlana </a:t>
            </a:r>
            <a:r>
              <a:rPr lang="en-US" sz="1200" dirty="0" err="1" smtClean="0">
                <a:solidFill>
                  <a:srgbClr val="000000"/>
                </a:solidFill>
                <a:latin typeface="Calibri" pitchFamily="34" charset="0"/>
              </a:rPr>
              <a:t>Lazebnik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52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r>
              <a:rPr lang="en-US" dirty="0" smtClean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488"/>
            <a:ext cx="8229600" cy="4892675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2800" dirty="0" smtClean="0"/>
              <a:t>Median filter </a:t>
            </a:r>
            <a:r>
              <a:rPr lang="en-US" sz="2800" dirty="0" err="1" smtClean="0"/>
              <a:t>f</a:t>
            </a:r>
            <a:r>
              <a:rPr lang="en-US" sz="2800" dirty="0" smtClean="0"/>
              <a:t>:</a:t>
            </a:r>
          </a:p>
          <a:p>
            <a:pPr>
              <a:buFontTx/>
              <a:buNone/>
              <a:defRPr/>
            </a:pPr>
            <a:endParaRPr lang="en-US" sz="2800" dirty="0" smtClean="0"/>
          </a:p>
          <a:p>
            <a:pPr>
              <a:buFontTx/>
              <a:buNone/>
              <a:defRPr/>
            </a:pPr>
            <a:r>
              <a:rPr lang="en-US" sz="2800" dirty="0" smtClean="0"/>
              <a:t>Is </a:t>
            </a:r>
            <a:r>
              <a:rPr lang="en-US" sz="2800" dirty="0" err="1" smtClean="0"/>
              <a:t>f(a+b</a:t>
            </a:r>
            <a:r>
              <a:rPr lang="en-US" sz="2800" dirty="0" smtClean="0"/>
              <a:t>) = </a:t>
            </a:r>
            <a:r>
              <a:rPr lang="en-US" sz="2800" dirty="0" err="1" smtClean="0"/>
              <a:t>f(a)+f(b</a:t>
            </a:r>
            <a:r>
              <a:rPr lang="en-US" sz="2800" dirty="0" smtClean="0"/>
              <a:t>)?</a:t>
            </a:r>
          </a:p>
          <a:p>
            <a:pPr>
              <a:buFontTx/>
              <a:buNone/>
              <a:defRPr/>
            </a:pPr>
            <a:endParaRPr lang="en-US" sz="2800" dirty="0" smtClean="0"/>
          </a:p>
          <a:p>
            <a:pPr>
              <a:buFontTx/>
              <a:buNone/>
              <a:defRPr/>
            </a:pPr>
            <a:r>
              <a:rPr lang="en-US" sz="2800" dirty="0" smtClean="0"/>
              <a:t>Example:</a:t>
            </a:r>
          </a:p>
          <a:p>
            <a:pPr>
              <a:buFontTx/>
              <a:buNone/>
              <a:defRPr/>
            </a:pPr>
            <a:r>
              <a:rPr lang="en-US" sz="2800" dirty="0" smtClean="0"/>
              <a:t>a = [10 20 30 40 50]</a:t>
            </a:r>
          </a:p>
          <a:p>
            <a:pPr>
              <a:buFontTx/>
              <a:buNone/>
              <a:defRPr/>
            </a:pPr>
            <a:r>
              <a:rPr lang="en-US" sz="2800" dirty="0" err="1" smtClean="0"/>
              <a:t>b</a:t>
            </a:r>
            <a:r>
              <a:rPr lang="en-US" sz="2800" dirty="0" smtClean="0"/>
              <a:t> = [55 20 30 40 50]</a:t>
            </a:r>
          </a:p>
          <a:p>
            <a:pPr>
              <a:buFontTx/>
              <a:buNone/>
              <a:defRPr/>
            </a:pPr>
            <a:endParaRPr lang="en-US" sz="2800" dirty="0" smtClean="0"/>
          </a:p>
          <a:p>
            <a:pPr>
              <a:buFontTx/>
              <a:buNone/>
              <a:defRPr/>
            </a:pPr>
            <a:r>
              <a:rPr lang="en-US" sz="2800" dirty="0" smtClean="0"/>
              <a:t>Is </a:t>
            </a:r>
            <a:r>
              <a:rPr lang="en-US" sz="2800" dirty="0" err="1" smtClean="0"/>
              <a:t>f</a:t>
            </a:r>
            <a:r>
              <a:rPr lang="en-US" sz="2800" dirty="0" smtClean="0"/>
              <a:t> linear?</a:t>
            </a:r>
            <a:endParaRPr lang="en-US" sz="1400" dirty="0" smtClean="0"/>
          </a:p>
          <a:p>
            <a:pPr>
              <a:buFontTx/>
              <a:buNone/>
              <a:defRPr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033035-467A-4518-B144-D34F8DDA07F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Devi Parikh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80963"/>
            <a:ext cx="8229600" cy="1143000"/>
          </a:xfrm>
        </p:spPr>
        <p:txBody>
          <a:bodyPr/>
          <a:lstStyle/>
          <a:p>
            <a:r>
              <a:rPr lang="en-US" sz="4000" dirty="0"/>
              <a:t>Recall: </a:t>
            </a:r>
            <a:r>
              <a:rPr lang="en-US" sz="4000" dirty="0" smtClean="0"/>
              <a:t>Image 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20825"/>
            <a:ext cx="8964488" cy="4525963"/>
          </a:xfrm>
        </p:spPr>
        <p:txBody>
          <a:bodyPr/>
          <a:lstStyle/>
          <a:p>
            <a:r>
              <a:rPr lang="en-US" sz="2800" dirty="0" smtClean="0"/>
              <a:t>Compute a function of the local neighborhood at each pixel in the image</a:t>
            </a:r>
          </a:p>
          <a:p>
            <a:pPr lvl="1"/>
            <a:r>
              <a:rPr lang="en-US" sz="2400" dirty="0" smtClean="0"/>
              <a:t>Function specified by a “filter” or mask saying how to combine values from neighbors</a:t>
            </a:r>
          </a:p>
          <a:p>
            <a:pPr>
              <a:spcBef>
                <a:spcPts val="1800"/>
              </a:spcBef>
              <a:buFontTx/>
              <a:buNone/>
            </a:pPr>
            <a:endParaRPr lang="en-US" sz="1800" dirty="0" smtClean="0"/>
          </a:p>
          <a:p>
            <a:pPr>
              <a:spcBef>
                <a:spcPts val="1800"/>
              </a:spcBef>
            </a:pPr>
            <a:r>
              <a:rPr lang="en-US" sz="2800" dirty="0" smtClean="0"/>
              <a:t>Uses of filtering:</a:t>
            </a:r>
          </a:p>
          <a:p>
            <a:pPr lvl="1"/>
            <a:r>
              <a:rPr lang="en-US" sz="2400" dirty="0" smtClean="0"/>
              <a:t>Enhance an image (</a:t>
            </a:r>
            <a:r>
              <a:rPr lang="en-US" sz="2400" dirty="0" err="1" smtClean="0"/>
              <a:t>denoise</a:t>
            </a:r>
            <a:r>
              <a:rPr lang="en-US" sz="2400" dirty="0" smtClean="0"/>
              <a:t>, resize, increase contrast, </a:t>
            </a:r>
            <a:r>
              <a:rPr lang="en-US" sz="2400" dirty="0" err="1" smtClean="0"/>
              <a:t>etc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Extract information (texture, edges, interest points, </a:t>
            </a:r>
            <a:r>
              <a:rPr lang="en-US" sz="2400" dirty="0" err="1" smtClean="0"/>
              <a:t>etc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Detect patterns (template matching)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141C8-5BCD-44D1-BA4F-D3F35171E2D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3810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, Adapted from Derek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Hoiem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72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3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z="3800" dirty="0" smtClean="0"/>
              <a:t>Edge detection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238250"/>
            <a:ext cx="7772400" cy="4857750"/>
          </a:xfrm>
        </p:spPr>
        <p:txBody>
          <a:bodyPr/>
          <a:lstStyle/>
          <a:p>
            <a:r>
              <a:rPr lang="en-US" sz="2400" b="1" dirty="0" smtClean="0"/>
              <a:t>Goal</a:t>
            </a:r>
            <a:r>
              <a:rPr lang="en-US" sz="2400" dirty="0" smtClean="0"/>
              <a:t>: map image from 2d array of pixels to a set of curves or line segments or contours.</a:t>
            </a:r>
          </a:p>
          <a:p>
            <a:r>
              <a:rPr lang="en-US" sz="2400" b="1" dirty="0" smtClean="0"/>
              <a:t>Why?</a:t>
            </a:r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r>
              <a:rPr lang="en-US" sz="2400" b="1" dirty="0" smtClean="0"/>
              <a:t>Main idea</a:t>
            </a:r>
            <a:r>
              <a:rPr lang="en-US" sz="2400" dirty="0" smtClean="0"/>
              <a:t>: look for strong gradients, post-process</a:t>
            </a:r>
          </a:p>
          <a:p>
            <a:endParaRPr lang="en-US" sz="2400" dirty="0" smtClean="0"/>
          </a:p>
          <a:p>
            <a:pPr>
              <a:buFontTx/>
              <a:buNone/>
            </a:pPr>
            <a:endParaRPr lang="en-US" sz="2400" dirty="0" smtClean="0"/>
          </a:p>
        </p:txBody>
      </p:sp>
      <p:graphicFrame>
        <p:nvGraphicFramePr>
          <p:cNvPr id="792578" name="Object 2"/>
          <p:cNvGraphicFramePr>
            <a:graphicFrameLocks noChangeAspect="1"/>
          </p:cNvGraphicFramePr>
          <p:nvPr/>
        </p:nvGraphicFramePr>
        <p:xfrm>
          <a:off x="884238" y="2795588"/>
          <a:ext cx="1947862" cy="209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5" name="Bitmap Image" r:id="rId4" imgW="2161905" imgH="2324424" progId="">
                  <p:embed/>
                </p:oleObj>
              </mc:Choice>
              <mc:Fallback>
                <p:oleObj name="Bitmap Image" r:id="rId4" imgW="2161905" imgH="232442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2795588"/>
                        <a:ext cx="1947862" cy="209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8013" y="2941638"/>
            <a:ext cx="57880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4449763" y="4284663"/>
            <a:ext cx="687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Figure from J. Shotton et al., PAMI 2007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What causes an edge?</a:t>
            </a:r>
          </a:p>
        </p:txBody>
      </p:sp>
      <p:pic>
        <p:nvPicPr>
          <p:cNvPr id="107523" name="Picture 6" descr="ut-tower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2388" y="1268413"/>
            <a:ext cx="3846512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2414" name="Text Box 14"/>
          <p:cNvSpPr txBox="1">
            <a:spLocks noChangeArrowheads="1"/>
          </p:cNvSpPr>
          <p:nvPr/>
        </p:nvSpPr>
        <p:spPr bwMode="auto">
          <a:xfrm>
            <a:off x="6696075" y="1628775"/>
            <a:ext cx="24479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Depth discontinuity: object boundary</a:t>
            </a:r>
          </a:p>
        </p:txBody>
      </p:sp>
      <p:sp>
        <p:nvSpPr>
          <p:cNvPr id="742415" name="Text Box 15"/>
          <p:cNvSpPr txBox="1">
            <a:spLocks noChangeArrowheads="1"/>
          </p:cNvSpPr>
          <p:nvPr/>
        </p:nvSpPr>
        <p:spPr bwMode="auto">
          <a:xfrm>
            <a:off x="287338" y="4456113"/>
            <a:ext cx="22828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Change in surface orientation: shape</a:t>
            </a:r>
          </a:p>
        </p:txBody>
      </p:sp>
      <p:sp>
        <p:nvSpPr>
          <p:cNvPr id="742416" name="Text Box 16"/>
          <p:cNvSpPr txBox="1">
            <a:spLocks noChangeArrowheads="1"/>
          </p:cNvSpPr>
          <p:nvPr/>
        </p:nvSpPr>
        <p:spPr bwMode="auto">
          <a:xfrm>
            <a:off x="6659563" y="3897313"/>
            <a:ext cx="30241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Cast shadows</a:t>
            </a:r>
          </a:p>
        </p:txBody>
      </p:sp>
      <p:sp>
        <p:nvSpPr>
          <p:cNvPr id="742417" name="Text Box 17"/>
          <p:cNvSpPr txBox="1">
            <a:spLocks noChangeArrowheads="1"/>
          </p:cNvSpPr>
          <p:nvPr/>
        </p:nvSpPr>
        <p:spPr bwMode="auto">
          <a:xfrm>
            <a:off x="179388" y="1916113"/>
            <a:ext cx="26273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Reflectance change: appearance information, texture</a:t>
            </a:r>
          </a:p>
        </p:txBody>
      </p:sp>
      <p:sp>
        <p:nvSpPr>
          <p:cNvPr id="742418" name="Line 18"/>
          <p:cNvSpPr>
            <a:spLocks noChangeShapeType="1"/>
          </p:cNvSpPr>
          <p:nvPr/>
        </p:nvSpPr>
        <p:spPr bwMode="auto">
          <a:xfrm flipH="1">
            <a:off x="4895850" y="1989138"/>
            <a:ext cx="1871663" cy="11144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2419" name="Line 19"/>
          <p:cNvSpPr>
            <a:spLocks noChangeShapeType="1"/>
          </p:cNvSpPr>
          <p:nvPr/>
        </p:nvSpPr>
        <p:spPr bwMode="auto">
          <a:xfrm flipH="1">
            <a:off x="4751388" y="2024063"/>
            <a:ext cx="1981200" cy="2051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2420" name="Line 20"/>
          <p:cNvSpPr>
            <a:spLocks noChangeShapeType="1"/>
          </p:cNvSpPr>
          <p:nvPr/>
        </p:nvSpPr>
        <p:spPr bwMode="auto">
          <a:xfrm flipH="1">
            <a:off x="5508625" y="4184650"/>
            <a:ext cx="1258888" cy="9731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2421" name="Line 21"/>
          <p:cNvSpPr>
            <a:spLocks noChangeShapeType="1"/>
          </p:cNvSpPr>
          <p:nvPr/>
        </p:nvSpPr>
        <p:spPr bwMode="auto">
          <a:xfrm>
            <a:off x="2016125" y="5121275"/>
            <a:ext cx="827088" cy="5762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2422" name="Line 22"/>
          <p:cNvSpPr>
            <a:spLocks noChangeShapeType="1"/>
          </p:cNvSpPr>
          <p:nvPr/>
        </p:nvSpPr>
        <p:spPr bwMode="auto">
          <a:xfrm>
            <a:off x="1692275" y="2924175"/>
            <a:ext cx="1979613" cy="23764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0F8FFF9-2F05-47E3-A809-B4A4FA19BDB5}" type="slidenum">
              <a:rPr lang="en-US" sz="1400" b="1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14" grpId="0"/>
      <p:bldP spid="742415" grpId="0"/>
      <p:bldP spid="742416" grpId="0"/>
      <p:bldP spid="742417" grpId="0"/>
      <p:bldP spid="742418" grpId="0" animBg="1"/>
      <p:bldP spid="742419" grpId="0" animBg="1"/>
      <p:bldP spid="742420" grpId="0" animBg="1"/>
      <p:bldP spid="742421" grpId="0" animBg="1"/>
      <p:bldP spid="7424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355" name="Picture 3" descr="ut-tower-2_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484313"/>
            <a:ext cx="1511300" cy="15113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40356" name="Picture 4" descr="ut-tower-2_corn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950" y="4076700"/>
            <a:ext cx="1619250" cy="1727200"/>
          </a:xfrm>
          <a:prstGeom prst="rect">
            <a:avLst/>
          </a:prstGeom>
          <a:noFill/>
          <a:ln w="57150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740357" name="Picture 5" descr="ut-tower-2_consta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238" y="1952625"/>
            <a:ext cx="1577975" cy="1655763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8550" name="Picture 6" descr="ut-tower-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2388" y="1268413"/>
            <a:ext cx="3846512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0359" name="Rectangle 7"/>
          <p:cNvSpPr>
            <a:spLocks noChangeArrowheads="1"/>
          </p:cNvSpPr>
          <p:nvPr/>
        </p:nvSpPr>
        <p:spPr bwMode="auto">
          <a:xfrm>
            <a:off x="4716463" y="3321050"/>
            <a:ext cx="287337" cy="2873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0" name="Rectangle 8"/>
          <p:cNvSpPr>
            <a:spLocks noChangeArrowheads="1"/>
          </p:cNvSpPr>
          <p:nvPr/>
        </p:nvSpPr>
        <p:spPr bwMode="auto">
          <a:xfrm>
            <a:off x="3563938" y="2635250"/>
            <a:ext cx="323850" cy="3238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1" name="Rectangle 9"/>
          <p:cNvSpPr>
            <a:spLocks noChangeArrowheads="1"/>
          </p:cNvSpPr>
          <p:nvPr/>
        </p:nvSpPr>
        <p:spPr bwMode="auto">
          <a:xfrm>
            <a:off x="4681538" y="4581525"/>
            <a:ext cx="287337" cy="287338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2" name="Line 10"/>
          <p:cNvSpPr>
            <a:spLocks noChangeShapeType="1"/>
          </p:cNvSpPr>
          <p:nvPr/>
        </p:nvSpPr>
        <p:spPr bwMode="auto">
          <a:xfrm flipH="1" flipV="1">
            <a:off x="2195513" y="2565400"/>
            <a:ext cx="1296987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3" name="Line 11"/>
          <p:cNvSpPr>
            <a:spLocks noChangeShapeType="1"/>
          </p:cNvSpPr>
          <p:nvPr/>
        </p:nvSpPr>
        <p:spPr bwMode="auto">
          <a:xfrm flipV="1">
            <a:off x="5111750" y="2312988"/>
            <a:ext cx="1692275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4" name="Line 12"/>
          <p:cNvSpPr>
            <a:spLocks noChangeShapeType="1"/>
          </p:cNvSpPr>
          <p:nvPr/>
        </p:nvSpPr>
        <p:spPr bwMode="auto">
          <a:xfrm>
            <a:off x="4967288" y="4689475"/>
            <a:ext cx="1944687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Edges/gradients and invariance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0F8FFF9-2F05-47E3-A809-B4A4FA19BDB5}" type="slidenum">
              <a:rPr lang="en-US" sz="1400" b="1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359" grpId="0" animBg="1"/>
      <p:bldP spid="740360" grpId="0" animBg="1"/>
      <p:bldP spid="740361" grpId="0" animBg="1"/>
      <p:bldP spid="740362" grpId="0" animBg="1"/>
      <p:bldP spid="740363" grpId="0" animBg="1"/>
      <p:bldP spid="74036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 dirty="0" smtClean="0"/>
              <a:t>Derivatives and edges</a:t>
            </a:r>
          </a:p>
        </p:txBody>
      </p:sp>
      <p:pic>
        <p:nvPicPr>
          <p:cNvPr id="110595" name="Picture 4" descr="step_edg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895600"/>
            <a:ext cx="2743200" cy="208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0596" name="Line 5"/>
          <p:cNvSpPr>
            <a:spLocks noChangeShapeType="1"/>
          </p:cNvSpPr>
          <p:nvPr/>
        </p:nvSpPr>
        <p:spPr bwMode="auto">
          <a:xfrm>
            <a:off x="228600" y="3962400"/>
            <a:ext cx="2743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0597" name="Text Box 6"/>
          <p:cNvSpPr txBox="1">
            <a:spLocks noChangeArrowheads="1"/>
          </p:cNvSpPr>
          <p:nvPr/>
        </p:nvSpPr>
        <p:spPr bwMode="auto">
          <a:xfrm>
            <a:off x="1174750" y="2514600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image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124200" y="2254250"/>
            <a:ext cx="2851150" cy="2725738"/>
            <a:chOff x="1968" y="1420"/>
            <a:chExt cx="1796" cy="1717"/>
          </a:xfrm>
        </p:grpSpPr>
        <p:sp>
          <p:nvSpPr>
            <p:cNvPr id="110611" name="Rectangle 8"/>
            <p:cNvSpPr>
              <a:spLocks noChangeArrowheads="1"/>
            </p:cNvSpPr>
            <p:nvPr/>
          </p:nvSpPr>
          <p:spPr bwMode="auto">
            <a:xfrm>
              <a:off x="2016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12" name="Freeform 9"/>
            <p:cNvSpPr>
              <a:spLocks/>
            </p:cNvSpPr>
            <p:nvPr/>
          </p:nvSpPr>
          <p:spPr bwMode="auto">
            <a:xfrm>
              <a:off x="2016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13" name="Freeform 10"/>
            <p:cNvSpPr>
              <a:spLocks/>
            </p:cNvSpPr>
            <p:nvPr/>
          </p:nvSpPr>
          <p:spPr bwMode="auto">
            <a:xfrm flipH="1">
              <a:off x="2832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14" name="Text Box 11"/>
            <p:cNvSpPr txBox="1">
              <a:spLocks noChangeArrowheads="1"/>
            </p:cNvSpPr>
            <p:nvPr/>
          </p:nvSpPr>
          <p:spPr bwMode="auto">
            <a:xfrm>
              <a:off x="1968" y="1420"/>
              <a:ext cx="17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intensity function</a:t>
              </a:r>
              <a:b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</a:b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(along horizontal scanline)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172200" y="2528888"/>
            <a:ext cx="2743200" cy="2451100"/>
            <a:chOff x="3888" y="1593"/>
            <a:chExt cx="1728" cy="1544"/>
          </a:xfrm>
        </p:grpSpPr>
        <p:sp>
          <p:nvSpPr>
            <p:cNvPr id="110606" name="Rectangle 13"/>
            <p:cNvSpPr>
              <a:spLocks noChangeArrowheads="1"/>
            </p:cNvSpPr>
            <p:nvPr/>
          </p:nvSpPr>
          <p:spPr bwMode="auto">
            <a:xfrm>
              <a:off x="3888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3888" y="1854"/>
              <a:ext cx="1728" cy="1248"/>
              <a:chOff x="3888" y="2640"/>
              <a:chExt cx="1728" cy="1248"/>
            </a:xfrm>
          </p:grpSpPr>
          <p:sp>
            <p:nvSpPr>
              <p:cNvPr id="110609" name="Freeform 15"/>
              <p:cNvSpPr>
                <a:spLocks/>
              </p:cNvSpPr>
              <p:nvPr/>
            </p:nvSpPr>
            <p:spPr bwMode="auto">
              <a:xfrm>
                <a:off x="3888" y="3264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79 h 630"/>
                  <a:gd name="T6" fmla="*/ 399 w 909"/>
                  <a:gd name="T7" fmla="*/ 409 h 630"/>
                  <a:gd name="T8" fmla="*/ 459 w 909"/>
                  <a:gd name="T9" fmla="*/ 600 h 630"/>
                  <a:gd name="T10" fmla="*/ 528 w 909"/>
                  <a:gd name="T11" fmla="*/ 412 h 630"/>
                  <a:gd name="T12" fmla="*/ 564 w 909"/>
                  <a:gd name="T13" fmla="*/ 91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0610" name="Freeform 16"/>
              <p:cNvSpPr>
                <a:spLocks/>
              </p:cNvSpPr>
              <p:nvPr/>
            </p:nvSpPr>
            <p:spPr bwMode="auto">
              <a:xfrm flipV="1">
                <a:off x="4707" y="2640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79 h 630"/>
                  <a:gd name="T6" fmla="*/ 399 w 909"/>
                  <a:gd name="T7" fmla="*/ 409 h 630"/>
                  <a:gd name="T8" fmla="*/ 459 w 909"/>
                  <a:gd name="T9" fmla="*/ 600 h 630"/>
                  <a:gd name="T10" fmla="*/ 528 w 909"/>
                  <a:gd name="T11" fmla="*/ 412 h 630"/>
                  <a:gd name="T12" fmla="*/ 564 w 909"/>
                  <a:gd name="T13" fmla="*/ 91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0608" name="Text Box 17"/>
            <p:cNvSpPr txBox="1">
              <a:spLocks noChangeArrowheads="1"/>
            </p:cNvSpPr>
            <p:nvPr/>
          </p:nvSpPr>
          <p:spPr bwMode="auto">
            <a:xfrm>
              <a:off x="4216" y="1593"/>
              <a:ext cx="10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first derivative</a:t>
              </a: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6489700" y="3276600"/>
            <a:ext cx="2305050" cy="3200400"/>
            <a:chOff x="4088" y="2064"/>
            <a:chExt cx="1452" cy="2016"/>
          </a:xfrm>
        </p:grpSpPr>
        <p:sp>
          <p:nvSpPr>
            <p:cNvPr id="110603" name="Line 19"/>
            <p:cNvSpPr>
              <a:spLocks noChangeShapeType="1"/>
            </p:cNvSpPr>
            <p:nvPr/>
          </p:nvSpPr>
          <p:spPr bwMode="auto">
            <a:xfrm flipH="1" flipV="1">
              <a:off x="4368" y="3168"/>
              <a:ext cx="14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04" name="Line 20"/>
            <p:cNvSpPr>
              <a:spLocks noChangeShapeType="1"/>
            </p:cNvSpPr>
            <p:nvPr/>
          </p:nvSpPr>
          <p:spPr bwMode="auto">
            <a:xfrm flipV="1">
              <a:off x="5040" y="2064"/>
              <a:ext cx="144" cy="1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05" name="Text Box 21"/>
            <p:cNvSpPr txBox="1">
              <a:spLocks noChangeArrowheads="1"/>
            </p:cNvSpPr>
            <p:nvPr/>
          </p:nvSpPr>
          <p:spPr bwMode="auto">
            <a:xfrm>
              <a:off x="4088" y="3676"/>
              <a:ext cx="145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edges correspond to</a:t>
              </a:r>
              <a:b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</a:b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extrema of derivative</a:t>
              </a:r>
            </a:p>
          </p:txBody>
        </p:sp>
      </p:grpSp>
      <p:sp>
        <p:nvSpPr>
          <p:cNvPr id="110602" name="Rectangle 22"/>
          <p:cNvSpPr>
            <a:spLocks noChangeArrowheads="1"/>
          </p:cNvSpPr>
          <p:nvPr/>
        </p:nvSpPr>
        <p:spPr bwMode="auto">
          <a:xfrm>
            <a:off x="774700" y="1165225"/>
            <a:ext cx="72294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An edge is a place of rapid change in the image intensity function.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Svetlana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Lazebnik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 sz="4000" dirty="0" smtClean="0"/>
              <a:t>Derivatives with convolution</a:t>
            </a:r>
          </a:p>
        </p:txBody>
      </p:sp>
      <p:sp>
        <p:nvSpPr>
          <p:cNvPr id="666627" name="Rectangle 3"/>
          <p:cNvSpPr>
            <a:spLocks noGrp="1" noChangeArrowheads="1"/>
          </p:cNvSpPr>
          <p:nvPr>
            <p:ph idx="1"/>
          </p:nvPr>
        </p:nvSpPr>
        <p:spPr>
          <a:xfrm>
            <a:off x="446088" y="1238250"/>
            <a:ext cx="8142287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2400" dirty="0" smtClean="0"/>
              <a:t>For 2D function, f(</a:t>
            </a:r>
            <a:r>
              <a:rPr lang="en-US" sz="2400" dirty="0" err="1" smtClean="0"/>
              <a:t>x,y</a:t>
            </a:r>
            <a:r>
              <a:rPr lang="en-US" sz="2400" dirty="0" smtClean="0"/>
              <a:t>), the partial derivative is:</a:t>
            </a:r>
          </a:p>
          <a:p>
            <a:pPr marL="0" indent="0">
              <a:buFontTx/>
              <a:buNone/>
            </a:pPr>
            <a:endParaRPr lang="en-US" sz="2400" dirty="0" smtClean="0"/>
          </a:p>
          <a:p>
            <a:pPr marL="0" indent="0">
              <a:buFontTx/>
              <a:buNone/>
            </a:pPr>
            <a:endParaRPr lang="en-US" sz="2400" dirty="0" smtClean="0"/>
          </a:p>
          <a:p>
            <a:pPr marL="0" indent="0">
              <a:buFontTx/>
              <a:buNone/>
            </a:pPr>
            <a:endParaRPr lang="en-US" sz="2400" dirty="0" smtClean="0"/>
          </a:p>
          <a:p>
            <a:pPr marL="0" indent="0">
              <a:buFontTx/>
              <a:buNone/>
            </a:pPr>
            <a:endParaRPr lang="en-US" sz="1000" dirty="0" smtClean="0"/>
          </a:p>
          <a:p>
            <a:pPr marL="0" indent="0">
              <a:buFontTx/>
              <a:buNone/>
            </a:pPr>
            <a:r>
              <a:rPr lang="en-US" sz="2400" dirty="0" smtClean="0"/>
              <a:t>For discrete data, we can approximate using finite differences:</a:t>
            </a:r>
          </a:p>
          <a:p>
            <a:pPr marL="0" indent="0"/>
            <a:endParaRPr lang="en-US" sz="2400" dirty="0" smtClean="0"/>
          </a:p>
          <a:p>
            <a:pPr marL="0" indent="0"/>
            <a:endParaRPr lang="en-US" sz="2400" dirty="0" smtClean="0"/>
          </a:p>
          <a:p>
            <a:pPr marL="0" indent="0"/>
            <a:endParaRPr lang="en-US" sz="2400" dirty="0" smtClean="0"/>
          </a:p>
          <a:p>
            <a:pPr marL="0" indent="0">
              <a:buFontTx/>
              <a:buNone/>
            </a:pPr>
            <a:r>
              <a:rPr lang="en-US" sz="2400" dirty="0" smtClean="0"/>
              <a:t>To implement above as convolution, what would be the associated filter?</a:t>
            </a:r>
          </a:p>
        </p:txBody>
      </p:sp>
      <p:graphicFrame>
        <p:nvGraphicFramePr>
          <p:cNvPr id="5122" name="Object 16"/>
          <p:cNvGraphicFramePr>
            <a:graphicFrameLocks noChangeAspect="1"/>
          </p:cNvGraphicFramePr>
          <p:nvPr/>
        </p:nvGraphicFramePr>
        <p:xfrm>
          <a:off x="1176338" y="1749425"/>
          <a:ext cx="5694362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0" name="Equation" r:id="rId4" imgW="2171520" imgH="393480" progId="Equation.3">
                  <p:embed/>
                </p:oleObj>
              </mc:Choice>
              <mc:Fallback>
                <p:oleObj name="Equation" r:id="rId4" imgW="2171520" imgH="39348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338" y="1749425"/>
                        <a:ext cx="5694362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6641" name="Object 17"/>
          <p:cNvGraphicFramePr>
            <a:graphicFrameLocks noChangeAspect="1"/>
          </p:cNvGraphicFramePr>
          <p:nvPr/>
        </p:nvGraphicFramePr>
        <p:xfrm>
          <a:off x="1176338" y="3967163"/>
          <a:ext cx="5027612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1" name="Equation" r:id="rId6" imgW="1917360" imgH="393480" progId="Equation.3">
                  <p:embed/>
                </p:oleObj>
              </mc:Choice>
              <mc:Fallback>
                <p:oleObj name="Equation" r:id="rId6" imgW="1917360" imgH="39348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338" y="3967163"/>
                        <a:ext cx="5027612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4" cstate="print"/>
          <a:srcRect t="49619"/>
          <a:stretch>
            <a:fillRect/>
          </a:stretch>
        </p:blipFill>
        <p:spPr bwMode="auto">
          <a:xfrm>
            <a:off x="1816100" y="3429000"/>
            <a:ext cx="5614988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Partial derivatives of an image</a:t>
            </a:r>
          </a:p>
        </p:txBody>
      </p:sp>
      <p:sp>
        <p:nvSpPr>
          <p:cNvPr id="6151" name="TextBox 4"/>
          <p:cNvSpPr txBox="1">
            <a:spLocks noChangeArrowheads="1"/>
          </p:cNvSpPr>
          <p:nvPr/>
        </p:nvSpPr>
        <p:spPr bwMode="auto">
          <a:xfrm>
            <a:off x="1476375" y="5939135"/>
            <a:ext cx="6296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Which shows changes with respect to x?</a:t>
            </a:r>
          </a:p>
        </p:txBody>
      </p:sp>
      <p:pic>
        <p:nvPicPr>
          <p:cNvPr id="6152" name="Picture 2"/>
          <p:cNvPicPr>
            <a:picLocks noChangeAspect="1" noChangeArrowheads="1"/>
          </p:cNvPicPr>
          <p:nvPr/>
        </p:nvPicPr>
        <p:blipFill>
          <a:blip r:embed="rId4" cstate="print"/>
          <a:srcRect t="2129" r="51144" b="50381"/>
          <a:stretch>
            <a:fillRect/>
          </a:stretch>
        </p:blipFill>
        <p:spPr bwMode="auto">
          <a:xfrm>
            <a:off x="3276600" y="982663"/>
            <a:ext cx="2743200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7256463" y="4676775"/>
            <a:ext cx="547687" cy="1016000"/>
            <a:chOff x="4097330" y="1789047"/>
            <a:chExt cx="547696" cy="1015663"/>
          </a:xfrm>
        </p:grpSpPr>
        <p:sp>
          <p:nvSpPr>
            <p:cNvPr id="6163" name="TextBox 25"/>
            <p:cNvSpPr txBox="1">
              <a:spLocks noChangeArrowheads="1"/>
            </p:cNvSpPr>
            <p:nvPr/>
          </p:nvSpPr>
          <p:spPr bwMode="auto">
            <a:xfrm>
              <a:off x="4097331" y="1789047"/>
              <a:ext cx="547695" cy="101566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-1     1</a:t>
              </a:r>
            </a:p>
          </p:txBody>
        </p:sp>
        <p:cxnSp>
          <p:nvCxnSpPr>
            <p:cNvPr id="6164" name="Straight Connector 27"/>
            <p:cNvCxnSpPr>
              <a:cxnSpLocks noChangeShapeType="1"/>
              <a:stCxn id="6163" idx="1"/>
              <a:endCxn id="6163" idx="3"/>
            </p:cNvCxnSpPr>
            <p:nvPr/>
          </p:nvCxnSpPr>
          <p:spPr bwMode="auto">
            <a:xfrm rot="10800000" flipH="1">
              <a:off x="4097330" y="2296879"/>
              <a:ext cx="54769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8405813" y="4676775"/>
            <a:ext cx="547687" cy="1016000"/>
            <a:chOff x="4097330" y="1789047"/>
            <a:chExt cx="547696" cy="1015663"/>
          </a:xfrm>
        </p:grpSpPr>
        <p:sp>
          <p:nvSpPr>
            <p:cNvPr id="6161" name="TextBox 25"/>
            <p:cNvSpPr txBox="1">
              <a:spLocks noChangeArrowheads="1"/>
            </p:cNvSpPr>
            <p:nvPr/>
          </p:nvSpPr>
          <p:spPr bwMode="auto">
            <a:xfrm>
              <a:off x="4097331" y="1789047"/>
              <a:ext cx="547695" cy="101566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     -1</a:t>
              </a:r>
            </a:p>
          </p:txBody>
        </p:sp>
        <p:cxnSp>
          <p:nvCxnSpPr>
            <p:cNvPr id="6162" name="Straight Connector 27"/>
            <p:cNvCxnSpPr>
              <a:cxnSpLocks noChangeShapeType="1"/>
              <a:stCxn id="6161" idx="1"/>
              <a:endCxn id="6161" idx="3"/>
            </p:cNvCxnSpPr>
            <p:nvPr/>
          </p:nvCxnSpPr>
          <p:spPr bwMode="auto">
            <a:xfrm rot="10800000" flipH="1">
              <a:off x="4097330" y="2296879"/>
              <a:ext cx="54769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821613" y="5005388"/>
            <a:ext cx="87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or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785100" y="4437063"/>
            <a:ext cx="11318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?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36550" y="4999038"/>
            <a:ext cx="1168400" cy="554037"/>
            <a:chOff x="336492" y="4999059"/>
            <a:chExt cx="1168400" cy="554038"/>
          </a:xfrm>
        </p:grpSpPr>
        <p:sp>
          <p:nvSpPr>
            <p:cNvPr id="6159" name="TextBox 14"/>
            <p:cNvSpPr txBox="1">
              <a:spLocks noChangeArrowheads="1"/>
            </p:cNvSpPr>
            <p:nvPr/>
          </p:nvSpPr>
          <p:spPr bwMode="auto">
            <a:xfrm>
              <a:off x="336492" y="4999059"/>
              <a:ext cx="1168400" cy="55403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-1    1</a:t>
              </a:r>
            </a:p>
          </p:txBody>
        </p:sp>
        <p:cxnSp>
          <p:nvCxnSpPr>
            <p:cNvPr id="6160" name="Straight Connector 15"/>
            <p:cNvCxnSpPr>
              <a:cxnSpLocks noChangeShapeType="1"/>
              <a:stCxn id="6159" idx="0"/>
              <a:endCxn id="6159" idx="2"/>
            </p:cNvCxnSpPr>
            <p:nvPr/>
          </p:nvCxnSpPr>
          <p:spPr bwMode="auto">
            <a:xfrm rot="16200000" flipH="1">
              <a:off x="644467" y="5275284"/>
              <a:ext cx="554038" cy="158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aphicFrame>
        <p:nvGraphicFramePr>
          <p:cNvPr id="107542" name="Object 22"/>
          <p:cNvGraphicFramePr>
            <a:graphicFrameLocks noChangeAspect="1"/>
          </p:cNvGraphicFramePr>
          <p:nvPr/>
        </p:nvGraphicFramePr>
        <p:xfrm>
          <a:off x="300038" y="2798763"/>
          <a:ext cx="143192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04" name="Equation" r:id="rId5" imgW="545760" imgH="393480" progId="Equation.3">
                  <p:embed/>
                </p:oleObj>
              </mc:Choice>
              <mc:Fallback>
                <p:oleObj name="Equation" r:id="rId5" imgW="545760" imgH="39348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8" y="2798763"/>
                        <a:ext cx="1431925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6" name="Object 10"/>
          <p:cNvGraphicFramePr>
            <a:graphicFrameLocks noChangeAspect="1"/>
          </p:cNvGraphicFramePr>
          <p:nvPr/>
        </p:nvGraphicFramePr>
        <p:xfrm>
          <a:off x="7346950" y="2808288"/>
          <a:ext cx="1431925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05" name="Equation" r:id="rId7" imgW="545760" imgH="419040" progId="Equation.3">
                  <p:embed/>
                </p:oleObj>
              </mc:Choice>
              <mc:Fallback>
                <p:oleObj name="Equation" r:id="rId7" imgW="545760" imgH="4190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6950" y="2808288"/>
                        <a:ext cx="1431925" cy="1098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819400" y="6488113"/>
            <a:ext cx="4162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(showing </a:t>
            </a: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filters for correlation)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Assorted finite difference filters</a:t>
            </a:r>
          </a:p>
        </p:txBody>
      </p:sp>
      <p:pic>
        <p:nvPicPr>
          <p:cNvPr id="1116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9363" y="1128713"/>
            <a:ext cx="6276975" cy="313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01675" y="4889500"/>
            <a:ext cx="6823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My = </a:t>
            </a:r>
            <a:r>
              <a:rPr lang="en-US" b="1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fspecial</a:t>
            </a: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(‘</a:t>
            </a:r>
            <a:r>
              <a:rPr lang="en-US" b="1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sobel</a:t>
            </a: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’);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</a:t>
            </a:r>
            <a:r>
              <a:rPr lang="en-US" b="1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outim</a:t>
            </a: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= </a:t>
            </a:r>
            <a:r>
              <a:rPr lang="en-US" b="1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imfilter</a:t>
            </a: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(double(</a:t>
            </a:r>
            <a:r>
              <a:rPr lang="en-US" b="1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im</a:t>
            </a: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), My);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</a:t>
            </a:r>
            <a:r>
              <a:rPr lang="en-US" b="1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imagesc</a:t>
            </a: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(</a:t>
            </a:r>
            <a:r>
              <a:rPr lang="en-US" b="1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outim</a:t>
            </a: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);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</a:t>
            </a:r>
            <a:r>
              <a:rPr lang="en-US" b="1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colormap</a:t>
            </a: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gray;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908550" y="2333625"/>
            <a:ext cx="2373313" cy="1022350"/>
          </a:xfrm>
          <a:prstGeom prst="rect">
            <a:avLst/>
          </a:prstGeom>
          <a:noFill/>
          <a:ln w="9525" algn="ctr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" name="Picture 9" descr="sobeltiger.jpg"/>
          <p:cNvPicPr>
            <a:picLocks noChangeAspect="1"/>
          </p:cNvPicPr>
          <p:nvPr/>
        </p:nvPicPr>
        <p:blipFill>
          <a:blip r:embed="rId4" cstate="print"/>
          <a:srcRect l="17435" t="7281" r="11356" b="11217"/>
          <a:stretch>
            <a:fillRect/>
          </a:stretch>
        </p:blipFill>
        <p:spPr bwMode="auto">
          <a:xfrm>
            <a:off x="5995988" y="4378325"/>
            <a:ext cx="2446337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PS0 due this Friday</a:t>
            </a:r>
          </a:p>
          <a:p>
            <a:endParaRPr lang="en-US" dirty="0" smtClean="0"/>
          </a:p>
          <a:p>
            <a:r>
              <a:rPr lang="en-US" dirty="0"/>
              <a:t>Questions?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096000" y="2819400"/>
            <a:ext cx="2590800" cy="990600"/>
            <a:chOff x="3840" y="1776"/>
            <a:chExt cx="1632" cy="624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3840" y="1776"/>
              <a:ext cx="1632" cy="624"/>
              <a:chOff x="3840" y="1776"/>
              <a:chExt cx="1632" cy="624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3840" y="1776"/>
                <a:ext cx="624" cy="624"/>
                <a:chOff x="3840" y="1776"/>
                <a:chExt cx="624" cy="624"/>
              </a:xfrm>
            </p:grpSpPr>
            <p:sp>
              <p:nvSpPr>
                <p:cNvPr id="528389" name="Rectangle 5"/>
                <p:cNvSpPr>
                  <a:spLocks noChangeArrowheads="1"/>
                </p:cNvSpPr>
                <p:nvPr/>
              </p:nvSpPr>
              <p:spPr bwMode="auto">
                <a:xfrm>
                  <a:off x="3840" y="1776"/>
                  <a:ext cx="624" cy="62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tx1"/>
                    </a:gs>
                    <a:gs pos="100000">
                      <a:schemeClr val="tx1">
                        <a:gamma/>
                        <a:tint val="0"/>
                        <a:invGamma/>
                      </a:schemeClr>
                    </a:gs>
                  </a:gsLst>
                  <a:lin ang="189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12671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4161" y="1872"/>
                  <a:ext cx="207" cy="207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/>
                  </a:endParaRPr>
                </a:p>
              </p:txBody>
            </p:sp>
          </p:grpSp>
          <p:pic>
            <p:nvPicPr>
              <p:cNvPr id="112669" name="Picture 7" descr="Edittex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505" y="1824"/>
                <a:ext cx="967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2667" name="Oval 8"/>
            <p:cNvSpPr>
              <a:spLocks noChangeArrowheads="1"/>
            </p:cNvSpPr>
            <p:nvPr/>
          </p:nvSpPr>
          <p:spPr bwMode="auto">
            <a:xfrm>
              <a:off x="4128" y="206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</p:grpSp>
      <p:sp>
        <p:nvSpPr>
          <p:cNvPr id="112643" name="Rectangle 9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gradient</a:t>
            </a:r>
          </a:p>
        </p:txBody>
      </p:sp>
      <p:sp>
        <p:nvSpPr>
          <p:cNvPr id="112644" name="Rectangle 10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0"/>
            <a:ext cx="8077200" cy="1600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000" dirty="0" smtClean="0"/>
              <a:t>The gradient of an image: </a:t>
            </a:r>
          </a:p>
          <a:p>
            <a:pPr eaLnBrk="1" hangingPunct="1">
              <a:buFontTx/>
              <a:buNone/>
            </a:pPr>
            <a:endParaRPr lang="en-US" sz="2000" dirty="0" smtClean="0"/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>
              <a:buFontTx/>
              <a:buNone/>
            </a:pPr>
            <a:r>
              <a:rPr lang="en-US" sz="2000" dirty="0" smtClean="0"/>
              <a:t>The gradient points in the direction of most rapid change in intensity</a:t>
            </a:r>
          </a:p>
        </p:txBody>
      </p:sp>
      <p:pic>
        <p:nvPicPr>
          <p:cNvPr id="112645" name="Picture 1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90800" y="1371600"/>
            <a:ext cx="246856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Group 36"/>
          <p:cNvGrpSpPr/>
          <p:nvPr/>
        </p:nvGrpSpPr>
        <p:grpSpPr>
          <a:xfrm>
            <a:off x="1066800" y="2819400"/>
            <a:ext cx="685800" cy="990600"/>
            <a:chOff x="1066800" y="2819400"/>
            <a:chExt cx="685800" cy="990600"/>
          </a:xfrm>
        </p:grpSpPr>
        <p:sp>
          <p:nvSpPr>
            <p:cNvPr id="528396" name="Rectangle 12"/>
            <p:cNvSpPr>
              <a:spLocks noChangeArrowheads="1"/>
            </p:cNvSpPr>
            <p:nvPr/>
          </p:nvSpPr>
          <p:spPr bwMode="auto">
            <a:xfrm>
              <a:off x="1066800" y="2819400"/>
              <a:ext cx="304800" cy="990600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solidFill>
                  <a:srgbClr val="000000"/>
                </a:solidFill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112647" name="Line 13"/>
            <p:cNvSpPr>
              <a:spLocks noChangeShapeType="1"/>
            </p:cNvSpPr>
            <p:nvPr/>
          </p:nvSpPr>
          <p:spPr bwMode="auto">
            <a:xfrm>
              <a:off x="1219200" y="3352800"/>
              <a:ext cx="5334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12648" name="Oval 14"/>
            <p:cNvSpPr>
              <a:spLocks noChangeArrowheads="1"/>
            </p:cNvSpPr>
            <p:nvPr/>
          </p:nvSpPr>
          <p:spPr bwMode="auto">
            <a:xfrm>
              <a:off x="1162050" y="33147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</p:grpSp>
      <p:pic>
        <p:nvPicPr>
          <p:cNvPr id="112649" name="Picture 1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0" y="2894013"/>
            <a:ext cx="1408113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2" name="Picture 17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67201" y="3581400"/>
            <a:ext cx="1417638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" name="Group 39"/>
          <p:cNvGrpSpPr/>
          <p:nvPr/>
        </p:nvGrpSpPr>
        <p:grpSpPr>
          <a:xfrm>
            <a:off x="3802856" y="2818607"/>
            <a:ext cx="1074738" cy="686593"/>
            <a:chOff x="3802856" y="2818607"/>
            <a:chExt cx="1074738" cy="686593"/>
          </a:xfrm>
        </p:grpSpPr>
        <p:grpSp>
          <p:nvGrpSpPr>
            <p:cNvPr id="38" name="Group 37"/>
            <p:cNvGrpSpPr/>
            <p:nvPr/>
          </p:nvGrpSpPr>
          <p:grpSpPr>
            <a:xfrm>
              <a:off x="3802856" y="2818607"/>
              <a:ext cx="1074738" cy="686593"/>
              <a:chOff x="3802856" y="2818607"/>
              <a:chExt cx="1074738" cy="686593"/>
            </a:xfrm>
          </p:grpSpPr>
          <p:sp>
            <p:nvSpPr>
              <p:cNvPr id="528402" name="Rectangle 18"/>
              <p:cNvSpPr>
                <a:spLocks noChangeArrowheads="1"/>
              </p:cNvSpPr>
              <p:nvPr/>
            </p:nvSpPr>
            <p:spPr bwMode="auto">
              <a:xfrm rot="5400000">
                <a:off x="4187825" y="2433638"/>
                <a:ext cx="304800" cy="1074738"/>
              </a:xfrm>
              <a:prstGeom prst="rect">
                <a:avLst/>
              </a:prstGeom>
              <a:gradFill rotWithShape="0">
                <a:gsLst>
                  <a:gs pos="0">
                    <a:schemeClr val="tx1"/>
                  </a:gs>
                  <a:gs pos="100000">
                    <a:schemeClr val="tx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 kern="1200">
                  <a:solidFill>
                    <a:srgbClr val="000000"/>
                  </a:solidFill>
                  <a:latin typeface="Arial" charset="0"/>
                  <a:ea typeface="+mn-ea"/>
                  <a:cs typeface="Arial"/>
                </a:endParaRPr>
              </a:p>
            </p:txBody>
          </p:sp>
          <p:sp>
            <p:nvSpPr>
              <p:cNvPr id="112664" name="Line 19"/>
              <p:cNvSpPr>
                <a:spLocks noChangeShapeType="1"/>
              </p:cNvSpPr>
              <p:nvPr/>
            </p:nvSpPr>
            <p:spPr bwMode="auto">
              <a:xfrm rot="5400000">
                <a:off x="4076700" y="3238500"/>
                <a:ext cx="53340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/>
                </a:endParaRPr>
              </a:p>
            </p:txBody>
          </p:sp>
        </p:grpSp>
        <p:sp>
          <p:nvSpPr>
            <p:cNvPr id="112665" name="Oval 20"/>
            <p:cNvSpPr>
              <a:spLocks noChangeArrowheads="1"/>
            </p:cNvSpPr>
            <p:nvPr/>
          </p:nvSpPr>
          <p:spPr bwMode="auto">
            <a:xfrm>
              <a:off x="4305301" y="29337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6591300" y="2819400"/>
            <a:ext cx="485775" cy="509588"/>
            <a:chOff x="4152" y="1776"/>
            <a:chExt cx="306" cy="321"/>
          </a:xfrm>
        </p:grpSpPr>
        <p:sp>
          <p:nvSpPr>
            <p:cNvPr id="112658" name="Line 23"/>
            <p:cNvSpPr>
              <a:spLocks noChangeShapeType="1"/>
            </p:cNvSpPr>
            <p:nvPr/>
          </p:nvSpPr>
          <p:spPr bwMode="auto">
            <a:xfrm>
              <a:off x="4155" y="2088"/>
              <a:ext cx="3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12659" name="Line 24"/>
            <p:cNvSpPr>
              <a:spLocks noChangeShapeType="1"/>
            </p:cNvSpPr>
            <p:nvPr/>
          </p:nvSpPr>
          <p:spPr bwMode="auto">
            <a:xfrm flipV="1">
              <a:off x="4152" y="1776"/>
              <a:ext cx="0" cy="3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12660" name="Freeform 25"/>
            <p:cNvSpPr>
              <a:spLocks/>
            </p:cNvSpPr>
            <p:nvPr/>
          </p:nvSpPr>
          <p:spPr bwMode="auto">
            <a:xfrm flipV="1">
              <a:off x="4216" y="2032"/>
              <a:ext cx="27" cy="51"/>
            </a:xfrm>
            <a:custGeom>
              <a:avLst/>
              <a:gdLst>
                <a:gd name="T0" fmla="*/ 18 w 27"/>
                <a:gd name="T1" fmla="*/ 0 h 51"/>
                <a:gd name="T2" fmla="*/ 24 w 27"/>
                <a:gd name="T3" fmla="*/ 33 h 51"/>
                <a:gd name="T4" fmla="*/ 0 w 27"/>
                <a:gd name="T5" fmla="*/ 51 h 51"/>
                <a:gd name="T6" fmla="*/ 0 60000 65536"/>
                <a:gd name="T7" fmla="*/ 0 60000 65536"/>
                <a:gd name="T8" fmla="*/ 0 60000 65536"/>
                <a:gd name="T9" fmla="*/ 0 w 27"/>
                <a:gd name="T10" fmla="*/ 0 h 51"/>
                <a:gd name="T11" fmla="*/ 27 w 27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51">
                  <a:moveTo>
                    <a:pt x="18" y="0"/>
                  </a:moveTo>
                  <a:cubicBezTo>
                    <a:pt x="22" y="12"/>
                    <a:pt x="27" y="25"/>
                    <a:pt x="24" y="33"/>
                  </a:cubicBezTo>
                  <a:cubicBezTo>
                    <a:pt x="21" y="41"/>
                    <a:pt x="10" y="46"/>
                    <a:pt x="0" y="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  <p:pic>
          <p:nvPicPr>
            <p:cNvPr id="112661" name="Picture 26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99" y="1968"/>
              <a:ext cx="69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2655" name="Rectangle 28"/>
          <p:cNvSpPr>
            <a:spLocks noChangeArrowheads="1"/>
          </p:cNvSpPr>
          <p:nvPr/>
        </p:nvSpPr>
        <p:spPr bwMode="auto">
          <a:xfrm>
            <a:off x="685800" y="4114800"/>
            <a:ext cx="8077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The </a:t>
            </a:r>
            <a:r>
              <a:rPr lang="en-US" sz="20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gradient direction</a:t>
            </a: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 (orientation of edge normal) is given by:</a:t>
            </a:r>
          </a:p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endParaRPr lang="en-US" sz="2000" b="1" kern="1200" dirty="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endParaRPr lang="en-US" sz="2000" b="1" kern="1200" dirty="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The </a:t>
            </a:r>
            <a:r>
              <a:rPr lang="en-US" sz="20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edge strength </a:t>
            </a: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is given by the gradient magnitude</a:t>
            </a:r>
          </a:p>
        </p:txBody>
      </p:sp>
      <p:pic>
        <p:nvPicPr>
          <p:cNvPr id="112656" name="Picture 29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14538" y="4583113"/>
            <a:ext cx="27971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7" name="Picture 30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981200" y="5715000"/>
            <a:ext cx="370840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Group 38"/>
          <p:cNvGrpSpPr/>
          <p:nvPr/>
        </p:nvGrpSpPr>
        <p:grpSpPr>
          <a:xfrm>
            <a:off x="6477000" y="5638800"/>
            <a:ext cx="2286000" cy="1019601"/>
            <a:chOff x="6477000" y="5638800"/>
            <a:chExt cx="2286000" cy="1019601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16" cstate="print"/>
            <a:srcRect l="50763" t="49619"/>
            <a:stretch>
              <a:fillRect/>
            </a:stretch>
          </p:blipFill>
          <p:spPr bwMode="auto">
            <a:xfrm>
              <a:off x="7643435" y="5638800"/>
              <a:ext cx="1119565" cy="1019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16" cstate="print"/>
            <a:srcRect t="49619" r="51650"/>
            <a:stretch>
              <a:fillRect/>
            </a:stretch>
          </p:blipFill>
          <p:spPr bwMode="auto">
            <a:xfrm>
              <a:off x="6477000" y="5638800"/>
              <a:ext cx="1099409" cy="1019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35B840-1C6A-413A-A854-9B75F4BD4C4C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z="1400" kern="1200" dirty="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3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6" cstate="print"/>
          <a:srcRect l="48772" t="2193" r="5710" b="50317"/>
          <a:stretch>
            <a:fillRect/>
          </a:stretch>
        </p:blipFill>
        <p:spPr bwMode="auto">
          <a:xfrm>
            <a:off x="7036229" y="5620176"/>
            <a:ext cx="1101847" cy="102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4" grpId="0" uiExpand="1" build="p"/>
      <p:bldP spid="112655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Effects of noise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0"/>
            <a:ext cx="7772400" cy="914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Consider a single row or column of the image</a:t>
            </a:r>
          </a:p>
          <a:p>
            <a:pPr lvl="1" eaLnBrk="1" hangingPunct="1"/>
            <a:r>
              <a:rPr lang="en-US" smtClean="0"/>
              <a:t>Plotting intensity as a function of position gives a signal</a:t>
            </a: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839913" y="1917700"/>
          <a:ext cx="5018087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28" name="Photo Editor Photo" r:id="rId6" imgW="5885714" imgH="2219635" progId="">
                  <p:embed/>
                </p:oleObj>
              </mc:Choice>
              <mc:Fallback>
                <p:oleObj name="Photo Editor Photo" r:id="rId6" imgW="5885714" imgH="2219635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1917700"/>
                        <a:ext cx="5018087" cy="189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9413" name="Object 3"/>
          <p:cNvGraphicFramePr>
            <a:graphicFrameLocks noChangeAspect="1"/>
          </p:cNvGraphicFramePr>
          <p:nvPr/>
        </p:nvGraphicFramePr>
        <p:xfrm>
          <a:off x="1744663" y="4038600"/>
          <a:ext cx="5037137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29" name="Photo Editor Photo" r:id="rId8" imgW="5915851" imgH="2029108" progId="">
                  <p:embed/>
                </p:oleObj>
              </mc:Choice>
              <mc:Fallback>
                <p:oleObj name="Photo Editor Photo" r:id="rId8" imgW="5915851" imgH="2029108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4663" y="4038600"/>
                        <a:ext cx="5037137" cy="172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4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01725" y="2520950"/>
            <a:ext cx="650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2000" y="4584700"/>
            <a:ext cx="98742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9416" name="Rectangle 8"/>
          <p:cNvSpPr>
            <a:spLocks noChangeArrowheads="1"/>
          </p:cNvSpPr>
          <p:nvPr/>
        </p:nvSpPr>
        <p:spPr bwMode="auto">
          <a:xfrm>
            <a:off x="685800" y="60960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Where is the edge?</a:t>
            </a:r>
            <a:endParaRPr lang="en-US" i="1" kern="120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35B840-1C6A-413A-A854-9B75F4BD4C4C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4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Effects of noise</a:t>
            </a:r>
          </a:p>
        </p:txBody>
      </p:sp>
      <p:sp>
        <p:nvSpPr>
          <p:cNvPr id="97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Difference filters respond strongly to noise</a:t>
            </a:r>
          </a:p>
          <a:p>
            <a:pPr lvl="1"/>
            <a:r>
              <a:rPr lang="en-US" smtClean="0"/>
              <a:t>Image noise results in pixels that look very different from their neighbors</a:t>
            </a:r>
          </a:p>
          <a:p>
            <a:pPr lvl="1"/>
            <a:r>
              <a:rPr lang="en-US" smtClean="0"/>
              <a:t>Generally, the larger the noise the stronger the response</a:t>
            </a:r>
          </a:p>
          <a:p>
            <a:pPr>
              <a:buFontTx/>
              <a:buChar char="•"/>
            </a:pPr>
            <a:r>
              <a:rPr lang="en-US" smtClean="0"/>
              <a:t>What can we do about it?</a:t>
            </a: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7339013" y="6477000"/>
            <a:ext cx="1662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D. Forsyth</a:t>
            </a:r>
          </a:p>
        </p:txBody>
      </p:sp>
    </p:spTree>
    <p:extLst>
      <p:ext uri="{BB962C8B-B14F-4D97-AF65-F5344CB8AC3E}">
        <p14:creationId xmlns:p14="http://schemas.microsoft.com/office/powerpoint/2010/main" val="111754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689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685800" y="63246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Where is the edge?  </a:t>
            </a:r>
            <a:endParaRPr lang="en-US" i="1" kern="1200" dirty="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Solution:  smooth first</a:t>
            </a:r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2192338" y="914400"/>
          <a:ext cx="6418262" cy="528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1" name="Photo Editor Photo" r:id="rId9" imgW="6419048" imgH="5285714" progId="">
                  <p:embed/>
                </p:oleObj>
              </mc:Choice>
              <mc:Fallback>
                <p:oleObj name="Photo Editor Photo" r:id="rId9" imgW="6419048" imgH="528571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2338" y="914400"/>
                        <a:ext cx="6418262" cy="528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7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66800" y="4027488"/>
            <a:ext cx="6858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9775" y="5180013"/>
            <a:ext cx="1341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333500" y="1601788"/>
            <a:ext cx="173038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328738" y="2840038"/>
            <a:ext cx="17303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581400" y="6321425"/>
            <a:ext cx="3475038" cy="460375"/>
            <a:chOff x="2256" y="3982"/>
            <a:chExt cx="2189" cy="290"/>
          </a:xfrm>
        </p:grpSpPr>
        <p:pic>
          <p:nvPicPr>
            <p:cNvPr id="8202" name="Picture 10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600" y="3982"/>
              <a:ext cx="845" cy="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3" name="Rectangle 11"/>
            <p:cNvSpPr>
              <a:spLocks noChangeArrowheads="1"/>
            </p:cNvSpPr>
            <p:nvPr/>
          </p:nvSpPr>
          <p:spPr bwMode="auto">
            <a:xfrm>
              <a:off x="2256" y="3984"/>
              <a:ext cx="17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/>
                </a:rPr>
                <a:t>Look for peaks in </a:t>
              </a:r>
              <a:endParaRPr lang="en-US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362200" y="3429000"/>
            <a:ext cx="6324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7200" y="4876800"/>
            <a:ext cx="86868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81000" y="3581400"/>
            <a:ext cx="86868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35B840-1C6A-413A-A854-9B75F4BD4C4C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2532063" y="1857375"/>
          <a:ext cx="5713412" cy="461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5" name="Photo Editor Photo" r:id="rId8" imgW="6001588" imgH="4847619" progId="">
                  <p:embed/>
                </p:oleObj>
              </mc:Choice>
              <mc:Fallback>
                <p:oleObj name="Photo Editor Photo" r:id="rId8" imgW="6001588" imgH="484761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2063" y="1857375"/>
                        <a:ext cx="5713412" cy="461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Derivative theorem of convolution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65163" y="1493838"/>
            <a:ext cx="7772400" cy="533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Differentiation property of convolution.</a:t>
            </a:r>
            <a:endParaRPr lang="en-US" i="1" smtClean="0"/>
          </a:p>
        </p:txBody>
      </p:sp>
      <p:pic>
        <p:nvPicPr>
          <p:cNvPr id="9221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0" y="990600"/>
            <a:ext cx="32226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33500" y="2590800"/>
            <a:ext cx="173038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47763" y="3962400"/>
            <a:ext cx="5413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2950" y="5486400"/>
            <a:ext cx="1341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35B840-1C6A-413A-A854-9B75F4BD4C4C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357188" y="2009775"/>
            <a:ext cx="9388476" cy="2227263"/>
            <a:chOff x="0" y="1448"/>
            <a:chExt cx="5296" cy="1324"/>
          </a:xfrm>
        </p:grpSpPr>
        <p:graphicFrame>
          <p:nvGraphicFramePr>
            <p:cNvPr id="10243" name="Object 3"/>
            <p:cNvGraphicFramePr>
              <a:graphicFrameLocks noChangeAspect="1"/>
            </p:cNvGraphicFramePr>
            <p:nvPr/>
          </p:nvGraphicFramePr>
          <p:xfrm>
            <a:off x="3511" y="2019"/>
            <a:ext cx="1785" cy="5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71" name="Equation" r:id="rId4" imgW="736560" imgH="215640" progId="Equation.3">
                    <p:embed/>
                  </p:oleObj>
                </mc:Choice>
                <mc:Fallback>
                  <p:oleObj name="Equation" r:id="rId4" imgW="736560" imgH="21564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2019"/>
                          <a:ext cx="1785" cy="52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0" y="1775"/>
              <a:ext cx="3637" cy="997"/>
              <a:chOff x="-49" y="1821"/>
              <a:chExt cx="3637" cy="997"/>
            </a:xfrm>
          </p:grpSpPr>
          <p:graphicFrame>
            <p:nvGraphicFramePr>
              <p:cNvPr id="10244" name="Object 4"/>
              <p:cNvGraphicFramePr>
                <a:graphicFrameLocks noChangeAspect="1"/>
              </p:cNvGraphicFramePr>
              <p:nvPr/>
            </p:nvGraphicFramePr>
            <p:xfrm>
              <a:off x="-49" y="1821"/>
              <a:ext cx="3351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672" name="Equation" r:id="rId6" imgW="723600" imgH="215640" progId="Equation.3">
                      <p:embed/>
                    </p:oleObj>
                  </mc:Choice>
                  <mc:Fallback>
                    <p:oleObj name="Equation" r:id="rId6" imgW="723600" imgH="215640" progId="Equation.3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49" y="1821"/>
                            <a:ext cx="3351" cy="99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252" name="Rectangle 8"/>
              <p:cNvSpPr>
                <a:spLocks noChangeArrowheads="1"/>
              </p:cNvSpPr>
              <p:nvPr/>
            </p:nvSpPr>
            <p:spPr bwMode="auto">
              <a:xfrm>
                <a:off x="253" y="1866"/>
                <a:ext cx="3335" cy="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0.0030    0.0133    0.0219    0.0133    0.0030</a:t>
                </a:r>
              </a:p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 0.0133    0.0596    0.0983    0.0596    0.0133</a:t>
                </a:r>
              </a:p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 0.0219    0.0983    0.1621    0.0983    0.0219</a:t>
                </a:r>
              </a:p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 0.0133    0.0596    0.0983    0.0596    0.0133</a:t>
                </a:r>
              </a:p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 0.0030    0.0133    0.0219    0.0133    0.0030</a:t>
                </a:r>
              </a:p>
            </p:txBody>
          </p:sp>
        </p:grpSp>
        <p:sp>
          <p:nvSpPr>
            <p:cNvPr id="10250" name="Line 9"/>
            <p:cNvSpPr>
              <a:spLocks noChangeShapeType="1"/>
            </p:cNvSpPr>
            <p:nvPr/>
          </p:nvSpPr>
          <p:spPr bwMode="auto">
            <a:xfrm flipH="1">
              <a:off x="3059" y="1448"/>
              <a:ext cx="700" cy="2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51" name="Line 10"/>
            <p:cNvSpPr>
              <a:spLocks noChangeShapeType="1"/>
            </p:cNvSpPr>
            <p:nvPr/>
          </p:nvSpPr>
          <p:spPr bwMode="auto">
            <a:xfrm>
              <a:off x="4421" y="1456"/>
              <a:ext cx="195" cy="5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1743075" y="1347788"/>
          <a:ext cx="6408738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73" name="Equation" r:id="rId8" imgW="1688760" imgH="203040" progId="Equation.3">
                  <p:embed/>
                </p:oleObj>
              </mc:Choice>
              <mc:Fallback>
                <p:oleObj name="Equation" r:id="rId8" imgW="1688760" imgH="203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5" y="1347788"/>
                        <a:ext cx="6408738" cy="7302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8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1288" y="4157663"/>
            <a:ext cx="3213100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09575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Derivative of Gaussian filters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r>
              <a:rPr lang="en-US" dirty="0" smtClean="0"/>
              <a:t>Derivative of Gaussian filters</a:t>
            </a:r>
          </a:p>
        </p:txBody>
      </p:sp>
      <p:pic>
        <p:nvPicPr>
          <p:cNvPr id="11366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006475"/>
            <a:ext cx="34290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990600"/>
            <a:ext cx="3363913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1" name="Text Box 8"/>
          <p:cNvSpPr txBox="1">
            <a:spLocks noChangeArrowheads="1"/>
          </p:cNvSpPr>
          <p:nvPr/>
        </p:nvSpPr>
        <p:spPr bwMode="auto">
          <a:xfrm>
            <a:off x="2117725" y="3544888"/>
            <a:ext cx="159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x</a:t>
            </a:r>
            <a:r>
              <a:rPr lang="en-US" sz="24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-direction</a:t>
            </a:r>
          </a:p>
        </p:txBody>
      </p:sp>
      <p:sp>
        <p:nvSpPr>
          <p:cNvPr id="113672" name="Text Box 9"/>
          <p:cNvSpPr txBox="1">
            <a:spLocks noChangeArrowheads="1"/>
          </p:cNvSpPr>
          <p:nvPr/>
        </p:nvSpPr>
        <p:spPr bwMode="auto">
          <a:xfrm>
            <a:off x="5570538" y="3505200"/>
            <a:ext cx="1592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y</a:t>
            </a:r>
            <a:r>
              <a:rPr lang="en-US" sz="24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-direction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Svetlana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Lazebnik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Laplacian of Gaussian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066800"/>
            <a:ext cx="77724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Consider  </a:t>
            </a:r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532063" y="1447800"/>
          <a:ext cx="5822950" cy="472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3" name="Photo Editor Photo" r:id="rId8" imgW="6125430" imgH="4971429" progId="">
                  <p:embed/>
                </p:oleObj>
              </mc:Choice>
              <mc:Fallback>
                <p:oleObj name="Photo Editor Photo" r:id="rId8" imgW="6125430" imgH="497142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2063" y="1447800"/>
                        <a:ext cx="5822950" cy="472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9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0" y="984250"/>
            <a:ext cx="148272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33500" y="2181225"/>
            <a:ext cx="173038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71563" y="3471863"/>
            <a:ext cx="687387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4688" y="5035550"/>
            <a:ext cx="148272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4267200" y="3479800"/>
            <a:ext cx="2444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Laplacian of Gaussian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operator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685800" y="6324600"/>
            <a:ext cx="3082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Where is the edge?  </a:t>
            </a:r>
            <a:endParaRPr lang="en-US" i="1" kern="1200" dirty="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532491" name="Rectangle 11"/>
          <p:cNvSpPr>
            <a:spLocks noChangeArrowheads="1"/>
          </p:cNvSpPr>
          <p:nvPr/>
        </p:nvSpPr>
        <p:spPr bwMode="auto">
          <a:xfrm>
            <a:off x="3775075" y="6324600"/>
            <a:ext cx="4579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Zero-crossings of bottom graph</a:t>
            </a:r>
            <a:endParaRPr lang="en-US" i="1" kern="1200" dirty="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35B840-1C6A-413A-A854-9B75F4BD4C4C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" grpId="0"/>
      <p:bldP spid="53249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2D edge detection filters</a:t>
            </a:r>
          </a:p>
        </p:txBody>
      </p:sp>
      <p:graphicFrame>
        <p:nvGraphicFramePr>
          <p:cNvPr id="12290" name="Object 3"/>
          <p:cNvGraphicFramePr>
            <a:graphicFrameLocks noChangeAspect="1"/>
          </p:cNvGraphicFramePr>
          <p:nvPr/>
        </p:nvGraphicFramePr>
        <p:xfrm>
          <a:off x="304800" y="1066800"/>
          <a:ext cx="2733675" cy="192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9" name="Photo Editor Photo" r:id="rId9" imgW="4133333" imgH="2905531" progId="">
                  <p:embed/>
                </p:oleObj>
              </mc:Choice>
              <mc:Fallback>
                <p:oleObj name="Photo Editor Photo" r:id="rId9" imgW="4133333" imgH="2905531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066800"/>
                        <a:ext cx="2733675" cy="192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4"/>
          <p:cNvGraphicFramePr>
            <a:graphicFrameLocks noChangeAspect="1"/>
          </p:cNvGraphicFramePr>
          <p:nvPr/>
        </p:nvGraphicFramePr>
        <p:xfrm>
          <a:off x="3200400" y="1958975"/>
          <a:ext cx="3006725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20" name="Photo Editor Photo" r:id="rId11" imgW="6001588" imgH="2629267" progId="">
                  <p:embed/>
                </p:oleObj>
              </mc:Choice>
              <mc:Fallback>
                <p:oleObj name="Photo Editor Photo" r:id="rId11" imgW="6001588" imgH="2629267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958975"/>
                        <a:ext cx="3006725" cy="131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4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5913" y="3592513"/>
            <a:ext cx="2747962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685800" y="4953000"/>
            <a:ext cx="7772400" cy="1223963"/>
            <a:chOff x="685800" y="4953000"/>
            <a:chExt cx="7772400" cy="1223963"/>
          </a:xfrm>
        </p:grpSpPr>
        <p:sp>
          <p:nvSpPr>
            <p:cNvPr id="12302" name="Rectangle 7"/>
            <p:cNvSpPr>
              <a:spLocks noChangeArrowheads="1"/>
            </p:cNvSpPr>
            <p:nvPr/>
          </p:nvSpPr>
          <p:spPr bwMode="auto">
            <a:xfrm>
              <a:off x="685800" y="4953000"/>
              <a:ext cx="77724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sz="3200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      is the </a:t>
              </a:r>
              <a:r>
                <a:rPr lang="en-US" sz="3200" kern="1200" dirty="0" err="1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Laplacian</a:t>
              </a:r>
              <a:r>
                <a:rPr lang="en-US" sz="3200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 operator:</a:t>
              </a:r>
            </a:p>
          </p:txBody>
        </p:sp>
        <p:pic>
          <p:nvPicPr>
            <p:cNvPr id="12303" name="Picture 8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246187" y="5029200"/>
              <a:ext cx="430213" cy="334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4" name="Picture 9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908300" y="5576888"/>
              <a:ext cx="2578100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091238" y="1843088"/>
            <a:ext cx="2824162" cy="3033712"/>
            <a:chOff x="3837" y="1161"/>
            <a:chExt cx="1779" cy="1911"/>
          </a:xfrm>
        </p:grpSpPr>
        <p:graphicFrame>
          <p:nvGraphicFramePr>
            <p:cNvPr id="12292" name="Object 11"/>
            <p:cNvGraphicFramePr>
              <a:graphicFrameLocks noChangeAspect="1"/>
            </p:cNvGraphicFramePr>
            <p:nvPr/>
          </p:nvGraphicFramePr>
          <p:xfrm>
            <a:off x="3978" y="1410"/>
            <a:ext cx="1638" cy="1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21" name="Photo Editor Photo" r:id="rId16" imgW="2600000" imgH="2638095" progId="">
                    <p:embed/>
                  </p:oleObj>
                </mc:Choice>
                <mc:Fallback>
                  <p:oleObj name="Photo Editor Photo" r:id="rId16" imgW="2600000" imgH="2638095" progId="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8" y="1410"/>
                          <a:ext cx="1638" cy="1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2300" name="Picture 12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837" y="2362"/>
              <a:ext cx="763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01" name="Text Box 13"/>
            <p:cNvSpPr txBox="1">
              <a:spLocks noChangeArrowheads="1"/>
            </p:cNvSpPr>
            <p:nvPr/>
          </p:nvSpPr>
          <p:spPr bwMode="auto">
            <a:xfrm>
              <a:off x="4028" y="1161"/>
              <a:ext cx="15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Laplacian of Gaussian</a:t>
              </a:r>
            </a:p>
          </p:txBody>
        </p:sp>
      </p:grpSp>
      <p:sp>
        <p:nvSpPr>
          <p:cNvPr id="12297" name="Text Box 14"/>
          <p:cNvSpPr txBox="1">
            <a:spLocks noChangeArrowheads="1"/>
          </p:cNvSpPr>
          <p:nvPr/>
        </p:nvSpPr>
        <p:spPr bwMode="auto">
          <a:xfrm>
            <a:off x="1060450" y="3214688"/>
            <a:ext cx="1149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Gaussian</a:t>
            </a:r>
          </a:p>
        </p:txBody>
      </p:sp>
      <p:sp>
        <p:nvSpPr>
          <p:cNvPr id="12298" name="Text Box 15"/>
          <p:cNvSpPr txBox="1">
            <a:spLocks noChangeArrowheads="1"/>
          </p:cNvSpPr>
          <p:nvPr/>
        </p:nvSpPr>
        <p:spPr bwMode="auto">
          <a:xfrm>
            <a:off x="3384550" y="3214688"/>
            <a:ext cx="2444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derivative of Gaussian</a:t>
            </a:r>
          </a:p>
        </p:txBody>
      </p:sp>
      <p:pic>
        <p:nvPicPr>
          <p:cNvPr id="12299" name="Picture 1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224338" y="3649663"/>
            <a:ext cx="118745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B7AD44A-81C7-4238-B815-10CE2DC34E4D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6" descr="filter_sigma1_size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675" y="4184650"/>
            <a:ext cx="1449388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9" name="Picture 27" descr="filter_sigma4_size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2213" y="4221163"/>
            <a:ext cx="1449387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sz="4000" smtClean="0"/>
              <a:t>Smoothing with a Gaussian</a:t>
            </a:r>
          </a:p>
        </p:txBody>
      </p:sp>
      <p:sp>
        <p:nvSpPr>
          <p:cNvPr id="116741" name="Text Box 11"/>
          <p:cNvSpPr txBox="1">
            <a:spLocks noChangeArrowheads="1"/>
          </p:cNvSpPr>
          <p:nvPr/>
        </p:nvSpPr>
        <p:spPr bwMode="auto">
          <a:xfrm>
            <a:off x="482600" y="1150937"/>
            <a:ext cx="86407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Recall: parameter </a:t>
            </a:r>
            <a:r>
              <a:rPr lang="el-GR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σ</a:t>
            </a: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is the “scale” / “width” / “spread” of the Gaussian kernel, and controls the amount of smoothing.</a:t>
            </a:r>
          </a:p>
        </p:txBody>
      </p:sp>
      <p:pic>
        <p:nvPicPr>
          <p:cNvPr id="116742" name="Picture 21" descr="filter_sigma10_size3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9450" y="4184650"/>
            <a:ext cx="1449388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Picture 22" descr="blurred_sigma1.jpg"/>
          <p:cNvPicPr>
            <a:picLocks noChangeAspect="1"/>
          </p:cNvPicPr>
          <p:nvPr/>
        </p:nvPicPr>
        <p:blipFill>
          <a:blip r:embed="rId6" cstate="print"/>
          <a:srcRect l="12660" t="6389" r="12981" b="12152"/>
          <a:stretch>
            <a:fillRect/>
          </a:stretch>
        </p:blipFill>
        <p:spPr bwMode="auto">
          <a:xfrm>
            <a:off x="109538" y="2395538"/>
            <a:ext cx="25273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4" name="Picture 23" descr="blurred_sigma4.jpg"/>
          <p:cNvPicPr>
            <a:picLocks noChangeAspect="1"/>
          </p:cNvPicPr>
          <p:nvPr/>
        </p:nvPicPr>
        <p:blipFill>
          <a:blip r:embed="rId7" cstate="print"/>
          <a:srcRect l="12892" t="4791" r="11906" b="12152"/>
          <a:stretch>
            <a:fillRect/>
          </a:stretch>
        </p:blipFill>
        <p:spPr bwMode="auto">
          <a:xfrm>
            <a:off x="3148013" y="2359025"/>
            <a:ext cx="2555875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5" name="Picture 25" descr="blurred_sigma10.jpg"/>
          <p:cNvPicPr>
            <a:picLocks noChangeAspect="1"/>
          </p:cNvPicPr>
          <p:nvPr/>
        </p:nvPicPr>
        <p:blipFill>
          <a:blip r:embed="rId8" cstate="print"/>
          <a:srcRect l="11816" t="4791" r="12981" b="12152"/>
          <a:stretch>
            <a:fillRect/>
          </a:stretch>
        </p:blipFill>
        <p:spPr bwMode="auto">
          <a:xfrm>
            <a:off x="6397625" y="2359025"/>
            <a:ext cx="2555875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6" name="Text Box 10"/>
          <p:cNvSpPr txBox="1">
            <a:spLocks noChangeArrowheads="1"/>
          </p:cNvSpPr>
          <p:nvPr/>
        </p:nvSpPr>
        <p:spPr bwMode="auto">
          <a:xfrm>
            <a:off x="5630863" y="3016250"/>
            <a:ext cx="1908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E66C77C-4B6C-4F3F-996C-D5712619A732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4000" dirty="0" smtClean="0"/>
              <a:t>Last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Image formation</a:t>
            </a:r>
          </a:p>
          <a:p>
            <a:r>
              <a:rPr lang="en-US" sz="2800" dirty="0" smtClean="0"/>
              <a:t>Linear filters and convolution useful for</a:t>
            </a:r>
          </a:p>
          <a:p>
            <a:pPr lvl="1"/>
            <a:r>
              <a:rPr lang="en-US" sz="2400" dirty="0" smtClean="0"/>
              <a:t>Image smoothing, removing noise</a:t>
            </a:r>
          </a:p>
          <a:p>
            <a:pPr lvl="2"/>
            <a:r>
              <a:rPr lang="en-US" sz="2000" dirty="0" smtClean="0"/>
              <a:t>Box filter</a:t>
            </a:r>
          </a:p>
          <a:p>
            <a:pPr lvl="2"/>
            <a:r>
              <a:rPr lang="en-US" sz="2000" dirty="0" smtClean="0"/>
              <a:t>Gaussian filter</a:t>
            </a:r>
          </a:p>
          <a:p>
            <a:pPr lvl="2"/>
            <a:r>
              <a:rPr lang="en-US" sz="2000" dirty="0" smtClean="0"/>
              <a:t>Impact of scale / width of smoothing filter</a:t>
            </a:r>
          </a:p>
          <a:p>
            <a:r>
              <a:rPr lang="en-US" sz="2800" dirty="0" smtClean="0"/>
              <a:t>Separable filters more efficient </a:t>
            </a:r>
          </a:p>
          <a:p>
            <a:r>
              <a:rPr lang="en-US" sz="2800" dirty="0" smtClean="0"/>
              <a:t>Median filter: a non-linear filter, edge-preserving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E4EC039-AE2B-4982-844D-245706E1AAFC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3886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adapted from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Effect of </a:t>
            </a:r>
            <a:r>
              <a:rPr lang="el-GR" sz="4000" kern="1200" dirty="0" smtClean="0">
                <a:solidFill>
                  <a:srgbClr val="000000"/>
                </a:solidFill>
              </a:rPr>
              <a:t>σ</a:t>
            </a:r>
            <a:r>
              <a:rPr lang="en-US" sz="4000" kern="1200" dirty="0" smtClean="0">
                <a:solidFill>
                  <a:srgbClr val="000000"/>
                </a:solidFill>
              </a:rPr>
              <a:t> on derivatives</a:t>
            </a:r>
            <a:r>
              <a:rPr lang="en-US" sz="4000" dirty="0" smtClean="0"/>
              <a:t> </a:t>
            </a:r>
          </a:p>
        </p:txBody>
      </p:sp>
      <p:sp>
        <p:nvSpPr>
          <p:cNvPr id="140292" name="TextBox 10"/>
          <p:cNvSpPr txBox="1">
            <a:spLocks noChangeArrowheads="1"/>
          </p:cNvSpPr>
          <p:nvPr/>
        </p:nvSpPr>
        <p:spPr bwMode="auto">
          <a:xfrm>
            <a:off x="592138" y="4305300"/>
            <a:ext cx="83058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The apparent structures differ depending on Gaussian’s scale parameter.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Larger values: larger scale edges detected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Smaller values: finer features detected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5"/>
            <a:ext cx="37909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Yong Jae Lee, adapted from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1550193"/>
            <a:ext cx="11286957" cy="2347913"/>
          </a:xfrm>
          <a:prstGeom prst="rect">
            <a:avLst/>
          </a:prstGeom>
        </p:spPr>
      </p:pic>
      <p:sp>
        <p:nvSpPr>
          <p:cNvPr id="117764" name="TextBox 14"/>
          <p:cNvSpPr txBox="1">
            <a:spLocks noChangeArrowheads="1"/>
          </p:cNvSpPr>
          <p:nvPr/>
        </p:nvSpPr>
        <p:spPr bwMode="auto">
          <a:xfrm>
            <a:off x="3790950" y="3757613"/>
            <a:ext cx="3352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σ</a:t>
            </a: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= 1 pixel</a:t>
            </a:r>
          </a:p>
        </p:txBody>
      </p:sp>
      <p:sp>
        <p:nvSpPr>
          <p:cNvPr id="117765" name="TextBox 15"/>
          <p:cNvSpPr txBox="1">
            <a:spLocks noChangeArrowheads="1"/>
          </p:cNvSpPr>
          <p:nvPr/>
        </p:nvSpPr>
        <p:spPr bwMode="auto">
          <a:xfrm>
            <a:off x="6942138" y="3768725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σ</a:t>
            </a: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= 3 pixels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124200" y="1550193"/>
            <a:ext cx="6324600" cy="22074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2" grpId="0" build="p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1" descr="tree116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7088" y="3830638"/>
            <a:ext cx="2811462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Title 2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z="4000" smtClean="0"/>
              <a:t>So, what scale to choose?</a:t>
            </a:r>
          </a:p>
        </p:txBody>
      </p:sp>
      <p:sp>
        <p:nvSpPr>
          <p:cNvPr id="118788" name="Content Placeholder 5"/>
          <p:cNvSpPr>
            <a:spLocks noGrp="1"/>
          </p:cNvSpPr>
          <p:nvPr>
            <p:ph idx="1"/>
          </p:nvPr>
        </p:nvSpPr>
        <p:spPr>
          <a:xfrm>
            <a:off x="446088" y="1019175"/>
            <a:ext cx="8229600" cy="839788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dirty="0" smtClean="0"/>
              <a:t>It depends what we’re looking for.</a:t>
            </a:r>
          </a:p>
        </p:txBody>
      </p:sp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336550" y="1603375"/>
            <a:ext cx="1851025" cy="4332288"/>
            <a:chOff x="110036" y="1785915"/>
            <a:chExt cx="2567913" cy="6011257"/>
          </a:xfrm>
        </p:grpSpPr>
        <p:pic>
          <p:nvPicPr>
            <p:cNvPr id="118794" name="Picture 9" descr="flame%20birch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0036" y="3733827"/>
              <a:ext cx="2563288" cy="1922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17414" y="1785915"/>
              <a:ext cx="2560535" cy="6011257"/>
              <a:chOff x="117414" y="1785915"/>
              <a:chExt cx="2560535" cy="6011257"/>
            </a:xfrm>
          </p:grpSpPr>
          <p:pic>
            <p:nvPicPr>
              <p:cNvPr id="118796" name="Picture 5" descr="vista-wallpaper-knot-in-the-wood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7414" y="1785915"/>
                <a:ext cx="2560535" cy="1920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8797" name="Picture 11" descr="wood-grain-cherry_~009616IL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7414" y="5692806"/>
                <a:ext cx="2555910" cy="2104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18790" name="Picture 15" descr="Seattle-Capitol-Hill-Conifer-Tree-Trunk-335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73350" y="1530350"/>
            <a:ext cx="2154238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1" name="Picture 17" descr="forest_lake_park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94350" y="1457325"/>
            <a:ext cx="3341688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2" name="Picture 19" descr="1418999359_c0ede26ce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54850" y="3319463"/>
            <a:ext cx="197167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Mask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10191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u="sng" dirty="0" smtClean="0"/>
              <a:t>Smoothing</a:t>
            </a:r>
          </a:p>
          <a:p>
            <a:pPr lvl="1" eaLnBrk="1" hangingPunct="1"/>
            <a:r>
              <a:rPr lang="en-US" sz="2000" dirty="0" smtClean="0"/>
              <a:t>Values positive </a:t>
            </a:r>
          </a:p>
          <a:p>
            <a:pPr lvl="1" eaLnBrk="1" hangingPunct="1"/>
            <a:r>
              <a:rPr lang="en-US" sz="2000" dirty="0" smtClean="0"/>
              <a:t>Sum to 1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/>
              <a:t>constant regions same as input</a:t>
            </a:r>
          </a:p>
          <a:p>
            <a:pPr lvl="1" eaLnBrk="1" hangingPunct="1"/>
            <a:r>
              <a:rPr lang="en-US" sz="2000" dirty="0" smtClean="0"/>
              <a:t>Amount of smoothing proportional to mask size</a:t>
            </a:r>
          </a:p>
          <a:p>
            <a:pPr lvl="1" eaLnBrk="1" hangingPunct="1"/>
            <a:r>
              <a:rPr lang="en-US" sz="2000" dirty="0" smtClean="0"/>
              <a:t>Remove “high-frequency” components; “low-pass” filter</a:t>
            </a:r>
          </a:p>
          <a:p>
            <a:pPr eaLnBrk="1" hangingPunct="1">
              <a:buFontTx/>
              <a:buNone/>
            </a:pPr>
            <a:endParaRPr lang="en-US" sz="800" dirty="0" smtClean="0"/>
          </a:p>
          <a:p>
            <a:pPr eaLnBrk="1" hangingPunct="1"/>
            <a:r>
              <a:rPr lang="en-US" sz="2800" u="sng" dirty="0" smtClean="0"/>
              <a:t>Derivatives</a:t>
            </a:r>
          </a:p>
          <a:p>
            <a:pPr lvl="1" eaLnBrk="1" hangingPunct="1"/>
            <a:r>
              <a:rPr lang="en-US" sz="2000" dirty="0" smtClean="0"/>
              <a:t>___________ signs used to get high response in regions of high contrast</a:t>
            </a:r>
          </a:p>
          <a:p>
            <a:pPr lvl="1" eaLnBrk="1" hangingPunct="1"/>
            <a:r>
              <a:rPr lang="en-US" sz="2000" dirty="0" smtClean="0"/>
              <a:t>Sum to ___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dirty="0" smtClean="0"/>
              <a:t> no response in constant regions</a:t>
            </a:r>
          </a:p>
          <a:p>
            <a:pPr lvl="1" eaLnBrk="1" hangingPunct="1"/>
            <a:r>
              <a:rPr lang="en-US" sz="2000" dirty="0" smtClean="0"/>
              <a:t>High absolute value at points of high contrast</a:t>
            </a:r>
          </a:p>
          <a:p>
            <a:pPr lvl="1" eaLnBrk="1" hangingPunct="1"/>
            <a:endParaRPr lang="en-US" sz="800" dirty="0" smtClean="0"/>
          </a:p>
          <a:p>
            <a:pPr lvl="1" eaLnBrk="1" hangingPunct="1"/>
            <a:endParaRPr lang="en-US" sz="26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/>
          </p:nvPr>
        </p:nvSpPr>
        <p:spPr>
          <a:xfrm>
            <a:off x="611560" y="80628"/>
            <a:ext cx="8098668" cy="1143000"/>
          </a:xfrm>
        </p:spPr>
        <p:txBody>
          <a:bodyPr/>
          <a:lstStyle/>
          <a:p>
            <a:r>
              <a:rPr lang="en-US" sz="3800" dirty="0" smtClean="0"/>
              <a:t>Seam carving: main idea</a:t>
            </a:r>
          </a:p>
        </p:txBody>
      </p:sp>
      <p:pic>
        <p:nvPicPr>
          <p:cNvPr id="462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3748" y="1880828"/>
            <a:ext cx="458152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19200" y="5029200"/>
            <a:ext cx="676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</a:rPr>
              <a:t>[</a:t>
            </a:r>
            <a:r>
              <a:rPr lang="en-US" sz="2200" dirty="0" err="1" smtClean="0">
                <a:solidFill>
                  <a:srgbClr val="000000"/>
                </a:solidFill>
              </a:rPr>
              <a:t>Shai</a:t>
            </a:r>
            <a:r>
              <a:rPr lang="en-US" sz="2200" dirty="0" smtClean="0">
                <a:solidFill>
                  <a:srgbClr val="000000"/>
                </a:solidFill>
              </a:rPr>
              <a:t> &amp; </a:t>
            </a:r>
            <a:r>
              <a:rPr lang="en-US" sz="2200" dirty="0" err="1" smtClean="0">
                <a:solidFill>
                  <a:srgbClr val="000000"/>
                </a:solidFill>
              </a:rPr>
              <a:t>Avidan</a:t>
            </a:r>
            <a:r>
              <a:rPr lang="en-US" sz="2200" dirty="0" smtClean="0">
                <a:solidFill>
                  <a:srgbClr val="000000"/>
                </a:solidFill>
              </a:rPr>
              <a:t>, SIGGRAPH 2007]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17DEA-E711-4B25-8C09-03B00F638BF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1463" y="1306922"/>
            <a:ext cx="602932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4488" y="4081872"/>
            <a:ext cx="588645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1" name="TextBox 6"/>
          <p:cNvSpPr txBox="1">
            <a:spLocks noChangeArrowheads="1"/>
          </p:cNvSpPr>
          <p:nvPr/>
        </p:nvSpPr>
        <p:spPr bwMode="auto">
          <a:xfrm>
            <a:off x="3257550" y="2949984"/>
            <a:ext cx="4381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Content-aware resizing</a:t>
            </a:r>
          </a:p>
        </p:txBody>
      </p:sp>
      <p:sp>
        <p:nvSpPr>
          <p:cNvPr id="142342" name="TextBox 7"/>
          <p:cNvSpPr txBox="1">
            <a:spLocks noChangeArrowheads="1"/>
          </p:cNvSpPr>
          <p:nvPr/>
        </p:nvSpPr>
        <p:spPr bwMode="auto">
          <a:xfrm>
            <a:off x="3513138" y="5615397"/>
            <a:ext cx="4381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Traditional resizing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11560" y="80628"/>
            <a:ext cx="8098668" cy="1143000"/>
          </a:xfrm>
        </p:spPr>
        <p:txBody>
          <a:bodyPr/>
          <a:lstStyle/>
          <a:p>
            <a:r>
              <a:rPr lang="en-US" sz="3800" dirty="0" smtClean="0"/>
              <a:t>Seam carving: main idea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600" y="6019800"/>
            <a:ext cx="676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</a:rPr>
              <a:t>[</a:t>
            </a:r>
            <a:r>
              <a:rPr lang="en-US" sz="2200" dirty="0" err="1" smtClean="0">
                <a:solidFill>
                  <a:srgbClr val="000000"/>
                </a:solidFill>
              </a:rPr>
              <a:t>Shai</a:t>
            </a:r>
            <a:r>
              <a:rPr lang="en-US" sz="2200" dirty="0" smtClean="0">
                <a:solidFill>
                  <a:srgbClr val="000000"/>
                </a:solidFill>
              </a:rPr>
              <a:t> &amp; </a:t>
            </a:r>
            <a:r>
              <a:rPr lang="en-US" sz="2200" dirty="0" err="1" smtClean="0">
                <a:solidFill>
                  <a:srgbClr val="000000"/>
                </a:solidFill>
              </a:rPr>
              <a:t>Avidan</a:t>
            </a:r>
            <a:r>
              <a:rPr lang="en-US" sz="2200" dirty="0" smtClean="0">
                <a:solidFill>
                  <a:srgbClr val="000000"/>
                </a:solidFill>
              </a:rPr>
              <a:t>, SIGGRAPH 2007]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smtClean="0">
                <a:solidFill>
                  <a:srgbClr val="000000"/>
                </a:solidFill>
              </a:rPr>
              <a:t>Seam carving: main idea</a:t>
            </a:r>
            <a:endParaRPr lang="en-US" sz="3800" kern="0" dirty="0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5600" y="1752600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hlinkClick r:id="rId3"/>
              </a:rPr>
              <a:t>video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1463" y="1306922"/>
            <a:ext cx="602932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1" name="TextBox 6"/>
          <p:cNvSpPr txBox="1">
            <a:spLocks noChangeArrowheads="1"/>
          </p:cNvSpPr>
          <p:nvPr/>
        </p:nvSpPr>
        <p:spPr bwMode="auto">
          <a:xfrm>
            <a:off x="3257550" y="2949984"/>
            <a:ext cx="4381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Content-aware resizing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11560" y="80628"/>
            <a:ext cx="8098668" cy="1143000"/>
          </a:xfrm>
        </p:spPr>
        <p:txBody>
          <a:bodyPr/>
          <a:lstStyle/>
          <a:p>
            <a:r>
              <a:rPr lang="en-US" sz="3800" dirty="0" smtClean="0"/>
              <a:t>Seam carving: main idea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52" y="3429000"/>
            <a:ext cx="820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Intuition: </a:t>
            </a:r>
          </a:p>
          <a:p>
            <a:pPr marL="742950" indent="-400050"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Preserve the most “interesting” content</a:t>
            </a:r>
          </a:p>
          <a:p>
            <a:pPr marL="1200150" lvl="1" indent="-400050" fontAlgn="base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333399"/>
                </a:solidFill>
                <a:sym typeface="Wingdings" pitchFamily="2" charset="2"/>
              </a:rPr>
              <a:t> Prefer to remove pixels with low gradient energy</a:t>
            </a:r>
            <a:endParaRPr lang="en-US" sz="2400" dirty="0" smtClean="0">
              <a:solidFill>
                <a:srgbClr val="333399"/>
              </a:solidFill>
            </a:endParaRPr>
          </a:p>
          <a:p>
            <a:pPr marL="742950" indent="-400050"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To reduce or increase size in one dimension, remove irregularly shaped “seams”</a:t>
            </a:r>
          </a:p>
          <a:p>
            <a:pPr marL="1200150" lvl="1" indent="-400050" fontAlgn="base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333399"/>
                </a:solidFill>
                <a:sym typeface="Wingdings" pitchFamily="2" charset="2"/>
              </a:rPr>
              <a:t> Optimal solution via dynamic programming.</a:t>
            </a:r>
            <a:endParaRPr lang="en-US" sz="2400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99592" y="3897052"/>
            <a:ext cx="7812868" cy="104411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Content Placeholder 5"/>
          <p:cNvSpPr>
            <a:spLocks noGrp="1"/>
          </p:cNvSpPr>
          <p:nvPr>
            <p:ph idx="1"/>
          </p:nvPr>
        </p:nvSpPr>
        <p:spPr>
          <a:xfrm>
            <a:off x="457200" y="1384300"/>
            <a:ext cx="8229600" cy="730250"/>
          </a:xfrm>
        </p:spPr>
        <p:txBody>
          <a:bodyPr/>
          <a:lstStyle/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Want to remove seams where they won’t be very noticeable:</a:t>
            </a:r>
          </a:p>
          <a:p>
            <a:pPr lvl="1"/>
            <a:r>
              <a:rPr lang="en-US" sz="2400" dirty="0" smtClean="0"/>
              <a:t>Measure “energy” as gradient magnitude</a:t>
            </a:r>
          </a:p>
          <a:p>
            <a:r>
              <a:rPr lang="en-US" sz="2800" dirty="0" smtClean="0"/>
              <a:t>Choose seam based on </a:t>
            </a:r>
            <a:r>
              <a:rPr lang="en-US" sz="2800" b="1" dirty="0" smtClean="0"/>
              <a:t>minimum total energy path</a:t>
            </a:r>
            <a:r>
              <a:rPr lang="en-US" sz="2800" dirty="0" smtClean="0"/>
              <a:t> across image, subject to 8-connectedness.</a:t>
            </a:r>
          </a:p>
        </p:txBody>
      </p:sp>
      <p:sp>
        <p:nvSpPr>
          <p:cNvPr id="8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Seam carving: main idea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9692" y="1196752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160748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680012" y="3212976"/>
          <a:ext cx="17399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529" name="Equation" r:id="rId7" imgW="825480" imgH="203040" progId="Equation.3">
                  <p:embed/>
                </p:oleObj>
              </mc:Choice>
              <mc:Fallback>
                <p:oleObj name="Equation" r:id="rId7" imgW="825480" imgH="203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0012" y="3212976"/>
                        <a:ext cx="17399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3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 l="33994" t="-5387"/>
          <a:stretch>
            <a:fillRect/>
          </a:stretch>
        </p:blipFill>
        <p:spPr bwMode="auto">
          <a:xfrm>
            <a:off x="6336704" y="3084698"/>
            <a:ext cx="2447764" cy="70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lide Number Placeholder 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34"/>
          <p:cNvGrpSpPr/>
          <p:nvPr/>
        </p:nvGrpSpPr>
        <p:grpSpPr>
          <a:xfrm>
            <a:off x="107504" y="2492896"/>
            <a:ext cx="1143000" cy="914400"/>
            <a:chOff x="482588" y="1196752"/>
            <a:chExt cx="1143000" cy="91440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482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863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1244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863588" y="11967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40" name="Straight Arrow Connector 39"/>
            <p:cNvCxnSpPr>
              <a:stCxn id="39" idx="2"/>
            </p:cNvCxnSpPr>
            <p:nvPr/>
          </p:nvCxnSpPr>
          <p:spPr bwMode="auto">
            <a:xfrm rot="5400000">
              <a:off x="6921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1" name="Straight Arrow Connector 40"/>
            <p:cNvCxnSpPr>
              <a:stCxn id="39" idx="2"/>
            </p:cNvCxnSpPr>
            <p:nvPr/>
          </p:nvCxnSpPr>
          <p:spPr bwMode="auto">
            <a:xfrm rot="16200000" flipH="1">
              <a:off x="920738" y="1787302"/>
              <a:ext cx="304800" cy="38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2" name="Straight Arrow Connector 41"/>
            <p:cNvCxnSpPr>
              <a:stCxn id="39" idx="2"/>
            </p:cNvCxnSpPr>
            <p:nvPr/>
          </p:nvCxnSpPr>
          <p:spPr bwMode="auto">
            <a:xfrm rot="16200000" flipH="1">
              <a:off x="11112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" name="Group 26"/>
          <p:cNvGrpSpPr/>
          <p:nvPr/>
        </p:nvGrpSpPr>
        <p:grpSpPr>
          <a:xfrm>
            <a:off x="503548" y="2024844"/>
            <a:ext cx="1143000" cy="914400"/>
            <a:chOff x="482588" y="1196752"/>
            <a:chExt cx="1143000" cy="914400"/>
          </a:xfrm>
        </p:grpSpPr>
        <p:sp>
          <p:nvSpPr>
            <p:cNvPr id="28" name="Rectangle 27"/>
            <p:cNvSpPr/>
            <p:nvPr/>
          </p:nvSpPr>
          <p:spPr bwMode="auto">
            <a:xfrm>
              <a:off x="482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863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1244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863588" y="11967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32" name="Straight Arrow Connector 31"/>
            <p:cNvCxnSpPr>
              <a:stCxn id="31" idx="2"/>
            </p:cNvCxnSpPr>
            <p:nvPr/>
          </p:nvCxnSpPr>
          <p:spPr bwMode="auto">
            <a:xfrm rot="5400000">
              <a:off x="6921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Arrow Connector 32"/>
            <p:cNvCxnSpPr>
              <a:stCxn id="31" idx="2"/>
            </p:cNvCxnSpPr>
            <p:nvPr/>
          </p:nvCxnSpPr>
          <p:spPr bwMode="auto">
            <a:xfrm rot="16200000" flipH="1">
              <a:off x="920738" y="1787302"/>
              <a:ext cx="304800" cy="38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>
              <a:stCxn id="31" idx="2"/>
            </p:cNvCxnSpPr>
            <p:nvPr/>
          </p:nvCxnSpPr>
          <p:spPr bwMode="auto">
            <a:xfrm rot="16200000" flipH="1">
              <a:off x="11112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" name="Group 18"/>
          <p:cNvGrpSpPr/>
          <p:nvPr/>
        </p:nvGrpSpPr>
        <p:grpSpPr>
          <a:xfrm>
            <a:off x="539552" y="1556792"/>
            <a:ext cx="1143000" cy="914400"/>
            <a:chOff x="482588" y="1196752"/>
            <a:chExt cx="1143000" cy="914400"/>
          </a:xfrm>
        </p:grpSpPr>
        <p:sp>
          <p:nvSpPr>
            <p:cNvPr id="20" name="Rectangle 19"/>
            <p:cNvSpPr/>
            <p:nvPr/>
          </p:nvSpPr>
          <p:spPr bwMode="auto">
            <a:xfrm>
              <a:off x="482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863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1244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863588" y="11967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24" name="Straight Arrow Connector 23"/>
            <p:cNvCxnSpPr>
              <a:stCxn id="23" idx="2"/>
            </p:cNvCxnSpPr>
            <p:nvPr/>
          </p:nvCxnSpPr>
          <p:spPr bwMode="auto">
            <a:xfrm rot="5400000">
              <a:off x="6921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5" name="Straight Arrow Connector 24"/>
            <p:cNvCxnSpPr>
              <a:stCxn id="23" idx="2"/>
            </p:cNvCxnSpPr>
            <p:nvPr/>
          </p:nvCxnSpPr>
          <p:spPr bwMode="auto">
            <a:xfrm rot="16200000" flipH="1">
              <a:off x="920738" y="1787302"/>
              <a:ext cx="304800" cy="38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>
              <a:stCxn id="23" idx="2"/>
            </p:cNvCxnSpPr>
            <p:nvPr/>
          </p:nvCxnSpPr>
          <p:spPr bwMode="auto">
            <a:xfrm rot="16200000" flipH="1">
              <a:off x="11112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1316" name="Content Placeholder 5"/>
          <p:cNvSpPr>
            <a:spLocks noGrp="1"/>
          </p:cNvSpPr>
          <p:nvPr>
            <p:ph idx="1"/>
          </p:nvPr>
        </p:nvSpPr>
        <p:spPr>
          <a:xfrm>
            <a:off x="467544" y="3657600"/>
            <a:ext cx="7956884" cy="3007122"/>
          </a:xfrm>
        </p:spPr>
        <p:txBody>
          <a:bodyPr/>
          <a:lstStyle/>
          <a:p>
            <a:pPr>
              <a:spcAft>
                <a:spcPts val="1200"/>
              </a:spcAft>
              <a:buNone/>
            </a:pPr>
            <a:r>
              <a:rPr lang="en-US" sz="2800" dirty="0" smtClean="0"/>
              <a:t>Let a </a:t>
            </a:r>
            <a:r>
              <a:rPr lang="en-US" sz="2800" dirty="0" smtClean="0">
                <a:solidFill>
                  <a:schemeClr val="accent2"/>
                </a:solidFill>
              </a:rPr>
              <a:t>vertical seam </a:t>
            </a:r>
            <a:r>
              <a:rPr lang="en-US" sz="2800" b="1" dirty="0" smtClean="0"/>
              <a:t>s </a:t>
            </a:r>
            <a:r>
              <a:rPr lang="en-US" sz="2800" dirty="0" smtClean="0"/>
              <a:t>consist of </a:t>
            </a:r>
            <a:r>
              <a:rPr lang="en-US" sz="2800" i="1" dirty="0" smtClean="0"/>
              <a:t>h </a:t>
            </a:r>
            <a:r>
              <a:rPr lang="en-US" sz="2800" dirty="0" smtClean="0"/>
              <a:t>positions that form an 8-connected  path.</a:t>
            </a:r>
          </a:p>
          <a:p>
            <a:pPr>
              <a:spcAft>
                <a:spcPts val="1200"/>
              </a:spcAft>
              <a:buNone/>
            </a:pPr>
            <a:r>
              <a:rPr lang="en-US" sz="2800" dirty="0" smtClean="0"/>
              <a:t>Let the </a:t>
            </a:r>
            <a:r>
              <a:rPr lang="en-US" sz="2800" dirty="0" smtClean="0">
                <a:solidFill>
                  <a:schemeClr val="accent2"/>
                </a:solidFill>
              </a:rPr>
              <a:t>cost of a seam </a:t>
            </a:r>
            <a:r>
              <a:rPr lang="en-US" sz="2800" dirty="0" smtClean="0"/>
              <a:t>be:</a:t>
            </a:r>
          </a:p>
          <a:p>
            <a:pPr>
              <a:spcAft>
                <a:spcPts val="1200"/>
              </a:spcAft>
              <a:buNone/>
            </a:pPr>
            <a:r>
              <a:rPr lang="en-US" sz="2800" dirty="0" smtClean="0">
                <a:solidFill>
                  <a:schemeClr val="accent2"/>
                </a:solidFill>
              </a:rPr>
              <a:t>Optimal seam </a:t>
            </a:r>
            <a:r>
              <a:rPr lang="en-US" sz="2800" dirty="0" smtClean="0"/>
              <a:t>minimizes this cost:</a:t>
            </a:r>
          </a:p>
          <a:p>
            <a:pPr>
              <a:spcAft>
                <a:spcPts val="1200"/>
              </a:spcAft>
              <a:buNone/>
            </a:pPr>
            <a:r>
              <a:rPr lang="en-US" sz="2800" dirty="0" smtClean="0"/>
              <a:t>Compute it efficiently with </a:t>
            </a:r>
            <a:r>
              <a:rPr lang="en-US" sz="2800" dirty="0" smtClean="0">
                <a:solidFill>
                  <a:schemeClr val="accent2"/>
                </a:solidFill>
              </a:rPr>
              <a:t>dynamic programming</a:t>
            </a:r>
            <a:r>
              <a:rPr lang="en-US" sz="2800" dirty="0" smtClean="0"/>
              <a:t>.</a:t>
            </a:r>
          </a:p>
          <a:p>
            <a:pPr>
              <a:spcAft>
                <a:spcPts val="1200"/>
              </a:spcAft>
            </a:pPr>
            <a:endParaRPr lang="en-US" sz="2800" b="1" dirty="0" smtClean="0"/>
          </a:p>
        </p:txBody>
      </p:sp>
      <p:pic>
        <p:nvPicPr>
          <p:cNvPr id="1413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9692" y="1196752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160748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Seam carving: algorithm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752020" y="4761272"/>
          <a:ext cx="3688862" cy="935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95" name="Equation" r:id="rId7" imgW="1701720" imgH="431640" progId="Equation.3">
                  <p:embed/>
                </p:oleObj>
              </mc:Choice>
              <mc:Fallback>
                <p:oleObj name="Equation" r:id="rId7" imgW="170172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2020" y="4761272"/>
                        <a:ext cx="3688862" cy="9359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17"/>
          <p:cNvGrpSpPr/>
          <p:nvPr/>
        </p:nvGrpSpPr>
        <p:grpSpPr>
          <a:xfrm>
            <a:off x="143508" y="1088740"/>
            <a:ext cx="1143000" cy="914400"/>
            <a:chOff x="482588" y="1196752"/>
            <a:chExt cx="1143000" cy="91440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482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863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244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863588" y="11967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15" name="Straight Arrow Connector 14"/>
            <p:cNvCxnSpPr>
              <a:stCxn id="14" idx="2"/>
            </p:cNvCxnSpPr>
            <p:nvPr/>
          </p:nvCxnSpPr>
          <p:spPr bwMode="auto">
            <a:xfrm rot="5400000">
              <a:off x="6921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>
              <a:stCxn id="14" idx="2"/>
            </p:cNvCxnSpPr>
            <p:nvPr/>
          </p:nvCxnSpPr>
          <p:spPr bwMode="auto">
            <a:xfrm rot="16200000" flipH="1">
              <a:off x="920738" y="1787302"/>
              <a:ext cx="304800" cy="38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>
              <a:stCxn id="14" idx="2"/>
            </p:cNvCxnSpPr>
            <p:nvPr/>
          </p:nvCxnSpPr>
          <p:spPr bwMode="auto">
            <a:xfrm rot="16200000" flipH="1">
              <a:off x="11112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3" name="Rectangle 42"/>
          <p:cNvSpPr/>
          <p:nvPr/>
        </p:nvSpPr>
        <p:spPr bwMode="auto">
          <a:xfrm>
            <a:off x="539552" y="1088740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899592" y="1556792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935596" y="2024844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935596" y="2492896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539552" y="2960948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cxnSp>
        <p:nvCxnSpPr>
          <p:cNvPr id="49" name="Shape 48"/>
          <p:cNvCxnSpPr>
            <a:endCxn id="43" idx="0"/>
          </p:cNvCxnSpPr>
          <p:nvPr/>
        </p:nvCxnSpPr>
        <p:spPr bwMode="auto">
          <a:xfrm rot="10800000">
            <a:off x="719572" y="1088740"/>
            <a:ext cx="1296144" cy="108012"/>
          </a:xfrm>
          <a:prstGeom prst="curvedConnector4">
            <a:avLst>
              <a:gd name="adj1" fmla="val 43056"/>
              <a:gd name="adj2" fmla="val 31164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7" y="1160748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3" name="Object 52"/>
          <p:cNvGraphicFramePr>
            <a:graphicFrameLocks noChangeAspect="1"/>
          </p:cNvGraphicFramePr>
          <p:nvPr/>
        </p:nvGraphicFramePr>
        <p:xfrm>
          <a:off x="6084168" y="5661248"/>
          <a:ext cx="2160240" cy="586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96" name="Equation" r:id="rId9" imgW="1028520" imgH="279360" progId="Equation.3">
                  <p:embed/>
                </p:oleObj>
              </mc:Choice>
              <mc:Fallback>
                <p:oleObj name="Equation" r:id="rId9" imgW="1028520" imgH="27936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5661248"/>
                        <a:ext cx="2160240" cy="5867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8"/>
          <p:cNvGrpSpPr/>
          <p:nvPr/>
        </p:nvGrpSpPr>
        <p:grpSpPr>
          <a:xfrm>
            <a:off x="539552" y="1115452"/>
            <a:ext cx="828092" cy="2250832"/>
            <a:chOff x="539552" y="1115452"/>
            <a:chExt cx="828092" cy="2250832"/>
          </a:xfrm>
        </p:grpSpPr>
        <p:sp>
          <p:nvSpPr>
            <p:cNvPr id="54" name="TextBox 53"/>
            <p:cNvSpPr txBox="1"/>
            <p:nvPr/>
          </p:nvSpPr>
          <p:spPr>
            <a:xfrm>
              <a:off x="539552" y="1115452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1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99592" y="158350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2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99592" y="202484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3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35596" y="248360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4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75556" y="2996952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5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60" name="Object 59"/>
          <p:cNvGraphicFramePr>
            <a:graphicFrameLocks noChangeAspect="1"/>
          </p:cNvGraphicFramePr>
          <p:nvPr/>
        </p:nvGraphicFramePr>
        <p:xfrm>
          <a:off x="4680012" y="3212976"/>
          <a:ext cx="17399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97" name="Equation" r:id="rId11" imgW="825480" imgH="203040" progId="Equation.3">
                  <p:embed/>
                </p:oleObj>
              </mc:Choice>
              <mc:Fallback>
                <p:oleObj name="Equation" r:id="rId11" imgW="82548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0012" y="3212976"/>
                        <a:ext cx="17399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" name="Picture 3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 l="33994" t="-5387"/>
          <a:stretch>
            <a:fillRect/>
          </a:stretch>
        </p:blipFill>
        <p:spPr bwMode="auto">
          <a:xfrm>
            <a:off x="6336704" y="3084698"/>
            <a:ext cx="2447764" cy="70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143000"/>
          </a:xfrm>
        </p:spPr>
        <p:txBody>
          <a:bodyPr/>
          <a:lstStyle/>
          <a:p>
            <a:r>
              <a:rPr lang="en-US" sz="3600" dirty="0" smtClean="0"/>
              <a:t>How to identify the minimum cost seam?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754563"/>
          </a:xfrm>
        </p:spPr>
        <p:txBody>
          <a:bodyPr/>
          <a:lstStyle/>
          <a:p>
            <a:r>
              <a:rPr lang="en-US" sz="2800" dirty="0" smtClean="0"/>
              <a:t>How many possible seams are there? </a:t>
            </a:r>
          </a:p>
          <a:p>
            <a:pPr lvl="1"/>
            <a:r>
              <a:rPr lang="en-US" sz="2400" dirty="0" smtClean="0"/>
              <a:t>height </a:t>
            </a:r>
            <a:r>
              <a:rPr lang="en-US" sz="2400" i="1" dirty="0" smtClean="0"/>
              <a:t>h</a:t>
            </a:r>
            <a:r>
              <a:rPr lang="en-US" sz="2400" dirty="0" smtClean="0"/>
              <a:t>, width </a:t>
            </a:r>
            <a:r>
              <a:rPr lang="en-US" sz="2400" i="1" dirty="0" smtClean="0"/>
              <a:t>w</a:t>
            </a:r>
          </a:p>
          <a:p>
            <a:r>
              <a:rPr lang="en-US" sz="2800" dirty="0" smtClean="0"/>
              <a:t>First, consider a </a:t>
            </a:r>
            <a:r>
              <a:rPr lang="en-US" sz="2800" b="1" dirty="0" smtClean="0"/>
              <a:t>greedy</a:t>
            </a:r>
            <a:r>
              <a:rPr lang="en-US" sz="2800" dirty="0" smtClean="0"/>
              <a:t> approach:</a:t>
            </a:r>
            <a:endParaRPr lang="en-US" sz="28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2362200" y="2541784"/>
            <a:ext cx="4214428" cy="4163816"/>
            <a:chOff x="2362200" y="2340985"/>
            <a:chExt cx="4214428" cy="4163816"/>
          </a:xfrm>
        </p:grpSpPr>
        <p:grpSp>
          <p:nvGrpSpPr>
            <p:cNvPr id="4" name="Group 8"/>
            <p:cNvGrpSpPr/>
            <p:nvPr/>
          </p:nvGrpSpPr>
          <p:grpSpPr>
            <a:xfrm>
              <a:off x="3384612" y="2340985"/>
              <a:ext cx="2052228" cy="2304256"/>
              <a:chOff x="1223628" y="1052736"/>
              <a:chExt cx="2052228" cy="2304256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1223628" y="1052736"/>
                <a:ext cx="2052228" cy="223224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6" name="Object 5"/>
              <p:cNvGraphicFramePr>
                <a:graphicFrameLocks noChangeAspect="1"/>
              </p:cNvGraphicFramePr>
              <p:nvPr/>
            </p:nvGraphicFramePr>
            <p:xfrm>
              <a:off x="1367644" y="1196752"/>
              <a:ext cx="1728192" cy="21602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0649" name="Equation" r:id="rId4" imgW="406080" imgH="507960" progId="Equation.3">
                      <p:embed/>
                    </p:oleObj>
                  </mc:Choice>
                  <mc:Fallback>
                    <p:oleObj name="Equation" r:id="rId4" imgW="406080" imgH="507960" progId="Equation.3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67644" y="1196752"/>
                            <a:ext cx="1728192" cy="216024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76600" y="4695309"/>
              <a:ext cx="2265928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2362200" y="6135469"/>
              <a:ext cx="42144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Energy matrix (gradient magnitude)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 bwMode="auto">
          <a:xfrm>
            <a:off x="4108140" y="4057908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114800" y="3405880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717740" y="2832048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0" y="6581775"/>
            <a:ext cx="4267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Adapted from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019800" y="2819400"/>
            <a:ext cx="2133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f*g=?</a:t>
            </a:r>
            <a:endParaRPr lang="en-US" sz="5000" dirty="0"/>
          </a:p>
        </p:txBody>
      </p:sp>
      <p:pic>
        <p:nvPicPr>
          <p:cNvPr id="4" name="Picture 3" descr="hori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0392" y="1685925"/>
            <a:ext cx="4636008" cy="3343275"/>
          </a:xfrm>
          <a:prstGeom prst="rect">
            <a:avLst/>
          </a:prstGeom>
        </p:spPr>
      </p:pic>
      <p:pic>
        <p:nvPicPr>
          <p:cNvPr id="5" name="Picture 4" descr="or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4008" y="1676400"/>
            <a:ext cx="4636008" cy="3343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4494" y="5105400"/>
            <a:ext cx="230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original image  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53200" y="5105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filtered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1066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Filter f = 1/9 x [ 1 1 1 1 1 1 1 1 1]</a:t>
            </a:r>
            <a:endParaRPr lang="en-US" sz="24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53975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Review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/>
          <p:nvPr/>
        </p:nvGrpSpPr>
        <p:grpSpPr>
          <a:xfrm>
            <a:off x="3275856" y="2492896"/>
            <a:ext cx="2259124" cy="457200"/>
            <a:chOff x="5076056" y="2590056"/>
            <a:chExt cx="2259124" cy="457200"/>
          </a:xfrm>
        </p:grpSpPr>
        <p:sp>
          <p:nvSpPr>
            <p:cNvPr id="8" name="Rectangle 7"/>
            <p:cNvSpPr/>
            <p:nvPr/>
          </p:nvSpPr>
          <p:spPr bwMode="auto">
            <a:xfrm>
              <a:off x="6192180" y="2590056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573180" y="2590056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954180" y="2590056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76056" y="2615027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row </a:t>
              </a:r>
              <a:r>
                <a:rPr lang="en-US" i="1" dirty="0" smtClean="0">
                  <a:solidFill>
                    <a:srgbClr val="000000"/>
                  </a:solidFill>
                </a:rPr>
                <a:t>i-1</a:t>
              </a:r>
              <a:endParaRPr lang="en-US" i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Seam carving: algorithm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/>
          </p:nvPr>
        </p:nvSpPr>
        <p:spPr>
          <a:xfrm>
            <a:off x="457200" y="1016732"/>
            <a:ext cx="8291264" cy="4785395"/>
          </a:xfrm>
        </p:spPr>
        <p:txBody>
          <a:bodyPr/>
          <a:lstStyle/>
          <a:p>
            <a:r>
              <a:rPr lang="en-US" sz="2400" dirty="0" smtClean="0"/>
              <a:t>Compute the cumulative minimum energy for all possible connected seams at each entry </a:t>
            </a:r>
            <a:r>
              <a:rPr lang="en-US" sz="2400" i="1" dirty="0" smtClean="0"/>
              <a:t>(</a:t>
            </a:r>
            <a:r>
              <a:rPr lang="en-US" sz="2400" i="1" dirty="0" err="1" smtClean="0"/>
              <a:t>i,j</a:t>
            </a:r>
            <a:r>
              <a:rPr lang="en-US" sz="2400" i="1" dirty="0" smtClean="0"/>
              <a:t>)</a:t>
            </a:r>
            <a:r>
              <a:rPr lang="en-US" sz="2400" dirty="0" smtClean="0"/>
              <a:t>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None/>
            </a:pPr>
            <a:endParaRPr lang="en-US" dirty="0" smtClean="0"/>
          </a:p>
          <a:p>
            <a:r>
              <a:rPr lang="en-US" sz="2400" dirty="0" smtClean="0"/>
              <a:t>Then, min value in last row of </a:t>
            </a:r>
            <a:r>
              <a:rPr lang="en-US" sz="2400" b="1" dirty="0" smtClean="0"/>
              <a:t>M</a:t>
            </a:r>
            <a:r>
              <a:rPr lang="en-US" sz="2400" dirty="0" smtClean="0"/>
              <a:t> indicates end of the minimal connected vertical seam.  </a:t>
            </a:r>
          </a:p>
          <a:p>
            <a:r>
              <a:rPr lang="en-US" sz="2400" dirty="0" smtClean="0"/>
              <a:t>Backtrack up from there, selecting min of 3 above in </a:t>
            </a:r>
            <a:r>
              <a:rPr lang="en-US" sz="2400" b="1" dirty="0" smtClean="0"/>
              <a:t>M</a:t>
            </a:r>
            <a:r>
              <a:rPr lang="en-US" sz="2400" dirty="0" smtClean="0"/>
              <a:t>.</a:t>
            </a:r>
          </a:p>
          <a:p>
            <a:endParaRPr lang="en-US" sz="24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91580" y="1880828"/>
          <a:ext cx="8107362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77" name="Equation" r:id="rId4" imgW="4140000" imgH="215640" progId="Equation.3">
                  <p:embed/>
                </p:oleObj>
              </mc:Choice>
              <mc:Fallback>
                <p:oleObj name="Equation" r:id="rId4" imgW="4140000" imgH="215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580" y="1880828"/>
                        <a:ext cx="8107362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355976" y="255561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j-1</a:t>
            </a:r>
            <a:endParaRPr lang="en-US" i="1" dirty="0">
              <a:solidFill>
                <a:srgbClr val="000000"/>
              </a:solidFill>
            </a:endParaRPr>
          </a:p>
        </p:txBody>
      </p:sp>
      <p:grpSp>
        <p:nvGrpSpPr>
          <p:cNvPr id="3" name="Group 27"/>
          <p:cNvGrpSpPr/>
          <p:nvPr/>
        </p:nvGrpSpPr>
        <p:grpSpPr>
          <a:xfrm>
            <a:off x="3275856" y="2946648"/>
            <a:ext cx="2376264" cy="457200"/>
            <a:chOff x="5076056" y="3043808"/>
            <a:chExt cx="2376264" cy="457200"/>
          </a:xfrm>
        </p:grpSpPr>
        <p:grpSp>
          <p:nvGrpSpPr>
            <p:cNvPr id="6" name="Group 26"/>
            <p:cNvGrpSpPr/>
            <p:nvPr/>
          </p:nvGrpSpPr>
          <p:grpSpPr>
            <a:xfrm>
              <a:off x="6573180" y="3043808"/>
              <a:ext cx="879140" cy="457200"/>
              <a:chOff x="6573180" y="3043808"/>
              <a:chExt cx="879140" cy="457200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6573180" y="3043808"/>
                <a:ext cx="381000" cy="4572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660232" y="3047075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solidFill>
                      <a:srgbClr val="000000"/>
                    </a:solidFill>
                  </a:rPr>
                  <a:t>j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5076056" y="3058108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row </a:t>
              </a:r>
              <a:r>
                <a:rPr lang="en-US" i="1" dirty="0" err="1" smtClean="0">
                  <a:solidFill>
                    <a:srgbClr val="000000"/>
                  </a:solidFill>
                </a:rPr>
                <a:t>i</a:t>
              </a:r>
              <a:endParaRPr lang="en-US" i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29"/>
          <p:cNvGrpSpPr/>
          <p:nvPr/>
        </p:nvGrpSpPr>
        <p:grpSpPr>
          <a:xfrm>
            <a:off x="5638800" y="2492896"/>
            <a:ext cx="2863044" cy="2401235"/>
            <a:chOff x="2830488" y="2816932"/>
            <a:chExt cx="2863044" cy="2401235"/>
          </a:xfrm>
        </p:grpSpPr>
        <p:pic>
          <p:nvPicPr>
            <p:cNvPr id="480259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39852" y="2816932"/>
              <a:ext cx="2268253" cy="1518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2830488" y="4294837"/>
              <a:ext cx="28630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M matrix: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cumulative min energy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(for vertical seams)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Group 41"/>
          <p:cNvGrpSpPr/>
          <p:nvPr/>
        </p:nvGrpSpPr>
        <p:grpSpPr>
          <a:xfrm>
            <a:off x="503548" y="2528900"/>
            <a:ext cx="2592288" cy="2086491"/>
            <a:chOff x="431540" y="2528900"/>
            <a:chExt cx="2592288" cy="2086491"/>
          </a:xfrm>
        </p:grpSpPr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3568" y="2528900"/>
              <a:ext cx="2265928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431540" y="3969060"/>
              <a:ext cx="25922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Energy matrix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(gradient magnitude)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860032" y="255561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j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12060" y="256490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j+1</a:t>
            </a:r>
            <a:endParaRPr lang="en-US" i="1" dirty="0">
              <a:solidFill>
                <a:srgbClr val="000000"/>
              </a:solidFill>
            </a:endParaRPr>
          </a:p>
        </p:txBody>
      </p:sp>
      <p:grpSp>
        <p:nvGrpSpPr>
          <p:cNvPr id="14" name="Group 42"/>
          <p:cNvGrpSpPr/>
          <p:nvPr/>
        </p:nvGrpSpPr>
        <p:grpSpPr>
          <a:xfrm>
            <a:off x="755576" y="2528900"/>
            <a:ext cx="217168" cy="72008"/>
            <a:chOff x="683568" y="2528900"/>
            <a:chExt cx="217168" cy="72008"/>
          </a:xfrm>
        </p:grpSpPr>
        <p:sp>
          <p:nvSpPr>
            <p:cNvPr id="31" name="Rectangle 30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4" name="Rectangle 33"/>
          <p:cNvSpPr/>
          <p:nvPr/>
        </p:nvSpPr>
        <p:spPr bwMode="auto">
          <a:xfrm>
            <a:off x="827584" y="2600908"/>
            <a:ext cx="73152" cy="7200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cxnSp>
        <p:nvCxnSpPr>
          <p:cNvPr id="37" name="Shape 36"/>
          <p:cNvCxnSpPr>
            <a:stCxn id="11" idx="2"/>
            <a:endCxn id="34" idx="3"/>
          </p:cNvCxnSpPr>
          <p:nvPr/>
        </p:nvCxnSpPr>
        <p:spPr bwMode="auto">
          <a:xfrm rot="5400000" flipH="1">
            <a:off x="2548640" y="989008"/>
            <a:ext cx="766936" cy="4062744"/>
          </a:xfrm>
          <a:prstGeom prst="curvedConnector4">
            <a:avLst>
              <a:gd name="adj1" fmla="val -29807"/>
              <a:gd name="adj2" fmla="val 52344"/>
            </a:avLst>
          </a:prstGeom>
          <a:solidFill>
            <a:schemeClr val="accent1"/>
          </a:solidFill>
          <a:ln w="9525" cap="flat" cmpd="sng" algn="ctr">
            <a:solidFill>
              <a:schemeClr val="accent1">
                <a:lumMod val="9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Rectangle 43"/>
          <p:cNvSpPr/>
          <p:nvPr/>
        </p:nvSpPr>
        <p:spPr bwMode="auto">
          <a:xfrm>
            <a:off x="6048164" y="2492896"/>
            <a:ext cx="2268252" cy="151216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6084168" y="2528900"/>
            <a:ext cx="73152" cy="7200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cxnSp>
        <p:nvCxnSpPr>
          <p:cNvPr id="39" name="Shape 38"/>
          <p:cNvCxnSpPr>
            <a:stCxn id="11" idx="2"/>
            <a:endCxn id="40" idx="2"/>
          </p:cNvCxnSpPr>
          <p:nvPr/>
        </p:nvCxnSpPr>
        <p:spPr bwMode="auto">
          <a:xfrm rot="5400000" flipH="1" flipV="1">
            <a:off x="5140642" y="2423746"/>
            <a:ext cx="802940" cy="1157264"/>
          </a:xfrm>
          <a:prstGeom prst="curvedConnector3">
            <a:avLst>
              <a:gd name="adj1" fmla="val -28470"/>
            </a:avLst>
          </a:prstGeom>
          <a:solidFill>
            <a:schemeClr val="accent1"/>
          </a:solidFill>
          <a:ln w="9525" cap="flat" cmpd="sng" algn="ctr">
            <a:solidFill>
              <a:schemeClr val="accent1">
                <a:lumMod val="9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48164" y="2492896"/>
            <a:ext cx="2268251" cy="151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ctangle 44"/>
          <p:cNvSpPr/>
          <p:nvPr/>
        </p:nvSpPr>
        <p:spPr bwMode="auto">
          <a:xfrm>
            <a:off x="6696236" y="3933056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15" name="Group 46"/>
          <p:cNvGrpSpPr/>
          <p:nvPr/>
        </p:nvGrpSpPr>
        <p:grpSpPr>
          <a:xfrm>
            <a:off x="6624228" y="3861048"/>
            <a:ext cx="217168" cy="72008"/>
            <a:chOff x="683568" y="2528900"/>
            <a:chExt cx="217168" cy="72008"/>
          </a:xfrm>
        </p:grpSpPr>
        <p:sp>
          <p:nvSpPr>
            <p:cNvPr id="48" name="Rectangle 47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0" name="Group 51"/>
          <p:cNvGrpSpPr/>
          <p:nvPr/>
        </p:nvGrpSpPr>
        <p:grpSpPr>
          <a:xfrm>
            <a:off x="6551076" y="3789040"/>
            <a:ext cx="217168" cy="72008"/>
            <a:chOff x="683568" y="2528900"/>
            <a:chExt cx="217168" cy="72008"/>
          </a:xfrm>
        </p:grpSpPr>
        <p:sp>
          <p:nvSpPr>
            <p:cNvPr id="53" name="Rectangle 52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55"/>
          <p:cNvGrpSpPr/>
          <p:nvPr/>
        </p:nvGrpSpPr>
        <p:grpSpPr>
          <a:xfrm>
            <a:off x="6552220" y="3717032"/>
            <a:ext cx="217168" cy="72008"/>
            <a:chOff x="683568" y="2528900"/>
            <a:chExt cx="217168" cy="72008"/>
          </a:xfrm>
        </p:grpSpPr>
        <p:sp>
          <p:nvSpPr>
            <p:cNvPr id="57" name="Rectangle 56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7" name="Group 59"/>
          <p:cNvGrpSpPr/>
          <p:nvPr/>
        </p:nvGrpSpPr>
        <p:grpSpPr>
          <a:xfrm>
            <a:off x="6479068" y="3645024"/>
            <a:ext cx="217168" cy="72008"/>
            <a:chOff x="683568" y="2528900"/>
            <a:chExt cx="217168" cy="72008"/>
          </a:xfrm>
        </p:grpSpPr>
        <p:sp>
          <p:nvSpPr>
            <p:cNvPr id="61" name="Rectangle 60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64" name="Rectangle 63"/>
          <p:cNvSpPr/>
          <p:nvPr/>
        </p:nvSpPr>
        <p:spPr bwMode="auto">
          <a:xfrm>
            <a:off x="6623084" y="3861048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6624228" y="3789040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6552220" y="3717032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7" name="Rectangle 66"/>
          <p:cNvSpPr/>
          <p:nvPr/>
        </p:nvSpPr>
        <p:spPr bwMode="auto">
          <a:xfrm>
            <a:off x="6480212" y="3645024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6" name="Slide Number Placeholder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8D26EE-767E-4ECC-B93A-381E986AA46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8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6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26" grpId="0"/>
      <p:bldP spid="34" grpId="0" animBg="1"/>
      <p:bldP spid="44" grpId="0" animBg="1"/>
      <p:bldP spid="44" grpId="1" animBg="1"/>
      <p:bldP spid="40" grpId="0" animBg="1"/>
      <p:bldP spid="45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Example</a:t>
            </a:r>
          </a:p>
        </p:txBody>
      </p:sp>
      <p:grpSp>
        <p:nvGrpSpPr>
          <p:cNvPr id="2" name="Group 8"/>
          <p:cNvGrpSpPr/>
          <p:nvPr/>
        </p:nvGrpSpPr>
        <p:grpSpPr>
          <a:xfrm>
            <a:off x="1871700" y="1975284"/>
            <a:ext cx="2052228" cy="2304256"/>
            <a:chOff x="1223628" y="1052736"/>
            <a:chExt cx="2052228" cy="2304256"/>
          </a:xfrm>
        </p:grpSpPr>
        <p:sp>
          <p:nvSpPr>
            <p:cNvPr id="6" name="Rectangle 5"/>
            <p:cNvSpPr/>
            <p:nvPr/>
          </p:nvSpPr>
          <p:spPr bwMode="auto">
            <a:xfrm>
              <a:off x="1223628" y="1052736"/>
              <a:ext cx="2052228" cy="223224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/>
          </p:nvGraphicFramePr>
          <p:xfrm>
            <a:off x="1367644" y="1196752"/>
            <a:ext cx="1728192" cy="2160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8743" name="Equation" r:id="rId4" imgW="406080" imgH="507960" progId="Equation.3">
                    <p:embed/>
                  </p:oleObj>
                </mc:Choice>
                <mc:Fallback>
                  <p:oleObj name="Equation" r:id="rId4" imgW="406080" imgH="50796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7644" y="1196752"/>
                          <a:ext cx="1728192" cy="21602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4605317"/>
            <a:ext cx="226592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11660" y="6045477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Energy matrix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(gradient magnitude)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8128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4605317"/>
            <a:ext cx="2196244" cy="147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896036" y="6081481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M matrix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(for vertical seams)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148064" y="1975284"/>
            <a:ext cx="2052228" cy="22322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292079" y="2047292"/>
          <a:ext cx="1925015" cy="2124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744" name="Equation" r:id="rId8" imgW="609480" imgH="672840" progId="Equation.3">
                  <p:embed/>
                </p:oleObj>
              </mc:Choice>
              <mc:Fallback>
                <p:oleObj name="Equation" r:id="rId8" imgW="609480" imgH="6728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79" y="2047292"/>
                        <a:ext cx="1925015" cy="21242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22"/>
          <p:cNvGrpSpPr/>
          <p:nvPr/>
        </p:nvGrpSpPr>
        <p:grpSpPr>
          <a:xfrm>
            <a:off x="5328084" y="2083296"/>
            <a:ext cx="1728192" cy="612068"/>
            <a:chOff x="5328084" y="2204864"/>
            <a:chExt cx="1728192" cy="612068"/>
          </a:xfrm>
        </p:grpSpPr>
        <p:sp>
          <p:nvSpPr>
            <p:cNvPr id="14" name="Rectangle 13"/>
            <p:cNvSpPr/>
            <p:nvPr/>
          </p:nvSpPr>
          <p:spPr bwMode="auto">
            <a:xfrm>
              <a:off x="5328084" y="2204864"/>
              <a:ext cx="468052" cy="6120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5940152" y="2204864"/>
              <a:ext cx="468052" cy="6120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588224" y="2204864"/>
              <a:ext cx="468052" cy="6120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5328084" y="2803376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940152" y="2803376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588224" y="2803376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328084" y="3523456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976156" y="3523456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588224" y="3523456"/>
            <a:ext cx="504056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481285" name="Object 5"/>
          <p:cNvGraphicFramePr>
            <a:graphicFrameLocks noChangeAspect="1"/>
          </p:cNvGraphicFramePr>
          <p:nvPr/>
        </p:nvGraphicFramePr>
        <p:xfrm>
          <a:off x="755576" y="1219200"/>
          <a:ext cx="8107362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745" name="Equation" r:id="rId10" imgW="4140000" imgH="215640" progId="Equation.3">
                  <p:embed/>
                </p:oleObj>
              </mc:Choice>
              <mc:Fallback>
                <p:oleObj name="Equation" r:id="rId10" imgW="4140000" imgH="215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219200"/>
                        <a:ext cx="8107362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8D26EE-767E-4ECC-B93A-381E986AA46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Example</a:t>
            </a:r>
          </a:p>
        </p:txBody>
      </p:sp>
      <p:grpSp>
        <p:nvGrpSpPr>
          <p:cNvPr id="2" name="Group 8"/>
          <p:cNvGrpSpPr/>
          <p:nvPr/>
        </p:nvGrpSpPr>
        <p:grpSpPr>
          <a:xfrm>
            <a:off x="1871700" y="1975284"/>
            <a:ext cx="2052228" cy="2304256"/>
            <a:chOff x="1223628" y="1052736"/>
            <a:chExt cx="2052228" cy="2304256"/>
          </a:xfrm>
        </p:grpSpPr>
        <p:sp>
          <p:nvSpPr>
            <p:cNvPr id="6" name="Rectangle 5"/>
            <p:cNvSpPr/>
            <p:nvPr/>
          </p:nvSpPr>
          <p:spPr bwMode="auto">
            <a:xfrm>
              <a:off x="1223628" y="1052736"/>
              <a:ext cx="2052228" cy="223224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/>
          </p:nvGraphicFramePr>
          <p:xfrm>
            <a:off x="1367644" y="1196752"/>
            <a:ext cx="1728192" cy="2160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9767" name="Equation" r:id="rId4" imgW="406080" imgH="507960" progId="Equation.3">
                    <p:embed/>
                  </p:oleObj>
                </mc:Choice>
                <mc:Fallback>
                  <p:oleObj name="Equation" r:id="rId4" imgW="406080" imgH="50796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7644" y="1196752"/>
                          <a:ext cx="1728192" cy="21602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4605317"/>
            <a:ext cx="226592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11660" y="6045477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Energy matrix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(gradient magnitude)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8128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4605317"/>
            <a:ext cx="2196244" cy="147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896036" y="6081481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M matrix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(for vertical seams)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148064" y="1975284"/>
            <a:ext cx="2052228" cy="22322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292079" y="2047292"/>
          <a:ext cx="1925015" cy="2124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768" name="Equation" r:id="rId8" imgW="609480" imgH="672840" progId="Equation.3">
                  <p:embed/>
                </p:oleObj>
              </mc:Choice>
              <mc:Fallback>
                <p:oleObj name="Equation" r:id="rId8" imgW="609480" imgH="6728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79" y="2047292"/>
                        <a:ext cx="1925015" cy="21242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285" name="Object 5"/>
          <p:cNvGraphicFramePr>
            <a:graphicFrameLocks noChangeAspect="1"/>
          </p:cNvGraphicFramePr>
          <p:nvPr/>
        </p:nvGraphicFramePr>
        <p:xfrm>
          <a:off x="755576" y="1219200"/>
          <a:ext cx="8107362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769" name="Equation" r:id="rId10" imgW="4140000" imgH="215640" progId="Equation.3">
                  <p:embed/>
                </p:oleObj>
              </mc:Choice>
              <mc:Fallback>
                <p:oleObj name="Equation" r:id="rId10" imgW="4140000" imgH="215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219200"/>
                        <a:ext cx="8107362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 bwMode="auto">
          <a:xfrm>
            <a:off x="5868144" y="3523456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220072" y="2803376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220072" y="2119300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591780" y="3523456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943708" y="2839380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943708" y="2191308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8D26EE-767E-4ECC-B93A-381E986AA46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16" grpId="0" animBg="1"/>
      <p:bldP spid="17" grpId="0" animBg="1"/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Real image example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chaoyeh\Desktop\pset0\lak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1027" name="Picture 3" descr="C:\Users\chaoyeh\Desktop\pset0\energ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12628" t="4811" r="7993" b="10999"/>
          <a:stretch>
            <a:fillRect/>
          </a:stretch>
        </p:blipFill>
        <p:spPr bwMode="auto">
          <a:xfrm>
            <a:off x="4648200" y="2209800"/>
            <a:ext cx="4114800" cy="3129723"/>
          </a:xfrm>
          <a:prstGeom prst="rect">
            <a:avLst/>
          </a:prstGeom>
          <a:noFill/>
        </p:spPr>
      </p:pic>
      <p:sp>
        <p:nvSpPr>
          <p:cNvPr id="8" name="文字方塊 7"/>
          <p:cNvSpPr txBox="1"/>
          <p:nvPr/>
        </p:nvSpPr>
        <p:spPr>
          <a:xfrm>
            <a:off x="1600200" y="19166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Original Image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943600" y="1905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Energy Map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2548" y="5445224"/>
            <a:ext cx="3707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Arial" charset="0"/>
              </a:rPr>
              <a:t>Blue = low energy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Arial" charset="0"/>
              </a:rPr>
              <a:t>Red = high energy</a:t>
            </a:r>
            <a:endParaRPr 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chaoyeh\Desktop\pset0\origin_imag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</p:spPr>
      </p:pic>
      <p:pic>
        <p:nvPicPr>
          <p:cNvPr id="7" name="Picture 16" descr="C:\Users\chaoyeh\Desktop\pset0\labeled_image_01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</p:spPr>
      </p:pic>
      <p:pic>
        <p:nvPicPr>
          <p:cNvPr id="8" name="Picture 30" descr="C:\Users\chaoyeh\Desktop\pset0\new_image_01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1600200"/>
            <a:ext cx="6000750" cy="4572000"/>
          </a:xfrm>
          <a:prstGeom prst="rect">
            <a:avLst/>
          </a:prstGeom>
          <a:noFill/>
        </p:spPr>
      </p:pic>
      <p:pic>
        <p:nvPicPr>
          <p:cNvPr id="9" name="Picture 17" descr="C:\Users\chaoyeh\Desktop\pset0\labeled_image_02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1600200"/>
            <a:ext cx="6000750" cy="4572000"/>
          </a:xfrm>
          <a:prstGeom prst="rect">
            <a:avLst/>
          </a:prstGeom>
          <a:noFill/>
        </p:spPr>
      </p:pic>
      <p:pic>
        <p:nvPicPr>
          <p:cNvPr id="10" name="Picture 31" descr="C:\Users\chaoyeh\Desktop\pset0\new_image_02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1600200"/>
            <a:ext cx="5905500" cy="4572000"/>
          </a:xfrm>
          <a:prstGeom prst="rect">
            <a:avLst/>
          </a:prstGeom>
          <a:noFill/>
        </p:spPr>
      </p:pic>
      <p:pic>
        <p:nvPicPr>
          <p:cNvPr id="11" name="Picture 18" descr="C:\Users\chaoyeh\Desktop\pset0\labeled_image_03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1600200"/>
            <a:ext cx="5905500" cy="4572000"/>
          </a:xfrm>
          <a:prstGeom prst="rect">
            <a:avLst/>
          </a:prstGeom>
          <a:noFill/>
        </p:spPr>
      </p:pic>
      <p:pic>
        <p:nvPicPr>
          <p:cNvPr id="12" name="Picture 32" descr="C:\Users\chaoyeh\Desktop\pset0\new_image_03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1600200"/>
            <a:ext cx="5810250" cy="4572000"/>
          </a:xfrm>
          <a:prstGeom prst="rect">
            <a:avLst/>
          </a:prstGeom>
          <a:noFill/>
        </p:spPr>
      </p:pic>
      <p:pic>
        <p:nvPicPr>
          <p:cNvPr id="13" name="Picture 19" descr="C:\Users\chaoyeh\Desktop\pset0\labeled_image_04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0" y="1600200"/>
            <a:ext cx="5810250" cy="4572000"/>
          </a:xfrm>
          <a:prstGeom prst="rect">
            <a:avLst/>
          </a:prstGeom>
          <a:noFill/>
        </p:spPr>
      </p:pic>
      <p:pic>
        <p:nvPicPr>
          <p:cNvPr id="14" name="Picture 33" descr="C:\Users\chaoyeh\Desktop\pset0\new_image_04.bm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0" y="1600200"/>
            <a:ext cx="5715000" cy="4572000"/>
          </a:xfrm>
          <a:prstGeom prst="rect">
            <a:avLst/>
          </a:prstGeom>
          <a:noFill/>
        </p:spPr>
      </p:pic>
      <p:pic>
        <p:nvPicPr>
          <p:cNvPr id="15" name="Picture 20" descr="C:\Users\chaoyeh\Desktop\pset0\labeled_image_05.bm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24000" y="1600200"/>
            <a:ext cx="5715000" cy="4572000"/>
          </a:xfrm>
          <a:prstGeom prst="rect">
            <a:avLst/>
          </a:prstGeom>
          <a:noFill/>
        </p:spPr>
      </p:pic>
      <p:pic>
        <p:nvPicPr>
          <p:cNvPr id="16" name="Picture 34" descr="C:\Users\chaoyeh\Desktop\pset0\new_image_05.bm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4000" y="1600200"/>
            <a:ext cx="5619750" cy="4572000"/>
          </a:xfrm>
          <a:prstGeom prst="rect">
            <a:avLst/>
          </a:prstGeom>
          <a:noFill/>
        </p:spPr>
      </p:pic>
      <p:pic>
        <p:nvPicPr>
          <p:cNvPr id="17" name="Picture 21" descr="C:\Users\chaoyeh\Desktop\pset0\labeled_image_06.bmp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3999" y="1600200"/>
            <a:ext cx="5619750" cy="4572000"/>
          </a:xfrm>
          <a:prstGeom prst="rect">
            <a:avLst/>
          </a:prstGeom>
          <a:noFill/>
        </p:spPr>
      </p:pic>
      <p:pic>
        <p:nvPicPr>
          <p:cNvPr id="18" name="Picture 35" descr="C:\Users\chaoyeh\Desktop\pset0\new_image_06.bmp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24000" y="1600200"/>
            <a:ext cx="5524500" cy="4572000"/>
          </a:xfrm>
          <a:prstGeom prst="rect">
            <a:avLst/>
          </a:prstGeom>
          <a:noFill/>
        </p:spPr>
      </p:pic>
      <p:pic>
        <p:nvPicPr>
          <p:cNvPr id="19" name="Picture 23" descr="C:\Users\chaoyeh\Desktop\pset0\labeled_image_08.bmp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524000" y="1600200"/>
            <a:ext cx="5429250" cy="4572000"/>
          </a:xfrm>
          <a:prstGeom prst="rect">
            <a:avLst/>
          </a:prstGeom>
          <a:noFill/>
        </p:spPr>
      </p:pic>
      <p:pic>
        <p:nvPicPr>
          <p:cNvPr id="20" name="Picture 37" descr="C:\Users\chaoyeh\Desktop\pset0\new_image_08.bmp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24000" y="1600200"/>
            <a:ext cx="5334000" cy="4572000"/>
          </a:xfrm>
          <a:prstGeom prst="rect">
            <a:avLst/>
          </a:prstGeom>
          <a:noFill/>
        </p:spPr>
      </p:pic>
      <p:pic>
        <p:nvPicPr>
          <p:cNvPr id="21" name="Picture 24" descr="C:\Users\chaoyeh\Desktop\pset0\labeled_image_09.bmp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524000" y="1600200"/>
            <a:ext cx="5334000" cy="4572000"/>
          </a:xfrm>
          <a:prstGeom prst="rect">
            <a:avLst/>
          </a:prstGeom>
          <a:noFill/>
        </p:spPr>
      </p:pic>
      <p:pic>
        <p:nvPicPr>
          <p:cNvPr id="22" name="Picture 38" descr="C:\Users\chaoyeh\Desktop\pset0\new_image_09.bmp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524000" y="1600200"/>
            <a:ext cx="5238750" cy="4572000"/>
          </a:xfrm>
          <a:prstGeom prst="rect">
            <a:avLst/>
          </a:prstGeom>
          <a:noFill/>
        </p:spPr>
      </p:pic>
      <p:pic>
        <p:nvPicPr>
          <p:cNvPr id="23" name="Picture 25" descr="C:\Users\chaoyeh\Desktop\pset0\labeled_image_10.bmp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524000" y="1600200"/>
            <a:ext cx="5238750" cy="4572000"/>
          </a:xfrm>
          <a:prstGeom prst="rect">
            <a:avLst/>
          </a:prstGeom>
          <a:noFill/>
        </p:spPr>
      </p:pic>
      <p:pic>
        <p:nvPicPr>
          <p:cNvPr id="24" name="Picture 39" descr="C:\Users\chaoyeh\Desktop\pset0\new_image_10.bmp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524000" y="1600200"/>
            <a:ext cx="5143500" cy="4572000"/>
          </a:xfrm>
          <a:prstGeom prst="rect">
            <a:avLst/>
          </a:prstGeom>
          <a:noFill/>
        </p:spPr>
      </p:pic>
      <p:pic>
        <p:nvPicPr>
          <p:cNvPr id="25" name="Picture 26" descr="C:\Users\chaoyeh\Desktop\pset0\labeled_image_11.bmp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524000" y="1600200"/>
            <a:ext cx="5143500" cy="4572000"/>
          </a:xfrm>
          <a:prstGeom prst="rect">
            <a:avLst/>
          </a:prstGeom>
          <a:noFill/>
        </p:spPr>
      </p:pic>
      <p:pic>
        <p:nvPicPr>
          <p:cNvPr id="26" name="Picture 40" descr="C:\Users\chaoyeh\Desktop\pset0\new_image_11.bmp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524000" y="1600200"/>
            <a:ext cx="5048250" cy="4572000"/>
          </a:xfrm>
          <a:prstGeom prst="rect">
            <a:avLst/>
          </a:prstGeom>
          <a:noFill/>
        </p:spPr>
      </p:pic>
      <p:pic>
        <p:nvPicPr>
          <p:cNvPr id="27" name="Picture 27" descr="C:\Users\chaoyeh\Desktop\pset0\labeled_image_12.bmp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524000" y="1600200"/>
            <a:ext cx="5048250" cy="4572000"/>
          </a:xfrm>
          <a:prstGeom prst="rect">
            <a:avLst/>
          </a:prstGeom>
          <a:noFill/>
        </p:spPr>
      </p:pic>
      <p:pic>
        <p:nvPicPr>
          <p:cNvPr id="28" name="Picture 41" descr="C:\Users\chaoyeh\Desktop\pset0\new_image_12.bmp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524000" y="1600200"/>
            <a:ext cx="4953000" cy="4572000"/>
          </a:xfrm>
          <a:prstGeom prst="rect">
            <a:avLst/>
          </a:prstGeom>
          <a:noFill/>
        </p:spPr>
      </p:pic>
      <p:pic>
        <p:nvPicPr>
          <p:cNvPr id="29" name="Picture 28" descr="C:\Users\chaoyeh\Desktop\pset0\labeled_image_13.bmp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524000" y="1600200"/>
            <a:ext cx="4953000" cy="4572000"/>
          </a:xfrm>
          <a:prstGeom prst="rect">
            <a:avLst/>
          </a:prstGeom>
          <a:noFill/>
        </p:spPr>
      </p:pic>
      <p:pic>
        <p:nvPicPr>
          <p:cNvPr id="30" name="Picture 42" descr="C:\Users\chaoyeh\Desktop\pset0\new_image_13.bmp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523999" y="1600200"/>
            <a:ext cx="4857750" cy="4572000"/>
          </a:xfrm>
          <a:prstGeom prst="rect">
            <a:avLst/>
          </a:prstGeom>
          <a:noFill/>
        </p:spPr>
      </p:pic>
      <p:pic>
        <p:nvPicPr>
          <p:cNvPr id="31" name="Picture 29" descr="C:\Users\chaoyeh\Desktop\pset0\labeled_image_14.bmp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524000" y="1600200"/>
            <a:ext cx="4857750" cy="4572000"/>
          </a:xfrm>
          <a:prstGeom prst="rect">
            <a:avLst/>
          </a:prstGeom>
          <a:noFill/>
        </p:spPr>
      </p:pic>
      <p:pic>
        <p:nvPicPr>
          <p:cNvPr id="32" name="Picture 44" descr="C:\Users\chaoyeh\Desktop\pset0\new_image_14.bmp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524000" y="1600200"/>
            <a:ext cx="4762500" cy="4572000"/>
          </a:xfrm>
          <a:prstGeom prst="rect">
            <a:avLst/>
          </a:prstGeom>
          <a:noFill/>
        </p:spPr>
      </p:pic>
      <p:sp>
        <p:nvSpPr>
          <p:cNvPr id="33" name="標題 1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Real image example</a:t>
            </a:r>
            <a:endParaRPr lang="en-US" sz="3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itle 3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notes on seam carving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Analogous procedure for horizontal seams </a:t>
            </a:r>
          </a:p>
          <a:p>
            <a:r>
              <a:rPr lang="en-US" sz="2800" dirty="0" smtClean="0"/>
              <a:t>Can also insert seams to </a:t>
            </a:r>
            <a:r>
              <a:rPr lang="en-US" sz="2800" i="1" dirty="0" smtClean="0"/>
              <a:t>increase</a:t>
            </a:r>
            <a:r>
              <a:rPr lang="en-US" sz="2800" dirty="0" smtClean="0"/>
              <a:t> size of image in either dimension</a:t>
            </a:r>
          </a:p>
          <a:p>
            <a:pPr lvl="1"/>
            <a:r>
              <a:rPr lang="en-US" sz="2400" dirty="0" smtClean="0"/>
              <a:t>Duplicate optimal seam, averaged with neighbors</a:t>
            </a:r>
          </a:p>
          <a:p>
            <a:r>
              <a:rPr lang="en-US" sz="2800" dirty="0" smtClean="0"/>
              <a:t>Other energy functions may be plugged in</a:t>
            </a:r>
          </a:p>
          <a:p>
            <a:pPr lvl="1"/>
            <a:r>
              <a:rPr lang="en-US" sz="2400" dirty="0" smtClean="0"/>
              <a:t>E.g., color-based, interactive,…</a:t>
            </a:r>
          </a:p>
          <a:p>
            <a:r>
              <a:rPr lang="en-US" sz="2800" dirty="0" smtClean="0"/>
              <a:t>Can use combination of vertical and horizontal seams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D86D6-2530-4174-9DA5-A7F60A50D91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56849"/>
          <a:stretch>
            <a:fillRect/>
          </a:stretch>
        </p:blipFill>
        <p:spPr bwMode="auto">
          <a:xfrm>
            <a:off x="914401" y="3717032"/>
            <a:ext cx="7467599" cy="27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657600" y="645789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</a:rPr>
              <a:t>Results from </a:t>
            </a:r>
            <a:r>
              <a:rPr lang="en-US" sz="2000" b="1" dirty="0" err="1">
                <a:solidFill>
                  <a:prstClr val="black"/>
                </a:solidFill>
              </a:rPr>
              <a:t>Eunho</a:t>
            </a:r>
            <a:r>
              <a:rPr lang="en-US" sz="2000" b="1" dirty="0">
                <a:solidFill>
                  <a:prstClr val="black"/>
                </a:solidFill>
              </a:rPr>
              <a:t> Yang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Arial" charset="0"/>
              </a:rPr>
              <a:t>Example results from students at UT Austin</a:t>
            </a:r>
            <a:endParaRPr lang="en-US" sz="32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b="50764"/>
          <a:stretch>
            <a:fillRect/>
          </a:stretch>
        </p:blipFill>
        <p:spPr bwMode="auto">
          <a:xfrm>
            <a:off x="1066801" y="609600"/>
            <a:ext cx="7467599" cy="30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376773"/>
            <a:ext cx="4827202" cy="36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87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2060" y="1916832"/>
            <a:ext cx="4000443" cy="26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276600" y="54102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</a:rPr>
              <a:t>Results from </a:t>
            </a:r>
            <a:r>
              <a:rPr lang="en-US" sz="2000" b="1" dirty="0" err="1" smtClean="0">
                <a:solidFill>
                  <a:prstClr val="black"/>
                </a:solidFill>
              </a:rPr>
              <a:t>Suyog</a:t>
            </a:r>
            <a:r>
              <a:rPr lang="en-US" sz="2000" b="1" dirty="0" smtClean="0">
                <a:solidFill>
                  <a:prstClr val="black"/>
                </a:solidFill>
              </a:rPr>
              <a:t> Jain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08820"/>
            <a:ext cx="428625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56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212976"/>
            <a:ext cx="23812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832140" y="5445224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Seam carving result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5039888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Original image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0" y="5943600"/>
            <a:ext cx="4391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</a:rPr>
              <a:t>Results from </a:t>
            </a:r>
            <a:r>
              <a:rPr lang="en-US" sz="2000" b="1" dirty="0" smtClean="0">
                <a:solidFill>
                  <a:prstClr val="black"/>
                </a:solidFill>
              </a:rPr>
              <a:t>Martin Becker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4556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0132" y="368660"/>
            <a:ext cx="23812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796136" y="2555612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Conventional resize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36812"/>
            <a:ext cx="4247963" cy="295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67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532" y="1052736"/>
            <a:ext cx="4247964" cy="162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67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573016"/>
            <a:ext cx="4247964" cy="162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724128" y="5219908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Seam carving result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60640" y="2708920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Conventional resize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0120" y="4643844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Original image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0800" y="5791200"/>
            <a:ext cx="4391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</a:rPr>
              <a:t>Results from </a:t>
            </a:r>
            <a:r>
              <a:rPr lang="en-US" sz="2000" b="1" dirty="0" smtClean="0">
                <a:solidFill>
                  <a:prstClr val="black"/>
                </a:solidFill>
              </a:rPr>
              <a:t>Martin Becker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019800" y="2819400"/>
            <a:ext cx="2133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f*g=?</a:t>
            </a:r>
            <a:endParaRPr lang="en-US" sz="5000" dirty="0"/>
          </a:p>
        </p:txBody>
      </p:sp>
      <p:pic>
        <p:nvPicPr>
          <p:cNvPr id="5" name="Picture 4" descr="or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4008" y="1676400"/>
            <a:ext cx="4636008" cy="3343275"/>
          </a:xfrm>
          <a:prstGeom prst="rect">
            <a:avLst/>
          </a:prstGeom>
        </p:spPr>
      </p:pic>
      <p:pic>
        <p:nvPicPr>
          <p:cNvPr id="6" name="Picture 5" descr="ver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3440" y="1682496"/>
            <a:ext cx="4636008" cy="33432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1066800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Filter f = 1/9 x [ 1 1 1 1 1 1 1 1 1]</a:t>
            </a:r>
            <a:r>
              <a:rPr lang="en-US" sz="2400" baseline="30000" dirty="0" smtClean="0"/>
              <a:t>T</a:t>
            </a:r>
            <a:endParaRPr lang="en-US" sz="2400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1354494" y="5105400"/>
            <a:ext cx="230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original image  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53200" y="5105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filtered</a:t>
            </a:r>
            <a:endParaRPr lang="en-US" dirty="0"/>
          </a:p>
        </p:txBody>
      </p:sp>
      <p:pic>
        <p:nvPicPr>
          <p:cNvPr id="11" name="Picture 10" descr="horiz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0392" y="1685925"/>
            <a:ext cx="4636008" cy="3343275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200" y="53975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Review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0748"/>
            <a:ext cx="4441447" cy="333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68660"/>
            <a:ext cx="3761487" cy="2394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4068" y="3284984"/>
            <a:ext cx="3609579" cy="23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76600" y="61722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</a:rPr>
              <a:t>Results from Jay </a:t>
            </a:r>
            <a:r>
              <a:rPr lang="en-US" sz="2000" b="1" dirty="0" err="1">
                <a:solidFill>
                  <a:prstClr val="black"/>
                </a:solidFill>
              </a:rPr>
              <a:t>Hennig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689140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Original image (599 by 799)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8064" y="2708920"/>
            <a:ext cx="297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Conventional resize (399 by 599)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84068" y="5625244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Seam carving (399 by 599)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44467"/>
            <a:ext cx="6781800" cy="57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95600" y="645789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</a:rPr>
              <a:t>Results from </a:t>
            </a:r>
            <a:r>
              <a:rPr lang="en-US" sz="2000" b="1" dirty="0" err="1">
                <a:solidFill>
                  <a:prstClr val="black"/>
                </a:solidFill>
              </a:rPr>
              <a:t>Donghyuk</a:t>
            </a:r>
            <a:r>
              <a:rPr lang="en-US" sz="2000" b="1" dirty="0">
                <a:solidFill>
                  <a:prstClr val="black"/>
                </a:solidFill>
              </a:rPr>
              <a:t> Shin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508" y="35913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</a:rPr>
              <a:t>Removal of a marked object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6632" y="1556792"/>
            <a:ext cx="6142695" cy="373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3508" y="35913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</a:rPr>
              <a:t>Removal of a marked object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5600" y="53340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</a:rPr>
              <a:t>Results from </a:t>
            </a:r>
            <a:r>
              <a:rPr lang="en-US" sz="2000" b="1" dirty="0" err="1" smtClean="0">
                <a:solidFill>
                  <a:prstClr val="black"/>
                </a:solidFill>
              </a:rPr>
              <a:t>Eunho</a:t>
            </a:r>
            <a:r>
              <a:rPr lang="en-US" sz="2000" b="1" dirty="0" smtClean="0">
                <a:solidFill>
                  <a:prstClr val="black"/>
                </a:solidFill>
              </a:rPr>
              <a:t> Yang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460804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3928" y="1736812"/>
            <a:ext cx="6154624" cy="356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9626" y="908721"/>
            <a:ext cx="3430352" cy="257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46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6090" y="1304764"/>
            <a:ext cx="2058211" cy="188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5496" y="80628"/>
            <a:ext cx="9649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Arial" charset="0"/>
              </a:rPr>
              <a:t>“Failure cases” with seam carving </a:t>
            </a:r>
            <a:endParaRPr lang="en-US" sz="3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0400" y="6248400"/>
            <a:ext cx="34558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 smtClean="0">
                <a:solidFill>
                  <a:prstClr val="black"/>
                </a:solidFill>
                <a:latin typeface="Arial" charset="0"/>
              </a:rPr>
              <a:t>By </a:t>
            </a:r>
            <a:r>
              <a:rPr lang="en-US" sz="2200" b="1" dirty="0" err="1" smtClean="0">
                <a:solidFill>
                  <a:prstClr val="black"/>
                </a:solidFill>
                <a:latin typeface="Arial" charset="0"/>
              </a:rPr>
              <a:t>Donghyuk</a:t>
            </a:r>
            <a:r>
              <a:rPr lang="en-US" sz="2200" b="1" dirty="0" smtClean="0">
                <a:solidFill>
                  <a:prstClr val="black"/>
                </a:solidFill>
                <a:latin typeface="Arial" charset="0"/>
              </a:rPr>
              <a:t> Shin</a:t>
            </a:r>
            <a:endParaRPr lang="en-US" sz="2200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4546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9626" y="3609020"/>
            <a:ext cx="3430352" cy="257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466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76090" y="4005064"/>
            <a:ext cx="2744282" cy="188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436245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97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6076" y="1700808"/>
            <a:ext cx="3333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5496" y="80628"/>
            <a:ext cx="9649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Arial" charset="0"/>
              </a:rPr>
              <a:t>“Failure cases” with seam carving </a:t>
            </a:r>
            <a:endParaRPr lang="en-US" sz="3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00" y="5867400"/>
            <a:ext cx="34558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 smtClean="0">
                <a:solidFill>
                  <a:prstClr val="black"/>
                </a:solidFill>
                <a:latin typeface="Arial" charset="0"/>
              </a:rPr>
              <a:t>By </a:t>
            </a:r>
            <a:r>
              <a:rPr lang="en-US" sz="2200" b="1" dirty="0" err="1" smtClean="0">
                <a:solidFill>
                  <a:prstClr val="black"/>
                </a:solidFill>
                <a:latin typeface="Arial" charset="0"/>
              </a:rPr>
              <a:t>Suyog</a:t>
            </a:r>
            <a:r>
              <a:rPr lang="en-US" sz="2200" b="1" dirty="0" smtClean="0">
                <a:solidFill>
                  <a:prstClr val="black"/>
                </a:solidFill>
                <a:latin typeface="Arial" charset="0"/>
              </a:rPr>
              <a:t> Jain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2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See you Thursday!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r>
              <a:rPr lang="en-US" dirty="0" smtClean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488"/>
            <a:ext cx="8229600" cy="4892675"/>
          </a:xfrm>
        </p:spPr>
        <p:txBody>
          <a:bodyPr/>
          <a:lstStyle/>
          <a:p>
            <a:pPr marL="514350" indent="-514350">
              <a:buNone/>
              <a:defRPr/>
            </a:pP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 marL="514350" indent="-514350">
              <a:buFont typeface="Arial" pitchFamily="34" charset="0"/>
              <a:buNone/>
              <a:defRPr/>
            </a:pPr>
            <a:endParaRPr lang="en-US" sz="1000" dirty="0" smtClean="0">
              <a:latin typeface="Courier New" pitchFamily="49" charset="0"/>
              <a:cs typeface="Courier New" pitchFamily="49" charset="0"/>
            </a:endParaRPr>
          </a:p>
          <a:p>
            <a:pPr>
              <a:buFontTx/>
              <a:buNone/>
              <a:defRPr/>
            </a:pPr>
            <a:r>
              <a:rPr lang="en-US" sz="2800" dirty="0" smtClean="0"/>
              <a:t>How do you sharpen an image?</a:t>
            </a:r>
          </a:p>
          <a:p>
            <a:pPr>
              <a:buFontTx/>
              <a:buNone/>
              <a:defRPr/>
            </a:pPr>
            <a:endParaRPr lang="en-US" sz="1400" dirty="0" smtClean="0"/>
          </a:p>
          <a:p>
            <a:pPr>
              <a:buFontTx/>
              <a:buNone/>
              <a:defRPr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033035-467A-4518-B144-D34F8DDA07F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Devi Parikh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5908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669925" y="46132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grpSp>
        <p:nvGrpSpPr>
          <p:cNvPr id="118789" name="Group 5"/>
          <p:cNvGrpSpPr>
            <a:grpSpLocks/>
          </p:cNvGrpSpPr>
          <p:nvPr/>
        </p:nvGrpSpPr>
        <p:grpSpPr bwMode="auto">
          <a:xfrm>
            <a:off x="4953000" y="2895600"/>
            <a:ext cx="1371600" cy="1066800"/>
            <a:chOff x="3799" y="2064"/>
            <a:chExt cx="1433" cy="1136"/>
          </a:xfrm>
        </p:grpSpPr>
        <p:grpSp>
          <p:nvGrpSpPr>
            <p:cNvPr id="118813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8815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6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7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8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9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0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1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2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3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4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25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26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27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28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29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30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31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118814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8790" name="Group 25"/>
          <p:cNvGrpSpPr>
            <a:grpSpLocks/>
          </p:cNvGrpSpPr>
          <p:nvPr/>
        </p:nvGrpSpPr>
        <p:grpSpPr bwMode="auto">
          <a:xfrm>
            <a:off x="2971800" y="2895600"/>
            <a:ext cx="1149350" cy="1066800"/>
            <a:chOff x="144" y="144"/>
            <a:chExt cx="1152" cy="1136"/>
          </a:xfrm>
        </p:grpSpPr>
        <p:sp>
          <p:nvSpPr>
            <p:cNvPr id="118796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797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798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799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0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2</a:t>
              </a:r>
            </a:p>
          </p:txBody>
        </p:sp>
        <p:sp>
          <p:nvSpPr>
            <p:cNvPr id="118801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2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3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4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5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06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07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08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09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10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11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12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118791" name="Text Box 43"/>
          <p:cNvSpPr txBox="1">
            <a:spLocks noChangeArrowheads="1"/>
          </p:cNvSpPr>
          <p:nvPr/>
        </p:nvSpPr>
        <p:spPr bwMode="auto">
          <a:xfrm>
            <a:off x="4343400" y="2819400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-</a:t>
            </a:r>
          </a:p>
        </p:txBody>
      </p:sp>
      <p:sp>
        <p:nvSpPr>
          <p:cNvPr id="118792" name="Text Box 44"/>
          <p:cNvSpPr txBox="1">
            <a:spLocks noChangeArrowheads="1"/>
          </p:cNvSpPr>
          <p:nvPr/>
        </p:nvSpPr>
        <p:spPr bwMode="auto">
          <a:xfrm>
            <a:off x="4419600" y="4724400"/>
            <a:ext cx="4419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0">
                <a:solidFill>
                  <a:srgbClr val="000000"/>
                </a:solidFill>
                <a:cs typeface="Arial" pitchFamily="34" charset="0"/>
              </a:rPr>
              <a:t>Sharpening filter:</a:t>
            </a:r>
          </a:p>
          <a:p>
            <a:pPr lvl="1" eaLnBrk="0" hangingPunct="0"/>
            <a:r>
              <a:rPr lang="en-US" sz="2400" b="0">
                <a:solidFill>
                  <a:srgbClr val="000000"/>
                </a:solidFill>
                <a:cs typeface="Arial" pitchFamily="34" charset="0"/>
              </a:rPr>
              <a:t>accentuates differences with local average</a:t>
            </a:r>
          </a:p>
        </p:txBody>
      </p:sp>
      <p:pic>
        <p:nvPicPr>
          <p:cNvPr id="118793" name="Picture 4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2514600"/>
            <a:ext cx="187642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 rotWithShape="1">
          <a:blip r:embed="rId7" cstate="print"/>
          <a:srcRect l="43004" t="19810" r="37450" b="37711"/>
          <a:stretch/>
        </p:blipFill>
        <p:spPr bwMode="auto">
          <a:xfrm>
            <a:off x="3111500" y="4743450"/>
            <a:ext cx="1357313" cy="156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49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David Lowe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4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Filtering examples: sharpening</a:t>
            </a:r>
          </a:p>
        </p:txBody>
      </p:sp>
      <p:pic>
        <p:nvPicPr>
          <p:cNvPr id="1198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0175" y="1657350"/>
            <a:ext cx="634365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D07A6-772A-49B8-B4E7-ED20C15CCA1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62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Sharpening revisited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93787"/>
            <a:ext cx="7772400" cy="5334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What does blurring take away?</a:t>
            </a:r>
          </a:p>
        </p:txBody>
      </p:sp>
      <p:grpSp>
        <p:nvGrpSpPr>
          <p:cNvPr id="39940" name="Group 21"/>
          <p:cNvGrpSpPr>
            <a:grpSpLocks/>
          </p:cNvGrpSpPr>
          <p:nvPr/>
        </p:nvGrpSpPr>
        <p:grpSpPr bwMode="auto">
          <a:xfrm>
            <a:off x="533400" y="1627187"/>
            <a:ext cx="2157413" cy="2182813"/>
            <a:chOff x="336" y="912"/>
            <a:chExt cx="1505" cy="1521"/>
          </a:xfrm>
        </p:grpSpPr>
        <p:pic>
          <p:nvPicPr>
            <p:cNvPr id="39964" name="Picture 4" descr="len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6" y="912"/>
              <a:ext cx="1488" cy="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65" name="Text Box 11"/>
            <p:cNvSpPr txBox="1">
              <a:spLocks noChangeArrowheads="1"/>
            </p:cNvSpPr>
            <p:nvPr/>
          </p:nvSpPr>
          <p:spPr bwMode="auto">
            <a:xfrm>
              <a:off x="1200" y="2199"/>
              <a:ext cx="641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original</a:t>
              </a:r>
            </a:p>
          </p:txBody>
        </p:sp>
      </p:grpSp>
      <p:grpSp>
        <p:nvGrpSpPr>
          <p:cNvPr id="39941" name="Group 22"/>
          <p:cNvGrpSpPr>
            <a:grpSpLocks/>
          </p:cNvGrpSpPr>
          <p:nvPr/>
        </p:nvGrpSpPr>
        <p:grpSpPr bwMode="auto">
          <a:xfrm>
            <a:off x="3581400" y="1627187"/>
            <a:ext cx="2166938" cy="2162175"/>
            <a:chOff x="2256" y="912"/>
            <a:chExt cx="1511" cy="1507"/>
          </a:xfrm>
        </p:grpSpPr>
        <p:pic>
          <p:nvPicPr>
            <p:cNvPr id="39962" name="Picture 5" descr="lenaG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56" y="912"/>
              <a:ext cx="1488" cy="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63" name="Text Box 12"/>
            <p:cNvSpPr txBox="1">
              <a:spLocks noChangeArrowheads="1"/>
            </p:cNvSpPr>
            <p:nvPr/>
          </p:nvSpPr>
          <p:spPr bwMode="auto">
            <a:xfrm>
              <a:off x="2591" y="2185"/>
              <a:ext cx="1176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smoothed (5x5)</a:t>
              </a:r>
            </a:p>
          </p:txBody>
        </p:sp>
      </p:grpSp>
      <p:sp>
        <p:nvSpPr>
          <p:cNvPr id="39942" name="Text Box 17"/>
          <p:cNvSpPr txBox="1">
            <a:spLocks noChangeArrowheads="1"/>
          </p:cNvSpPr>
          <p:nvPr/>
        </p:nvSpPr>
        <p:spPr bwMode="auto">
          <a:xfrm>
            <a:off x="2971800" y="250507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–</a:t>
            </a:r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5962650" y="1627187"/>
            <a:ext cx="2735263" cy="2149475"/>
            <a:chOff x="3756" y="912"/>
            <a:chExt cx="1723" cy="1354"/>
          </a:xfrm>
        </p:grpSpPr>
        <p:grpSp>
          <p:nvGrpSpPr>
            <p:cNvPr id="39958" name="Group 23"/>
            <p:cNvGrpSpPr>
              <a:grpSpLocks/>
            </p:cNvGrpSpPr>
            <p:nvPr/>
          </p:nvGrpSpPr>
          <p:grpSpPr bwMode="auto">
            <a:xfrm>
              <a:off x="4128" y="912"/>
              <a:ext cx="1351" cy="1354"/>
              <a:chOff x="4128" y="912"/>
              <a:chExt cx="1496" cy="1499"/>
            </a:xfrm>
          </p:grpSpPr>
          <p:pic>
            <p:nvPicPr>
              <p:cNvPr id="39960" name="Picture 6" descr="lena_dif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128" y="912"/>
                <a:ext cx="1488" cy="1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961" name="Text Box 15"/>
              <p:cNvSpPr txBox="1">
                <a:spLocks noChangeArrowheads="1"/>
              </p:cNvSpPr>
              <p:nvPr/>
            </p:nvSpPr>
            <p:spPr bwMode="auto">
              <a:xfrm>
                <a:off x="5124" y="2177"/>
                <a:ext cx="500" cy="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</a:rPr>
                  <a:t>detail</a:t>
                </a:r>
              </a:p>
            </p:txBody>
          </p:sp>
        </p:grpSp>
        <p:sp>
          <p:nvSpPr>
            <p:cNvPr id="39959" name="Text Box 18"/>
            <p:cNvSpPr txBox="1">
              <a:spLocks noChangeArrowheads="1"/>
            </p:cNvSpPr>
            <p:nvPr/>
          </p:nvSpPr>
          <p:spPr bwMode="auto">
            <a:xfrm>
              <a:off x="3756" y="1488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=</a:t>
              </a:r>
            </a:p>
          </p:txBody>
        </p:sp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5943600" y="4419600"/>
            <a:ext cx="2743200" cy="2149475"/>
            <a:chOff x="3744" y="2784"/>
            <a:chExt cx="1728" cy="1354"/>
          </a:xfrm>
        </p:grpSpPr>
        <p:grpSp>
          <p:nvGrpSpPr>
            <p:cNvPr id="39954" name="Group 26"/>
            <p:cNvGrpSpPr>
              <a:grpSpLocks/>
            </p:cNvGrpSpPr>
            <p:nvPr/>
          </p:nvGrpSpPr>
          <p:grpSpPr bwMode="auto">
            <a:xfrm>
              <a:off x="4128" y="2784"/>
              <a:ext cx="1344" cy="1354"/>
              <a:chOff x="4128" y="2784"/>
              <a:chExt cx="1488" cy="1499"/>
            </a:xfrm>
          </p:grpSpPr>
          <p:pic>
            <p:nvPicPr>
              <p:cNvPr id="39956" name="Picture 10" descr="lena_sharpened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128" y="2784"/>
                <a:ext cx="1488" cy="1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957" name="Text Box 16"/>
              <p:cNvSpPr txBox="1">
                <a:spLocks noChangeArrowheads="1"/>
              </p:cNvSpPr>
              <p:nvPr/>
            </p:nvSpPr>
            <p:spPr bwMode="auto">
              <a:xfrm>
                <a:off x="4752" y="4049"/>
                <a:ext cx="844" cy="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</a:rPr>
                  <a:t>sharpened</a:t>
                </a:r>
              </a:p>
            </p:txBody>
          </p:sp>
        </p:grpSp>
        <p:sp>
          <p:nvSpPr>
            <p:cNvPr id="39955" name="Text Box 19"/>
            <p:cNvSpPr txBox="1">
              <a:spLocks noChangeArrowheads="1"/>
            </p:cNvSpPr>
            <p:nvPr/>
          </p:nvSpPr>
          <p:spPr bwMode="auto">
            <a:xfrm>
              <a:off x="3744" y="3360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=</a:t>
              </a:r>
            </a:p>
          </p:txBody>
        </p:sp>
      </p:grp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533400" y="3886200"/>
            <a:ext cx="7924800" cy="2682875"/>
            <a:chOff x="336" y="2448"/>
            <a:chExt cx="4992" cy="1690"/>
          </a:xfrm>
        </p:grpSpPr>
        <p:sp>
          <p:nvSpPr>
            <p:cNvPr id="39946" name="Rectangle 7"/>
            <p:cNvSpPr>
              <a:spLocks noChangeArrowheads="1"/>
            </p:cNvSpPr>
            <p:nvPr/>
          </p:nvSpPr>
          <p:spPr bwMode="auto">
            <a:xfrm>
              <a:off x="432" y="2448"/>
              <a:ext cx="489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2800" dirty="0"/>
                <a:t>Let’s add it back:</a:t>
              </a:r>
            </a:p>
          </p:txBody>
        </p:sp>
        <p:grpSp>
          <p:nvGrpSpPr>
            <p:cNvPr id="39947" name="Group 24"/>
            <p:cNvGrpSpPr>
              <a:grpSpLocks/>
            </p:cNvGrpSpPr>
            <p:nvPr/>
          </p:nvGrpSpPr>
          <p:grpSpPr bwMode="auto">
            <a:xfrm>
              <a:off x="336" y="2784"/>
              <a:ext cx="1359" cy="1354"/>
              <a:chOff x="336" y="2784"/>
              <a:chExt cx="1505" cy="1499"/>
            </a:xfrm>
          </p:grpSpPr>
          <p:pic>
            <p:nvPicPr>
              <p:cNvPr id="39952" name="Picture 8" descr="lena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36" y="2784"/>
                <a:ext cx="1488" cy="1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953" name="Text Box 13"/>
              <p:cNvSpPr txBox="1">
                <a:spLocks noChangeArrowheads="1"/>
              </p:cNvSpPr>
              <p:nvPr/>
            </p:nvSpPr>
            <p:spPr bwMode="auto">
              <a:xfrm>
                <a:off x="1200" y="4049"/>
                <a:ext cx="641" cy="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</a:rPr>
                  <a:t>original</a:t>
                </a:r>
              </a:p>
            </p:txBody>
          </p:sp>
        </p:grpSp>
        <p:grpSp>
          <p:nvGrpSpPr>
            <p:cNvPr id="39948" name="Group 25"/>
            <p:cNvGrpSpPr>
              <a:grpSpLocks/>
            </p:cNvGrpSpPr>
            <p:nvPr/>
          </p:nvGrpSpPr>
          <p:grpSpPr bwMode="auto">
            <a:xfrm>
              <a:off x="2256" y="2784"/>
              <a:ext cx="1351" cy="1354"/>
              <a:chOff x="2256" y="2784"/>
              <a:chExt cx="1496" cy="1499"/>
            </a:xfrm>
          </p:grpSpPr>
          <p:pic>
            <p:nvPicPr>
              <p:cNvPr id="39950" name="Picture 9" descr="lena_dif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256" y="2784"/>
                <a:ext cx="1488" cy="1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951" name="Text Box 14"/>
              <p:cNvSpPr txBox="1">
                <a:spLocks noChangeArrowheads="1"/>
              </p:cNvSpPr>
              <p:nvPr/>
            </p:nvSpPr>
            <p:spPr bwMode="auto">
              <a:xfrm>
                <a:off x="3252" y="4049"/>
                <a:ext cx="500" cy="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</a:rPr>
                  <a:t>detail</a:t>
                </a:r>
              </a:p>
            </p:txBody>
          </p:sp>
        </p:grpSp>
        <p:sp>
          <p:nvSpPr>
            <p:cNvPr id="39949" name="Text Box 20"/>
            <p:cNvSpPr txBox="1">
              <a:spLocks noChangeArrowheads="1"/>
            </p:cNvSpPr>
            <p:nvPr/>
          </p:nvSpPr>
          <p:spPr bwMode="auto">
            <a:xfrm>
              <a:off x="1864" y="3360"/>
              <a:ext cx="3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+ </a:t>
              </a:r>
              <a:r>
                <a:rPr lang="el-GR"/>
                <a:t>α</a:t>
              </a:r>
            </a:p>
          </p:txBody>
        </p:sp>
      </p:grpSp>
      <p:sp>
        <p:nvSpPr>
          <p:cNvPr id="30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</a:rPr>
              <a:t>Svetlana </a:t>
            </a:r>
            <a:r>
              <a:rPr lang="en-US" sz="1200" dirty="0" err="1" smtClean="0">
                <a:solidFill>
                  <a:srgbClr val="000000"/>
                </a:solidFill>
                <a:latin typeface="Calibri" pitchFamily="34" charset="0"/>
              </a:rPr>
              <a:t>Lazebnik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66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 = (\frac{\partial}{\partial x} h) \star f$ &#10;\end{document}&#10;"/>
  <p:tag name="EXTERNALNAME" val="Edittex"/>
  <p:tag name="BLEND" val="False"/>
  <p:tag name="TRANSPARENT" val="False"/>
  <p:tag name="BITMAPFORMAT" val="bmpmono"/>
  <p:tag name="DEBUGINTERACTIVE" val="True"/>
  <p:tag name="ORIGWIDTH" val="756.8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-$&#10;\end{document}&#10;"/>
  <p:tag name="EXTERNALNAME" val="Edittex"/>
  <p:tag name="BLEND" val="False"/>
  <p:tag name="TRANSPARENT" val="False"/>
  <p:tag name="BITMAPFORMAT" val="bmpmono"/>
  <p:tag name="DEBUGINTERACTIVE" val="True"/>
  <p:tag name="ORIGWIDTH" val="48.62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h$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\frac{\partial}{\partial x} h)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^2}{\partial x^2} (h \star f)$&#10;\end{document}&#10;"/>
  <p:tag name="EXTERNALNAME" val="Edittex"/>
  <p:tag name="BLEND" val="False"/>
  <p:tag name="TRANSPARENT" val="False"/>
  <p:tag name="BITMAPFORMAT" val="bmpmono"/>
  <p:tag name="DEBUGINTERACTIVE" val="True"/>
  <p:tag name="ORIGWIDTH" val="348.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^2}{\partial x^2} h$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\frac{\partial^2}{\partial x^2} h)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348.2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h_\sigma(u,v) = \frac{1}{2 \pi \sigma^2} e^{-\frac{u^2+v^2}{2\sigma^2}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58.62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\partial}{\partial x} h_\sigma(u,v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70.75"/>
  <p:tag name="PICTUREFILESIZE" val="957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nabla^2 h_\sigma (u,v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7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nabla^2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00.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^2 f = \frac{\partial^2 f}{\partial x^2} + \frac{\partial^2 f}{\partial y^2}$&#10;\end{document}&#10;"/>
  <p:tag name="EXTERNALNAME" val="Edittex"/>
  <p:tag name="BLEND" val="False"/>
  <p:tag name="TRANSPARENT" val="False"/>
  <p:tag name="BITMAPFORMAT" val="bmpmono"/>
  <p:tag name="DEBUGINTERACTIVE" val="True"/>
  <p:tag name="ORIGWIDTH" val="611.12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0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0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 = \tan^{-1} \left(\frac{\partial f}{\partial y}/\frac{\partial f}{\partial x}\right)$&#10;\end{document}&#10;"/>
  <p:tag name="EXTERNALNAME" val="Edittex"/>
  <p:tag name="BLEND" val="False"/>
  <p:tag name="TRANSPARENT" val="False"/>
  <p:tag name="BITMAPFORMAT" val="bmpmono"/>
  <p:tag name="DEBUGINTERACTIVE" val="True"/>
  <p:tag name="ORIGWIDTH" val="659.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$&#10;\end{document}&#10;"/>
  <p:tag name="EXTERNALNAME" val="Edittex"/>
  <p:tag name="BLEND" val="False"/>
  <p:tag name="TRANSPARENT" val="True"/>
  <p:tag name="BITMAPFORMAT" val="bmpmono"/>
  <p:tag name="DEBUGINTERACTIVE" val="True"/>
  <p:tag name="ORIGWIDTH" val="33.25"/>
</p:tagLst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8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2798</TotalTime>
  <Words>1763</Words>
  <Application>Microsoft Office PowerPoint</Application>
  <PresentationFormat>On-screen Show (4:3)</PresentationFormat>
  <Paragraphs>471</Paragraphs>
  <Slides>55</Slides>
  <Notes>54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77" baseType="lpstr">
      <vt:lpstr>新細明體</vt:lpstr>
      <vt:lpstr>Arial</vt:lpstr>
      <vt:lpstr>Calibri</vt:lpstr>
      <vt:lpstr>Courier New</vt:lpstr>
      <vt:lpstr>Times</vt:lpstr>
      <vt:lpstr>Times New Roman</vt:lpstr>
      <vt:lpstr>Wingdings</vt:lpstr>
      <vt:lpstr>2_Default Design</vt:lpstr>
      <vt:lpstr>8_Default Design</vt:lpstr>
      <vt:lpstr>3_Default Design</vt:lpstr>
      <vt:lpstr>1_Blank Presentation</vt:lpstr>
      <vt:lpstr>1_Default Design</vt:lpstr>
      <vt:lpstr>Default Design</vt:lpstr>
      <vt:lpstr>5_Default Design</vt:lpstr>
      <vt:lpstr>6_Default Design</vt:lpstr>
      <vt:lpstr>9_Default Design</vt:lpstr>
      <vt:lpstr>10_Default Design</vt:lpstr>
      <vt:lpstr>Office 佈景主題</vt:lpstr>
      <vt:lpstr>6_Office Theme</vt:lpstr>
      <vt:lpstr>Photo Editor Photo</vt:lpstr>
      <vt:lpstr>Equation</vt:lpstr>
      <vt:lpstr>Bitmap Image</vt:lpstr>
      <vt:lpstr>Image gradients and edges April 7th, 2015</vt:lpstr>
      <vt:lpstr>Announcements</vt:lpstr>
      <vt:lpstr>Last time</vt:lpstr>
      <vt:lpstr>PowerPoint Presentation</vt:lpstr>
      <vt:lpstr>PowerPoint Presentation</vt:lpstr>
      <vt:lpstr>Review</vt:lpstr>
      <vt:lpstr>Practice with linear filters</vt:lpstr>
      <vt:lpstr>Filtering examples: sharpening</vt:lpstr>
      <vt:lpstr>Sharpening revisited</vt:lpstr>
      <vt:lpstr>Unsharp mask filter</vt:lpstr>
      <vt:lpstr>Review</vt:lpstr>
      <vt:lpstr>Recall: Image filtering</vt:lpstr>
      <vt:lpstr>Edge detection</vt:lpstr>
      <vt:lpstr>What causes an edge?</vt:lpstr>
      <vt:lpstr>Edges/gradients and invariance</vt:lpstr>
      <vt:lpstr>Derivatives and edges</vt:lpstr>
      <vt:lpstr>Derivatives with convolution</vt:lpstr>
      <vt:lpstr>Partial derivatives of an image</vt:lpstr>
      <vt:lpstr>Assorted finite difference filters</vt:lpstr>
      <vt:lpstr>Image gradient</vt:lpstr>
      <vt:lpstr>Effects of noise</vt:lpstr>
      <vt:lpstr>Effects of noise</vt:lpstr>
      <vt:lpstr>Solution:  smooth first</vt:lpstr>
      <vt:lpstr>Derivative theorem of convolution</vt:lpstr>
      <vt:lpstr>PowerPoint Presentation</vt:lpstr>
      <vt:lpstr>Derivative of Gaussian filters</vt:lpstr>
      <vt:lpstr>Laplacian of Gaussian</vt:lpstr>
      <vt:lpstr>2D edge detection filters</vt:lpstr>
      <vt:lpstr>Smoothing with a Gaussian</vt:lpstr>
      <vt:lpstr>Effect of σ on derivatives </vt:lpstr>
      <vt:lpstr>So, what scale to choose?</vt:lpstr>
      <vt:lpstr>Mask properties</vt:lpstr>
      <vt:lpstr>Seam carving: main idea</vt:lpstr>
      <vt:lpstr>Seam carving: main idea</vt:lpstr>
      <vt:lpstr>PowerPoint Presentation</vt:lpstr>
      <vt:lpstr>Seam carving: main idea</vt:lpstr>
      <vt:lpstr>PowerPoint Presentation</vt:lpstr>
      <vt:lpstr>PowerPoint Presentation</vt:lpstr>
      <vt:lpstr>How to identify the minimum cost seam?</vt:lpstr>
      <vt:lpstr>PowerPoint Presentation</vt:lpstr>
      <vt:lpstr>PowerPoint Presentation</vt:lpstr>
      <vt:lpstr>PowerPoint Presentation</vt:lpstr>
      <vt:lpstr>Real image example</vt:lpstr>
      <vt:lpstr>PowerPoint Presentation</vt:lpstr>
      <vt:lpstr>Other notes on seam carving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UTCS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Filters for features</dc:title>
  <dc:creator/>
  <cp:lastModifiedBy>Administrator</cp:lastModifiedBy>
  <cp:revision>125</cp:revision>
  <dcterms:created xsi:type="dcterms:W3CDTF">2013-10-08T22:01:13Z</dcterms:created>
  <dcterms:modified xsi:type="dcterms:W3CDTF">2015-04-08T21:15:56Z</dcterms:modified>
</cp:coreProperties>
</file>