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7.xml" ContentType="application/vnd.openxmlformats-officedocument.theme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65.xml" ContentType="application/vnd.openxmlformats-officedocument.presentationml.notesSlide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notesSlides/notesSlide66.xml" ContentType="application/vnd.openxmlformats-officedocument.presentationml.notesSlide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notesSlides/notesSlide67.xml" ContentType="application/vnd.openxmlformats-officedocument.presentationml.notesSlide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tags/tag20.xml" ContentType="application/vnd.openxmlformats-officedocument.presentationml.tags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tags/tag21.xml" ContentType="application/vnd.openxmlformats-officedocument.presentationml.tags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49" r:id="rId2"/>
    <p:sldMasterId id="2147483673" r:id="rId3"/>
    <p:sldMasterId id="2147483801" r:id="rId4"/>
    <p:sldMasterId id="2147483814" r:id="rId5"/>
    <p:sldMasterId id="2147483826" r:id="rId6"/>
    <p:sldMasterId id="2147483838" r:id="rId7"/>
    <p:sldMasterId id="2147483851" r:id="rId8"/>
  </p:sldMasterIdLst>
  <p:notesMasterIdLst>
    <p:notesMasterId r:id="rId124"/>
  </p:notesMasterIdLst>
  <p:handoutMasterIdLst>
    <p:handoutMasterId r:id="rId125"/>
  </p:handoutMasterIdLst>
  <p:sldIdLst>
    <p:sldId id="581" r:id="rId9"/>
    <p:sldId id="482" r:id="rId10"/>
    <p:sldId id="590" r:id="rId11"/>
    <p:sldId id="591" r:id="rId12"/>
    <p:sldId id="592" r:id="rId13"/>
    <p:sldId id="593" r:id="rId14"/>
    <p:sldId id="582" r:id="rId15"/>
    <p:sldId id="292" r:id="rId16"/>
    <p:sldId id="411" r:id="rId17"/>
    <p:sldId id="412" r:id="rId18"/>
    <p:sldId id="266" r:id="rId19"/>
    <p:sldId id="296" r:id="rId20"/>
    <p:sldId id="418" r:id="rId21"/>
    <p:sldId id="294" r:id="rId22"/>
    <p:sldId id="589" r:id="rId23"/>
    <p:sldId id="583" r:id="rId24"/>
    <p:sldId id="407" r:id="rId25"/>
    <p:sldId id="584" r:id="rId26"/>
    <p:sldId id="410" r:id="rId27"/>
    <p:sldId id="588" r:id="rId28"/>
    <p:sldId id="587" r:id="rId29"/>
    <p:sldId id="413" r:id="rId30"/>
    <p:sldId id="585" r:id="rId31"/>
    <p:sldId id="300" r:id="rId32"/>
    <p:sldId id="414" r:id="rId33"/>
    <p:sldId id="415" r:id="rId34"/>
    <p:sldId id="419" r:id="rId35"/>
    <p:sldId id="301" r:id="rId36"/>
    <p:sldId id="308" r:id="rId37"/>
    <p:sldId id="430" r:id="rId38"/>
    <p:sldId id="431" r:id="rId39"/>
    <p:sldId id="433" r:id="rId40"/>
    <p:sldId id="434" r:id="rId41"/>
    <p:sldId id="436" r:id="rId42"/>
    <p:sldId id="435" r:id="rId43"/>
    <p:sldId id="437" r:id="rId44"/>
    <p:sldId id="545" r:id="rId45"/>
    <p:sldId id="546" r:id="rId46"/>
    <p:sldId id="299" r:id="rId47"/>
    <p:sldId id="439" r:id="rId48"/>
    <p:sldId id="440" r:id="rId49"/>
    <p:sldId id="485" r:id="rId50"/>
    <p:sldId id="512" r:id="rId51"/>
    <p:sldId id="490" r:id="rId52"/>
    <p:sldId id="526" r:id="rId53"/>
    <p:sldId id="527" r:id="rId54"/>
    <p:sldId id="528" r:id="rId55"/>
    <p:sldId id="529" r:id="rId56"/>
    <p:sldId id="530" r:id="rId57"/>
    <p:sldId id="531" r:id="rId58"/>
    <p:sldId id="532" r:id="rId59"/>
    <p:sldId id="533" r:id="rId60"/>
    <p:sldId id="534" r:id="rId61"/>
    <p:sldId id="535" r:id="rId62"/>
    <p:sldId id="536" r:id="rId63"/>
    <p:sldId id="537" r:id="rId64"/>
    <p:sldId id="538" r:id="rId65"/>
    <p:sldId id="539" r:id="rId66"/>
    <p:sldId id="540" r:id="rId67"/>
    <p:sldId id="541" r:id="rId68"/>
    <p:sldId id="542" r:id="rId69"/>
    <p:sldId id="543" r:id="rId70"/>
    <p:sldId id="507" r:id="rId71"/>
    <p:sldId id="555" r:id="rId72"/>
    <p:sldId id="556" r:id="rId73"/>
    <p:sldId id="544" r:id="rId74"/>
    <p:sldId id="547" r:id="rId75"/>
    <p:sldId id="463" r:id="rId76"/>
    <p:sldId id="361" r:id="rId77"/>
    <p:sldId id="465" r:id="rId78"/>
    <p:sldId id="466" r:id="rId79"/>
    <p:sldId id="467" r:id="rId80"/>
    <p:sldId id="421" r:id="rId81"/>
    <p:sldId id="269" r:id="rId82"/>
    <p:sldId id="270" r:id="rId83"/>
    <p:sldId id="330" r:id="rId84"/>
    <p:sldId id="580" r:id="rId85"/>
    <p:sldId id="331" r:id="rId86"/>
    <p:sldId id="332" r:id="rId87"/>
    <p:sldId id="318" r:id="rId88"/>
    <p:sldId id="400" r:id="rId89"/>
    <p:sldId id="399" r:id="rId90"/>
    <p:sldId id="335" r:id="rId91"/>
    <p:sldId id="336" r:id="rId92"/>
    <p:sldId id="319" r:id="rId93"/>
    <p:sldId id="337" r:id="rId94"/>
    <p:sldId id="273" r:id="rId95"/>
    <p:sldId id="274" r:id="rId96"/>
    <p:sldId id="339" r:id="rId97"/>
    <p:sldId id="275" r:id="rId98"/>
    <p:sldId id="276" r:id="rId99"/>
    <p:sldId id="277" r:id="rId100"/>
    <p:sldId id="320" r:id="rId101"/>
    <p:sldId id="278" r:id="rId102"/>
    <p:sldId id="279" r:id="rId103"/>
    <p:sldId id="280" r:id="rId104"/>
    <p:sldId id="281" r:id="rId105"/>
    <p:sldId id="282" r:id="rId106"/>
    <p:sldId id="283" r:id="rId107"/>
    <p:sldId id="285" r:id="rId108"/>
    <p:sldId id="286" r:id="rId109"/>
    <p:sldId id="287" r:id="rId110"/>
    <p:sldId id="288" r:id="rId111"/>
    <p:sldId id="289" r:id="rId112"/>
    <p:sldId id="290" r:id="rId113"/>
    <p:sldId id="291" r:id="rId114"/>
    <p:sldId id="455" r:id="rId115"/>
    <p:sldId id="456" r:id="rId116"/>
    <p:sldId id="457" r:id="rId117"/>
    <p:sldId id="458" r:id="rId118"/>
    <p:sldId id="459" r:id="rId119"/>
    <p:sldId id="460" r:id="rId120"/>
    <p:sldId id="461" r:id="rId121"/>
    <p:sldId id="468" r:id="rId122"/>
    <p:sldId id="579" r:id="rId123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6719" autoAdjust="0"/>
    <p:restoredTop sz="74453" autoAdjust="0"/>
  </p:normalViewPr>
  <p:slideViewPr>
    <p:cSldViewPr>
      <p:cViewPr varScale="1">
        <p:scale>
          <a:sx n="86" d="100"/>
          <a:sy n="86" d="100"/>
        </p:scale>
        <p:origin x="1932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36004" cy="36004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09.xml"/><Relationship Id="rId21" Type="http://schemas.openxmlformats.org/officeDocument/2006/relationships/slide" Target="slides/slide13.xml"/><Relationship Id="rId42" Type="http://schemas.openxmlformats.org/officeDocument/2006/relationships/slide" Target="slides/slide34.xml"/><Relationship Id="rId47" Type="http://schemas.openxmlformats.org/officeDocument/2006/relationships/slide" Target="slides/slide39.xml"/><Relationship Id="rId63" Type="http://schemas.openxmlformats.org/officeDocument/2006/relationships/slide" Target="slides/slide55.xml"/><Relationship Id="rId68" Type="http://schemas.openxmlformats.org/officeDocument/2006/relationships/slide" Target="slides/slide60.xml"/><Relationship Id="rId84" Type="http://schemas.openxmlformats.org/officeDocument/2006/relationships/slide" Target="slides/slide76.xml"/><Relationship Id="rId89" Type="http://schemas.openxmlformats.org/officeDocument/2006/relationships/slide" Target="slides/slide81.xml"/><Relationship Id="rId112" Type="http://schemas.openxmlformats.org/officeDocument/2006/relationships/slide" Target="slides/slide104.xml"/><Relationship Id="rId16" Type="http://schemas.openxmlformats.org/officeDocument/2006/relationships/slide" Target="slides/slide8.xml"/><Relationship Id="rId107" Type="http://schemas.openxmlformats.org/officeDocument/2006/relationships/slide" Target="slides/slide99.xml"/><Relationship Id="rId11" Type="http://schemas.openxmlformats.org/officeDocument/2006/relationships/slide" Target="slides/slide3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53" Type="http://schemas.openxmlformats.org/officeDocument/2006/relationships/slide" Target="slides/slide45.xml"/><Relationship Id="rId58" Type="http://schemas.openxmlformats.org/officeDocument/2006/relationships/slide" Target="slides/slide50.xml"/><Relationship Id="rId74" Type="http://schemas.openxmlformats.org/officeDocument/2006/relationships/slide" Target="slides/slide66.xml"/><Relationship Id="rId79" Type="http://schemas.openxmlformats.org/officeDocument/2006/relationships/slide" Target="slides/slide71.xml"/><Relationship Id="rId102" Type="http://schemas.openxmlformats.org/officeDocument/2006/relationships/slide" Target="slides/slide94.xml"/><Relationship Id="rId123" Type="http://schemas.openxmlformats.org/officeDocument/2006/relationships/slide" Target="slides/slide115.xml"/><Relationship Id="rId128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82.xml"/><Relationship Id="rId95" Type="http://schemas.openxmlformats.org/officeDocument/2006/relationships/slide" Target="slides/slide87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43" Type="http://schemas.openxmlformats.org/officeDocument/2006/relationships/slide" Target="slides/slide35.xml"/><Relationship Id="rId48" Type="http://schemas.openxmlformats.org/officeDocument/2006/relationships/slide" Target="slides/slide40.xml"/><Relationship Id="rId64" Type="http://schemas.openxmlformats.org/officeDocument/2006/relationships/slide" Target="slides/slide56.xml"/><Relationship Id="rId69" Type="http://schemas.openxmlformats.org/officeDocument/2006/relationships/slide" Target="slides/slide61.xml"/><Relationship Id="rId113" Type="http://schemas.openxmlformats.org/officeDocument/2006/relationships/slide" Target="slides/slide105.xml"/><Relationship Id="rId118" Type="http://schemas.openxmlformats.org/officeDocument/2006/relationships/slide" Target="slides/slide110.xml"/><Relationship Id="rId80" Type="http://schemas.openxmlformats.org/officeDocument/2006/relationships/slide" Target="slides/slide72.xml"/><Relationship Id="rId85" Type="http://schemas.openxmlformats.org/officeDocument/2006/relationships/slide" Target="slides/slide7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59" Type="http://schemas.openxmlformats.org/officeDocument/2006/relationships/slide" Target="slides/slide51.xml"/><Relationship Id="rId103" Type="http://schemas.openxmlformats.org/officeDocument/2006/relationships/slide" Target="slides/slide95.xml"/><Relationship Id="rId108" Type="http://schemas.openxmlformats.org/officeDocument/2006/relationships/slide" Target="slides/slide100.xml"/><Relationship Id="rId124" Type="http://schemas.openxmlformats.org/officeDocument/2006/relationships/notesMaster" Target="notesMasters/notesMaster1.xml"/><Relationship Id="rId129" Type="http://schemas.openxmlformats.org/officeDocument/2006/relationships/tableStyles" Target="tableStyles.xml"/><Relationship Id="rId54" Type="http://schemas.openxmlformats.org/officeDocument/2006/relationships/slide" Target="slides/slide46.xml"/><Relationship Id="rId70" Type="http://schemas.openxmlformats.org/officeDocument/2006/relationships/slide" Target="slides/slide62.xml"/><Relationship Id="rId75" Type="http://schemas.openxmlformats.org/officeDocument/2006/relationships/slide" Target="slides/slide67.xml"/><Relationship Id="rId91" Type="http://schemas.openxmlformats.org/officeDocument/2006/relationships/slide" Target="slides/slide83.xml"/><Relationship Id="rId96" Type="http://schemas.openxmlformats.org/officeDocument/2006/relationships/slide" Target="slides/slide88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49" Type="http://schemas.openxmlformats.org/officeDocument/2006/relationships/slide" Target="slides/slide41.xml"/><Relationship Id="rId114" Type="http://schemas.openxmlformats.org/officeDocument/2006/relationships/slide" Target="slides/slide106.xml"/><Relationship Id="rId119" Type="http://schemas.openxmlformats.org/officeDocument/2006/relationships/slide" Target="slides/slide111.xml"/><Relationship Id="rId44" Type="http://schemas.openxmlformats.org/officeDocument/2006/relationships/slide" Target="slides/slide36.xml"/><Relationship Id="rId60" Type="http://schemas.openxmlformats.org/officeDocument/2006/relationships/slide" Target="slides/slide52.xml"/><Relationship Id="rId65" Type="http://schemas.openxmlformats.org/officeDocument/2006/relationships/slide" Target="slides/slide57.xml"/><Relationship Id="rId81" Type="http://schemas.openxmlformats.org/officeDocument/2006/relationships/slide" Target="slides/slide73.xml"/><Relationship Id="rId86" Type="http://schemas.openxmlformats.org/officeDocument/2006/relationships/slide" Target="slides/slide7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39" Type="http://schemas.openxmlformats.org/officeDocument/2006/relationships/slide" Target="slides/slide31.xml"/><Relationship Id="rId109" Type="http://schemas.openxmlformats.org/officeDocument/2006/relationships/slide" Target="slides/slide101.xml"/><Relationship Id="rId34" Type="http://schemas.openxmlformats.org/officeDocument/2006/relationships/slide" Target="slides/slide26.xml"/><Relationship Id="rId50" Type="http://schemas.openxmlformats.org/officeDocument/2006/relationships/slide" Target="slides/slide42.xml"/><Relationship Id="rId55" Type="http://schemas.openxmlformats.org/officeDocument/2006/relationships/slide" Target="slides/slide47.xml"/><Relationship Id="rId76" Type="http://schemas.openxmlformats.org/officeDocument/2006/relationships/slide" Target="slides/slide68.xml"/><Relationship Id="rId97" Type="http://schemas.openxmlformats.org/officeDocument/2006/relationships/slide" Target="slides/slide89.xml"/><Relationship Id="rId104" Type="http://schemas.openxmlformats.org/officeDocument/2006/relationships/slide" Target="slides/slide96.xml"/><Relationship Id="rId120" Type="http://schemas.openxmlformats.org/officeDocument/2006/relationships/slide" Target="slides/slide112.xml"/><Relationship Id="rId125" Type="http://schemas.openxmlformats.org/officeDocument/2006/relationships/handoutMaster" Target="handoutMasters/handoutMaster1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63.xml"/><Relationship Id="rId92" Type="http://schemas.openxmlformats.org/officeDocument/2006/relationships/slide" Target="slides/slide84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1.xml"/><Relationship Id="rId24" Type="http://schemas.openxmlformats.org/officeDocument/2006/relationships/slide" Target="slides/slide16.xml"/><Relationship Id="rId40" Type="http://schemas.openxmlformats.org/officeDocument/2006/relationships/slide" Target="slides/slide32.xml"/><Relationship Id="rId45" Type="http://schemas.openxmlformats.org/officeDocument/2006/relationships/slide" Target="slides/slide37.xml"/><Relationship Id="rId66" Type="http://schemas.openxmlformats.org/officeDocument/2006/relationships/slide" Target="slides/slide58.xml"/><Relationship Id="rId87" Type="http://schemas.openxmlformats.org/officeDocument/2006/relationships/slide" Target="slides/slide79.xml"/><Relationship Id="rId110" Type="http://schemas.openxmlformats.org/officeDocument/2006/relationships/slide" Target="slides/slide102.xml"/><Relationship Id="rId115" Type="http://schemas.openxmlformats.org/officeDocument/2006/relationships/slide" Target="slides/slide107.xml"/><Relationship Id="rId61" Type="http://schemas.openxmlformats.org/officeDocument/2006/relationships/slide" Target="slides/slide53.xml"/><Relationship Id="rId82" Type="http://schemas.openxmlformats.org/officeDocument/2006/relationships/slide" Target="slides/slide74.xml"/><Relationship Id="rId19" Type="http://schemas.openxmlformats.org/officeDocument/2006/relationships/slide" Target="slides/slide11.xml"/><Relationship Id="rId14" Type="http://schemas.openxmlformats.org/officeDocument/2006/relationships/slide" Target="slides/slide6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56" Type="http://schemas.openxmlformats.org/officeDocument/2006/relationships/slide" Target="slides/slide48.xml"/><Relationship Id="rId77" Type="http://schemas.openxmlformats.org/officeDocument/2006/relationships/slide" Target="slides/slide69.xml"/><Relationship Id="rId100" Type="http://schemas.openxmlformats.org/officeDocument/2006/relationships/slide" Target="slides/slide92.xml"/><Relationship Id="rId105" Type="http://schemas.openxmlformats.org/officeDocument/2006/relationships/slide" Target="slides/slide97.xml"/><Relationship Id="rId126" Type="http://schemas.openxmlformats.org/officeDocument/2006/relationships/presProps" Target="presProp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3.xml"/><Relationship Id="rId72" Type="http://schemas.openxmlformats.org/officeDocument/2006/relationships/slide" Target="slides/slide64.xml"/><Relationship Id="rId93" Type="http://schemas.openxmlformats.org/officeDocument/2006/relationships/slide" Target="slides/slide85.xml"/><Relationship Id="rId98" Type="http://schemas.openxmlformats.org/officeDocument/2006/relationships/slide" Target="slides/slide90.xml"/><Relationship Id="rId121" Type="http://schemas.openxmlformats.org/officeDocument/2006/relationships/slide" Target="slides/slide113.xml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17.xml"/><Relationship Id="rId46" Type="http://schemas.openxmlformats.org/officeDocument/2006/relationships/slide" Target="slides/slide38.xml"/><Relationship Id="rId67" Type="http://schemas.openxmlformats.org/officeDocument/2006/relationships/slide" Target="slides/slide59.xml"/><Relationship Id="rId116" Type="http://schemas.openxmlformats.org/officeDocument/2006/relationships/slide" Target="slides/slide108.xml"/><Relationship Id="rId20" Type="http://schemas.openxmlformats.org/officeDocument/2006/relationships/slide" Target="slides/slide12.xml"/><Relationship Id="rId41" Type="http://schemas.openxmlformats.org/officeDocument/2006/relationships/slide" Target="slides/slide33.xml"/><Relationship Id="rId62" Type="http://schemas.openxmlformats.org/officeDocument/2006/relationships/slide" Target="slides/slide54.xml"/><Relationship Id="rId83" Type="http://schemas.openxmlformats.org/officeDocument/2006/relationships/slide" Target="slides/slide75.xml"/><Relationship Id="rId88" Type="http://schemas.openxmlformats.org/officeDocument/2006/relationships/slide" Target="slides/slide80.xml"/><Relationship Id="rId111" Type="http://schemas.openxmlformats.org/officeDocument/2006/relationships/slide" Target="slides/slide103.xml"/><Relationship Id="rId15" Type="http://schemas.openxmlformats.org/officeDocument/2006/relationships/slide" Target="slides/slide7.xml"/><Relationship Id="rId36" Type="http://schemas.openxmlformats.org/officeDocument/2006/relationships/slide" Target="slides/slide28.xml"/><Relationship Id="rId57" Type="http://schemas.openxmlformats.org/officeDocument/2006/relationships/slide" Target="slides/slide49.xml"/><Relationship Id="rId106" Type="http://schemas.openxmlformats.org/officeDocument/2006/relationships/slide" Target="slides/slide98.xml"/><Relationship Id="rId127" Type="http://schemas.openxmlformats.org/officeDocument/2006/relationships/viewProps" Target="viewProps.xml"/><Relationship Id="rId10" Type="http://schemas.openxmlformats.org/officeDocument/2006/relationships/slide" Target="slides/slide2.xml"/><Relationship Id="rId31" Type="http://schemas.openxmlformats.org/officeDocument/2006/relationships/slide" Target="slides/slide23.xml"/><Relationship Id="rId52" Type="http://schemas.openxmlformats.org/officeDocument/2006/relationships/slide" Target="slides/slide44.xml"/><Relationship Id="rId73" Type="http://schemas.openxmlformats.org/officeDocument/2006/relationships/slide" Target="slides/slide65.xml"/><Relationship Id="rId78" Type="http://schemas.openxmlformats.org/officeDocument/2006/relationships/slide" Target="slides/slide70.xml"/><Relationship Id="rId94" Type="http://schemas.openxmlformats.org/officeDocument/2006/relationships/slide" Target="slides/slide86.xml"/><Relationship Id="rId99" Type="http://schemas.openxmlformats.org/officeDocument/2006/relationships/slide" Target="slides/slide91.xml"/><Relationship Id="rId101" Type="http://schemas.openxmlformats.org/officeDocument/2006/relationships/slide" Target="slides/slide93.xml"/><Relationship Id="rId122" Type="http://schemas.openxmlformats.org/officeDocument/2006/relationships/slide" Target="slides/slide1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26" Type="http://schemas.openxmlformats.org/officeDocument/2006/relationships/slide" Target="slides/slide1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0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265B18C-B97D-D147-BF1C-E5BA5B8A4A84}" type="datetimeFigureOut">
              <a:rPr lang="en-US" smtClean="0"/>
              <a:pPr/>
              <a:t>4/14/2015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A962F9-A48C-264F-93F1-A290A437419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522584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68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fld id="{A44E371F-9BFA-4F6B-BF36-275653E4AE5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060254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1E101E-B703-4926-9856-699E0BC263C8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464213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94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894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960565051"/>
      </p:ext>
    </p:extLst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8DF531ED-4B69-4C7A-9082-AAD5DC2BA221}" type="slidenum">
              <a:rPr lang="en-US" sz="1200" kern="1200">
                <a:solidFill>
                  <a:prstClr val="black"/>
                </a:solidFill>
                <a:latin typeface="Arial" pitchFamily="34" charset="0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113</a:t>
            </a:fld>
            <a:endParaRPr lang="en-US" sz="1200" kern="1200">
              <a:solidFill>
                <a:prstClr val="black"/>
              </a:solidFill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459450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6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16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sz="1200" baseline="0" dirty="0" smtClean="0"/>
              <a:t>Material recognition.</a:t>
            </a:r>
          </a:p>
          <a:p>
            <a:pPr>
              <a:spcBef>
                <a:spcPct val="0"/>
              </a:spcBef>
            </a:pPr>
            <a:r>
              <a:rPr lang="en-US" sz="1200" dirty="0" smtClean="0"/>
              <a:t>Segmentation.</a:t>
            </a:r>
            <a:r>
              <a:rPr lang="en-US" sz="1200" baseline="0" dirty="0" smtClean="0"/>
              <a:t> </a:t>
            </a:r>
            <a:endParaRPr lang="en-US" dirty="0" smtClean="0"/>
          </a:p>
          <a:p>
            <a:pPr>
              <a:spcBef>
                <a:spcPct val="0"/>
              </a:spcBef>
            </a:pPr>
            <a:endParaRPr lang="en-US" altLang="en-US" sz="1200" dirty="0" smtClean="0"/>
          </a:p>
          <a:p>
            <a:pPr>
              <a:spcBef>
                <a:spcPct val="0"/>
              </a:spcBef>
            </a:pPr>
            <a:endParaRPr lang="en-US" sz="1200" dirty="0" smtClean="0"/>
          </a:p>
        </p:txBody>
      </p:sp>
    </p:spTree>
    <p:extLst>
      <p:ext uri="{BB962C8B-B14F-4D97-AF65-F5344CB8AC3E}">
        <p14:creationId xmlns:p14="http://schemas.microsoft.com/office/powerpoint/2010/main" val="99588666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4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74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2530743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993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340994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altLang="en-US" sz="1200" dirty="0" smtClean="0"/>
              <a:t>Texture is indicative of material</a:t>
            </a:r>
          </a:p>
          <a:p>
            <a:pPr>
              <a:spcBef>
                <a:spcPct val="0"/>
              </a:spcBef>
            </a:pPr>
            <a:endParaRPr lang="en-US" altLang="en-US" sz="1200" dirty="0" smtClean="0"/>
          </a:p>
          <a:p>
            <a:endParaRPr lang="en-US" dirty="0" smtClean="0"/>
          </a:p>
        </p:txBody>
      </p:sp>
      <p:sp>
        <p:nvSpPr>
          <p:cNvPr id="34099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A845F2C-A55F-4C01-B6BD-69B39E8BA656}" type="slidenum">
              <a:rPr lang="en-US" smtClean="0"/>
              <a:pPr/>
              <a:t>17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427917020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4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74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10008272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041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343042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 smtClean="0"/>
              <a:t>Texture is indicative of object type, especially when shape</a:t>
            </a:r>
            <a:r>
              <a:rPr lang="en-US" baseline="0" dirty="0" smtClean="0"/>
              <a:t> information is not useful</a:t>
            </a:r>
            <a:endParaRPr lang="en-US" dirty="0" smtClean="0"/>
          </a:p>
        </p:txBody>
      </p:sp>
      <p:sp>
        <p:nvSpPr>
          <p:cNvPr id="34304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9B68EF8-367A-4715-9E5D-B1DF4B40B42F}" type="slidenum">
              <a:rPr lang="en-US" smtClean="0"/>
              <a:pPr/>
              <a:t>19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84777744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4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74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89026721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64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64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Texture is indicative of object type, especially when shape</a:t>
            </a:r>
            <a:r>
              <a:rPr lang="en-US" baseline="0" dirty="0" smtClean="0"/>
              <a:t> information is not useful</a:t>
            </a:r>
            <a:endParaRPr lang="en-US" dirty="0" smtClean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43743710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4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74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6770486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11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611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0161688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25271343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233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51234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35123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096210E-9E0B-4744-890D-C6EF81DCC557}" type="slidenum">
              <a:rPr lang="en-US" smtClean="0"/>
              <a:pPr/>
              <a:t>24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420240127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4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84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47395656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9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95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77116279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05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05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3512827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353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56354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texture discriminability</a:t>
            </a:r>
            <a:r>
              <a:rPr lang="en-US" baseline="0" dirty="0" smtClean="0"/>
              <a:t> can </a:t>
            </a:r>
            <a:r>
              <a:rPr lang="en-US" dirty="0" smtClean="0"/>
              <a:t>depend</a:t>
            </a:r>
            <a:r>
              <a:rPr lang="en-US" baseline="0" dirty="0" smtClean="0"/>
              <a:t> </a:t>
            </a:r>
            <a:r>
              <a:rPr lang="en-US" dirty="0" smtClean="0"/>
              <a:t>on scale</a:t>
            </a:r>
          </a:p>
        </p:txBody>
      </p:sp>
      <p:sp>
        <p:nvSpPr>
          <p:cNvPr id="35635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16881FA-0F9A-4312-99A4-F5B09C54B2DD}" type="slidenum">
              <a:rPr lang="en-US" smtClean="0"/>
              <a:pPr/>
              <a:t>28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63163849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0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0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 smtClean="0"/>
              <a:t> Instead of looking for patterns at the level of arrowheads and triangles, we could look for even simpler</a:t>
            </a:r>
            <a:r>
              <a:rPr lang="en-US" baseline="0" dirty="0" smtClean="0"/>
              <a:t> </a:t>
            </a:r>
            <a:r>
              <a:rPr lang="en-US" dirty="0" smtClean="0"/>
              <a:t>pattern elements — dots and bars, say — and then reason about their spatial layout.</a:t>
            </a:r>
          </a:p>
          <a:p>
            <a:r>
              <a:rPr lang="en-US" dirty="0" smtClean="0"/>
              <a:t>The advantage of this approach is that it is easy to look for simple pattern elements by filtering an </a:t>
            </a:r>
            <a:r>
              <a:rPr lang="en-US" dirty="0" smtClean="0"/>
              <a:t>image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00106233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44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60450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36045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0CBD3E5-D1C7-41EE-896F-C03409F9AE8D}" type="slidenum">
              <a:rPr lang="en-US" smtClean="0"/>
              <a:pPr/>
              <a:t>30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33766048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49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62498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36249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F7004FB-0B0F-41F5-8FAD-E485DD60D9B5}" type="slidenum">
              <a:rPr lang="en-US" smtClean="0"/>
              <a:pPr/>
              <a:t>31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24578194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593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66594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36659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BEEC8F9-771F-42D1-84FE-6421A8C90DB4}" type="slidenum">
              <a:rPr lang="en-US" smtClean="0"/>
              <a:pPr/>
              <a:t>32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2243450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4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68642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36864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C988C6A-CB79-4B75-A64E-2A5F58482245}" type="slidenum">
              <a:rPr lang="en-US" smtClean="0"/>
              <a:pPr/>
              <a:t>33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2279603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44E371F-9BFA-4F6B-BF36-275653E4AE58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283291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68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70690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37069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E363397-E4AF-47C2-B316-5A6D1AAAEBD1}" type="slidenum">
              <a:rPr lang="en-US" smtClean="0"/>
              <a:pPr/>
              <a:t>34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76892707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15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15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05384921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76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73762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37376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F8D579B-2187-4A01-AB8E-F383C9CE8607}" type="slidenum">
              <a:rPr lang="en-US" smtClean="0"/>
              <a:pPr/>
              <a:t>36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21693590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57332804-55E6-48A7-A691-13A2EA49647F}" type="slidenum">
              <a:rPr lang="en-US" sz="1200" kern="1200">
                <a:solidFill>
                  <a:prstClr val="black"/>
                </a:solidFill>
                <a:latin typeface="Arial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37</a:t>
            </a:fld>
            <a:endParaRPr lang="en-US" sz="1200" kern="1200">
              <a:solidFill>
                <a:prstClr val="black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92163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2164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  <p:sp>
        <p:nvSpPr>
          <p:cNvPr id="92165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2AEBE52A-F3B8-4995-B408-4B2AE74E775D}" type="slidenum">
              <a:rPr lang="en-US" sz="1200" kern="1200">
                <a:solidFill>
                  <a:prstClr val="black"/>
                </a:solidFill>
                <a:latin typeface="Arial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37</a:t>
            </a:fld>
            <a:endParaRPr lang="en-US" sz="1200" kern="1200">
              <a:solidFill>
                <a:prstClr val="black"/>
              </a:solidFill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448547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A19D2EEE-7ECB-4D37-9EEC-B87249E9B131}" type="slidenum">
              <a:rPr lang="en-US" sz="1200" kern="1200">
                <a:solidFill>
                  <a:prstClr val="black"/>
                </a:solidFill>
                <a:latin typeface="Arial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38</a:t>
            </a:fld>
            <a:endParaRPr lang="en-US" sz="1200" kern="1200">
              <a:solidFill>
                <a:prstClr val="black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9318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3188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>
              <a:latin typeface="Arial" pitchFamily="34" charset="0"/>
            </a:endParaRPr>
          </a:p>
        </p:txBody>
      </p:sp>
      <p:sp>
        <p:nvSpPr>
          <p:cNvPr id="93189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7E358EE8-E338-4F63-B372-EBE1ED86AC0B}" type="slidenum">
              <a:rPr lang="en-US" sz="1200" kern="1200">
                <a:solidFill>
                  <a:prstClr val="black"/>
                </a:solidFill>
                <a:latin typeface="Arial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38</a:t>
            </a:fld>
            <a:endParaRPr lang="en-US" sz="1200" kern="1200">
              <a:solidFill>
                <a:prstClr val="black"/>
              </a:solidFill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219409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80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75810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The </a:t>
            </a:r>
            <a:r>
              <a:rPr lang="en-US" dirty="0" smtClean="0"/>
              <a:t>choice of scale is important for description</a:t>
            </a:r>
          </a:p>
          <a:p>
            <a:pPr eaLnBrk="1" hangingPunct="1"/>
            <a:endParaRPr lang="en-US" dirty="0" smtClean="0"/>
          </a:p>
        </p:txBody>
      </p:sp>
      <p:sp>
        <p:nvSpPr>
          <p:cNvPr id="37581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CF6D713-877F-4B12-B99E-119B111D43CF}" type="slidenum">
              <a:rPr lang="en-US" smtClean="0"/>
              <a:pPr/>
              <a:t>39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25047427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2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25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19758297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905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379906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 smtClean="0"/>
              <a:t>By analogy with the human visual cortex, it is usual to use at</a:t>
            </a:r>
            <a:r>
              <a:rPr lang="en-US" baseline="0" dirty="0" smtClean="0"/>
              <a:t> </a:t>
            </a:r>
            <a:r>
              <a:rPr lang="en-US" dirty="0" smtClean="0"/>
              <a:t>least one spot filter and a collection of oriented bar filters at different orientations,</a:t>
            </a:r>
            <a:r>
              <a:rPr lang="en-US" baseline="0" dirty="0" smtClean="0"/>
              <a:t> </a:t>
            </a:r>
            <a:r>
              <a:rPr lang="en-US" dirty="0" smtClean="0"/>
              <a:t>scales and phases</a:t>
            </a:r>
          </a:p>
        </p:txBody>
      </p:sp>
      <p:sp>
        <p:nvSpPr>
          <p:cNvPr id="37990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252A77E-6543-4FB0-94D6-99F65A5E6759}" type="slidenum">
              <a:rPr lang="en-US" smtClean="0"/>
              <a:pPr/>
              <a:t>41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89767580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44E371F-9BFA-4F6B-BF36-275653E4AE58}" type="slidenum">
              <a:rPr lang="en-US" smtClean="0"/>
              <a:pPr>
                <a:defRPr/>
              </a:pPr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371391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44E371F-9BFA-4F6B-BF36-275653E4AE58}" type="slidenum">
              <a:rPr lang="en-US" smtClean="0"/>
              <a:pPr>
                <a:defRPr/>
              </a:pPr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88004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 smtClean="0"/>
              <a:t>Texture is a phenomenon that is widespread, easy to recognize and hard to define.  </a:t>
            </a:r>
          </a:p>
          <a:p>
            <a:endParaRPr lang="en-US" dirty="0" smtClean="0"/>
          </a:p>
          <a:p>
            <a:r>
              <a:rPr lang="en-US" dirty="0" smtClean="0"/>
              <a:t>views of large numbers of small objects are often best thought of as textures:</a:t>
            </a:r>
            <a:r>
              <a:rPr lang="en-US" baseline="0" dirty="0" smtClean="0"/>
              <a:t> </a:t>
            </a:r>
            <a:r>
              <a:rPr lang="en-US" i="1" dirty="0" smtClean="0"/>
              <a:t>grass, foliage, brush, pebbles and </a:t>
            </a:r>
            <a:r>
              <a:rPr lang="en-US" i="1" dirty="0" smtClean="0"/>
              <a:t>hair</a:t>
            </a:r>
          </a:p>
          <a:p>
            <a:endParaRPr lang="en-US" dirty="0" smtClean="0"/>
          </a:p>
          <a:p>
            <a:r>
              <a:rPr lang="en-US" dirty="0" smtClean="0"/>
              <a:t>many surfaces are marked with orderly patterns that look like large numbers of small objects: </a:t>
            </a:r>
            <a:r>
              <a:rPr lang="en-US" i="1" dirty="0" smtClean="0"/>
              <a:t>the spots of animals like leopards or cheetahs; the stripes of</a:t>
            </a:r>
          </a:p>
          <a:p>
            <a:r>
              <a:rPr lang="en-US" i="1" dirty="0" smtClean="0"/>
              <a:t>animals like tigers or zebras; the patterns on bark, wood and skin.</a:t>
            </a:r>
            <a:endParaRPr lang="en-US" i="1" dirty="0" smtClean="0"/>
          </a:p>
        </p:txBody>
      </p:sp>
    </p:spTree>
    <p:extLst>
      <p:ext uri="{BB962C8B-B14F-4D97-AF65-F5344CB8AC3E}">
        <p14:creationId xmlns:p14="http://schemas.microsoft.com/office/powerpoint/2010/main" val="129554060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44E371F-9BFA-4F6B-BF36-275653E4AE58}" type="slidenum">
              <a:rPr lang="en-US" smtClean="0"/>
              <a:pPr>
                <a:defRPr/>
              </a:pPr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7616502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44E371F-9BFA-4F6B-BF36-275653E4AE58}" type="slidenum">
              <a:rPr lang="en-US" smtClean="0"/>
              <a:pPr>
                <a:defRPr/>
              </a:pPr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0689576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44E371F-9BFA-4F6B-BF36-275653E4AE58}" type="slidenum">
              <a:rPr lang="en-US" smtClean="0"/>
              <a:pPr>
                <a:defRPr/>
              </a:pPr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6635144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44E371F-9BFA-4F6B-BF36-275653E4AE58}" type="slidenum">
              <a:rPr lang="en-US" smtClean="0"/>
              <a:pPr>
                <a:defRPr/>
              </a:pPr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2036295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44E371F-9BFA-4F6B-BF36-275653E4AE58}" type="slidenum">
              <a:rPr lang="en-US" smtClean="0"/>
              <a:pPr>
                <a:defRPr/>
              </a:pPr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2763468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7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44E371F-9BFA-4F6B-BF36-275653E4AE58}" type="slidenum">
              <a:rPr lang="en-US" smtClean="0"/>
              <a:pPr>
                <a:defRPr/>
              </a:pPr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9829093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8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44E371F-9BFA-4F6B-BF36-275653E4AE58}" type="slidenum">
              <a:rPr lang="en-US" smtClean="0"/>
              <a:pPr>
                <a:defRPr/>
              </a:pPr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1423520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9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44E371F-9BFA-4F6B-BF36-275653E4AE58}" type="slidenum">
              <a:rPr lang="en-US" smtClean="0"/>
              <a:pPr>
                <a:defRPr/>
              </a:pPr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4121661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10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44E371F-9BFA-4F6B-BF36-275653E4AE58}" type="slidenum">
              <a:rPr lang="en-US" smtClean="0"/>
              <a:pPr>
                <a:defRPr/>
              </a:pPr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5371425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11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44E371F-9BFA-4F6B-BF36-275653E4AE58}" type="slidenum">
              <a:rPr lang="en-US" smtClean="0"/>
              <a:pPr>
                <a:defRPr/>
              </a:pPr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86249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89090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  <p:sp>
        <p:nvSpPr>
          <p:cNvPr id="8909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9E22CBE-ED8B-45BA-9A6E-348B1A39EBB6}" type="slidenum">
              <a:rPr lang="en-US" smtClean="0"/>
              <a:pPr/>
              <a:t>9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106994568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12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44E371F-9BFA-4F6B-BF36-275653E4AE58}" type="slidenum">
              <a:rPr lang="en-US" smtClean="0"/>
              <a:pPr>
                <a:defRPr/>
              </a:pPr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756231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13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44E371F-9BFA-4F6B-BF36-275653E4AE58}" type="slidenum">
              <a:rPr lang="en-US" smtClean="0"/>
              <a:pPr>
                <a:defRPr/>
              </a:pPr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2312475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14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44E371F-9BFA-4F6B-BF36-275653E4AE58}" type="slidenum">
              <a:rPr lang="en-US" smtClean="0"/>
              <a:pPr>
                <a:defRPr/>
              </a:pPr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748026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15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44E371F-9BFA-4F6B-BF36-275653E4AE58}" type="slidenum">
              <a:rPr lang="en-US" smtClean="0"/>
              <a:pPr>
                <a:defRPr/>
              </a:pPr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361012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16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44E371F-9BFA-4F6B-BF36-275653E4AE58}" type="slidenum">
              <a:rPr lang="en-US" smtClean="0"/>
              <a:pPr>
                <a:defRPr/>
              </a:pPr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435096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18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44E371F-9BFA-4F6B-BF36-275653E4AE58}" type="slidenum">
              <a:rPr lang="en-US" smtClean="0"/>
              <a:pPr>
                <a:defRPr/>
              </a:pPr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495826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44E371F-9BFA-4F6B-BF36-275653E4AE58}" type="slidenum">
              <a:rPr lang="en-US" smtClean="0"/>
              <a:pPr>
                <a:defRPr/>
              </a:pPr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4004339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44E371F-9BFA-4F6B-BF36-275653E4AE58}" type="slidenum">
              <a:rPr lang="en-US" smtClean="0"/>
              <a:pPr>
                <a:defRPr/>
              </a:pPr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8273633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44E371F-9BFA-4F6B-BF36-275653E4AE58}" type="slidenum">
              <a:rPr lang="en-US" smtClean="0"/>
              <a:pPr>
                <a:defRPr/>
              </a:pPr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5201067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892191D5-56CB-4135-809D-BC62D6A4D5A9}" type="slidenum">
              <a:rPr lang="en-US" sz="1200" kern="1200">
                <a:solidFill>
                  <a:prstClr val="black"/>
                </a:solidFill>
                <a:latin typeface="Arial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67</a:t>
            </a:fld>
            <a:endParaRPr lang="en-US" sz="1200" kern="1200">
              <a:solidFill>
                <a:prstClr val="black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952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52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62156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705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328706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  <p:sp>
        <p:nvSpPr>
          <p:cNvPr id="32870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95D4ECF-0E2E-4D7C-A7DB-408F42066A54}" type="slidenum">
              <a:rPr lang="en-US" smtClean="0"/>
              <a:pPr/>
              <a:t>10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776513456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561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578562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  <p:sp>
        <p:nvSpPr>
          <p:cNvPr id="57856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6389CE7-0552-421C-9EAD-8267410F30F9}" type="slidenum">
              <a:rPr lang="en-US" smtClean="0"/>
              <a:pPr/>
              <a:t>69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372821436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2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8026937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04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605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918821803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6AECCB7-A4D8-4EC6-8A7B-F28B1584F357}" type="slidenum">
              <a:rPr lang="en-US" smtClean="0"/>
              <a:pPr/>
              <a:t>74</a:t>
            </a:fld>
            <a:endParaRPr lang="en-US" smtClean="0"/>
          </a:p>
        </p:txBody>
      </p:sp>
      <p:sp>
        <p:nvSpPr>
          <p:cNvPr id="3891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31368231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1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3006521-52FF-4F0D-9BC4-2F98EA076D6C}" type="slidenum">
              <a:rPr lang="en-US" smtClean="0"/>
              <a:pPr/>
              <a:t>75</a:t>
            </a:fld>
            <a:endParaRPr lang="en-US" smtClean="0"/>
          </a:p>
        </p:txBody>
      </p:sp>
      <p:sp>
        <p:nvSpPr>
          <p:cNvPr id="391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11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164234902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872103263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56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56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914227175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56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56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983009325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66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66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128142617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28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629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4601188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80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280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936486849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7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77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919727612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61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399362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lnSpc>
                <a:spcPct val="90000"/>
              </a:lnSpc>
            </a:pPr>
            <a:endParaRPr lang="en-US" sz="2400" dirty="0" smtClean="0">
              <a:cs typeface="Arial" charset="0"/>
            </a:endParaRPr>
          </a:p>
        </p:txBody>
      </p:sp>
      <p:sp>
        <p:nvSpPr>
          <p:cNvPr id="39936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71FA5BE-466A-490A-BBB2-262CA26358EE}" type="slidenum">
              <a:rPr lang="en-US" smtClean="0"/>
              <a:pPr/>
              <a:t>82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372879637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409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401410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  <p:sp>
        <p:nvSpPr>
          <p:cNvPr id="40141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3FC26AE-879C-4FE4-A2BF-CF43BA5EA2C0}" type="slidenum">
              <a:rPr lang="en-US" smtClean="0"/>
              <a:pPr/>
              <a:t>83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427716347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7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87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522445087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48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448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07676489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hangingPunct="0"/>
            <a:fld id="{9D34D32B-6F55-44CB-A722-B3156AB04F55}" type="slidenum">
              <a:rPr lang="en-US" sz="1100" smtClean="0">
                <a:solidFill>
                  <a:srgbClr val="000000"/>
                </a:solidFill>
                <a:latin typeface="Times New Roman" pitchFamily="18" charset="0"/>
              </a:rPr>
              <a:pPr eaLnBrk="0" hangingPunct="0"/>
              <a:t>86</a:t>
            </a:fld>
            <a:endParaRPr lang="en-US" sz="11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06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16013" y="303213"/>
            <a:ext cx="4622800" cy="3467100"/>
          </a:xfrm>
          <a:solidFill>
            <a:srgbClr val="FFFFFF"/>
          </a:solidFill>
          <a:ln/>
        </p:spPr>
      </p:sp>
      <p:sp>
        <p:nvSpPr>
          <p:cNvPr id="406532" name="Text Box 3"/>
          <p:cNvSpPr txBox="1">
            <a:spLocks noChangeArrowheads="1"/>
          </p:cNvSpPr>
          <p:nvPr/>
        </p:nvSpPr>
        <p:spPr bwMode="auto">
          <a:xfrm>
            <a:off x="503238" y="4267200"/>
            <a:ext cx="5851525" cy="405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6493" tIns="43247" rIns="86493" bIns="43247" anchor="ctr"/>
          <a:lstStyle/>
          <a:p>
            <a:pPr algn="ctr" eaLnBrk="0" hangingPunct="0"/>
            <a:endParaRPr lang="en-US" sz="230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4446915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6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F8C1A0B-8A0E-4007-8E28-F01DFB90AB99}" type="slidenum">
              <a:rPr lang="en-US" smtClean="0"/>
              <a:pPr/>
              <a:t>87</a:t>
            </a:fld>
            <a:endParaRPr lang="en-US" smtClean="0"/>
          </a:p>
        </p:txBody>
      </p:sp>
      <p:sp>
        <p:nvSpPr>
          <p:cNvPr id="410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06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548401534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1843870-114A-4B8F-858B-551AF4A6CA56}" type="slidenum">
              <a:rPr lang="en-US" smtClean="0"/>
              <a:pPr/>
              <a:t>88</a:t>
            </a:fld>
            <a:endParaRPr lang="en-US" smtClean="0"/>
          </a:p>
        </p:txBody>
      </p:sp>
      <p:sp>
        <p:nvSpPr>
          <p:cNvPr id="412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3775" y="303213"/>
            <a:ext cx="4868863" cy="3652837"/>
          </a:xfrm>
          <a:solidFill>
            <a:srgbClr val="FFFFFF"/>
          </a:solidFill>
          <a:ln/>
        </p:spPr>
      </p:sp>
      <p:sp>
        <p:nvSpPr>
          <p:cNvPr id="412676" name="Text Box 3"/>
          <p:cNvSpPr txBox="1">
            <a:spLocks noChangeArrowheads="1"/>
          </p:cNvSpPr>
          <p:nvPr/>
        </p:nvSpPr>
        <p:spPr bwMode="auto">
          <a:xfrm>
            <a:off x="503238" y="4313238"/>
            <a:ext cx="5854700" cy="4059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eaLnBrk="0" hangingPunct="0"/>
            <a:endParaRPr lang="en-US" sz="2400"/>
          </a:p>
        </p:txBody>
      </p:sp>
      <p:sp>
        <p:nvSpPr>
          <p:cNvPr id="412677" name="Notes Placeholder 4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700390598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hangingPunct="0"/>
            <a:fld id="{7F0A05A2-8F21-496C-985C-D8A0124EDA18}" type="slidenum">
              <a:rPr lang="en-US" sz="1100" smtClean="0">
                <a:solidFill>
                  <a:srgbClr val="000000"/>
                </a:solidFill>
                <a:latin typeface="Times New Roman" pitchFamily="18" charset="0"/>
              </a:rPr>
              <a:pPr eaLnBrk="0" hangingPunct="0"/>
              <a:t>89</a:t>
            </a:fld>
            <a:endParaRPr lang="en-US" sz="11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14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16013" y="303213"/>
            <a:ext cx="4622800" cy="3467100"/>
          </a:xfrm>
          <a:solidFill>
            <a:srgbClr val="FFFFFF"/>
          </a:solidFill>
          <a:ln/>
        </p:spPr>
      </p:sp>
      <p:sp>
        <p:nvSpPr>
          <p:cNvPr id="414724" name="Text Box 3"/>
          <p:cNvSpPr txBox="1">
            <a:spLocks noChangeArrowheads="1"/>
          </p:cNvSpPr>
          <p:nvPr/>
        </p:nvSpPr>
        <p:spPr bwMode="auto">
          <a:xfrm>
            <a:off x="503238" y="4267200"/>
            <a:ext cx="5851525" cy="405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6493" tIns="43247" rIns="86493" bIns="43247" anchor="ctr"/>
          <a:lstStyle/>
          <a:p>
            <a:pPr algn="ctr" eaLnBrk="0" hangingPunct="0"/>
            <a:endParaRPr lang="en-US" sz="230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0410232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1CFA826-57E9-42F7-8452-DF83FCCF670A}" type="slidenum">
              <a:rPr lang="en-US" smtClean="0"/>
              <a:pPr/>
              <a:t>90</a:t>
            </a:fld>
            <a:endParaRPr lang="en-US" smtClean="0"/>
          </a:p>
        </p:txBody>
      </p:sp>
      <p:sp>
        <p:nvSpPr>
          <p:cNvPr id="416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14425" y="303213"/>
            <a:ext cx="4622800" cy="3467100"/>
          </a:xfrm>
          <a:solidFill>
            <a:srgbClr val="FFFFFF"/>
          </a:solidFill>
          <a:ln/>
        </p:spPr>
      </p:sp>
      <p:sp>
        <p:nvSpPr>
          <p:cNvPr id="416772" name="Text Box 3"/>
          <p:cNvSpPr txBox="1">
            <a:spLocks noChangeArrowheads="1"/>
          </p:cNvSpPr>
          <p:nvPr/>
        </p:nvSpPr>
        <p:spPr bwMode="auto">
          <a:xfrm>
            <a:off x="503238" y="4267200"/>
            <a:ext cx="5851525" cy="405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6493" tIns="43247" rIns="86493" bIns="43247" anchor="ctr"/>
          <a:lstStyle/>
          <a:p>
            <a:pPr eaLnBrk="0" hangingPunct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37138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84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34850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We do this by assuming that texture “looks the same” at</a:t>
            </a:r>
            <a:r>
              <a:rPr lang="en-US" baseline="0" dirty="0" smtClean="0"/>
              <a:t> </a:t>
            </a:r>
            <a:r>
              <a:rPr lang="en-US" dirty="0" smtClean="0"/>
              <a:t>different points on a surface; this means that the deformation of the texture</a:t>
            </a:r>
            <a:r>
              <a:rPr lang="en-US" baseline="0" dirty="0" smtClean="0"/>
              <a:t> </a:t>
            </a:r>
            <a:r>
              <a:rPr lang="en-US" dirty="0" smtClean="0"/>
              <a:t>from point to point is a cue to the shape of the surface</a:t>
            </a:r>
          </a:p>
          <a:p>
            <a:pPr eaLnBrk="1" hangingPunct="1"/>
            <a:endParaRPr lang="en-US" dirty="0" smtClean="0"/>
          </a:p>
        </p:txBody>
      </p:sp>
      <p:sp>
        <p:nvSpPr>
          <p:cNvPr id="33485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34AA4EB-95A6-46C8-B6C6-41B212F38EE9}" type="slidenum">
              <a:rPr lang="en-US" smtClean="0"/>
              <a:pPr/>
              <a:t>12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230776790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04B134E-4747-41DF-A4BE-58249D3362B0}" type="slidenum">
              <a:rPr lang="en-US" smtClean="0"/>
              <a:pPr/>
              <a:t>91</a:t>
            </a:fld>
            <a:endParaRPr lang="en-US" smtClean="0"/>
          </a:p>
        </p:txBody>
      </p:sp>
      <p:sp>
        <p:nvSpPr>
          <p:cNvPr id="418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14425" y="303213"/>
            <a:ext cx="4622800" cy="3467100"/>
          </a:xfrm>
          <a:solidFill>
            <a:srgbClr val="FFFFFF"/>
          </a:solidFill>
          <a:ln/>
        </p:spPr>
      </p:sp>
      <p:sp>
        <p:nvSpPr>
          <p:cNvPr id="418820" name="Text Box 3"/>
          <p:cNvSpPr txBox="1">
            <a:spLocks noChangeArrowheads="1"/>
          </p:cNvSpPr>
          <p:nvPr/>
        </p:nvSpPr>
        <p:spPr bwMode="auto">
          <a:xfrm>
            <a:off x="503238" y="4267200"/>
            <a:ext cx="5851525" cy="405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6493" tIns="43247" rIns="86493" bIns="43247" anchor="ctr"/>
          <a:lstStyle/>
          <a:p>
            <a:pPr eaLnBrk="0" hangingPunct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9233088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2E4BC0C-D67B-4A7B-B323-F8B5F99FB9EF}" type="slidenum">
              <a:rPr lang="en-US" smtClean="0"/>
              <a:pPr/>
              <a:t>92</a:t>
            </a:fld>
            <a:endParaRPr lang="en-US" smtClean="0"/>
          </a:p>
        </p:txBody>
      </p:sp>
      <p:sp>
        <p:nvSpPr>
          <p:cNvPr id="420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0600" y="303213"/>
            <a:ext cx="4872038" cy="3654425"/>
          </a:xfrm>
          <a:solidFill>
            <a:srgbClr val="FFFFFF"/>
          </a:solidFill>
          <a:ln/>
        </p:spPr>
      </p:sp>
      <p:sp>
        <p:nvSpPr>
          <p:cNvPr id="420868" name="Text Box 3"/>
          <p:cNvSpPr txBox="1">
            <a:spLocks noChangeArrowheads="1"/>
          </p:cNvSpPr>
          <p:nvPr/>
        </p:nvSpPr>
        <p:spPr bwMode="auto">
          <a:xfrm>
            <a:off x="503238" y="4313238"/>
            <a:ext cx="5854700" cy="406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eaLnBrk="0" hangingPunct="0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3434242074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303213"/>
            <a:ext cx="4872037" cy="3654425"/>
          </a:xfrm>
          <a:solidFill>
            <a:srgbClr val="FFFFFF"/>
          </a:solidFill>
          <a:ln/>
        </p:spPr>
      </p:sp>
      <p:sp>
        <p:nvSpPr>
          <p:cNvPr id="422915" name="Text Box 3"/>
          <p:cNvSpPr txBox="1">
            <a:spLocks noChangeArrowheads="1"/>
          </p:cNvSpPr>
          <p:nvPr/>
        </p:nvSpPr>
        <p:spPr bwMode="auto">
          <a:xfrm>
            <a:off x="503238" y="4314825"/>
            <a:ext cx="5854700" cy="4059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eaLnBrk="0" hangingPunct="0"/>
            <a:endParaRPr lang="en-US" sz="2400">
              <a:latin typeface="Times New Roman" pitchFamily="18" charset="0"/>
            </a:endParaRPr>
          </a:p>
        </p:txBody>
      </p:sp>
      <p:sp>
        <p:nvSpPr>
          <p:cNvPr id="422916" name="Notes Placeholder 3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718566472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9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F04BB41-628C-4B60-840E-F879EF0D7FB4}" type="slidenum">
              <a:rPr lang="en-US" smtClean="0"/>
              <a:pPr/>
              <a:t>94</a:t>
            </a:fld>
            <a:endParaRPr lang="en-US" smtClean="0"/>
          </a:p>
        </p:txBody>
      </p:sp>
      <p:sp>
        <p:nvSpPr>
          <p:cNvPr id="424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249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732098084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5B81BCD-BD87-4CA7-B0C6-EECAF4682CE9}" type="slidenum">
              <a:rPr lang="en-US" smtClean="0"/>
              <a:pPr/>
              <a:t>95</a:t>
            </a:fld>
            <a:endParaRPr lang="en-US" smtClean="0"/>
          </a:p>
        </p:txBody>
      </p:sp>
      <p:sp>
        <p:nvSpPr>
          <p:cNvPr id="427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3775" y="303213"/>
            <a:ext cx="4868863" cy="3652837"/>
          </a:xfrm>
          <a:solidFill>
            <a:srgbClr val="FFFFFF"/>
          </a:solidFill>
          <a:ln/>
        </p:spPr>
      </p:sp>
      <p:sp>
        <p:nvSpPr>
          <p:cNvPr id="427012" name="Text Box 3"/>
          <p:cNvSpPr txBox="1">
            <a:spLocks noChangeArrowheads="1"/>
          </p:cNvSpPr>
          <p:nvPr/>
        </p:nvSpPr>
        <p:spPr bwMode="auto">
          <a:xfrm>
            <a:off x="503238" y="4313238"/>
            <a:ext cx="5854700" cy="4059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eaLnBrk="0" hangingPunct="0"/>
            <a:endParaRPr lang="en-US" sz="2400"/>
          </a:p>
        </p:txBody>
      </p:sp>
      <p:sp>
        <p:nvSpPr>
          <p:cNvPr id="427013" name="Notes Placeholder 4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60541339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0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395056D-614E-4396-AB1B-0AE61ADC4247}" type="slidenum">
              <a:rPr lang="en-US" smtClean="0"/>
              <a:pPr/>
              <a:t>96</a:t>
            </a:fld>
            <a:endParaRPr lang="en-US" smtClean="0"/>
          </a:p>
        </p:txBody>
      </p:sp>
      <p:sp>
        <p:nvSpPr>
          <p:cNvPr id="429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290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412151173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1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1D755A8-632D-49CD-A836-808D224D4270}" type="slidenum">
              <a:rPr lang="en-US" smtClean="0"/>
              <a:pPr/>
              <a:t>97</a:t>
            </a:fld>
            <a:endParaRPr lang="en-US" smtClean="0"/>
          </a:p>
        </p:txBody>
      </p:sp>
      <p:sp>
        <p:nvSpPr>
          <p:cNvPr id="431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11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840554733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1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19E5D76-23F0-42A3-B28D-14F1C4B660A2}" type="slidenum">
              <a:rPr lang="en-US" smtClean="0"/>
              <a:pPr/>
              <a:t>98</a:t>
            </a:fld>
            <a:endParaRPr lang="en-US" smtClean="0"/>
          </a:p>
        </p:txBody>
      </p:sp>
      <p:sp>
        <p:nvSpPr>
          <p:cNvPr id="433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31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98807555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2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133E0A1-8E97-43B6-8703-598CA494921B}" type="slidenum">
              <a:rPr lang="en-US" smtClean="0"/>
              <a:pPr/>
              <a:t>99</a:t>
            </a:fld>
            <a:endParaRPr lang="en-US" smtClean="0"/>
          </a:p>
        </p:txBody>
      </p:sp>
      <p:sp>
        <p:nvSpPr>
          <p:cNvPr id="435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52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516926112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2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A822D6C-7F49-4722-A2E6-D532AE3DF796}" type="slidenum">
              <a:rPr lang="en-US" smtClean="0"/>
              <a:pPr/>
              <a:t>100</a:t>
            </a:fld>
            <a:endParaRPr lang="en-US" smtClean="0"/>
          </a:p>
        </p:txBody>
      </p:sp>
      <p:sp>
        <p:nvSpPr>
          <p:cNvPr id="437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72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7912318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89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689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564809318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2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BED224E-7614-4402-B1DB-F3EFB399FF5A}" type="slidenum">
              <a:rPr lang="en-US" smtClean="0"/>
              <a:pPr/>
              <a:t>101</a:t>
            </a:fld>
            <a:endParaRPr lang="en-US" smtClean="0"/>
          </a:p>
        </p:txBody>
      </p:sp>
      <p:sp>
        <p:nvSpPr>
          <p:cNvPr id="439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92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816703136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3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A363E1E-4250-4F38-BB16-1B5E71B9D3EA}" type="slidenum">
              <a:rPr lang="en-US" smtClean="0"/>
              <a:pPr/>
              <a:t>102</a:t>
            </a:fld>
            <a:endParaRPr lang="en-US" smtClean="0"/>
          </a:p>
        </p:txBody>
      </p:sp>
      <p:sp>
        <p:nvSpPr>
          <p:cNvPr id="4423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23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614618922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4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8470604-EA98-462C-B547-AB6B03465369}" type="slidenum">
              <a:rPr lang="en-US" smtClean="0"/>
              <a:pPr/>
              <a:t>103</a:t>
            </a:fld>
            <a:endParaRPr lang="en-US" smtClean="0"/>
          </a:p>
        </p:txBody>
      </p:sp>
      <p:sp>
        <p:nvSpPr>
          <p:cNvPr id="444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44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280990801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4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BA3CDA1-1A8D-439E-951A-6B2EA2FE960F}" type="slidenum">
              <a:rPr lang="en-US" smtClean="0"/>
              <a:pPr/>
              <a:t>104</a:t>
            </a:fld>
            <a:endParaRPr lang="en-US" smtClean="0"/>
          </a:p>
        </p:txBody>
      </p:sp>
      <p:sp>
        <p:nvSpPr>
          <p:cNvPr id="447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74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842875613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6ECEF48-3BA8-4019-9971-5CA93C072BBA}" type="slidenum">
              <a:rPr lang="en-US" smtClean="0"/>
              <a:pPr/>
              <a:t>105</a:t>
            </a:fld>
            <a:endParaRPr lang="en-US" smtClean="0"/>
          </a:p>
        </p:txBody>
      </p:sp>
      <p:sp>
        <p:nvSpPr>
          <p:cNvPr id="450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5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739735395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6339D05-7D54-4C4C-B9FE-45B8E4075C55}" type="slidenum">
              <a:rPr lang="en-US" smtClean="0"/>
              <a:pPr/>
              <a:t>106</a:t>
            </a:fld>
            <a:endParaRPr lang="en-US" smtClean="0"/>
          </a:p>
        </p:txBody>
      </p:sp>
      <p:sp>
        <p:nvSpPr>
          <p:cNvPr id="453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36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944477554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6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endParaRPr lang="en-US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7187605"/>
      </p:ext>
    </p:extLst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7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322486"/>
      </p:ext>
    </p:extLst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8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7758636"/>
      </p:ext>
    </p:extLst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9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2167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2307C8-829D-4BED-80D0-396216B14B1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53CB9A-9E34-4D09-8302-9742DF7F18E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2B9EF0-7E4F-4554-8D12-4A5B9B407E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66157C-4016-434D-8329-A6BA8E355C7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183299-0AF2-44BD-B8B4-783D6807E4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560361-E713-45F5-92F3-CA6A9EAD6DD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9E993B-C7C2-4483-B076-3B37C06C489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0432C1-D171-4967-8B26-18E1EC8447B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8F77B1-AEC8-4567-B18B-0159AF7D9A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B1BAA4-9A61-4E8D-A8AC-F488BD0DA67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B4449C-DFFE-4993-90D7-212AAFCF389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6C3202-6032-4398-816A-8AC20E230EC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41E9AE-E9FC-4D1E-8008-C30498D2F5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179049-1767-4B5A-BE67-F56946D09C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FF4DCE-F51A-46D2-859C-828A4118F34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0"/>
            <a:ext cx="194310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0"/>
            <a:ext cx="567690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78CADF-123C-4E7F-930A-C5505E9A4A7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038130-3B5F-4D53-A03D-A5207D03BB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ADC756-D83E-4539-84F1-53FAA52813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2879A4-5A8F-4931-A2C3-DD24CD5FBA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C64552-57ED-4248-B0CB-CB2BA2879A7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1B7625-89D9-4B67-92B4-F488BFE8BD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7B654A-CD83-409E-978D-E7A3C5BC36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31CB19-1C00-46EB-95E5-FC6DE6FE5CC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58E4A1-95CC-44C0-9214-1DF2274533C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AF05F1-CF3A-4C37-B16B-F7E005A6A50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C1D667-5C2F-4AC5-BCBA-9D17D2E921F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1FC917-2F50-4C52-9BDF-3D2EA17167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EF2F99-D90B-40ED-BD5F-F8D381F66B1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54FAF552-3D46-48E7-B8DB-029C4A712C1D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7F17899E-2CD6-452D-B928-81D239DE9BAA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158579C2-6CFA-499B-BD83-2A2A9AD53A2B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89C4B8BF-D84C-41CF-80AF-7788BCD7B96F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B055FF41-BCFF-4F93-A425-B821450A0C87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BD2DE4-3975-4D81-9234-8C24AEADCFA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88E6DCC6-F3CD-461C-9B0E-2FDFBF6CE999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BF77EF0F-D549-4541-ADDC-22627A2F4FF5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0AE47C61-EDF8-4144-9EF8-52DB649FDBB3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D7A57D28-C7ED-4747-96F9-13BF0DA0EE7B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63944738-95A0-4022-AD37-B2B3A47971A2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700FD7EC-FFAF-41A1-8040-CD09EB7CA0F7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C6131930-E51A-45F3-857D-B4A3C83FB972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CFBF5F07-3D12-40FF-AD3E-3FA135D22550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70B9DDA6-79B1-4290-909B-BD1C1A472223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BFE36C28-F7BC-4049-9D74-CA08E1952414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ACB6DE-3EC2-4600-BA32-ECA1B2995D5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002D24B1-A1E2-47DE-B788-B15EBAFB5ED3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557BDE73-616F-4D2D-8AFF-60BE2B54136F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DC391B86-6256-4E23-8FC3-7700014D69E7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B722950C-9671-422F-94E9-09D296C2092D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48C55904-9EBF-4A8F-A5A7-E78F3033C676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976B6881-5DFC-48BE-B4A4-9B605D196400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F4B1363D-5AE2-49BB-829F-51A0397BB2A3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ADA7B238-2751-44C0-ACDF-BFB22ED7C201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CFBF5F07-3D12-40FF-AD3E-3FA135D22550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70B9DDA6-79B1-4290-909B-BD1C1A472223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36629A-99BA-43CE-910B-DE79E020FC0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BFE36C28-F7BC-4049-9D74-CA08E1952414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002D24B1-A1E2-47DE-B788-B15EBAFB5ED3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557BDE73-616F-4D2D-8AFF-60BE2B54136F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DC391B86-6256-4E23-8FC3-7700014D69E7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B722950C-9671-422F-94E9-09D296C2092D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48C55904-9EBF-4A8F-A5A7-E78F3033C676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976B6881-5DFC-48BE-B4A4-9B605D196400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F4B1363D-5AE2-49BB-829F-51A0397BB2A3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ADA7B238-2751-44C0-ACDF-BFB22ED7C201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2CBFADDC-1A06-48BF-8697-BBAF230A92F2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85158D-3111-4441-A775-49823B22BC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34C24028-014D-49A2-9376-AF1F32300444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35207BDA-97C1-4CC0-A8A3-4E71AFC33011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D9DB4169-90AB-43F7-AD6E-639CF3CC9EE2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6F1F7ADD-A149-4F65-9C38-CCB66D78516A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3397AFBB-E0AF-41F1-A63B-42BA6D111BBE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365B7AF7-71C9-4FD2-92FD-FB936AAF1A11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54206D18-086D-47B4-A822-9FFEAD7A1635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E651F0F5-CC81-405F-AADB-77758FBBBF5E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01D0D085-DFCA-4775-82CD-5080499F67F7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62FF209D-8A8D-490B-A60D-745FD5D0CADE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2AFC6A-C4FA-4FAE-8CCF-DCD4EF18CEE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AA37AE07-BE6F-428E-864C-C122CA045EA7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470025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355975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93AF47-ED4E-43BE-82D0-C5E2D01B45EB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4400"/>
          </a:xfrm>
        </p:spPr>
        <p:txBody>
          <a:bodyPr>
            <a:normAutofit/>
          </a:bodyPr>
          <a:lstStyle>
            <a:lvl1pPr algn="l">
              <a:defRPr sz="40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135563"/>
          </a:xfrm>
        </p:spPr>
        <p:txBody>
          <a:bodyPr>
            <a:normAutofit/>
          </a:bodyPr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22A6DE-589A-4609-ADE9-9E3583F68CB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F39ECA-7DDB-4686-A4A7-7579C0D6F77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656F15-D303-466D-A152-A3E296553766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CD96E5-8E9F-4543-BD29-8D692C7754A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120966-4E24-4F8C-A874-4335EC0C20A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E9AE1C-C1C3-4F50-B9C1-8B25E7746E6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3CAF29-45A6-4801-8C54-B14BD898295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DDBA11-417C-4E7C-B741-61E8D115F65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C0164F-EAAB-4283-99BF-B9E43435467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C79A9A-9F38-4A4C-A25E-E6850C9B55D3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8D364E-5391-47E6-AAB9-0B739E337CC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E07459-16EB-4243-A1EA-EEFAC2F50A53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slideLayout" Target="../slideLayouts/slideLayout80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8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83.xml"/><Relationship Id="rId7" Type="http://schemas.openxmlformats.org/officeDocument/2006/relationships/slideLayout" Target="../slideLayouts/slideLayout87.xml"/><Relationship Id="rId12" Type="http://schemas.openxmlformats.org/officeDocument/2006/relationships/slideLayout" Target="../slideLayouts/slideLayout92.xml"/><Relationship Id="rId2" Type="http://schemas.openxmlformats.org/officeDocument/2006/relationships/slideLayout" Target="../slideLayouts/slideLayout82.xml"/><Relationship Id="rId1" Type="http://schemas.openxmlformats.org/officeDocument/2006/relationships/slideLayout" Target="../slideLayouts/slideLayout81.xml"/><Relationship Id="rId6" Type="http://schemas.openxmlformats.org/officeDocument/2006/relationships/slideLayout" Target="../slideLayouts/slideLayout86.xml"/><Relationship Id="rId11" Type="http://schemas.openxmlformats.org/officeDocument/2006/relationships/slideLayout" Target="../slideLayouts/slideLayout91.xml"/><Relationship Id="rId5" Type="http://schemas.openxmlformats.org/officeDocument/2006/relationships/slideLayout" Target="../slideLayouts/slideLayout85.xml"/><Relationship Id="rId10" Type="http://schemas.openxmlformats.org/officeDocument/2006/relationships/slideLayout" Target="../slideLayouts/slideLayout90.xml"/><Relationship Id="rId4" Type="http://schemas.openxmlformats.org/officeDocument/2006/relationships/slideLayout" Target="../slideLayouts/slideLayout84.xml"/><Relationship Id="rId9" Type="http://schemas.openxmlformats.org/officeDocument/2006/relationships/slideLayout" Target="../slideLayouts/slideLayout8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88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fld id="{1A6C9532-855A-4EA1-B8EB-122CC0DEAC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  <p:sldLayoutId id="2147483744" r:id="rId12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372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72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72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latin typeface="+mn-lt"/>
              </a:defRPr>
            </a:lvl1pPr>
          </a:lstStyle>
          <a:p>
            <a:pPr>
              <a:defRPr/>
            </a:pPr>
            <a:fld id="{F4796A80-5BA6-40A6-B872-2DCE89E450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0"/>
            <a:ext cx="7772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14400"/>
            <a:ext cx="7772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0" hangingPunct="0">
              <a:defRPr sz="14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fld id="{278BDA30-6198-4E38-B18A-50CDA1B138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31" name="Line 7"/>
          <p:cNvSpPr>
            <a:spLocks noChangeShapeType="1"/>
          </p:cNvSpPr>
          <p:nvPr/>
        </p:nvSpPr>
        <p:spPr bwMode="auto">
          <a:xfrm>
            <a:off x="685800" y="838200"/>
            <a:ext cx="7772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6" r:id="rId1"/>
    <p:sldLayoutId id="2147483757" r:id="rId2"/>
    <p:sldLayoutId id="2147483758" r:id="rId3"/>
    <p:sldLayoutId id="2147483759" r:id="rId4"/>
    <p:sldLayoutId id="2147483760" r:id="rId5"/>
    <p:sldLayoutId id="2147483761" r:id="rId6"/>
    <p:sldLayoutId id="2147483762" r:id="rId7"/>
    <p:sldLayoutId id="2147483763" r:id="rId8"/>
    <p:sldLayoutId id="2147483764" r:id="rId9"/>
    <p:sldLayoutId id="2147483765" r:id="rId10"/>
    <p:sldLayoutId id="2147483766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Arial" charset="0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fld id="{2DCE414D-EEA6-4527-99C5-803973344391}" type="slidenum">
              <a:rPr lang="en-US" kern="1200">
                <a:solidFill>
                  <a:srgbClr val="000000"/>
                </a:solidFill>
                <a:ea typeface="+mn-ea"/>
                <a:cs typeface="+mn-cs"/>
              </a:rPr>
              <a:pPr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kern="1200">
              <a:solidFill>
                <a:srgbClr val="000000"/>
              </a:solidFill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2" r:id="rId1"/>
    <p:sldLayoutId id="2147483803" r:id="rId2"/>
    <p:sldLayoutId id="2147483804" r:id="rId3"/>
    <p:sldLayoutId id="2147483805" r:id="rId4"/>
    <p:sldLayoutId id="2147483806" r:id="rId5"/>
    <p:sldLayoutId id="2147483807" r:id="rId6"/>
    <p:sldLayoutId id="2147483808" r:id="rId7"/>
    <p:sldLayoutId id="2147483809" r:id="rId8"/>
    <p:sldLayoutId id="2147483810" r:id="rId9"/>
    <p:sldLayoutId id="2147483811" r:id="rId10"/>
    <p:sldLayoutId id="2147483812" r:id="rId11"/>
    <p:sldLayoutId id="2147483813" r:id="rId12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+mn-lt"/>
              </a:defRPr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+mn-lt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+mn-lt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fld id="{56D6261E-DA88-4DF3-BE5B-631930780D45}" type="slidenum">
              <a:rPr lang="en-US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5" r:id="rId1"/>
    <p:sldLayoutId id="2147483816" r:id="rId2"/>
    <p:sldLayoutId id="2147483817" r:id="rId3"/>
    <p:sldLayoutId id="2147483818" r:id="rId4"/>
    <p:sldLayoutId id="2147483819" r:id="rId5"/>
    <p:sldLayoutId id="2147483820" r:id="rId6"/>
    <p:sldLayoutId id="2147483821" r:id="rId7"/>
    <p:sldLayoutId id="2147483822" r:id="rId8"/>
    <p:sldLayoutId id="2147483823" r:id="rId9"/>
    <p:sldLayoutId id="2147483824" r:id="rId10"/>
    <p:sldLayoutId id="2147483825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+mn-lt"/>
              </a:defRPr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+mn-lt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+mn-lt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fld id="{56D6261E-DA88-4DF3-BE5B-631930780D45}" type="slidenum">
              <a:rPr lang="en-US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7" r:id="rId1"/>
    <p:sldLayoutId id="2147483828" r:id="rId2"/>
    <p:sldLayoutId id="2147483829" r:id="rId3"/>
    <p:sldLayoutId id="2147483830" r:id="rId4"/>
    <p:sldLayoutId id="2147483831" r:id="rId5"/>
    <p:sldLayoutId id="2147483832" r:id="rId6"/>
    <p:sldLayoutId id="2147483833" r:id="rId7"/>
    <p:sldLayoutId id="2147483834" r:id="rId8"/>
    <p:sldLayoutId id="2147483835" r:id="rId9"/>
    <p:sldLayoutId id="2147483836" r:id="rId10"/>
    <p:sldLayoutId id="2147483837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fld id="{F9589A12-38F2-42C2-891C-EF9CC6657047}" type="slidenum">
              <a:rPr lang="en-US" kern="1200">
                <a:solidFill>
                  <a:srgbClr val="000000"/>
                </a:solidFill>
                <a:ea typeface="+mn-ea"/>
                <a:cs typeface="+mn-cs"/>
              </a:rPr>
              <a:pPr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kern="1200">
              <a:solidFill>
                <a:srgbClr val="000000"/>
              </a:solidFill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39" r:id="rId1"/>
    <p:sldLayoutId id="2147483840" r:id="rId2"/>
    <p:sldLayoutId id="2147483841" r:id="rId3"/>
    <p:sldLayoutId id="2147483842" r:id="rId4"/>
    <p:sldLayoutId id="2147483843" r:id="rId5"/>
    <p:sldLayoutId id="2147483844" r:id="rId6"/>
    <p:sldLayoutId id="2147483845" r:id="rId7"/>
    <p:sldLayoutId id="2147483846" r:id="rId8"/>
    <p:sldLayoutId id="2147483847" r:id="rId9"/>
    <p:sldLayoutId id="2147483848" r:id="rId10"/>
    <p:sldLayoutId id="2147483849" r:id="rId11"/>
    <p:sldLayoutId id="2147483850" r:id="rId12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0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331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066800"/>
            <a:ext cx="82296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FCFF82B0-B550-4440-B137-E336B7E4404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52" r:id="rId1"/>
    <p:sldLayoutId id="2147483853" r:id="rId2"/>
    <p:sldLayoutId id="2147483854" r:id="rId3"/>
    <p:sldLayoutId id="2147483855" r:id="rId4"/>
    <p:sldLayoutId id="2147483856" r:id="rId5"/>
    <p:sldLayoutId id="2147483857" r:id="rId6"/>
    <p:sldLayoutId id="2147483858" r:id="rId7"/>
    <p:sldLayoutId id="2147483859" r:id="rId8"/>
    <p:sldLayoutId id="2147483860" r:id="rId9"/>
    <p:sldLayoutId id="2147483861" r:id="rId10"/>
    <p:sldLayoutId id="2147483862" r:id="rId11"/>
    <p:sldLayoutId id="2147483863" r:id="rId12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wmf"/><Relationship Id="rId4" Type="http://schemas.openxmlformats.org/officeDocument/2006/relationships/image" Target="../media/image11.wmf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5.pn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8.png"/><Relationship Id="rId5" Type="http://schemas.openxmlformats.org/officeDocument/2006/relationships/image" Target="../media/image187.png"/><Relationship Id="rId4" Type="http://schemas.openxmlformats.org/officeDocument/2006/relationships/image" Target="../media/image186.pn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9.pn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2.png"/><Relationship Id="rId5" Type="http://schemas.openxmlformats.org/officeDocument/2006/relationships/image" Target="../media/image191.png"/><Relationship Id="rId4" Type="http://schemas.openxmlformats.org/officeDocument/2006/relationships/image" Target="../media/image190.pn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3.wmf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6.wmf"/><Relationship Id="rId5" Type="http://schemas.openxmlformats.org/officeDocument/2006/relationships/image" Target="../media/image195.wmf"/><Relationship Id="rId4" Type="http://schemas.openxmlformats.org/officeDocument/2006/relationships/image" Target="../media/image194.wmf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7.pn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0.png"/><Relationship Id="rId5" Type="http://schemas.openxmlformats.org/officeDocument/2006/relationships/image" Target="../media/image199.png"/><Relationship Id="rId4" Type="http://schemas.openxmlformats.org/officeDocument/2006/relationships/image" Target="../media/image198.pn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1.pn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4.wmf"/><Relationship Id="rId5" Type="http://schemas.openxmlformats.org/officeDocument/2006/relationships/image" Target="../media/image203.wmf"/><Relationship Id="rId4" Type="http://schemas.openxmlformats.org/officeDocument/2006/relationships/image" Target="../media/image202.png"/></Relationships>
</file>

<file path=ppt/slides/_rels/slide10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0.png"/><Relationship Id="rId3" Type="http://schemas.openxmlformats.org/officeDocument/2006/relationships/image" Target="../media/image205.wmf"/><Relationship Id="rId7" Type="http://schemas.openxmlformats.org/officeDocument/2006/relationships/image" Target="../media/image209.png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8.png"/><Relationship Id="rId5" Type="http://schemas.openxmlformats.org/officeDocument/2006/relationships/image" Target="../media/image207.png"/><Relationship Id="rId10" Type="http://schemas.openxmlformats.org/officeDocument/2006/relationships/image" Target="../media/image12.wmf"/><Relationship Id="rId4" Type="http://schemas.openxmlformats.org/officeDocument/2006/relationships/image" Target="../media/image206.png"/><Relationship Id="rId9" Type="http://schemas.openxmlformats.org/officeDocument/2006/relationships/image" Target="../media/image211.wmf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2.wmf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5.wmf"/><Relationship Id="rId5" Type="http://schemas.openxmlformats.org/officeDocument/2006/relationships/image" Target="../media/image214.wmf"/><Relationship Id="rId4" Type="http://schemas.openxmlformats.org/officeDocument/2006/relationships/image" Target="../media/image213.wmf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6.png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12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7.wmf"/><Relationship Id="rId7" Type="http://schemas.openxmlformats.org/officeDocument/2006/relationships/image" Target="../media/image221.wmf"/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0.wmf"/><Relationship Id="rId5" Type="http://schemas.openxmlformats.org/officeDocument/2006/relationships/image" Target="../media/image219.wmf"/><Relationship Id="rId4" Type="http://schemas.openxmlformats.org/officeDocument/2006/relationships/image" Target="../media/image218.wmf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2.png"/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24.jpeg"/><Relationship Id="rId4" Type="http://schemas.openxmlformats.org/officeDocument/2006/relationships/image" Target="../media/image223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5.png"/><Relationship Id="rId7" Type="http://schemas.openxmlformats.org/officeDocument/2006/relationships/image" Target="../media/image224.jpeg"/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8.jpeg"/><Relationship Id="rId5" Type="http://schemas.openxmlformats.org/officeDocument/2006/relationships/image" Target="../media/image227.jpeg"/><Relationship Id="rId4" Type="http://schemas.openxmlformats.org/officeDocument/2006/relationships/image" Target="../media/image226.png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9.jpeg"/><Relationship Id="rId1" Type="http://schemas.openxmlformats.org/officeDocument/2006/relationships/slideLayout" Target="../slideLayouts/slideLayout36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9.jpeg"/><Relationship Id="rId1" Type="http://schemas.openxmlformats.org/officeDocument/2006/relationships/slideLayout" Target="../slideLayouts/slideLayout41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0.jpeg"/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wmf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53.xml"/><Relationship Id="rId5" Type="http://schemas.openxmlformats.org/officeDocument/2006/relationships/image" Target="../media/image42.wmf"/><Relationship Id="rId4" Type="http://schemas.openxmlformats.org/officeDocument/2006/relationships/image" Target="../media/image41.wm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wmf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43.jpeg"/><Relationship Id="rId5" Type="http://schemas.openxmlformats.org/officeDocument/2006/relationships/image" Target="../media/image37.png"/><Relationship Id="rId4" Type="http://schemas.openxmlformats.org/officeDocument/2006/relationships/image" Target="../media/image41.wm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wmf"/><Relationship Id="rId3" Type="http://schemas.openxmlformats.org/officeDocument/2006/relationships/image" Target="../media/image46.jpeg"/><Relationship Id="rId7" Type="http://schemas.openxmlformats.org/officeDocument/2006/relationships/image" Target="../media/image50.wmf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jpeg"/><Relationship Id="rId9" Type="http://schemas.openxmlformats.org/officeDocument/2006/relationships/image" Target="../media/image52.wm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6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8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0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2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6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8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0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2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4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6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8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0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2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6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0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2.jpeg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jpeg"/><Relationship Id="rId3" Type="http://schemas.openxmlformats.org/officeDocument/2006/relationships/image" Target="../media/image93.png"/><Relationship Id="rId7" Type="http://schemas.openxmlformats.org/officeDocument/2006/relationships/image" Target="../media/image97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82.xml"/><Relationship Id="rId6" Type="http://schemas.openxmlformats.org/officeDocument/2006/relationships/image" Target="../media/image96.jpeg"/><Relationship Id="rId5" Type="http://schemas.openxmlformats.org/officeDocument/2006/relationships/image" Target="../media/image95.png"/><Relationship Id="rId4" Type="http://schemas.openxmlformats.org/officeDocument/2006/relationships/image" Target="../media/image94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7" Type="http://schemas.openxmlformats.org/officeDocument/2006/relationships/image" Target="../media/image98.jpe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82.xml"/><Relationship Id="rId6" Type="http://schemas.openxmlformats.org/officeDocument/2006/relationships/image" Target="../media/image97.png"/><Relationship Id="rId5" Type="http://schemas.openxmlformats.org/officeDocument/2006/relationships/image" Target="../media/image96.jpeg"/><Relationship Id="rId4" Type="http://schemas.openxmlformats.org/officeDocument/2006/relationships/image" Target="../media/image95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3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9.xml"/><Relationship Id="rId2" Type="http://schemas.openxmlformats.org/officeDocument/2006/relationships/slideLayout" Target="../slideLayouts/slideLayout64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00.wmf"/><Relationship Id="rId4" Type="http://schemas.openxmlformats.org/officeDocument/2006/relationships/oleObject" Target="../embeddings/oleObject1.bin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zh_-HUdQwow" TargetMode="Externa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36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36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36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wmf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6.wmf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8.png"/><Relationship Id="rId4" Type="http://schemas.openxmlformats.org/officeDocument/2006/relationships/image" Target="../media/image107.png"/></Relationships>
</file>

<file path=ppt/slides/_rels/slide76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13" Type="http://schemas.openxmlformats.org/officeDocument/2006/relationships/image" Target="../media/image110.png"/><Relationship Id="rId18" Type="http://schemas.openxmlformats.org/officeDocument/2006/relationships/image" Target="../media/image115.png"/><Relationship Id="rId3" Type="http://schemas.openxmlformats.org/officeDocument/2006/relationships/tags" Target="../tags/tag3.xml"/><Relationship Id="rId7" Type="http://schemas.openxmlformats.org/officeDocument/2006/relationships/tags" Target="../tags/tag7.xml"/><Relationship Id="rId12" Type="http://schemas.openxmlformats.org/officeDocument/2006/relationships/image" Target="../media/image109.png"/><Relationship Id="rId17" Type="http://schemas.openxmlformats.org/officeDocument/2006/relationships/image" Target="../media/image114.png"/><Relationship Id="rId2" Type="http://schemas.openxmlformats.org/officeDocument/2006/relationships/tags" Target="../tags/tag2.xml"/><Relationship Id="rId16" Type="http://schemas.openxmlformats.org/officeDocument/2006/relationships/image" Target="../media/image113.png"/><Relationship Id="rId20" Type="http://schemas.openxmlformats.org/officeDocument/2006/relationships/image" Target="../media/image117.png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notesSlide" Target="../notesSlides/notesSlide65.xml"/><Relationship Id="rId5" Type="http://schemas.openxmlformats.org/officeDocument/2006/relationships/tags" Target="../tags/tag5.xml"/><Relationship Id="rId15" Type="http://schemas.openxmlformats.org/officeDocument/2006/relationships/image" Target="../media/image112.png"/><Relationship Id="rId10" Type="http://schemas.openxmlformats.org/officeDocument/2006/relationships/slideLayout" Target="../slideLayouts/slideLayout25.xml"/><Relationship Id="rId19" Type="http://schemas.openxmlformats.org/officeDocument/2006/relationships/image" Target="../media/image116.png"/><Relationship Id="rId4" Type="http://schemas.openxmlformats.org/officeDocument/2006/relationships/tags" Target="../tags/tag4.xml"/><Relationship Id="rId9" Type="http://schemas.openxmlformats.org/officeDocument/2006/relationships/tags" Target="../tags/tag9.xml"/><Relationship Id="rId14" Type="http://schemas.openxmlformats.org/officeDocument/2006/relationships/image" Target="../media/image111.png"/></Relationships>
</file>

<file path=ppt/slides/_rels/slide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png"/><Relationship Id="rId3" Type="http://schemas.openxmlformats.org/officeDocument/2006/relationships/tags" Target="../tags/tag12.xml"/><Relationship Id="rId7" Type="http://schemas.openxmlformats.org/officeDocument/2006/relationships/image" Target="../media/image115.png"/><Relationship Id="rId2" Type="http://schemas.openxmlformats.org/officeDocument/2006/relationships/tags" Target="../tags/tag11.xml"/><Relationship Id="rId1" Type="http://schemas.openxmlformats.org/officeDocument/2006/relationships/tags" Target="../tags/tag10.xml"/><Relationship Id="rId6" Type="http://schemas.openxmlformats.org/officeDocument/2006/relationships/image" Target="../media/image116.png"/><Relationship Id="rId5" Type="http://schemas.openxmlformats.org/officeDocument/2006/relationships/notesSlide" Target="../notesSlides/notesSlide66.xml"/><Relationship Id="rId4" Type="http://schemas.openxmlformats.org/officeDocument/2006/relationships/slideLayout" Target="../slideLayouts/slideLayout25.xml"/></Relationships>
</file>

<file path=ppt/slides/_rels/slide7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png"/><Relationship Id="rId3" Type="http://schemas.openxmlformats.org/officeDocument/2006/relationships/tags" Target="../tags/tag15.xml"/><Relationship Id="rId7" Type="http://schemas.openxmlformats.org/officeDocument/2006/relationships/image" Target="../media/image115.png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6" Type="http://schemas.openxmlformats.org/officeDocument/2006/relationships/image" Target="../media/image116.png"/><Relationship Id="rId5" Type="http://schemas.openxmlformats.org/officeDocument/2006/relationships/notesSlide" Target="../notesSlides/notesSlide67.xml"/><Relationship Id="rId4" Type="http://schemas.openxmlformats.org/officeDocument/2006/relationships/slideLayout" Target="../slideLayouts/slideLayout25.xml"/></Relationships>
</file>

<file path=ppt/slides/_rels/slide7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png"/><Relationship Id="rId3" Type="http://schemas.openxmlformats.org/officeDocument/2006/relationships/tags" Target="../tags/tag18.xml"/><Relationship Id="rId7" Type="http://schemas.openxmlformats.org/officeDocument/2006/relationships/image" Target="../media/image119.png"/><Relationship Id="rId2" Type="http://schemas.openxmlformats.org/officeDocument/2006/relationships/tags" Target="../tags/tag17.xml"/><Relationship Id="rId1" Type="http://schemas.openxmlformats.org/officeDocument/2006/relationships/tags" Target="../tags/tag16.xml"/><Relationship Id="rId6" Type="http://schemas.openxmlformats.org/officeDocument/2006/relationships/notesSlide" Target="../notesSlides/notesSlide68.xml"/><Relationship Id="rId5" Type="http://schemas.openxmlformats.org/officeDocument/2006/relationships/slideLayout" Target="../slideLayouts/slideLayout25.xml"/><Relationship Id="rId4" Type="http://schemas.openxmlformats.org/officeDocument/2006/relationships/tags" Target="../tags/tag19.xml"/><Relationship Id="rId9" Type="http://schemas.openxmlformats.org/officeDocument/2006/relationships/image" Target="../media/image1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4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yisongyue.com/shaney/index.php" TargetMode="Externa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2.xml"/><Relationship Id="rId2" Type="http://schemas.openxmlformats.org/officeDocument/2006/relationships/slideLayout" Target="../slideLayouts/slideLayout25.xml"/><Relationship Id="rId1" Type="http://schemas.openxmlformats.org/officeDocument/2006/relationships/tags" Target="../tags/tag20.xml"/><Relationship Id="rId4" Type="http://schemas.openxmlformats.org/officeDocument/2006/relationships/image" Target="../media/image123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s.berkeley.edu/~efros/research/synthesis.html" TargetMode="External"/><Relationship Id="rId7" Type="http://schemas.openxmlformats.org/officeDocument/2006/relationships/image" Target="../media/image127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26.png"/><Relationship Id="rId5" Type="http://schemas.openxmlformats.org/officeDocument/2006/relationships/image" Target="../media/image125.png"/><Relationship Id="rId4" Type="http://schemas.openxmlformats.org/officeDocument/2006/relationships/image" Target="../media/image124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14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5.xml"/><Relationship Id="rId2" Type="http://schemas.openxmlformats.org/officeDocument/2006/relationships/slideLayout" Target="../slideLayouts/slideLayout25.xml"/><Relationship Id="rId1" Type="http://schemas.openxmlformats.org/officeDocument/2006/relationships/tags" Target="../tags/tag21.xml"/><Relationship Id="rId6" Type="http://schemas.openxmlformats.org/officeDocument/2006/relationships/image" Target="../media/image131.png"/><Relationship Id="rId5" Type="http://schemas.openxmlformats.org/officeDocument/2006/relationships/image" Target="../media/image130.png"/><Relationship Id="rId4" Type="http://schemas.openxmlformats.org/officeDocument/2006/relationships/image" Target="../media/image129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5.png"/><Relationship Id="rId5" Type="http://schemas.openxmlformats.org/officeDocument/2006/relationships/image" Target="../media/image134.png"/><Relationship Id="rId4" Type="http://schemas.openxmlformats.org/officeDocument/2006/relationships/image" Target="../media/image133.png"/></Relationships>
</file>

<file path=ppt/slides/_rels/slide8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1.png"/><Relationship Id="rId3" Type="http://schemas.openxmlformats.org/officeDocument/2006/relationships/image" Target="../media/image136.png"/><Relationship Id="rId7" Type="http://schemas.openxmlformats.org/officeDocument/2006/relationships/image" Target="../media/image140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9.png"/><Relationship Id="rId11" Type="http://schemas.openxmlformats.org/officeDocument/2006/relationships/image" Target="../media/image144.png"/><Relationship Id="rId5" Type="http://schemas.openxmlformats.org/officeDocument/2006/relationships/image" Target="../media/image138.png"/><Relationship Id="rId10" Type="http://schemas.openxmlformats.org/officeDocument/2006/relationships/image" Target="../media/image143.png"/><Relationship Id="rId4" Type="http://schemas.openxmlformats.org/officeDocument/2006/relationships/image" Target="../media/image137.png"/><Relationship Id="rId9" Type="http://schemas.openxmlformats.org/officeDocument/2006/relationships/image" Target="../media/image142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147.png"/><Relationship Id="rId4" Type="http://schemas.openxmlformats.org/officeDocument/2006/relationships/image" Target="../media/image14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1.png"/><Relationship Id="rId5" Type="http://schemas.openxmlformats.org/officeDocument/2006/relationships/image" Target="../media/image150.png"/><Relationship Id="rId4" Type="http://schemas.openxmlformats.org/officeDocument/2006/relationships/image" Target="../media/image149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png"/><Relationship Id="rId5" Type="http://schemas.openxmlformats.org/officeDocument/2006/relationships/image" Target="../media/image153.png"/><Relationship Id="rId4" Type="http://schemas.openxmlformats.org/officeDocument/2006/relationships/image" Target="../media/image107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pn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5.pn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jpe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9.png"/><Relationship Id="rId5" Type="http://schemas.openxmlformats.org/officeDocument/2006/relationships/image" Target="../media/image158.png"/><Relationship Id="rId4" Type="http://schemas.openxmlformats.org/officeDocument/2006/relationships/image" Target="../media/image157.png"/></Relationships>
</file>

<file path=ppt/slides/_rels/slide9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5.png"/><Relationship Id="rId3" Type="http://schemas.openxmlformats.org/officeDocument/2006/relationships/image" Target="../media/image160.png"/><Relationship Id="rId7" Type="http://schemas.openxmlformats.org/officeDocument/2006/relationships/image" Target="../media/image164.pn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3.png"/><Relationship Id="rId5" Type="http://schemas.openxmlformats.org/officeDocument/2006/relationships/image" Target="../media/image162.png"/><Relationship Id="rId4" Type="http://schemas.openxmlformats.org/officeDocument/2006/relationships/image" Target="../media/image161.pn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pn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9.png"/><Relationship Id="rId5" Type="http://schemas.openxmlformats.org/officeDocument/2006/relationships/image" Target="../media/image168.png"/><Relationship Id="rId4" Type="http://schemas.openxmlformats.org/officeDocument/2006/relationships/image" Target="../media/image167.png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1.png"/></Relationships>
</file>

<file path=ppt/slides/_rels/slide9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5.png"/><Relationship Id="rId3" Type="http://schemas.openxmlformats.org/officeDocument/2006/relationships/image" Target="../media/image170.png"/><Relationship Id="rId7" Type="http://schemas.openxmlformats.org/officeDocument/2006/relationships/image" Target="../media/image174.pn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3.png"/><Relationship Id="rId5" Type="http://schemas.openxmlformats.org/officeDocument/2006/relationships/image" Target="../media/image172.png"/><Relationship Id="rId4" Type="http://schemas.openxmlformats.org/officeDocument/2006/relationships/image" Target="../media/image171.png"/><Relationship Id="rId9" Type="http://schemas.openxmlformats.org/officeDocument/2006/relationships/image" Target="../media/image176.png"/></Relationships>
</file>

<file path=ppt/slides/_rels/slide9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2.png"/><Relationship Id="rId3" Type="http://schemas.openxmlformats.org/officeDocument/2006/relationships/image" Target="../media/image177.png"/><Relationship Id="rId7" Type="http://schemas.openxmlformats.org/officeDocument/2006/relationships/image" Target="../media/image181.pn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0.png"/><Relationship Id="rId5" Type="http://schemas.openxmlformats.org/officeDocument/2006/relationships/image" Target="../media/image179.png"/><Relationship Id="rId10" Type="http://schemas.openxmlformats.org/officeDocument/2006/relationships/image" Target="../media/image184.png"/><Relationship Id="rId4" Type="http://schemas.openxmlformats.org/officeDocument/2006/relationships/image" Target="../media/image178.png"/><Relationship Id="rId9" Type="http://schemas.openxmlformats.org/officeDocument/2006/relationships/image" Target="../media/image18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3">
              <a:alphaModFix amt="10000"/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0" y="1667517"/>
            <a:ext cx="9144000" cy="1470025"/>
          </a:xfrm>
        </p:spPr>
        <p:txBody>
          <a:bodyPr/>
          <a:lstStyle/>
          <a:p>
            <a:r>
              <a:rPr lang="en-US" sz="4800" dirty="0" smtClean="0"/>
              <a:t>Texture</a:t>
            </a:r>
            <a:br>
              <a:rPr lang="en-US" sz="4800" dirty="0" smtClean="0"/>
            </a:br>
            <a:r>
              <a:rPr lang="en-US" sz="3600" dirty="0" smtClean="0"/>
              <a:t>April 14</a:t>
            </a:r>
            <a:r>
              <a:rPr lang="en-US" sz="3600" baseline="30000" dirty="0" smtClean="0"/>
              <a:t>th</a:t>
            </a:r>
            <a:r>
              <a:rPr lang="en-US" sz="3600" dirty="0" smtClean="0"/>
              <a:t>, 2015</a:t>
            </a:r>
            <a:endParaRPr lang="en-US" sz="3600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1371600" y="3570047"/>
            <a:ext cx="6400800" cy="1752600"/>
          </a:xfrm>
        </p:spPr>
        <p:txBody>
          <a:bodyPr/>
          <a:lstStyle/>
          <a:p>
            <a:r>
              <a:rPr lang="en-US" dirty="0" smtClean="0"/>
              <a:t>Yong Jae Lee</a:t>
            </a:r>
          </a:p>
          <a:p>
            <a:r>
              <a:rPr lang="en-US" dirty="0" smtClean="0"/>
              <a:t>UC Davis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3504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8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Includes: more random patterns</a:t>
            </a:r>
          </a:p>
        </p:txBody>
      </p:sp>
      <p:pic>
        <p:nvPicPr>
          <p:cNvPr id="327685" name="Picture 2"/>
          <p:cNvPicPr>
            <a:picLocks noChangeAspect="1" noChangeArrowheads="1"/>
          </p:cNvPicPr>
          <p:nvPr/>
        </p:nvPicPr>
        <p:blipFill>
          <a:blip r:embed="rId3" cstate="print"/>
          <a:srcRect l="50700" t="27486" r="36833" b="52623"/>
          <a:stretch>
            <a:fillRect/>
          </a:stretch>
        </p:blipFill>
        <p:spPr bwMode="auto">
          <a:xfrm>
            <a:off x="4724400" y="1981200"/>
            <a:ext cx="2209800" cy="2309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686" name="Picture 2"/>
          <p:cNvPicPr>
            <a:picLocks noChangeAspect="1" noChangeArrowheads="1"/>
          </p:cNvPicPr>
          <p:nvPr/>
        </p:nvPicPr>
        <p:blipFill>
          <a:blip r:embed="rId3" cstate="print"/>
          <a:srcRect l="35968" t="27486" r="50999" b="52623"/>
          <a:stretch>
            <a:fillRect/>
          </a:stretch>
        </p:blipFill>
        <p:spPr bwMode="auto">
          <a:xfrm>
            <a:off x="2286000" y="1981200"/>
            <a:ext cx="2286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682" name="Object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6200" y="2057400"/>
            <a:ext cx="2133600" cy="2133600"/>
          </a:xfrm>
          <a:prstGeom prst="rect">
            <a:avLst/>
          </a:prstGeom>
          <a:noFill/>
          <a:ln w="9525">
            <a:miter lim="800000"/>
            <a:headEnd/>
            <a:tailEnd/>
          </a:ln>
          <a:effectLst/>
        </p:spPr>
      </p:pic>
      <p:pic>
        <p:nvPicPr>
          <p:cNvPr id="327683" name="Object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010400" y="2133600"/>
            <a:ext cx="2133600" cy="2057400"/>
          </a:xfrm>
          <a:prstGeom prst="rect">
            <a:avLst/>
          </a:prstGeom>
          <a:noFill/>
          <a:ln w="9525">
            <a:miter lim="800000"/>
            <a:headEnd/>
            <a:tailEnd/>
          </a:ln>
          <a:effectLst/>
        </p:spPr>
      </p:pic>
      <p:sp>
        <p:nvSpPr>
          <p:cNvPr id="7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6C3202-6032-4398-816A-8AC20E230ECE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6225" name="Picture 2" descr="11_out_sc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84738" y="2827338"/>
            <a:ext cx="3725862" cy="3725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6226" name="Picture 3" descr="11_sc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32475" y="609600"/>
            <a:ext cx="1863725" cy="186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6227" name="Picture 4" descr="23_out_sc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3400" y="2827338"/>
            <a:ext cx="3725863" cy="3725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6228" name="Picture 5" descr="23_sc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47800" y="609600"/>
            <a:ext cx="1863725" cy="186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534150"/>
            <a:ext cx="2133600" cy="476250"/>
          </a:xfrm>
        </p:spPr>
        <p:txBody>
          <a:bodyPr/>
          <a:lstStyle/>
          <a:p>
            <a:pPr>
              <a:defRPr/>
            </a:pPr>
            <a:fld id="{E985158D-3111-4441-A775-49823B22BC2F}" type="slidenum">
              <a:rPr lang="en-US" smtClean="0"/>
              <a:pPr>
                <a:defRPr/>
              </a:pPr>
              <a:t>100</a:t>
            </a:fld>
            <a:endParaRPr lang="en-US"/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0" y="6581775"/>
            <a:ext cx="201509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200" dirty="0" smtClean="0"/>
              <a:t>Slide credit: </a:t>
            </a:r>
            <a:r>
              <a:rPr lang="en-US" sz="1200" dirty="0" err="1"/>
              <a:t>Alyosha</a:t>
            </a:r>
            <a:r>
              <a:rPr lang="en-US" sz="1200" dirty="0"/>
              <a:t> </a:t>
            </a:r>
            <a:r>
              <a:rPr lang="en-US" sz="1200" dirty="0" err="1" smtClean="0"/>
              <a:t>Efros</a:t>
            </a:r>
            <a:endParaRPr lang="en-US" sz="12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8273" name="Picture 2" descr="9_sc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47800" y="609600"/>
            <a:ext cx="1863725" cy="186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8274" name="Picture 3" descr="9_out_sc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3400" y="2827338"/>
            <a:ext cx="3725863" cy="3725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8275" name="Picture 4" descr="radishes_sc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32475" y="574675"/>
            <a:ext cx="1863725" cy="186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8276" name="Picture 5" descr="radishes_out_sc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76800" y="2827338"/>
            <a:ext cx="3725863" cy="3725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534150"/>
            <a:ext cx="2133600" cy="476250"/>
          </a:xfrm>
        </p:spPr>
        <p:txBody>
          <a:bodyPr/>
          <a:lstStyle/>
          <a:p>
            <a:pPr>
              <a:defRPr/>
            </a:pPr>
            <a:fld id="{E985158D-3111-4441-A775-49823B22BC2F}" type="slidenum">
              <a:rPr lang="en-US" smtClean="0"/>
              <a:pPr>
                <a:defRPr/>
              </a:pPr>
              <a:t>101</a:t>
            </a:fld>
            <a:endParaRPr lang="en-US"/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0" y="6581775"/>
            <a:ext cx="201509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200" dirty="0" smtClean="0"/>
              <a:t>Slide credit: </a:t>
            </a:r>
            <a:r>
              <a:rPr lang="en-US" sz="1200" dirty="0" err="1"/>
              <a:t>Alyosha</a:t>
            </a:r>
            <a:r>
              <a:rPr lang="en-US" sz="1200" dirty="0"/>
              <a:t> </a:t>
            </a:r>
            <a:r>
              <a:rPr lang="en-US" sz="1200" dirty="0" err="1" smtClean="0"/>
              <a:t>Efros</a:t>
            </a:r>
            <a:endParaRPr lang="en-US" sz="12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Object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8200" y="2817813"/>
            <a:ext cx="3811588" cy="3811587"/>
          </a:xfrm>
          <a:prstGeom prst="rect">
            <a:avLst/>
          </a:prstGeom>
          <a:noFill/>
          <a:ln w="9525">
            <a:miter lim="800000"/>
            <a:headEnd/>
            <a:tailEnd/>
          </a:ln>
          <a:effectLst/>
        </p:spPr>
      </p:pic>
      <p:pic>
        <p:nvPicPr>
          <p:cNvPr id="2051" name="Object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62600" y="609600"/>
            <a:ext cx="1828800" cy="1828800"/>
          </a:xfrm>
          <a:prstGeom prst="rect">
            <a:avLst/>
          </a:prstGeom>
          <a:noFill/>
          <a:ln w="9525">
            <a:miter lim="800000"/>
            <a:headEnd/>
            <a:tailEnd/>
          </a:ln>
          <a:effectLst/>
        </p:spPr>
      </p:pic>
      <p:pic>
        <p:nvPicPr>
          <p:cNvPr id="2052" name="Object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447800" y="609600"/>
            <a:ext cx="1828800" cy="1828800"/>
          </a:xfrm>
          <a:prstGeom prst="rect">
            <a:avLst/>
          </a:prstGeom>
          <a:noFill/>
          <a:ln w="9525">
            <a:miter lim="800000"/>
            <a:headEnd/>
            <a:tailEnd/>
          </a:ln>
          <a:effectLst/>
        </p:spPr>
      </p:pic>
      <p:pic>
        <p:nvPicPr>
          <p:cNvPr id="2053" name="Object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33400" y="2817813"/>
            <a:ext cx="3811588" cy="3811587"/>
          </a:xfrm>
          <a:prstGeom prst="rect">
            <a:avLst/>
          </a:prstGeom>
          <a:noFill/>
          <a:ln w="9525">
            <a:miter lim="800000"/>
            <a:headEnd/>
            <a:tailEnd/>
          </a:ln>
          <a:effectLst/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781800" y="6245225"/>
            <a:ext cx="2133600" cy="476250"/>
          </a:xfrm>
        </p:spPr>
        <p:txBody>
          <a:bodyPr/>
          <a:lstStyle/>
          <a:p>
            <a:pPr>
              <a:defRPr/>
            </a:pPr>
            <a:fld id="{E985158D-3111-4441-A775-49823B22BC2F}" type="slidenum">
              <a:rPr lang="en-US" smtClean="0"/>
              <a:pPr>
                <a:defRPr/>
              </a:pPr>
              <a:t>102</a:t>
            </a:fld>
            <a:endParaRPr lang="en-US" dirty="0"/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0" y="6581775"/>
            <a:ext cx="201509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200" dirty="0" smtClean="0"/>
              <a:t>Slide credit: </a:t>
            </a:r>
            <a:r>
              <a:rPr lang="en-US" sz="1200" dirty="0" err="1"/>
              <a:t>Alyosha</a:t>
            </a:r>
            <a:r>
              <a:rPr lang="en-US" sz="1200" dirty="0"/>
              <a:t> </a:t>
            </a:r>
            <a:r>
              <a:rPr lang="en-US" sz="1200" dirty="0" err="1" smtClean="0"/>
              <a:t>Efros</a:t>
            </a:r>
            <a:endParaRPr lang="en-US" sz="12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3393" name="Picture 2" descr="cans_sc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47800" y="609600"/>
            <a:ext cx="1863725" cy="186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3394" name="Picture 3" descr="cans_out_sc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3400" y="2827338"/>
            <a:ext cx="3725863" cy="3725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3395" name="Picture 4" descr="windows_sc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32475" y="609600"/>
            <a:ext cx="1863725" cy="186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3396" name="Picture 5" descr="windows_out_sc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76800" y="2827338"/>
            <a:ext cx="3725863" cy="3725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934200" y="6245225"/>
            <a:ext cx="2133600" cy="476250"/>
          </a:xfrm>
        </p:spPr>
        <p:txBody>
          <a:bodyPr/>
          <a:lstStyle/>
          <a:p>
            <a:pPr>
              <a:defRPr/>
            </a:pPr>
            <a:fld id="{E985158D-3111-4441-A775-49823B22BC2F}" type="slidenum">
              <a:rPr lang="en-US" smtClean="0"/>
              <a:pPr>
                <a:defRPr/>
              </a:pPr>
              <a:t>103</a:t>
            </a:fld>
            <a:endParaRPr lang="en-US" dirty="0"/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0" y="6581775"/>
            <a:ext cx="201509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200" dirty="0" smtClean="0"/>
              <a:t>Slide credit: </a:t>
            </a:r>
            <a:r>
              <a:rPr lang="en-US" sz="1200" dirty="0" err="1"/>
              <a:t>Alyosha</a:t>
            </a:r>
            <a:r>
              <a:rPr lang="en-US" sz="1200" dirty="0"/>
              <a:t> </a:t>
            </a:r>
            <a:r>
              <a:rPr lang="en-US" sz="1200" dirty="0" err="1" smtClean="0"/>
              <a:t>Efros</a:t>
            </a:r>
            <a:endParaRPr lang="en-US" sz="12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2" descr="apple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4403725"/>
            <a:ext cx="2193925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7" name="Picture 3" descr="apples_ou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33800" y="3627438"/>
            <a:ext cx="4389438" cy="2925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Object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191000" y="419100"/>
            <a:ext cx="3314700" cy="2933700"/>
          </a:xfrm>
          <a:prstGeom prst="rect">
            <a:avLst/>
          </a:prstGeom>
          <a:noFill/>
          <a:ln w="9525">
            <a:miter lim="800000"/>
            <a:headEnd/>
            <a:tailEnd/>
          </a:ln>
          <a:effectLst/>
        </p:spPr>
      </p:pic>
      <p:pic>
        <p:nvPicPr>
          <p:cNvPr id="3075" name="Object 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752600" y="1209675"/>
            <a:ext cx="1619250" cy="1457325"/>
          </a:xfrm>
          <a:prstGeom prst="rect">
            <a:avLst/>
          </a:prstGeom>
          <a:noFill/>
          <a:ln w="9525">
            <a:miter lim="800000"/>
            <a:headEnd/>
            <a:tailEnd/>
          </a:ln>
          <a:effectLst/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85158D-3111-4441-A775-49823B22BC2F}" type="slidenum">
              <a:rPr lang="en-US" smtClean="0"/>
              <a:pPr>
                <a:defRPr/>
              </a:pPr>
              <a:t>104</a:t>
            </a:fld>
            <a:endParaRPr lang="en-US"/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0" y="6581775"/>
            <a:ext cx="201509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200" dirty="0" smtClean="0"/>
              <a:t>Slide credit: </a:t>
            </a:r>
            <a:r>
              <a:rPr lang="en-US" sz="1200" dirty="0" err="1"/>
              <a:t>Alyosha</a:t>
            </a:r>
            <a:r>
              <a:rPr lang="en-US" sz="1200" dirty="0"/>
              <a:t> </a:t>
            </a:r>
            <a:r>
              <a:rPr lang="en-US" sz="1200" dirty="0" err="1" smtClean="0"/>
              <a:t>Efros</a:t>
            </a:r>
            <a:endParaRPr lang="en-US" sz="12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Object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7175" y="5486400"/>
            <a:ext cx="1143000" cy="1143000"/>
          </a:xfrm>
          <a:prstGeom prst="rect">
            <a:avLst/>
          </a:prstGeom>
          <a:noFill/>
          <a:ln w="9525">
            <a:miter lim="800000"/>
            <a:headEnd/>
            <a:tailEnd/>
          </a:ln>
          <a:effectLst/>
        </p:spPr>
      </p:pic>
      <p:pic>
        <p:nvPicPr>
          <p:cNvPr id="4101" name="Picture 3" descr="S2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03725" y="2041525"/>
            <a:ext cx="1463675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2" name="Picture 4" descr="S29_out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89638" y="579438"/>
            <a:ext cx="2925762" cy="2925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3" name="Picture 5" descr="peanuts_out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524000" y="4038600"/>
            <a:ext cx="259080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4" name="Picture 6" descr="yellow-peppers_out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989638" y="3703638"/>
            <a:ext cx="2925762" cy="2925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5" name="Picture 7" descr="yellow-peppers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403725" y="5165725"/>
            <a:ext cx="1463675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Object 3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600200" y="1104900"/>
            <a:ext cx="2419350" cy="2419350"/>
          </a:xfrm>
          <a:prstGeom prst="rect">
            <a:avLst/>
          </a:prstGeom>
          <a:noFill/>
          <a:ln w="9525">
            <a:miter lim="800000"/>
            <a:headEnd/>
            <a:tailEnd/>
          </a:ln>
          <a:effectLst/>
        </p:spPr>
      </p:pic>
      <p:pic>
        <p:nvPicPr>
          <p:cNvPr id="4100" name="Object 4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266700" y="2286000"/>
            <a:ext cx="1219200" cy="1219200"/>
          </a:xfrm>
          <a:prstGeom prst="rect">
            <a:avLst/>
          </a:prstGeom>
          <a:noFill/>
          <a:ln w="9525">
            <a:miter lim="800000"/>
            <a:headEnd/>
            <a:tailEnd/>
          </a:ln>
          <a:effectLst/>
        </p:spPr>
      </p:pic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6553200" y="6580812"/>
            <a:ext cx="2133600" cy="476250"/>
          </a:xfrm>
        </p:spPr>
        <p:txBody>
          <a:bodyPr/>
          <a:lstStyle/>
          <a:p>
            <a:pPr>
              <a:defRPr/>
            </a:pPr>
            <a:fld id="{E985158D-3111-4441-A775-49823B22BC2F}" type="slidenum">
              <a:rPr lang="en-US" smtClean="0"/>
              <a:pPr>
                <a:defRPr/>
              </a:pPr>
              <a:t>105</a:t>
            </a:fld>
            <a:endParaRPr lang="en-US" dirty="0"/>
          </a:p>
        </p:txBody>
      </p:sp>
      <p:sp>
        <p:nvSpPr>
          <p:cNvPr id="12" name="Rectangle 4"/>
          <p:cNvSpPr>
            <a:spLocks noChangeArrowheads="1"/>
          </p:cNvSpPr>
          <p:nvPr/>
        </p:nvSpPr>
        <p:spPr bwMode="auto">
          <a:xfrm>
            <a:off x="0" y="6581775"/>
            <a:ext cx="201509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200" dirty="0" smtClean="0"/>
              <a:t>Slide credit: </a:t>
            </a:r>
            <a:r>
              <a:rPr lang="en-US" sz="1200" dirty="0" err="1"/>
              <a:t>Alyosha</a:t>
            </a:r>
            <a:r>
              <a:rPr lang="en-US" sz="1200" dirty="0"/>
              <a:t> </a:t>
            </a:r>
            <a:r>
              <a:rPr lang="en-US" sz="1200" dirty="0" err="1" smtClean="0"/>
              <a:t>Efros</a:t>
            </a:r>
            <a:endParaRPr lang="en-US" sz="12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Object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867400" y="609600"/>
            <a:ext cx="1828800" cy="1828800"/>
          </a:xfrm>
          <a:prstGeom prst="rect">
            <a:avLst/>
          </a:prstGeom>
          <a:noFill/>
          <a:ln w="9525">
            <a:miter lim="800000"/>
            <a:headEnd/>
            <a:tailEnd/>
          </a:ln>
          <a:effectLst/>
        </p:spPr>
      </p:pic>
      <p:pic>
        <p:nvPicPr>
          <p:cNvPr id="5123" name="Object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76800" y="2819400"/>
            <a:ext cx="3810000" cy="3810000"/>
          </a:xfrm>
          <a:prstGeom prst="rect">
            <a:avLst/>
          </a:prstGeom>
          <a:noFill/>
          <a:ln w="9525">
            <a:miter lim="800000"/>
            <a:headEnd/>
            <a:tailEnd/>
          </a:ln>
          <a:effectLst/>
        </p:spPr>
      </p:pic>
      <p:pic>
        <p:nvPicPr>
          <p:cNvPr id="5124" name="Object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7200" y="2819400"/>
            <a:ext cx="3810000" cy="3810000"/>
          </a:xfrm>
          <a:prstGeom prst="rect">
            <a:avLst/>
          </a:prstGeom>
          <a:noFill/>
          <a:ln w="9525">
            <a:miter lim="800000"/>
            <a:headEnd/>
            <a:tailEnd/>
          </a:ln>
          <a:effectLst/>
        </p:spPr>
      </p:pic>
      <p:pic>
        <p:nvPicPr>
          <p:cNvPr id="5125" name="Object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447800" y="609600"/>
            <a:ext cx="1828800" cy="1828800"/>
          </a:xfrm>
          <a:prstGeom prst="rect">
            <a:avLst/>
          </a:prstGeom>
          <a:noFill/>
          <a:ln w="9525">
            <a:miter lim="800000"/>
            <a:headEnd/>
            <a:tailEnd/>
          </a:ln>
          <a:effectLst/>
        </p:spPr>
      </p:pic>
      <p:sp>
        <p:nvSpPr>
          <p:cNvPr id="5126" name="Text Box 6"/>
          <p:cNvSpPr txBox="1">
            <a:spLocks noChangeArrowheads="1"/>
          </p:cNvSpPr>
          <p:nvPr/>
        </p:nvSpPr>
        <p:spPr bwMode="auto">
          <a:xfrm>
            <a:off x="3565525" y="676275"/>
            <a:ext cx="1844675" cy="1309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sz="3200" b="1">
                <a:latin typeface="Trebuchet MS" pitchFamily="34" charset="0"/>
              </a:rPr>
              <a:t>Failures</a:t>
            </a:r>
          </a:p>
          <a:p>
            <a:pPr algn="ctr" eaLnBrk="0" hangingPunct="0"/>
            <a:r>
              <a:rPr lang="en-US" b="1">
                <a:latin typeface="Trebuchet MS" pitchFamily="34" charset="0"/>
              </a:rPr>
              <a:t>(Chernobyl</a:t>
            </a:r>
          </a:p>
          <a:p>
            <a:pPr algn="ctr" eaLnBrk="0" hangingPunct="0"/>
            <a:r>
              <a:rPr lang="en-US" b="1">
                <a:latin typeface="Trebuchet MS" pitchFamily="34" charset="0"/>
              </a:rPr>
              <a:t>Harvest)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975615" y="6541320"/>
            <a:ext cx="2133600" cy="476250"/>
          </a:xfrm>
        </p:spPr>
        <p:txBody>
          <a:bodyPr/>
          <a:lstStyle/>
          <a:p>
            <a:pPr>
              <a:defRPr/>
            </a:pPr>
            <a:fld id="{E985158D-3111-4441-A775-49823B22BC2F}" type="slidenum">
              <a:rPr lang="en-US" smtClean="0"/>
              <a:pPr>
                <a:defRPr/>
              </a:pPr>
              <a:t>106</a:t>
            </a:fld>
            <a:endParaRPr lang="en-US" dirty="0"/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0" y="6581775"/>
            <a:ext cx="201509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200" dirty="0" smtClean="0"/>
              <a:t>Slide credit: </a:t>
            </a:r>
            <a:r>
              <a:rPr lang="en-US" sz="1200" dirty="0" err="1"/>
              <a:t>Alyosha</a:t>
            </a:r>
            <a:r>
              <a:rPr lang="en-US" sz="1200" dirty="0"/>
              <a:t> </a:t>
            </a:r>
            <a:r>
              <a:rPr lang="en-US" sz="1200" dirty="0" err="1" smtClean="0"/>
              <a:t>Efros</a:t>
            </a:r>
            <a:endParaRPr lang="en-US" sz="12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Texture Transfer</a:t>
            </a:r>
          </a:p>
        </p:txBody>
      </p:sp>
      <p:sp>
        <p:nvSpPr>
          <p:cNvPr id="5734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01625" y="1219200"/>
            <a:ext cx="5108575" cy="4419600"/>
          </a:xfrm>
        </p:spPr>
        <p:txBody>
          <a:bodyPr/>
          <a:lstStyle/>
          <a:p>
            <a:r>
              <a:rPr lang="en-US" sz="2800" dirty="0" smtClean="0"/>
              <a:t>Take the texture from one object and “paint” it onto another object</a:t>
            </a:r>
          </a:p>
          <a:p>
            <a:pPr lvl="1"/>
            <a:r>
              <a:rPr lang="en-US" sz="2400" dirty="0" smtClean="0"/>
              <a:t>This requires separating texture and shape</a:t>
            </a:r>
          </a:p>
          <a:p>
            <a:pPr lvl="1"/>
            <a:r>
              <a:rPr lang="en-US" sz="2400" dirty="0" smtClean="0"/>
              <a:t>That’s HARD, but we can cheat </a:t>
            </a:r>
          </a:p>
          <a:p>
            <a:pPr lvl="1"/>
            <a:r>
              <a:rPr lang="en-US" sz="2400" dirty="0" smtClean="0"/>
              <a:t>Assume we can capture shape by boundary and rough shading</a:t>
            </a:r>
          </a:p>
          <a:p>
            <a:r>
              <a:rPr lang="en-US" sz="2800" dirty="0" smtClean="0"/>
              <a:t> </a:t>
            </a:r>
          </a:p>
        </p:txBody>
      </p:sp>
      <p:sp>
        <p:nvSpPr>
          <p:cNvPr id="57349" name="Rectangle 5"/>
          <p:cNvSpPr>
            <a:spLocks noChangeArrowheads="1"/>
          </p:cNvSpPr>
          <p:nvPr/>
        </p:nvSpPr>
        <p:spPr bwMode="auto">
          <a:xfrm>
            <a:off x="609600" y="5492750"/>
            <a:ext cx="8534400" cy="8402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Pct val="120000"/>
            </a:pPr>
            <a:r>
              <a:rPr lang="en-US" sz="2700" kern="1200" dirty="0">
                <a:solidFill>
                  <a:srgbClr val="000000"/>
                </a:solidFill>
                <a:latin typeface="+mj-lt"/>
                <a:ea typeface="+mn-ea"/>
                <a:cs typeface="+mn-cs"/>
              </a:rPr>
              <a:t>Then, just add another constraint when sampling: similarity to underlying image at that spot</a:t>
            </a:r>
            <a:endParaRPr lang="en-US" sz="2300" kern="1200" dirty="0">
              <a:solidFill>
                <a:srgbClr val="000000"/>
              </a:solidFill>
              <a:latin typeface="+mj-lt"/>
              <a:ea typeface="+mn-ea"/>
              <a:cs typeface="+mn-cs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5854700" y="1447800"/>
            <a:ext cx="2755900" cy="3352800"/>
            <a:chOff x="5854700" y="1447800"/>
            <a:chExt cx="2755900" cy="3352800"/>
          </a:xfrm>
        </p:grpSpPr>
        <p:pic>
          <p:nvPicPr>
            <p:cNvPr id="57348" name="Picture 4" descr="half-bill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854700" y="1447800"/>
              <a:ext cx="2755900" cy="3352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7350" name="Rectangle 6"/>
            <p:cNvSpPr>
              <a:spLocks noChangeArrowheads="1"/>
            </p:cNvSpPr>
            <p:nvPr/>
          </p:nvSpPr>
          <p:spPr bwMode="auto">
            <a:xfrm>
              <a:off x="7219950" y="3048000"/>
              <a:ext cx="304800" cy="304800"/>
            </a:xfrm>
            <a:prstGeom prst="rect">
              <a:avLst/>
            </a:prstGeom>
            <a:noFill/>
            <a:ln w="1270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</p:grp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66157C-4016-434D-8329-A6BA8E355C74}" type="slidenum">
              <a:rPr lang="en-US" smtClean="0"/>
              <a:pPr>
                <a:defRPr/>
              </a:pPr>
              <a:t>107</a:t>
            </a:fld>
            <a:endParaRPr lang="en-US"/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0" y="6581775"/>
            <a:ext cx="201509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200" dirty="0" smtClean="0"/>
              <a:t>Slide credit: </a:t>
            </a:r>
            <a:r>
              <a:rPr lang="en-US" sz="1200" dirty="0" err="1"/>
              <a:t>Alyosha</a:t>
            </a:r>
            <a:r>
              <a:rPr lang="en-US" sz="1200" dirty="0"/>
              <a:t> </a:t>
            </a:r>
            <a:r>
              <a:rPr lang="en-US" sz="1200" dirty="0" err="1" smtClean="0"/>
              <a:t>Efros</a:t>
            </a:r>
            <a:endParaRPr lang="en-US" sz="1200" dirty="0"/>
          </a:p>
        </p:txBody>
      </p:sp>
    </p:spTree>
  </p:cSld>
  <p:clrMapOvr>
    <a:masterClrMapping/>
  </p:clrMapOvr>
  <p:transition advTm="10436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347" grpId="0" uiExpand="1" build="p" bldLvl="3"/>
      <p:bldP spid="57349" grpId="0"/>
    </p:bld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5010" name="Object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" y="990600"/>
            <a:ext cx="2144713" cy="2609850"/>
          </a:xfrm>
          <a:prstGeom prst="rect">
            <a:avLst/>
          </a:prstGeom>
          <a:noFill/>
          <a:ln w="9525">
            <a:miter lim="800000"/>
            <a:headEnd/>
            <a:tailEnd/>
          </a:ln>
          <a:effectLst/>
        </p:spPr>
      </p:pic>
      <p:pic>
        <p:nvPicPr>
          <p:cNvPr id="555011" name="Object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62350" y="1219200"/>
            <a:ext cx="2076450" cy="2095500"/>
          </a:xfrm>
          <a:prstGeom prst="rect">
            <a:avLst/>
          </a:prstGeom>
          <a:noFill/>
          <a:ln w="9525">
            <a:miter lim="800000"/>
            <a:headEnd/>
            <a:tailEnd/>
          </a:ln>
          <a:effectLst/>
        </p:spPr>
      </p:pic>
      <p:pic>
        <p:nvPicPr>
          <p:cNvPr id="555012" name="Object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553200" y="914400"/>
            <a:ext cx="2286000" cy="2781300"/>
          </a:xfrm>
          <a:prstGeom prst="rect">
            <a:avLst/>
          </a:prstGeom>
          <a:noFill/>
          <a:ln w="9525">
            <a:miter lim="800000"/>
            <a:headEnd/>
            <a:tailEnd/>
          </a:ln>
          <a:effectLst/>
        </p:spPr>
      </p:pic>
      <p:sp>
        <p:nvSpPr>
          <p:cNvPr id="160773" name="Text Box 5"/>
          <p:cNvSpPr txBox="1">
            <a:spLocks noChangeArrowheads="1"/>
          </p:cNvSpPr>
          <p:nvPr/>
        </p:nvSpPr>
        <p:spPr bwMode="auto">
          <a:xfrm>
            <a:off x="2819400" y="1630363"/>
            <a:ext cx="704850" cy="1189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 b="1" kern="12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+mn-ea"/>
                <a:cs typeface="+mn-cs"/>
              </a:rPr>
              <a:t>+</a:t>
            </a:r>
            <a:endParaRPr lang="en-US" sz="6000" b="1" kern="120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60774" name="Rectangle 6"/>
          <p:cNvSpPr>
            <a:spLocks noChangeArrowheads="1"/>
          </p:cNvSpPr>
          <p:nvPr/>
        </p:nvSpPr>
        <p:spPr bwMode="auto">
          <a:xfrm>
            <a:off x="5715000" y="1630363"/>
            <a:ext cx="704850" cy="1189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 b="1" kern="12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+mn-ea"/>
                <a:cs typeface="+mn-cs"/>
              </a:rPr>
              <a:t>=</a:t>
            </a:r>
          </a:p>
        </p:txBody>
      </p:sp>
      <p:pic>
        <p:nvPicPr>
          <p:cNvPr id="160775" name="Object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" y="3943350"/>
            <a:ext cx="2144713" cy="2609850"/>
          </a:xfrm>
          <a:prstGeom prst="rect">
            <a:avLst/>
          </a:prstGeom>
          <a:noFill/>
          <a:ln w="9525">
            <a:miter lim="800000"/>
            <a:headEnd/>
            <a:tailEnd/>
          </a:ln>
          <a:effectLst/>
        </p:spPr>
      </p:pic>
      <p:sp>
        <p:nvSpPr>
          <p:cNvPr id="160776" name="Text Box 8"/>
          <p:cNvSpPr txBox="1">
            <a:spLocks noChangeArrowheads="1"/>
          </p:cNvSpPr>
          <p:nvPr/>
        </p:nvSpPr>
        <p:spPr bwMode="auto">
          <a:xfrm>
            <a:off x="2819400" y="4757738"/>
            <a:ext cx="704850" cy="1189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 b="1" kern="12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+mn-ea"/>
                <a:cs typeface="+mn-cs"/>
              </a:rPr>
              <a:t>+</a:t>
            </a:r>
            <a:endParaRPr lang="en-US" sz="6000" b="1" kern="120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60777" name="Rectangle 9"/>
          <p:cNvSpPr>
            <a:spLocks noChangeArrowheads="1"/>
          </p:cNvSpPr>
          <p:nvPr/>
        </p:nvSpPr>
        <p:spPr bwMode="auto">
          <a:xfrm>
            <a:off x="5715000" y="4757738"/>
            <a:ext cx="704850" cy="1189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 b="1" kern="12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+mn-ea"/>
                <a:cs typeface="+mn-cs"/>
              </a:rPr>
              <a:t>=</a:t>
            </a:r>
          </a:p>
        </p:txBody>
      </p:sp>
      <p:pic>
        <p:nvPicPr>
          <p:cNvPr id="160778" name="Object 10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553200" y="3886200"/>
            <a:ext cx="2286000" cy="2781300"/>
          </a:xfrm>
          <a:prstGeom prst="rect">
            <a:avLst/>
          </a:prstGeom>
          <a:noFill/>
          <a:ln w="9525">
            <a:miter lim="800000"/>
            <a:headEnd/>
            <a:tailEnd/>
          </a:ln>
          <a:effectLst/>
        </p:spPr>
      </p:pic>
      <p:pic>
        <p:nvPicPr>
          <p:cNvPr id="160779" name="Object 11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686175" y="4752975"/>
            <a:ext cx="1876425" cy="1266825"/>
          </a:xfrm>
          <a:prstGeom prst="rect">
            <a:avLst/>
          </a:prstGeom>
          <a:noFill/>
          <a:ln w="9525">
            <a:miter lim="800000"/>
            <a:headEnd/>
            <a:tailEnd/>
          </a:ln>
          <a:effectLst/>
        </p:spPr>
      </p:pic>
      <p:sp>
        <p:nvSpPr>
          <p:cNvPr id="6156" name="Text Box 12"/>
          <p:cNvSpPr txBox="1">
            <a:spLocks noChangeArrowheads="1"/>
          </p:cNvSpPr>
          <p:nvPr/>
        </p:nvSpPr>
        <p:spPr bwMode="auto">
          <a:xfrm>
            <a:off x="3886200" y="649288"/>
            <a:ext cx="15033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kern="1200">
                <a:solidFill>
                  <a:srgbClr val="000000"/>
                </a:solidFill>
                <a:latin typeface="Trebuchet MS" pitchFamily="34" charset="0"/>
                <a:ea typeface="+mn-ea"/>
                <a:cs typeface="+mn-cs"/>
              </a:rPr>
              <a:t>parmesan</a:t>
            </a:r>
          </a:p>
        </p:txBody>
      </p:sp>
      <p:sp>
        <p:nvSpPr>
          <p:cNvPr id="160781" name="Text Box 13"/>
          <p:cNvSpPr txBox="1">
            <a:spLocks noChangeArrowheads="1"/>
          </p:cNvSpPr>
          <p:nvPr/>
        </p:nvSpPr>
        <p:spPr bwMode="auto">
          <a:xfrm>
            <a:off x="4313238" y="4189413"/>
            <a:ext cx="7080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kern="1200">
                <a:solidFill>
                  <a:srgbClr val="000000"/>
                </a:solidFill>
                <a:latin typeface="Trebuchet MS" pitchFamily="34" charset="0"/>
                <a:ea typeface="+mn-ea"/>
                <a:cs typeface="+mn-cs"/>
              </a:rPr>
              <a:t>rice</a:t>
            </a:r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>
          <a:xfrm>
            <a:off x="7008765" y="6601788"/>
            <a:ext cx="2133600" cy="476250"/>
          </a:xfrm>
        </p:spPr>
        <p:txBody>
          <a:bodyPr/>
          <a:lstStyle/>
          <a:p>
            <a:pPr>
              <a:defRPr/>
            </a:pPr>
            <a:fld id="{E985158D-3111-4441-A775-49823B22BC2F}" type="slidenum">
              <a:rPr lang="en-US" smtClean="0"/>
              <a:pPr>
                <a:defRPr/>
              </a:pPr>
              <a:t>108</a:t>
            </a:fld>
            <a:endParaRPr lang="en-US" dirty="0"/>
          </a:p>
        </p:txBody>
      </p:sp>
      <p:sp>
        <p:nvSpPr>
          <p:cNvPr id="16" name="Rectangle 4"/>
          <p:cNvSpPr>
            <a:spLocks noChangeArrowheads="1"/>
          </p:cNvSpPr>
          <p:nvPr/>
        </p:nvSpPr>
        <p:spPr bwMode="auto">
          <a:xfrm>
            <a:off x="0" y="6581775"/>
            <a:ext cx="201509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200" dirty="0" smtClean="0"/>
              <a:t>Slide credit: </a:t>
            </a:r>
            <a:r>
              <a:rPr lang="en-US" sz="1200" dirty="0" err="1"/>
              <a:t>Alyosha</a:t>
            </a:r>
            <a:r>
              <a:rPr lang="en-US" sz="1200" dirty="0"/>
              <a:t> </a:t>
            </a:r>
            <a:r>
              <a:rPr lang="en-US" sz="1200" dirty="0" err="1" smtClean="0"/>
              <a:t>Efros</a:t>
            </a:r>
            <a:endParaRPr lang="en-US" sz="1200" dirty="0"/>
          </a:p>
        </p:txBody>
      </p:sp>
    </p:spTree>
  </p:cSld>
  <p:clrMapOvr>
    <a:masterClrMapping/>
  </p:clrMapOvr>
  <p:transition advTm="854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0776" grpId="0"/>
      <p:bldP spid="160777" grpId="0"/>
      <p:bldP spid="160781" grpId="0"/>
    </p:bld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2" name="Picture 4" descr="temp1-3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257574" y="3475067"/>
            <a:ext cx="3136900" cy="210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2824" name="Text Box 8"/>
          <p:cNvSpPr txBox="1">
            <a:spLocks noChangeArrowheads="1"/>
          </p:cNvSpPr>
          <p:nvPr/>
        </p:nvSpPr>
        <p:spPr bwMode="auto">
          <a:xfrm>
            <a:off x="3873546" y="1547850"/>
            <a:ext cx="704850" cy="1189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 b="1" kern="12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+mn-ea"/>
                <a:cs typeface="+mn-cs"/>
              </a:rPr>
              <a:t>+</a:t>
            </a:r>
            <a:endParaRPr lang="en-US" sz="6000" b="1" kern="120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62825" name="Rectangle 9"/>
          <p:cNvSpPr>
            <a:spLocks noChangeArrowheads="1"/>
          </p:cNvSpPr>
          <p:nvPr/>
        </p:nvSpPr>
        <p:spPr bwMode="auto">
          <a:xfrm>
            <a:off x="7226346" y="1547850"/>
            <a:ext cx="704850" cy="1189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 b="1" kern="12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+mn-ea"/>
                <a:cs typeface="+mn-cs"/>
              </a:rPr>
              <a:t>=</a:t>
            </a:r>
          </a:p>
        </p:txBody>
      </p:sp>
      <p:pic>
        <p:nvPicPr>
          <p:cNvPr id="58378" name="Picture 10" descr="newpotato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130346" y="1220825"/>
            <a:ext cx="2822575" cy="1897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79" name="Picture 11" descr="neworange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635546" y="1087475"/>
            <a:ext cx="2560638" cy="2182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F36629A-99BA-43CE-910B-DE79E020FC06}" type="slidenum">
              <a:rPr lang="en-US" smtClean="0"/>
              <a:pPr>
                <a:defRPr/>
              </a:pPr>
              <a:t>109</a:t>
            </a:fld>
            <a:endParaRPr lang="en-US"/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0" y="6581775"/>
            <a:ext cx="201509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200" dirty="0" smtClean="0"/>
              <a:t>Slide credit: </a:t>
            </a:r>
            <a:r>
              <a:rPr lang="en-US" sz="1200" dirty="0" err="1"/>
              <a:t>Alyosha</a:t>
            </a:r>
            <a:r>
              <a:rPr lang="en-US" sz="1200" dirty="0"/>
              <a:t> </a:t>
            </a:r>
            <a:r>
              <a:rPr lang="en-US" sz="1200" dirty="0" err="1" smtClean="0"/>
              <a:t>Efros</a:t>
            </a:r>
            <a:endParaRPr lang="en-US" sz="1200" dirty="0"/>
          </a:p>
        </p:txBody>
      </p:sp>
    </p:spTree>
  </p:cSld>
  <p:clrMapOvr>
    <a:masterClrMapping/>
  </p:clrMapOvr>
  <p:transition advTm="17104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777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pPr eaLnBrk="1" hangingPunct="1"/>
            <a:r>
              <a:rPr lang="en-US" smtClean="0"/>
              <a:t>Texture-related tasks</a:t>
            </a:r>
          </a:p>
        </p:txBody>
      </p:sp>
      <p:sp>
        <p:nvSpPr>
          <p:cNvPr id="331778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458200" cy="4525963"/>
          </a:xfrm>
        </p:spPr>
        <p:txBody>
          <a:bodyPr/>
          <a:lstStyle/>
          <a:p>
            <a:pPr eaLnBrk="1" hangingPunct="1"/>
            <a:r>
              <a:rPr lang="en-US" sz="2800" b="1" smtClean="0"/>
              <a:t>Shape from texture</a:t>
            </a:r>
          </a:p>
          <a:p>
            <a:pPr lvl="1" eaLnBrk="1" hangingPunct="1"/>
            <a:r>
              <a:rPr lang="en-US" smtClean="0"/>
              <a:t>Estimate surface orientation or shape from image texture</a:t>
            </a:r>
          </a:p>
          <a:p>
            <a:pPr lvl="1" eaLnBrk="1" hangingPunct="1"/>
            <a:endParaRPr lang="en-US" smtClean="0"/>
          </a:p>
        </p:txBody>
      </p:sp>
      <p:sp>
        <p:nvSpPr>
          <p:cNvPr id="4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6C3202-6032-4398-816A-8AC20E230ECE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Rectangle 2"/>
          <p:cNvSpPr>
            <a:spLocks noChangeArrowheads="1"/>
          </p:cNvSpPr>
          <p:nvPr/>
        </p:nvSpPr>
        <p:spPr bwMode="auto">
          <a:xfrm>
            <a:off x="5562600" y="1592263"/>
            <a:ext cx="704850" cy="1189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 b="1" kern="12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+mn-ea"/>
                <a:cs typeface="+mn-cs"/>
              </a:rPr>
              <a:t>=</a:t>
            </a:r>
          </a:p>
        </p:txBody>
      </p:sp>
      <p:sp>
        <p:nvSpPr>
          <p:cNvPr id="164867" name="Text Box 3"/>
          <p:cNvSpPr txBox="1">
            <a:spLocks noChangeArrowheads="1"/>
          </p:cNvSpPr>
          <p:nvPr/>
        </p:nvSpPr>
        <p:spPr bwMode="auto">
          <a:xfrm>
            <a:off x="2952750" y="1562100"/>
            <a:ext cx="704850" cy="1189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 b="1" kern="12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+mn-ea"/>
                <a:cs typeface="+mn-cs"/>
              </a:rPr>
              <a:t>+</a:t>
            </a:r>
            <a:endParaRPr lang="en-US" sz="6000" b="1" kern="120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ea typeface="+mn-ea"/>
              <a:cs typeface="+mn-cs"/>
            </a:endParaRPr>
          </a:p>
        </p:txBody>
      </p:sp>
      <p:pic>
        <p:nvPicPr>
          <p:cNvPr id="59396" name="Picture 4" descr="orange-pear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096000" y="1333500"/>
            <a:ext cx="2982913" cy="194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397" name="Picture 5" descr="pear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5088" y="1333500"/>
            <a:ext cx="2982912" cy="194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398" name="Picture 6" descr="oPaolina3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054600" y="3524250"/>
            <a:ext cx="32512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399" name="Picture 7" descr="Paolina_black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38200" y="3505200"/>
            <a:ext cx="32512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400" name="Picture 8" descr="neworange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382963" y="1169988"/>
            <a:ext cx="2560637" cy="2182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F36629A-99BA-43CE-910B-DE79E020FC06}" type="slidenum">
              <a:rPr lang="en-US" smtClean="0"/>
              <a:pPr>
                <a:defRPr/>
              </a:pPr>
              <a:t>110</a:t>
            </a:fld>
            <a:endParaRPr lang="en-US"/>
          </a:p>
        </p:txBody>
      </p:sp>
      <p:sp>
        <p:nvSpPr>
          <p:cNvPr id="11" name="Rectangle 4"/>
          <p:cNvSpPr>
            <a:spLocks noChangeArrowheads="1"/>
          </p:cNvSpPr>
          <p:nvPr/>
        </p:nvSpPr>
        <p:spPr bwMode="auto">
          <a:xfrm>
            <a:off x="0" y="6581775"/>
            <a:ext cx="201509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200" dirty="0" smtClean="0"/>
              <a:t>Slide credit: </a:t>
            </a:r>
            <a:r>
              <a:rPr lang="en-US" sz="1200" dirty="0" err="1"/>
              <a:t>Alyosha</a:t>
            </a:r>
            <a:r>
              <a:rPr lang="en-US" sz="1200" dirty="0"/>
              <a:t> </a:t>
            </a:r>
            <a:r>
              <a:rPr lang="en-US" sz="1200" dirty="0" err="1" smtClean="0"/>
              <a:t>Efros</a:t>
            </a:r>
            <a:endParaRPr lang="en-US" sz="1200" dirty="0"/>
          </a:p>
        </p:txBody>
      </p:sp>
    </p:spTree>
  </p:cSld>
  <p:clrMapOvr>
    <a:masterClrMapping/>
  </p:clrMapOvr>
  <p:transition advTm="8944"/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eorgebush1+2.jpg"/>
          <p:cNvPicPr>
            <a:picLocks noChangeAspect="1"/>
          </p:cNvPicPr>
          <p:nvPr/>
        </p:nvPicPr>
        <p:blipFill>
          <a:blip r:embed="rId2" cstate="print"/>
          <a:srcRect l="50000"/>
          <a:stretch>
            <a:fillRect/>
          </a:stretch>
        </p:blipFill>
        <p:spPr>
          <a:xfrm>
            <a:off x="4572000" y="1720645"/>
            <a:ext cx="4572000" cy="3416710"/>
          </a:xfrm>
          <a:prstGeom prst="rect">
            <a:avLst/>
          </a:prstGeom>
        </p:spPr>
      </p:pic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0" y="6581775"/>
            <a:ext cx="219460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200" dirty="0" smtClean="0"/>
              <a:t>Slide credit: Kristen </a:t>
            </a:r>
            <a:r>
              <a:rPr lang="en-US" sz="1200" dirty="0" err="1" smtClean="0"/>
              <a:t>Grauman</a:t>
            </a:r>
            <a:endParaRPr lang="en-US" sz="12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7F17899E-2CD6-452D-B928-81D239DE9BAA}" type="slidenum">
              <a:rPr lang="en-US" sz="1400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111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Title 2"/>
          <p:cNvSpPr txBox="1">
            <a:spLocks/>
          </p:cNvSpPr>
          <p:nvPr/>
        </p:nvSpPr>
        <p:spPr>
          <a:xfrm>
            <a:off x="1219200" y="76200"/>
            <a:ext cx="6400800" cy="1143000"/>
          </a:xfrm>
          <a:prstGeom prst="rect">
            <a:avLst/>
          </a:prstGeom>
        </p:spPr>
        <p:txBody>
          <a:bodyPr/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(Manual) texture synthesis in the media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eorgebush1+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720645"/>
            <a:ext cx="9144000" cy="3416710"/>
          </a:xfrm>
          <a:prstGeom prst="rect">
            <a:avLst/>
          </a:prstGeom>
        </p:spPr>
      </p:pic>
      <p:sp>
        <p:nvSpPr>
          <p:cNvPr id="5" name="Title 2"/>
          <p:cNvSpPr txBox="1">
            <a:spLocks/>
          </p:cNvSpPr>
          <p:nvPr/>
        </p:nvSpPr>
        <p:spPr>
          <a:xfrm>
            <a:off x="1219200" y="76200"/>
            <a:ext cx="6400800" cy="1143000"/>
          </a:xfrm>
          <a:prstGeom prst="rect">
            <a:avLst/>
          </a:prstGeom>
        </p:spPr>
        <p:txBody>
          <a:bodyPr/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(Manual) texture synthesis in the media</a:t>
            </a: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0" y="6581775"/>
            <a:ext cx="219460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200" dirty="0" smtClean="0"/>
              <a:t>Slide credit: Kristen </a:t>
            </a:r>
            <a:r>
              <a:rPr lang="en-US" sz="1200" dirty="0" err="1" smtClean="0"/>
              <a:t>Grauman</a:t>
            </a:r>
            <a:endParaRPr lang="en-US" sz="12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BF77EF0F-D549-4541-ADDC-22627A2F4FF5}" type="slidenum">
              <a:rPr lang="en-US" sz="1400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112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whatever-med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62000" y="1098550"/>
            <a:ext cx="7620000" cy="46609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52600" y="6400800"/>
            <a:ext cx="6477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http://www.dailykos.com/story/2004/10/27/22442/878</a:t>
            </a:r>
          </a:p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0" y="6581775"/>
            <a:ext cx="219460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200" dirty="0" smtClean="0"/>
              <a:t>Slide credit: Kristen </a:t>
            </a:r>
            <a:r>
              <a:rPr lang="en-US" sz="1200" dirty="0" err="1" smtClean="0"/>
              <a:t>Grauman</a:t>
            </a:r>
            <a:endParaRPr lang="en-US" sz="12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85158D-3111-4441-A775-49823B22BC2F}" type="slidenum">
              <a:rPr lang="en-US" smtClean="0"/>
              <a:pPr>
                <a:defRPr/>
              </a:pPr>
              <a:t>113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6031" y="0"/>
            <a:ext cx="8229600" cy="1143000"/>
          </a:xfrm>
        </p:spPr>
        <p:txBody>
          <a:bodyPr/>
          <a:lstStyle/>
          <a:p>
            <a:r>
              <a:rPr lang="en-US" sz="4000" dirty="0" smtClean="0"/>
              <a:t>Summary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11246"/>
            <a:ext cx="8229600" cy="4814917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 sz="2800" dirty="0" smtClean="0"/>
              <a:t>Texture is a useful property that is often indicative of materials, appearance cues</a:t>
            </a:r>
          </a:p>
          <a:p>
            <a:pPr>
              <a:spcAft>
                <a:spcPts val="600"/>
              </a:spcAft>
            </a:pPr>
            <a:r>
              <a:rPr lang="en-US" sz="2800" b="1" dirty="0" smtClean="0"/>
              <a:t>Texture</a:t>
            </a:r>
            <a:r>
              <a:rPr lang="en-US" sz="2800" dirty="0" smtClean="0"/>
              <a:t> </a:t>
            </a:r>
            <a:r>
              <a:rPr lang="en-US" sz="2800" b="1" dirty="0" smtClean="0"/>
              <a:t>representations</a:t>
            </a:r>
            <a:r>
              <a:rPr lang="en-US" sz="2800" dirty="0" smtClean="0"/>
              <a:t> attempt to summarize repeating patterns of local structure</a:t>
            </a:r>
          </a:p>
          <a:p>
            <a:pPr>
              <a:spcAft>
                <a:spcPts val="600"/>
              </a:spcAft>
            </a:pPr>
            <a:r>
              <a:rPr lang="en-US" sz="2800" b="1" dirty="0" smtClean="0"/>
              <a:t>Filter banks </a:t>
            </a:r>
            <a:r>
              <a:rPr lang="en-US" sz="2800" dirty="0" smtClean="0"/>
              <a:t>useful to measure redundant variety of structures in local neighborhood</a:t>
            </a:r>
          </a:p>
          <a:p>
            <a:pPr lvl="1">
              <a:spcAft>
                <a:spcPts val="600"/>
              </a:spcAft>
            </a:pPr>
            <a:r>
              <a:rPr lang="en-US" sz="2400" dirty="0" smtClean="0"/>
              <a:t>Feature spaces can be multi-dimensional</a:t>
            </a:r>
          </a:p>
          <a:p>
            <a:pPr>
              <a:spcAft>
                <a:spcPts val="600"/>
              </a:spcAft>
            </a:pPr>
            <a:r>
              <a:rPr lang="en-US" sz="2800" dirty="0" smtClean="0"/>
              <a:t>Neighborhood statistics can be exploited to “sample” or </a:t>
            </a:r>
            <a:r>
              <a:rPr lang="en-US" sz="2800" b="1" dirty="0" smtClean="0"/>
              <a:t>synthesize </a:t>
            </a:r>
            <a:r>
              <a:rPr lang="en-US" sz="2800" dirty="0" smtClean="0"/>
              <a:t>new texture regions</a:t>
            </a:r>
          </a:p>
          <a:p>
            <a:pPr lvl="1">
              <a:spcAft>
                <a:spcPts val="600"/>
              </a:spcAft>
            </a:pPr>
            <a:r>
              <a:rPr lang="en-US" sz="2400" dirty="0" smtClean="0"/>
              <a:t>Example-based technique </a:t>
            </a:r>
          </a:p>
          <a:p>
            <a:pPr>
              <a:spcAft>
                <a:spcPts val="600"/>
              </a:spcAft>
            </a:pPr>
            <a:endParaRPr lang="en-US" sz="2800" dirty="0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6581775"/>
            <a:ext cx="219460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200" dirty="0" smtClean="0"/>
              <a:t>Slide credit: Kristen </a:t>
            </a:r>
            <a:r>
              <a:rPr lang="en-US" sz="1200" dirty="0" err="1" smtClean="0"/>
              <a:t>Grauman</a:t>
            </a:r>
            <a:endParaRPr lang="en-US" sz="12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7F17899E-2CD6-452D-B928-81D239DE9BAA}" type="slidenum">
              <a:rPr lang="en-US" sz="1400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114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010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Questions?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See </a:t>
            </a:r>
            <a:r>
              <a:rPr lang="en-US" smtClean="0"/>
              <a:t>you Thursday!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8AEC7633-C477-4D48-B7AC-FCF37822B39A}" type="slidenum">
              <a:rPr lang="en-US" sz="1400" b="1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115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44" name="Picture 12" descr="http://www.csse.uwa.edu.au/~angie/images/sbsurf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00800" y="3581400"/>
            <a:ext cx="238125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3826" name="Title 4"/>
          <p:cNvSpPr>
            <a:spLocks noGrp="1"/>
          </p:cNvSpPr>
          <p:nvPr>
            <p:ph type="title"/>
          </p:nvPr>
        </p:nvSpPr>
        <p:spPr>
          <a:xfrm>
            <a:off x="5334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smtClean="0"/>
              <a:t>Shape from texture</a:t>
            </a:r>
          </a:p>
        </p:txBody>
      </p:sp>
      <p:sp>
        <p:nvSpPr>
          <p:cNvPr id="333827" name="Content Placeholder 5"/>
          <p:cNvSpPr>
            <a:spLocks noGrp="1"/>
          </p:cNvSpPr>
          <p:nvPr>
            <p:ph idx="1"/>
          </p:nvPr>
        </p:nvSpPr>
        <p:spPr>
          <a:xfrm>
            <a:off x="381000" y="1295400"/>
            <a:ext cx="8229600" cy="1219200"/>
          </a:xfrm>
        </p:spPr>
        <p:txBody>
          <a:bodyPr/>
          <a:lstStyle/>
          <a:p>
            <a:pPr eaLnBrk="1" hangingPunct="1"/>
            <a:r>
              <a:rPr lang="en-US" sz="2800" smtClean="0"/>
              <a:t>Use deformation of texture from point to point to estimate surface shape</a:t>
            </a:r>
          </a:p>
        </p:txBody>
      </p:sp>
      <p:pic>
        <p:nvPicPr>
          <p:cNvPr id="333828" name="Picture 2"/>
          <p:cNvPicPr>
            <a:picLocks noChangeAspect="1" noChangeArrowheads="1"/>
          </p:cNvPicPr>
          <p:nvPr/>
        </p:nvPicPr>
        <p:blipFill>
          <a:blip r:embed="rId4" cstate="print"/>
          <a:srcRect l="17245" t="26041" r="35329" b="24051"/>
          <a:stretch>
            <a:fillRect/>
          </a:stretch>
        </p:blipFill>
        <p:spPr bwMode="auto">
          <a:xfrm>
            <a:off x="533400" y="2514600"/>
            <a:ext cx="4114800" cy="286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8" name="Picture 6" descr="http://www.csse.uwa.edu.au/~angie/images/sborig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05400" y="2514600"/>
            <a:ext cx="142875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0" name="Picture 8" descr="http://www.csse.uwa.edu.au/~angie/images/sbhardsegment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781800" y="2514600"/>
            <a:ext cx="142875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2" name="Picture 10" descr="http://www.csse.uwa.edu.au/~angie/images/sbneedle.jpg"/>
          <p:cNvPicPr>
            <a:picLocks noChangeAspect="1" noChangeArrowheads="1"/>
          </p:cNvPicPr>
          <p:nvPr/>
        </p:nvPicPr>
        <p:blipFill>
          <a:blip r:embed="rId7" cstate="print"/>
          <a:srcRect l="12801" r="3999" b="8000"/>
          <a:stretch>
            <a:fillRect/>
          </a:stretch>
        </p:blipFill>
        <p:spPr bwMode="auto">
          <a:xfrm>
            <a:off x="4724400" y="3810000"/>
            <a:ext cx="19812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3832" name="TextBox 8"/>
          <p:cNvSpPr txBox="1">
            <a:spLocks noChangeArrowheads="1"/>
          </p:cNvSpPr>
          <p:nvPr/>
        </p:nvSpPr>
        <p:spPr bwMode="auto">
          <a:xfrm>
            <a:off x="1828800" y="5638800"/>
            <a:ext cx="5554663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400" dirty="0" err="1"/>
              <a:t>Pics</a:t>
            </a:r>
            <a:r>
              <a:rPr lang="en-US" sz="1400" dirty="0"/>
              <a:t> from A. </a:t>
            </a:r>
            <a:r>
              <a:rPr lang="en-US" sz="1400" dirty="0" err="1"/>
              <a:t>Loh</a:t>
            </a:r>
            <a:r>
              <a:rPr lang="en-US" sz="1400" dirty="0"/>
              <a:t>: http://www.csse.uwa.edu.au/~angie/phdpics1.html</a:t>
            </a:r>
          </a:p>
        </p:txBody>
      </p:sp>
      <p:sp>
        <p:nvSpPr>
          <p:cNvPr id="10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6C3202-6032-4398-816A-8AC20E230ECE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873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pPr eaLnBrk="1" hangingPunct="1"/>
            <a:r>
              <a:rPr lang="en-US" smtClean="0"/>
              <a:t>Texture-related tasks</a:t>
            </a:r>
          </a:p>
        </p:txBody>
      </p:sp>
      <p:sp>
        <p:nvSpPr>
          <p:cNvPr id="1536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458200" cy="4525963"/>
          </a:xfrm>
        </p:spPr>
        <p:txBody>
          <a:bodyPr/>
          <a:lstStyle/>
          <a:p>
            <a:pPr eaLnBrk="1" hangingPunct="1"/>
            <a:r>
              <a:rPr lang="en-US" sz="2800" b="1" dirty="0" smtClean="0"/>
              <a:t>Shape from texture</a:t>
            </a:r>
          </a:p>
          <a:p>
            <a:pPr lvl="1" eaLnBrk="1" hangingPunct="1"/>
            <a:r>
              <a:rPr lang="en-US" dirty="0" smtClean="0"/>
              <a:t>Estimate surface orientation or shape from image texture</a:t>
            </a:r>
          </a:p>
          <a:p>
            <a:pPr eaLnBrk="1" hangingPunct="1"/>
            <a:r>
              <a:rPr lang="en-US" sz="2800" b="1" dirty="0" smtClean="0"/>
              <a:t>Classification/segmentation</a:t>
            </a:r>
            <a:r>
              <a:rPr lang="en-US" sz="2800" dirty="0" smtClean="0"/>
              <a:t> from texture cues</a:t>
            </a:r>
          </a:p>
          <a:p>
            <a:pPr lvl="1" eaLnBrk="1" hangingPunct="1"/>
            <a:r>
              <a:rPr lang="en-US" dirty="0" smtClean="0"/>
              <a:t>Analyze, represent texture</a:t>
            </a:r>
          </a:p>
          <a:p>
            <a:pPr lvl="1" eaLnBrk="1" hangingPunct="1"/>
            <a:r>
              <a:rPr lang="en-US" dirty="0" smtClean="0"/>
              <a:t>Group image regions with consistent texture</a:t>
            </a:r>
          </a:p>
          <a:p>
            <a:pPr eaLnBrk="1" hangingPunct="1"/>
            <a:r>
              <a:rPr lang="en-US" sz="2800" b="1" dirty="0" smtClean="0"/>
              <a:t>Synthesis</a:t>
            </a:r>
          </a:p>
          <a:p>
            <a:pPr lvl="1" eaLnBrk="1" hangingPunct="1"/>
            <a:r>
              <a:rPr lang="en-US" dirty="0" smtClean="0"/>
              <a:t>Generate new texture patches/images given some examples</a:t>
            </a:r>
          </a:p>
          <a:p>
            <a:pPr lvl="1" eaLnBrk="1" hangingPunct="1"/>
            <a:endParaRPr lang="en-US" dirty="0" smtClean="0"/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381000" y="2819400"/>
            <a:ext cx="8305800" cy="3124200"/>
          </a:xfrm>
          <a:prstGeom prst="rect">
            <a:avLst/>
          </a:prstGeom>
          <a:noFill/>
          <a:ln w="28575" algn="ctr">
            <a:solidFill>
              <a:srgbClr val="FFC000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5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6C3202-6032-4398-816A-8AC20E230ECE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21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smtClean="0"/>
              <a:t>Analysis vs. Synthesis</a:t>
            </a:r>
          </a:p>
        </p:txBody>
      </p:sp>
      <p:pic>
        <p:nvPicPr>
          <p:cNvPr id="337922" name="Picture 2"/>
          <p:cNvPicPr>
            <a:picLocks noChangeAspect="1" noChangeArrowheads="1"/>
          </p:cNvPicPr>
          <p:nvPr/>
        </p:nvPicPr>
        <p:blipFill>
          <a:blip r:embed="rId3" cstate="print"/>
          <a:srcRect l="60416" t="38974" r="11667" b="39146"/>
          <a:stretch>
            <a:fillRect/>
          </a:stretch>
        </p:blipFill>
        <p:spPr bwMode="auto">
          <a:xfrm>
            <a:off x="0" y="1219200"/>
            <a:ext cx="51054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 l="19583" t="38974" r="56667" b="39146"/>
          <a:stretch>
            <a:fillRect/>
          </a:stretch>
        </p:blipFill>
        <p:spPr bwMode="auto">
          <a:xfrm>
            <a:off x="4572000" y="3657600"/>
            <a:ext cx="43434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24" name="TextBox 6"/>
          <p:cNvSpPr txBox="1">
            <a:spLocks noChangeArrowheads="1"/>
          </p:cNvSpPr>
          <p:nvPr/>
        </p:nvSpPr>
        <p:spPr bwMode="auto">
          <a:xfrm>
            <a:off x="2895600" y="6581775"/>
            <a:ext cx="46482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1200" dirty="0" err="1"/>
              <a:t>Images:Bill</a:t>
            </a:r>
            <a:r>
              <a:rPr lang="en-US" sz="1200" dirty="0"/>
              <a:t> Freeman, A. </a:t>
            </a:r>
            <a:r>
              <a:rPr lang="en-US" sz="1200" dirty="0" err="1"/>
              <a:t>Efros</a:t>
            </a:r>
            <a:endParaRPr lang="en-US" sz="1200" dirty="0"/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5562600" y="1524000"/>
            <a:ext cx="2819400" cy="89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2600"/>
              <a:t>Why analyze texture?</a:t>
            </a:r>
          </a:p>
        </p:txBody>
      </p:sp>
      <p:sp>
        <p:nvSpPr>
          <p:cNvPr id="8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6C3202-6032-4398-816A-8AC20E230ECE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13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347138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347139" name="Picture 2"/>
          <p:cNvPicPr>
            <a:picLocks noChangeAspect="1" noChangeArrowheads="1"/>
          </p:cNvPicPr>
          <p:nvPr/>
        </p:nvPicPr>
        <p:blipFill>
          <a:blip r:embed="rId3" cstate="print"/>
          <a:srcRect l="15640" t="15913" r="15640" b="13200"/>
          <a:stretch>
            <a:fillRect/>
          </a:stretch>
        </p:blipFill>
        <p:spPr bwMode="auto">
          <a:xfrm>
            <a:off x="261938" y="533400"/>
            <a:ext cx="8501062" cy="5745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7141" name="TextBox 5"/>
          <p:cNvSpPr txBox="1">
            <a:spLocks noChangeArrowheads="1"/>
          </p:cNvSpPr>
          <p:nvPr/>
        </p:nvSpPr>
        <p:spPr bwMode="auto">
          <a:xfrm>
            <a:off x="3200400" y="6581775"/>
            <a:ext cx="26670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1200" dirty="0"/>
              <a:t>Image credit:  D. Forsyth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6C3202-6032-4398-816A-8AC20E230ECE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356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185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r>
              <a:rPr lang="en-US" smtClean="0"/>
              <a:t>Why analyze texture?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525963"/>
          </a:xfrm>
        </p:spPr>
        <p:txBody>
          <a:bodyPr/>
          <a:lstStyle/>
          <a:p>
            <a:pPr>
              <a:buFontTx/>
              <a:buNone/>
            </a:pPr>
            <a:r>
              <a:rPr lang="en-US" sz="2800" dirty="0" smtClean="0"/>
              <a:t>Importance to perception:</a:t>
            </a:r>
          </a:p>
          <a:p>
            <a:r>
              <a:rPr lang="en-US" sz="2800" dirty="0" smtClean="0"/>
              <a:t>Often indicative of a material’s properties</a:t>
            </a:r>
          </a:p>
        </p:txBody>
      </p:sp>
      <p:sp>
        <p:nvSpPr>
          <p:cNvPr id="4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6C3202-6032-4398-816A-8AC20E230ECE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8596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9969" name="Picture 2" descr="http://www.math.toronto.edu/~drorbn/Gallery/Symmetry/Tilings/2S22/BrickWal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083050" cy="306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9970" name="Picture 4" descr="http://www.mydigitalphoto.info/textures/ConcreteWall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794125"/>
            <a:ext cx="4114800" cy="306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9971" name="Picture 6" descr="http://static.flickr.com/78/223607064_8050bdb95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33975" y="3849688"/>
            <a:ext cx="4010025" cy="30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9972" name="Picture 10" descr="http://blender-archi.tuxfamily.org/images/Stone_wall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97500" y="0"/>
            <a:ext cx="3746500" cy="2630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9973" name="Picture 8" descr="http://almiskeenah.blogsome.com/images/walllong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048000" y="1828800"/>
            <a:ext cx="3594100" cy="2695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6C3202-6032-4398-816A-8AC20E230ECE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185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r>
              <a:rPr lang="en-US" smtClean="0"/>
              <a:t>Why analyze texture?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525963"/>
          </a:xfrm>
        </p:spPr>
        <p:txBody>
          <a:bodyPr/>
          <a:lstStyle/>
          <a:p>
            <a:pPr>
              <a:buFontTx/>
              <a:buNone/>
            </a:pPr>
            <a:r>
              <a:rPr lang="en-US" sz="2800" dirty="0" smtClean="0"/>
              <a:t>Importance to perception:</a:t>
            </a:r>
          </a:p>
          <a:p>
            <a:r>
              <a:rPr lang="en-US" sz="2800" dirty="0" smtClean="0"/>
              <a:t>Often indicative of a material’s properties</a:t>
            </a:r>
          </a:p>
          <a:p>
            <a:r>
              <a:rPr lang="en-US" sz="2800" dirty="0" smtClean="0"/>
              <a:t>Can be important appearance cue, especially if shape is similar across objects</a:t>
            </a:r>
          </a:p>
        </p:txBody>
      </p:sp>
      <p:sp>
        <p:nvSpPr>
          <p:cNvPr id="4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6C3202-6032-4398-816A-8AC20E230ECE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1763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2017" name="Picture 2" descr="http://www.lemon-law-articles.com/images/lemon.jpg"/>
          <p:cNvPicPr>
            <a:picLocks noChangeAspect="1" noChangeArrowheads="1"/>
          </p:cNvPicPr>
          <p:nvPr/>
        </p:nvPicPr>
        <p:blipFill>
          <a:blip r:embed="rId3" cstate="print">
            <a:grayscl/>
          </a:blip>
          <a:srcRect/>
          <a:stretch>
            <a:fillRect/>
          </a:stretch>
        </p:blipFill>
        <p:spPr bwMode="auto">
          <a:xfrm>
            <a:off x="0" y="-228600"/>
            <a:ext cx="4519613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2018" name="Picture 4" descr="http://recipes.contentquake.com/files/2007/07/mango.jpg"/>
          <p:cNvPicPr>
            <a:picLocks noChangeAspect="1" noChangeArrowheads="1"/>
          </p:cNvPicPr>
          <p:nvPr/>
        </p:nvPicPr>
        <p:blipFill>
          <a:blip r:embed="rId4" cstate="print">
            <a:lum bright="10000"/>
            <a:grayscl/>
          </a:blip>
          <a:srcRect/>
          <a:stretch>
            <a:fillRect/>
          </a:stretch>
        </p:blipFill>
        <p:spPr bwMode="auto">
          <a:xfrm>
            <a:off x="4038600" y="-990600"/>
            <a:ext cx="5105400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2019" name="Picture 6" descr="http://www.swan.ac.uk/compsci/research/graphics/vg/compvis/images/golfBall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295400" y="4267200"/>
            <a:ext cx="2286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3592" name="Picture 8" descr="http://pro.corbis.com/images/CB030812.jpg?size=572&amp;uid=%7B6E11180E-350C-42A8-8420-DBAAD0AA61B6%7D"/>
          <p:cNvPicPr>
            <a:picLocks noChangeAspect="1" noChangeArrowheads="1"/>
          </p:cNvPicPr>
          <p:nvPr/>
        </p:nvPicPr>
        <p:blipFill>
          <a:blip r:embed="rId6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5029200" y="3581400"/>
            <a:ext cx="3048000" cy="3048000"/>
          </a:xfrm>
          <a:prstGeom prst="rect">
            <a:avLst/>
          </a:prstGeom>
          <a:noFill/>
        </p:spPr>
      </p:pic>
      <p:sp>
        <p:nvSpPr>
          <p:cNvPr id="6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3B4449C-DFFE-4993-90D7-212AAFCF3896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Announcements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PS1 out today</a:t>
            </a:r>
          </a:p>
          <a:p>
            <a:pPr lvl="1"/>
            <a:r>
              <a:rPr lang="en-US" dirty="0" smtClean="0"/>
              <a:t>due 4/29</a:t>
            </a:r>
            <a:r>
              <a:rPr lang="en-US" baseline="30000" dirty="0" smtClean="0"/>
              <a:t>th</a:t>
            </a:r>
            <a:r>
              <a:rPr lang="en-US" dirty="0" smtClean="0"/>
              <a:t>, 11:59 pm</a:t>
            </a:r>
          </a:p>
          <a:p>
            <a:pPr lvl="1"/>
            <a:r>
              <a:rPr lang="en-US" dirty="0"/>
              <a:t>s</a:t>
            </a:r>
            <a:r>
              <a:rPr lang="en-US" dirty="0" smtClean="0"/>
              <a:t>tart early!</a:t>
            </a:r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6C3202-6032-4398-816A-8AC20E230ECE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185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r>
              <a:rPr lang="en-US" smtClean="0"/>
              <a:t>Why analyze texture?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525963"/>
          </a:xfrm>
        </p:spPr>
        <p:txBody>
          <a:bodyPr/>
          <a:lstStyle/>
          <a:p>
            <a:pPr>
              <a:buFontTx/>
              <a:buNone/>
            </a:pPr>
            <a:r>
              <a:rPr lang="en-US" sz="2800" dirty="0" smtClean="0"/>
              <a:t>Importance to perception:</a:t>
            </a:r>
          </a:p>
          <a:p>
            <a:r>
              <a:rPr lang="en-US" sz="2800" dirty="0" smtClean="0"/>
              <a:t>Often indicative of a material’s properties</a:t>
            </a:r>
          </a:p>
          <a:p>
            <a:r>
              <a:rPr lang="en-US" sz="2800" dirty="0" smtClean="0"/>
              <a:t>Can be important appearance cue, especially if shape is similar across objects</a:t>
            </a:r>
          </a:p>
          <a:p>
            <a:r>
              <a:rPr lang="en-US" sz="2800" dirty="0" smtClean="0"/>
              <a:t>Aim to distinguish between boundaries and texture</a:t>
            </a:r>
          </a:p>
          <a:p>
            <a:pPr>
              <a:buFontTx/>
              <a:buNone/>
            </a:pPr>
            <a:endParaRPr lang="en-US" sz="1200" dirty="0" smtClean="0"/>
          </a:p>
        </p:txBody>
      </p:sp>
      <p:sp>
        <p:nvSpPr>
          <p:cNvPr id="4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6C3202-6032-4398-816A-8AC20E230ECE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905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4065" name="Picture 4" descr="http://animals.nationalgeographic.com/staticfiles/NGS/Shared/StaticFiles/animals/images/primary/przewalskis-hors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67250" y="3543300"/>
            <a:ext cx="4476750" cy="308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4066" name="Picture 6" descr="http://animals.nationalgeographic.com/staticfiles/NGS/Shared/StaticFiles/animals/images/primary/cheetah-closeup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67250" y="304800"/>
            <a:ext cx="4476750" cy="308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4067" name="Picture 8" descr="http://www.indianwildlife.org/jungles%20of%20india/leopard22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581400"/>
            <a:ext cx="451485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4068" name="Picture 10" descr="http://animals.nationalgeographic.com/staticfiles/NGS/Shared/StaticFiles/animals/images/primary/zebra-herd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304800"/>
            <a:ext cx="4476750" cy="308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4069" name="TextBox 6"/>
          <p:cNvSpPr txBox="1">
            <a:spLocks noChangeArrowheads="1"/>
          </p:cNvSpPr>
          <p:nvPr/>
        </p:nvSpPr>
        <p:spPr bwMode="auto">
          <a:xfrm>
            <a:off x="3048000" y="6629400"/>
            <a:ext cx="64008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1200"/>
              <a:t>http://animals.nationalgeographic.com/</a:t>
            </a:r>
          </a:p>
        </p:txBody>
      </p:sp>
      <p:sp>
        <p:nvSpPr>
          <p:cNvPr id="7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3B4449C-DFFE-4993-90D7-212AAFCF3896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6466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185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r>
              <a:rPr lang="en-US" smtClean="0"/>
              <a:t>Why analyze texture?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525963"/>
          </a:xfrm>
        </p:spPr>
        <p:txBody>
          <a:bodyPr/>
          <a:lstStyle/>
          <a:p>
            <a:pPr>
              <a:buFontTx/>
              <a:buNone/>
            </a:pPr>
            <a:r>
              <a:rPr lang="en-US" sz="2800" dirty="0" smtClean="0"/>
              <a:t>Importance to perception:</a:t>
            </a:r>
          </a:p>
          <a:p>
            <a:r>
              <a:rPr lang="en-US" sz="2800" dirty="0" smtClean="0"/>
              <a:t>Often indicative of a material’s properties</a:t>
            </a:r>
          </a:p>
          <a:p>
            <a:r>
              <a:rPr lang="en-US" sz="2800" dirty="0" smtClean="0"/>
              <a:t>Can be important appearance cue, especially if shape is similar across objects</a:t>
            </a:r>
          </a:p>
          <a:p>
            <a:r>
              <a:rPr lang="en-US" sz="2800" dirty="0" smtClean="0"/>
              <a:t>Aim to distinguish between boundaries and texture</a:t>
            </a:r>
          </a:p>
          <a:p>
            <a:pPr>
              <a:buFontTx/>
              <a:buNone/>
            </a:pPr>
            <a:endParaRPr lang="en-US" sz="1200" dirty="0" smtClean="0"/>
          </a:p>
          <a:p>
            <a:pPr>
              <a:buFontTx/>
              <a:buNone/>
            </a:pPr>
            <a:r>
              <a:rPr lang="en-US" sz="2800" dirty="0" smtClean="0"/>
              <a:t>Technically: </a:t>
            </a:r>
          </a:p>
          <a:p>
            <a:r>
              <a:rPr lang="en-US" sz="2800" dirty="0" smtClean="0"/>
              <a:t>Representation-wise, we want a feature one step above “building blocks” of filters, edges.</a:t>
            </a:r>
          </a:p>
        </p:txBody>
      </p:sp>
      <p:sp>
        <p:nvSpPr>
          <p:cNvPr id="4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6C3202-6032-4398-816A-8AC20E230ECE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5089" name="Picture 2"/>
          <p:cNvPicPr>
            <a:picLocks noChangeAspect="1" noChangeArrowheads="1"/>
          </p:cNvPicPr>
          <p:nvPr/>
        </p:nvPicPr>
        <p:blipFill>
          <a:blip r:embed="rId3" cstate="print"/>
          <a:srcRect l="32095" t="51357" r="32455" b="25497"/>
          <a:stretch>
            <a:fillRect/>
          </a:stretch>
        </p:blipFill>
        <p:spPr bwMode="auto">
          <a:xfrm>
            <a:off x="1871700" y="3499520"/>
            <a:ext cx="56388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5090" name="Picture 2"/>
          <p:cNvPicPr>
            <a:picLocks noChangeAspect="1" noChangeArrowheads="1"/>
          </p:cNvPicPr>
          <p:nvPr/>
        </p:nvPicPr>
        <p:blipFill>
          <a:blip r:embed="rId3" cstate="print"/>
          <a:srcRect l="32095" t="24593" r="32455" b="52260"/>
          <a:stretch>
            <a:fillRect/>
          </a:stretch>
        </p:blipFill>
        <p:spPr bwMode="auto">
          <a:xfrm>
            <a:off x="1871700" y="908720"/>
            <a:ext cx="56388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5092" name="TextBox 7"/>
          <p:cNvSpPr txBox="1">
            <a:spLocks noChangeArrowheads="1"/>
          </p:cNvSpPr>
          <p:nvPr/>
        </p:nvSpPr>
        <p:spPr bwMode="auto">
          <a:xfrm>
            <a:off x="3275856" y="6220058"/>
            <a:ext cx="38862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1200" dirty="0"/>
              <a:t>Images from </a:t>
            </a:r>
            <a:r>
              <a:rPr lang="en-US" sz="1200" dirty="0" err="1"/>
              <a:t>Malik</a:t>
            </a:r>
            <a:r>
              <a:rPr lang="en-US" sz="1200" dirty="0"/>
              <a:t> and </a:t>
            </a:r>
            <a:r>
              <a:rPr lang="en-US" sz="1200" dirty="0" err="1"/>
              <a:t>Perona</a:t>
            </a:r>
            <a:r>
              <a:rPr lang="en-US" sz="1200" dirty="0"/>
              <a:t>, 1990	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85158D-3111-4441-A775-49823B22BC2F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0456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209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smtClean="0"/>
              <a:t>Psychophysics of texture</a:t>
            </a:r>
          </a:p>
        </p:txBody>
      </p:sp>
      <p:sp>
        <p:nvSpPr>
          <p:cNvPr id="350210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686800" cy="1219200"/>
          </a:xfrm>
        </p:spPr>
        <p:txBody>
          <a:bodyPr/>
          <a:lstStyle/>
          <a:p>
            <a:pPr eaLnBrk="1" hangingPunct="1"/>
            <a:r>
              <a:rPr lang="en-US" sz="2800" dirty="0" smtClean="0"/>
              <a:t>Some textures distinguishable with </a:t>
            </a:r>
            <a:r>
              <a:rPr lang="en-US" sz="2800" i="1" dirty="0" err="1" smtClean="0"/>
              <a:t>preattentive</a:t>
            </a:r>
            <a:r>
              <a:rPr lang="en-US" sz="2800" dirty="0" smtClean="0"/>
              <a:t> perception – without scrutiny, eye movements [</a:t>
            </a:r>
            <a:r>
              <a:rPr lang="en-US" sz="2800" dirty="0" err="1" smtClean="0"/>
              <a:t>Julesz</a:t>
            </a:r>
            <a:r>
              <a:rPr lang="en-US" sz="2800" dirty="0" smtClean="0"/>
              <a:t> 1975]</a:t>
            </a:r>
          </a:p>
        </p:txBody>
      </p:sp>
      <p:sp>
        <p:nvSpPr>
          <p:cNvPr id="23558" name="TextBox 5"/>
          <p:cNvSpPr txBox="1">
            <a:spLocks noChangeArrowheads="1"/>
          </p:cNvSpPr>
          <p:nvPr/>
        </p:nvSpPr>
        <p:spPr bwMode="auto">
          <a:xfrm>
            <a:off x="2971800" y="3505200"/>
            <a:ext cx="51816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2800"/>
              <a:t>Same or different?</a:t>
            </a:r>
          </a:p>
        </p:txBody>
      </p:sp>
      <p:sp>
        <p:nvSpPr>
          <p:cNvPr id="5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6C3202-6032-4398-816A-8AC20E230ECE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 l="56250" t="34187" r="16251" b="35641"/>
          <a:stretch>
            <a:fillRect/>
          </a:stretch>
        </p:blipFill>
        <p:spPr bwMode="auto">
          <a:xfrm>
            <a:off x="2514600" y="2057400"/>
            <a:ext cx="4003675" cy="267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85158D-3111-4441-A775-49823B22BC2F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3" cstate="print"/>
          <a:srcRect l="15417" t="44530" r="57916" b="26752"/>
          <a:stretch>
            <a:fillRect/>
          </a:stretch>
        </p:blipFill>
        <p:spPr bwMode="auto">
          <a:xfrm>
            <a:off x="2438400" y="2209800"/>
            <a:ext cx="3832225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85158D-3111-4441-A775-49823B22BC2F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4305" name="Picture 3"/>
          <p:cNvPicPr>
            <a:picLocks noChangeAspect="1" noChangeArrowheads="1"/>
          </p:cNvPicPr>
          <p:nvPr/>
        </p:nvPicPr>
        <p:blipFill>
          <a:blip r:embed="rId3" cstate="print"/>
          <a:srcRect l="15417" t="44530" r="57916" b="26752"/>
          <a:stretch>
            <a:fillRect/>
          </a:stretch>
        </p:blipFill>
        <p:spPr bwMode="auto">
          <a:xfrm>
            <a:off x="5006975" y="2209800"/>
            <a:ext cx="3832225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4306" name="Picture 2"/>
          <p:cNvPicPr>
            <a:picLocks noChangeAspect="1" noChangeArrowheads="1"/>
          </p:cNvPicPr>
          <p:nvPr/>
        </p:nvPicPr>
        <p:blipFill>
          <a:blip r:embed="rId4" cstate="print"/>
          <a:srcRect l="56250" t="34187" r="16251" b="35641"/>
          <a:stretch>
            <a:fillRect/>
          </a:stretch>
        </p:blipFill>
        <p:spPr bwMode="auto">
          <a:xfrm>
            <a:off x="228600" y="2057400"/>
            <a:ext cx="4003675" cy="267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85158D-3111-4441-A775-49823B22BC2F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32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800" smtClean="0"/>
              <a:t>Capturing the local patterns with image measurements</a:t>
            </a:r>
          </a:p>
        </p:txBody>
      </p:sp>
      <p:sp>
        <p:nvSpPr>
          <p:cNvPr id="355330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355331" name="Picture 2"/>
          <p:cNvPicPr>
            <a:picLocks noChangeAspect="1" noChangeArrowheads="1"/>
          </p:cNvPicPr>
          <p:nvPr/>
        </p:nvPicPr>
        <p:blipFill>
          <a:blip r:embed="rId3" cstate="print"/>
          <a:srcRect l="31139" t="26762" r="14252" b="13200"/>
          <a:stretch>
            <a:fillRect/>
          </a:stretch>
        </p:blipFill>
        <p:spPr bwMode="auto">
          <a:xfrm>
            <a:off x="95250" y="1752600"/>
            <a:ext cx="6305550" cy="459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6629400" y="1524000"/>
            <a:ext cx="2514600" cy="5694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2800"/>
              <a:t>[Bergen &amp; Adelson,  </a:t>
            </a:r>
            <a:r>
              <a:rPr lang="en-US" sz="2800" i="1"/>
              <a:t>Nature</a:t>
            </a:r>
            <a:r>
              <a:rPr lang="en-US" sz="2800"/>
              <a:t> 1988]</a:t>
            </a:r>
          </a:p>
          <a:p>
            <a:pPr eaLnBrk="0" hangingPunct="0"/>
            <a:endParaRPr lang="en-US" sz="2800"/>
          </a:p>
          <a:p>
            <a:pPr eaLnBrk="0" hangingPunct="0"/>
            <a:r>
              <a:rPr lang="en-US" sz="2800"/>
              <a:t>Scale of patterns influences discriminability</a:t>
            </a:r>
          </a:p>
          <a:p>
            <a:pPr eaLnBrk="0" hangingPunct="0"/>
            <a:endParaRPr lang="en-US" sz="2800"/>
          </a:p>
          <a:p>
            <a:pPr eaLnBrk="0" hangingPunct="0"/>
            <a:r>
              <a:rPr lang="en-US" sz="2800"/>
              <a:t>Size-tuned linear filters</a:t>
            </a:r>
          </a:p>
          <a:p>
            <a:pPr eaLnBrk="0" hangingPunct="0"/>
            <a:endParaRPr lang="en-US" sz="2800"/>
          </a:p>
          <a:p>
            <a:pPr eaLnBrk="0" hangingPunct="0"/>
            <a:endParaRPr lang="en-US" sz="2800"/>
          </a:p>
        </p:txBody>
      </p:sp>
      <p:sp>
        <p:nvSpPr>
          <p:cNvPr id="21512" name="Rectangle 8"/>
          <p:cNvSpPr>
            <a:spLocks noChangeArrowheads="1"/>
          </p:cNvSpPr>
          <p:nvPr/>
        </p:nvSpPr>
        <p:spPr bwMode="auto">
          <a:xfrm>
            <a:off x="0" y="3810000"/>
            <a:ext cx="6553200" cy="3048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7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6C3202-6032-4398-816A-8AC20E230ECE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  <p:sp>
        <p:nvSpPr>
          <p:cNvPr id="2" name="Rectangle 1"/>
          <p:cNvSpPr/>
          <p:nvPr/>
        </p:nvSpPr>
        <p:spPr bwMode="auto">
          <a:xfrm>
            <a:off x="-76200" y="1700808"/>
            <a:ext cx="2205037" cy="2109192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2142786" y="1700808"/>
            <a:ext cx="2295525" cy="2109192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12" grpId="0" animBg="1"/>
      <p:bldP spid="2" grpId="0" animBg="1"/>
      <p:bldP spid="10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377" name="Title 1"/>
          <p:cNvSpPr>
            <a:spLocks noGrp="1"/>
          </p:cNvSpPr>
          <p:nvPr>
            <p:ph type="title"/>
          </p:nvPr>
        </p:nvSpPr>
        <p:spPr>
          <a:xfrm>
            <a:off x="4826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smtClean="0"/>
              <a:t>Texture representation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2600" y="1165225"/>
            <a:ext cx="8229600" cy="4525963"/>
          </a:xfrm>
        </p:spPr>
        <p:txBody>
          <a:bodyPr/>
          <a:lstStyle/>
          <a:p>
            <a:pPr eaLnBrk="1" hangingPunct="1"/>
            <a:r>
              <a:rPr lang="en-US" dirty="0" smtClean="0"/>
              <a:t>Textures are made up of repeated local patterns, so:</a:t>
            </a:r>
          </a:p>
          <a:p>
            <a:pPr lvl="1" eaLnBrk="1" hangingPunct="1"/>
            <a:r>
              <a:rPr lang="en-US" dirty="0" smtClean="0"/>
              <a:t>Find the patterns</a:t>
            </a:r>
          </a:p>
          <a:p>
            <a:pPr lvl="2" eaLnBrk="1" hangingPunct="1"/>
            <a:r>
              <a:rPr lang="en-US" dirty="0" smtClean="0"/>
              <a:t>Use filters that look like patterns (spots, bars, raw patches…)</a:t>
            </a:r>
          </a:p>
          <a:p>
            <a:pPr lvl="2" eaLnBrk="1" hangingPunct="1"/>
            <a:r>
              <a:rPr lang="en-US" dirty="0" smtClean="0"/>
              <a:t>Consider magnitude of response</a:t>
            </a:r>
          </a:p>
          <a:p>
            <a:pPr lvl="1" eaLnBrk="1" hangingPunct="1"/>
            <a:r>
              <a:rPr lang="en-US" dirty="0" smtClean="0"/>
              <a:t>Describe their statistics within each local window</a:t>
            </a:r>
          </a:p>
          <a:p>
            <a:pPr lvl="2" eaLnBrk="1" hangingPunct="1"/>
            <a:r>
              <a:rPr lang="en-US" dirty="0" smtClean="0"/>
              <a:t>Mean, standard deviation</a:t>
            </a:r>
          </a:p>
          <a:p>
            <a:pPr lvl="2" eaLnBrk="1" hangingPunct="1"/>
            <a:r>
              <a:rPr lang="en-US" dirty="0" smtClean="0"/>
              <a:t>Histogram of “prototypical” feature occurrences</a:t>
            </a:r>
          </a:p>
          <a:p>
            <a:pPr lvl="2" eaLnBrk="1" hangingPunct="1"/>
            <a:endParaRPr lang="en-US" dirty="0" smtClean="0"/>
          </a:p>
          <a:p>
            <a:pPr eaLnBrk="1" hangingPunct="1">
              <a:buFontTx/>
              <a:buNone/>
            </a:pPr>
            <a:endParaRPr lang="en-US" dirty="0" smtClean="0"/>
          </a:p>
          <a:p>
            <a:pPr eaLnBrk="1" hangingPunct="1"/>
            <a:endParaRPr lang="en-US" dirty="0" smtClean="0"/>
          </a:p>
          <a:p>
            <a:pPr eaLnBrk="1" hangingPunct="1"/>
            <a:endParaRPr lang="en-US" dirty="0" smtClean="0"/>
          </a:p>
        </p:txBody>
      </p:sp>
      <p:sp>
        <p:nvSpPr>
          <p:cNvPr id="6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6C3202-6032-4398-816A-8AC20E230ECE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3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Review: last time</a:t>
            </a:r>
          </a:p>
        </p:txBody>
      </p:sp>
      <p:sp>
        <p:nvSpPr>
          <p:cNvPr id="79874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906963"/>
          </a:xfrm>
        </p:spPr>
        <p:txBody>
          <a:bodyPr/>
          <a:lstStyle/>
          <a:p>
            <a:r>
              <a:rPr lang="en-US" sz="2800" dirty="0" smtClean="0"/>
              <a:t>Edge detection: </a:t>
            </a:r>
          </a:p>
          <a:p>
            <a:pPr lvl="1"/>
            <a:r>
              <a:rPr lang="en-US" dirty="0" smtClean="0"/>
              <a:t>Filter for gradient</a:t>
            </a:r>
          </a:p>
          <a:p>
            <a:pPr lvl="1"/>
            <a:r>
              <a:rPr lang="en-US" dirty="0" smtClean="0"/>
              <a:t>Threshold gradient magnitude, thin</a:t>
            </a:r>
          </a:p>
          <a:p>
            <a:pPr lvl="1"/>
            <a:endParaRPr lang="en-US" sz="2000" dirty="0" smtClean="0"/>
          </a:p>
          <a:p>
            <a:r>
              <a:rPr lang="en-US" sz="2800" dirty="0" smtClean="0"/>
              <a:t>Chamfer matching to compare shapes (in terms of edge points)</a:t>
            </a:r>
          </a:p>
          <a:p>
            <a:pPr lvl="1"/>
            <a:endParaRPr lang="en-US" sz="2000" dirty="0" smtClean="0"/>
          </a:p>
          <a:p>
            <a:r>
              <a:rPr lang="en-US" sz="2800" dirty="0" smtClean="0"/>
              <a:t>Binary image analysis</a:t>
            </a:r>
          </a:p>
          <a:p>
            <a:pPr lvl="1"/>
            <a:r>
              <a:rPr lang="en-US" dirty="0" err="1" smtClean="0"/>
              <a:t>Thresholding</a:t>
            </a:r>
            <a:endParaRPr lang="en-US" sz="2400" dirty="0" smtClean="0"/>
          </a:p>
          <a:p>
            <a:pPr lvl="1"/>
            <a:r>
              <a:rPr lang="en-US" dirty="0" smtClean="0"/>
              <a:t>Morphological operators to “clean up”</a:t>
            </a:r>
          </a:p>
          <a:p>
            <a:pPr lvl="1"/>
            <a:r>
              <a:rPr lang="en-US" dirty="0" smtClean="0"/>
              <a:t>Connected components to find regions</a:t>
            </a:r>
          </a:p>
          <a:p>
            <a:pPr lvl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184451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425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 eaLnBrk="1" hangingPunct="1"/>
            <a:r>
              <a:rPr lang="en-US" smtClean="0"/>
              <a:t>Texture representation: example</a:t>
            </a:r>
          </a:p>
        </p:txBody>
      </p:sp>
      <p:pic>
        <p:nvPicPr>
          <p:cNvPr id="359426" name="Picture 3"/>
          <p:cNvPicPr>
            <a:picLocks noChangeAspect="1" noChangeArrowheads="1"/>
          </p:cNvPicPr>
          <p:nvPr/>
        </p:nvPicPr>
        <p:blipFill>
          <a:blip r:embed="rId3" cstate="print"/>
          <a:srcRect l="25868" t="39955" r="62596" b="37051"/>
          <a:stretch>
            <a:fillRect/>
          </a:stretch>
        </p:blipFill>
        <p:spPr bwMode="auto">
          <a:xfrm>
            <a:off x="0" y="1785938"/>
            <a:ext cx="2381250" cy="314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3" cstate="print">
            <a:lum contrast="-20000"/>
          </a:blip>
          <a:srcRect l="37849" t="31285" r="50668" b="47906"/>
          <a:stretch>
            <a:fillRect/>
          </a:stretch>
        </p:blipFill>
        <p:spPr bwMode="auto">
          <a:xfrm>
            <a:off x="3257550" y="1092200"/>
            <a:ext cx="2190750" cy="2628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9428" name="TextBox 16"/>
          <p:cNvSpPr txBox="1">
            <a:spLocks noChangeArrowheads="1"/>
          </p:cNvSpPr>
          <p:nvPr/>
        </p:nvSpPr>
        <p:spPr bwMode="auto">
          <a:xfrm>
            <a:off x="-28575" y="4779963"/>
            <a:ext cx="256381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b="1"/>
              <a:t>original image</a:t>
            </a:r>
          </a:p>
        </p:txBody>
      </p:sp>
      <p:pic>
        <p:nvPicPr>
          <p:cNvPr id="19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17763" y="2297113"/>
            <a:ext cx="474662" cy="474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17763" y="4086225"/>
            <a:ext cx="474662" cy="47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2" name="Straight Arrow Connector 21"/>
          <p:cNvCxnSpPr>
            <a:cxnSpLocks noChangeShapeType="1"/>
          </p:cNvCxnSpPr>
          <p:nvPr/>
        </p:nvCxnSpPr>
        <p:spPr bwMode="auto">
          <a:xfrm flipV="1">
            <a:off x="2381250" y="2370138"/>
            <a:ext cx="803275" cy="987425"/>
          </a:xfrm>
          <a:prstGeom prst="straightConnector1">
            <a:avLst/>
          </a:prstGeom>
          <a:noFill/>
          <a:ln w="19050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24" name="Straight Arrow Connector 23"/>
          <p:cNvCxnSpPr>
            <a:cxnSpLocks noChangeShapeType="1"/>
          </p:cNvCxnSpPr>
          <p:nvPr/>
        </p:nvCxnSpPr>
        <p:spPr bwMode="auto">
          <a:xfrm>
            <a:off x="2381250" y="3357563"/>
            <a:ext cx="803275" cy="1276350"/>
          </a:xfrm>
          <a:prstGeom prst="straightConnector1">
            <a:avLst/>
          </a:prstGeom>
          <a:noFill/>
          <a:ln w="19050" algn="ctr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25" name="TextBox 24"/>
          <p:cNvSpPr txBox="1">
            <a:spLocks noChangeArrowheads="1"/>
          </p:cNvSpPr>
          <p:nvPr/>
        </p:nvSpPr>
        <p:spPr bwMode="auto">
          <a:xfrm>
            <a:off x="3184525" y="6211888"/>
            <a:ext cx="2563813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b="1"/>
              <a:t>derivative filter responses, squared</a:t>
            </a:r>
          </a:p>
        </p:txBody>
      </p:sp>
      <p:pic>
        <p:nvPicPr>
          <p:cNvPr id="26" name="Picture 3"/>
          <p:cNvPicPr>
            <a:picLocks noChangeAspect="1" noChangeArrowheads="1"/>
          </p:cNvPicPr>
          <p:nvPr/>
        </p:nvPicPr>
        <p:blipFill>
          <a:blip r:embed="rId3" cstate="print">
            <a:lum contrast="-20000"/>
          </a:blip>
          <a:srcRect l="37849" t="51515" r="50668" b="28004"/>
          <a:stretch>
            <a:fillRect/>
          </a:stretch>
        </p:blipFill>
        <p:spPr bwMode="auto">
          <a:xfrm>
            <a:off x="3257550" y="3648075"/>
            <a:ext cx="2190750" cy="2587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" name="Rectangle 26"/>
          <p:cNvSpPr>
            <a:spLocks noChangeArrowheads="1"/>
          </p:cNvSpPr>
          <p:nvPr/>
        </p:nvSpPr>
        <p:spPr bwMode="auto">
          <a:xfrm>
            <a:off x="3403600" y="1201738"/>
            <a:ext cx="292100" cy="365125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28" name="Rectangle 27"/>
          <p:cNvSpPr>
            <a:spLocks noChangeArrowheads="1"/>
          </p:cNvSpPr>
          <p:nvPr/>
        </p:nvSpPr>
        <p:spPr bwMode="auto">
          <a:xfrm>
            <a:off x="3403600" y="3757613"/>
            <a:ext cx="292100" cy="365125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30" name="TextBox 29"/>
          <p:cNvSpPr txBox="1">
            <a:spLocks noChangeArrowheads="1"/>
          </p:cNvSpPr>
          <p:nvPr/>
        </p:nvSpPr>
        <p:spPr bwMode="auto">
          <a:xfrm>
            <a:off x="6389688" y="5900738"/>
            <a:ext cx="2563812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b="1"/>
              <a:t>statistics to summarize patterns in small windows </a:t>
            </a:r>
          </a:p>
        </p:txBody>
      </p:sp>
      <p:graphicFrame>
        <p:nvGraphicFramePr>
          <p:cNvPr id="32" name="Table 31"/>
          <p:cNvGraphicFramePr>
            <a:graphicFrameLocks noGrp="1"/>
          </p:cNvGraphicFramePr>
          <p:nvPr/>
        </p:nvGraphicFramePr>
        <p:xfrm>
          <a:off x="5849938" y="1931988"/>
          <a:ext cx="3030579" cy="29294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10193"/>
                <a:gridCol w="1010193"/>
                <a:gridCol w="1010193"/>
              </a:tblGrid>
              <a:tr h="86949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b="1" u="sng" baseline="0" dirty="0" smtClean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u="sng" baseline="0" dirty="0" smtClean="0">
                          <a:solidFill>
                            <a:schemeClr val="tx1"/>
                          </a:solidFill>
                        </a:rPr>
                        <a:t>mean d/</a:t>
                      </a:r>
                      <a:r>
                        <a:rPr lang="en-US" b="1" u="sng" baseline="0" dirty="0" err="1" smtClean="0">
                          <a:solidFill>
                            <a:schemeClr val="tx1"/>
                          </a:solidFill>
                        </a:rPr>
                        <a:t>dx</a:t>
                      </a:r>
                      <a:r>
                        <a:rPr lang="en-US" b="1" u="sng" baseline="0" dirty="0" smtClean="0">
                          <a:solidFill>
                            <a:schemeClr val="tx1"/>
                          </a:solidFill>
                        </a:rPr>
                        <a:t> value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u="sng" baseline="0" dirty="0" smtClean="0">
                          <a:solidFill>
                            <a:schemeClr val="tx1"/>
                          </a:solidFill>
                        </a:rPr>
                        <a:t>mean d/</a:t>
                      </a:r>
                      <a:r>
                        <a:rPr lang="en-US" b="1" u="sng" baseline="0" dirty="0" err="1" smtClean="0">
                          <a:solidFill>
                            <a:schemeClr val="tx1"/>
                          </a:solidFill>
                        </a:rPr>
                        <a:t>dy</a:t>
                      </a:r>
                      <a:r>
                        <a:rPr lang="en-US" b="1" u="sng" baseline="0" dirty="0" smtClean="0">
                          <a:solidFill>
                            <a:schemeClr val="tx1"/>
                          </a:solidFill>
                        </a:rPr>
                        <a:t> value </a:t>
                      </a:r>
                    </a:p>
                  </a:txBody>
                  <a:tcPr/>
                </a:tc>
              </a:tr>
              <a:tr h="503757">
                <a:tc>
                  <a:txBody>
                    <a:bodyPr/>
                    <a:lstStyle/>
                    <a:p>
                      <a:r>
                        <a:rPr lang="en-US" dirty="0" smtClean="0"/>
                        <a:t>Win.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dirty="0" smtClean="0"/>
                        <a:t>#1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    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aseline="0" dirty="0" smtClean="0"/>
                        <a:t>    10</a:t>
                      </a:r>
                      <a:endParaRPr lang="en-US" dirty="0"/>
                    </a:p>
                  </a:txBody>
                  <a:tcPr/>
                </a:tc>
              </a:tr>
              <a:tr h="50375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503757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50375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4" name="TextBox 33"/>
          <p:cNvSpPr txBox="1">
            <a:spLocks noChangeArrowheads="1"/>
          </p:cNvSpPr>
          <p:nvPr/>
        </p:nvSpPr>
        <p:spPr bwMode="auto">
          <a:xfrm rot="5400000">
            <a:off x="6686551" y="5397500"/>
            <a:ext cx="1643062" cy="554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3000" b="1"/>
              <a:t>…</a:t>
            </a:r>
          </a:p>
        </p:txBody>
      </p:sp>
      <p:sp>
        <p:nvSpPr>
          <p:cNvPr id="35" name="Rectangle 34"/>
          <p:cNvSpPr>
            <a:spLocks noChangeArrowheads="1"/>
          </p:cNvSpPr>
          <p:nvPr/>
        </p:nvSpPr>
        <p:spPr bwMode="auto">
          <a:xfrm>
            <a:off x="5813425" y="1895475"/>
            <a:ext cx="3067050" cy="2994025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cxnSp>
        <p:nvCxnSpPr>
          <p:cNvPr id="37" name="Straight Connector 36"/>
          <p:cNvCxnSpPr>
            <a:cxnSpLocks noChangeShapeType="1"/>
          </p:cNvCxnSpPr>
          <p:nvPr/>
        </p:nvCxnSpPr>
        <p:spPr bwMode="auto">
          <a:xfrm rot="5400000">
            <a:off x="5302250" y="3429000"/>
            <a:ext cx="3068638" cy="1588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38" name="Straight Connector 37"/>
          <p:cNvCxnSpPr>
            <a:cxnSpLocks noChangeShapeType="1"/>
          </p:cNvCxnSpPr>
          <p:nvPr/>
        </p:nvCxnSpPr>
        <p:spPr bwMode="auto">
          <a:xfrm rot="5400000">
            <a:off x="6360319" y="3428206"/>
            <a:ext cx="3067050" cy="1588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sp>
        <p:nvSpPr>
          <p:cNvPr id="23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6934200" y="6457950"/>
            <a:ext cx="2133600" cy="476250"/>
          </a:xfrm>
        </p:spPr>
        <p:txBody>
          <a:bodyPr/>
          <a:lstStyle/>
          <a:p>
            <a:pPr>
              <a:defRPr/>
            </a:pPr>
            <a:fld id="{BB6C3202-6032-4398-816A-8AC20E230ECE}" type="slidenum">
              <a:rPr lang="en-US" smtClean="0"/>
              <a:pPr>
                <a:defRPr/>
              </a:pPr>
              <a:t>30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7" grpId="0" animBg="1"/>
      <p:bldP spid="28" grpId="0" animBg="1"/>
      <p:bldP spid="30" grpId="0"/>
      <p:bldP spid="34" grpId="0"/>
      <p:bldP spid="35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473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 eaLnBrk="1" hangingPunct="1"/>
            <a:r>
              <a:rPr lang="en-US" smtClean="0"/>
              <a:t>Texture representation: example</a:t>
            </a:r>
          </a:p>
        </p:txBody>
      </p:sp>
      <p:pic>
        <p:nvPicPr>
          <p:cNvPr id="361474" name="Picture 3"/>
          <p:cNvPicPr>
            <a:picLocks noChangeAspect="1" noChangeArrowheads="1"/>
          </p:cNvPicPr>
          <p:nvPr/>
        </p:nvPicPr>
        <p:blipFill>
          <a:blip r:embed="rId3" cstate="print"/>
          <a:srcRect l="25868" t="39955" r="62596" b="37051"/>
          <a:stretch>
            <a:fillRect/>
          </a:stretch>
        </p:blipFill>
        <p:spPr bwMode="auto">
          <a:xfrm>
            <a:off x="0" y="1785938"/>
            <a:ext cx="2381250" cy="314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1475" name="Picture 3"/>
          <p:cNvPicPr>
            <a:picLocks noChangeAspect="1" noChangeArrowheads="1"/>
          </p:cNvPicPr>
          <p:nvPr/>
        </p:nvPicPr>
        <p:blipFill>
          <a:blip r:embed="rId3" cstate="print">
            <a:lum contrast="-20000"/>
          </a:blip>
          <a:srcRect l="37849" t="31285" r="50668" b="47906"/>
          <a:stretch>
            <a:fillRect/>
          </a:stretch>
        </p:blipFill>
        <p:spPr bwMode="auto">
          <a:xfrm>
            <a:off x="3257550" y="1092200"/>
            <a:ext cx="2190750" cy="2628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1476" name="TextBox 16"/>
          <p:cNvSpPr txBox="1">
            <a:spLocks noChangeArrowheads="1"/>
          </p:cNvSpPr>
          <p:nvPr/>
        </p:nvSpPr>
        <p:spPr bwMode="auto">
          <a:xfrm>
            <a:off x="-28575" y="4779963"/>
            <a:ext cx="256381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b="1"/>
              <a:t>original image</a:t>
            </a:r>
          </a:p>
        </p:txBody>
      </p:sp>
      <p:pic>
        <p:nvPicPr>
          <p:cNvPr id="361477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17763" y="2297113"/>
            <a:ext cx="474662" cy="474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1478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17763" y="4086225"/>
            <a:ext cx="474662" cy="47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361479" name="Straight Arrow Connector 21"/>
          <p:cNvCxnSpPr>
            <a:cxnSpLocks noChangeShapeType="1"/>
          </p:cNvCxnSpPr>
          <p:nvPr/>
        </p:nvCxnSpPr>
        <p:spPr bwMode="auto">
          <a:xfrm flipV="1">
            <a:off x="2381250" y="2370138"/>
            <a:ext cx="803275" cy="987425"/>
          </a:xfrm>
          <a:prstGeom prst="straightConnector1">
            <a:avLst/>
          </a:prstGeom>
          <a:noFill/>
          <a:ln w="19050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361480" name="Straight Arrow Connector 23"/>
          <p:cNvCxnSpPr>
            <a:cxnSpLocks noChangeShapeType="1"/>
          </p:cNvCxnSpPr>
          <p:nvPr/>
        </p:nvCxnSpPr>
        <p:spPr bwMode="auto">
          <a:xfrm>
            <a:off x="2381250" y="3357563"/>
            <a:ext cx="803275" cy="1276350"/>
          </a:xfrm>
          <a:prstGeom prst="straightConnector1">
            <a:avLst/>
          </a:prstGeom>
          <a:noFill/>
          <a:ln w="19050" algn="ctr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361481" name="TextBox 24"/>
          <p:cNvSpPr txBox="1">
            <a:spLocks noChangeArrowheads="1"/>
          </p:cNvSpPr>
          <p:nvPr/>
        </p:nvSpPr>
        <p:spPr bwMode="auto">
          <a:xfrm>
            <a:off x="3184525" y="6211888"/>
            <a:ext cx="2563813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b="1"/>
              <a:t>derivative filter responses, squared</a:t>
            </a:r>
          </a:p>
        </p:txBody>
      </p:sp>
      <p:pic>
        <p:nvPicPr>
          <p:cNvPr id="361482" name="Picture 3"/>
          <p:cNvPicPr>
            <a:picLocks noChangeAspect="1" noChangeArrowheads="1"/>
          </p:cNvPicPr>
          <p:nvPr/>
        </p:nvPicPr>
        <p:blipFill>
          <a:blip r:embed="rId3" cstate="print">
            <a:lum contrast="-20000"/>
          </a:blip>
          <a:srcRect l="37849" t="51515" r="50668" b="28004"/>
          <a:stretch>
            <a:fillRect/>
          </a:stretch>
        </p:blipFill>
        <p:spPr bwMode="auto">
          <a:xfrm>
            <a:off x="3257550" y="3648075"/>
            <a:ext cx="2190750" cy="2587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1483" name="Rectangle 26"/>
          <p:cNvSpPr>
            <a:spLocks noChangeArrowheads="1"/>
          </p:cNvSpPr>
          <p:nvPr/>
        </p:nvSpPr>
        <p:spPr bwMode="auto">
          <a:xfrm>
            <a:off x="3622675" y="1530350"/>
            <a:ext cx="292100" cy="365125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361484" name="Rectangle 27"/>
          <p:cNvSpPr>
            <a:spLocks noChangeArrowheads="1"/>
          </p:cNvSpPr>
          <p:nvPr/>
        </p:nvSpPr>
        <p:spPr bwMode="auto">
          <a:xfrm>
            <a:off x="3622675" y="4086225"/>
            <a:ext cx="292100" cy="365125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361485" name="TextBox 29"/>
          <p:cNvSpPr txBox="1">
            <a:spLocks noChangeArrowheads="1"/>
          </p:cNvSpPr>
          <p:nvPr/>
        </p:nvSpPr>
        <p:spPr bwMode="auto">
          <a:xfrm>
            <a:off x="6389688" y="5900738"/>
            <a:ext cx="2563812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b="1"/>
              <a:t>statistics to summarize patterns in small windows </a:t>
            </a:r>
          </a:p>
        </p:txBody>
      </p:sp>
      <p:graphicFrame>
        <p:nvGraphicFramePr>
          <p:cNvPr id="32" name="Table 31"/>
          <p:cNvGraphicFramePr>
            <a:graphicFrameLocks noGrp="1"/>
          </p:cNvGraphicFramePr>
          <p:nvPr/>
        </p:nvGraphicFramePr>
        <p:xfrm>
          <a:off x="5849938" y="1931988"/>
          <a:ext cx="3030579" cy="29294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10193"/>
                <a:gridCol w="1010193"/>
                <a:gridCol w="1010193"/>
              </a:tblGrid>
              <a:tr h="86949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b="1" u="sng" baseline="0" dirty="0" smtClean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u="sng" baseline="0" dirty="0" smtClean="0">
                          <a:solidFill>
                            <a:schemeClr val="tx1"/>
                          </a:solidFill>
                        </a:rPr>
                        <a:t>mean d/</a:t>
                      </a:r>
                      <a:r>
                        <a:rPr lang="en-US" b="1" u="sng" baseline="0" dirty="0" err="1" smtClean="0">
                          <a:solidFill>
                            <a:schemeClr val="tx1"/>
                          </a:solidFill>
                        </a:rPr>
                        <a:t>dx</a:t>
                      </a:r>
                      <a:r>
                        <a:rPr lang="en-US" b="1" u="sng" baseline="0" dirty="0" smtClean="0">
                          <a:solidFill>
                            <a:schemeClr val="tx1"/>
                          </a:solidFill>
                        </a:rPr>
                        <a:t> value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u="sng" baseline="0" dirty="0" smtClean="0">
                          <a:solidFill>
                            <a:schemeClr val="tx1"/>
                          </a:solidFill>
                        </a:rPr>
                        <a:t>mean d/</a:t>
                      </a:r>
                      <a:r>
                        <a:rPr lang="en-US" b="1" u="sng" baseline="0" dirty="0" err="1" smtClean="0">
                          <a:solidFill>
                            <a:schemeClr val="tx1"/>
                          </a:solidFill>
                        </a:rPr>
                        <a:t>dy</a:t>
                      </a:r>
                      <a:r>
                        <a:rPr lang="en-US" b="1" u="sng" baseline="0" dirty="0" smtClean="0">
                          <a:solidFill>
                            <a:schemeClr val="tx1"/>
                          </a:solidFill>
                        </a:rPr>
                        <a:t> value </a:t>
                      </a:r>
                    </a:p>
                  </a:txBody>
                  <a:tcPr/>
                </a:tc>
              </a:tr>
              <a:tr h="503757">
                <a:tc>
                  <a:txBody>
                    <a:bodyPr/>
                    <a:lstStyle/>
                    <a:p>
                      <a:r>
                        <a:rPr lang="en-US" dirty="0" smtClean="0"/>
                        <a:t>Win.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dirty="0" smtClean="0"/>
                        <a:t>#1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    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aseline="0" dirty="0" smtClean="0"/>
                        <a:t>    10</a:t>
                      </a:r>
                      <a:endParaRPr lang="en-US" dirty="0"/>
                    </a:p>
                  </a:txBody>
                  <a:tcPr/>
                </a:tc>
              </a:tr>
              <a:tr h="503757">
                <a:tc>
                  <a:txBody>
                    <a:bodyPr/>
                    <a:lstStyle/>
                    <a:p>
                      <a:r>
                        <a:rPr lang="en-US" dirty="0" smtClean="0"/>
                        <a:t>Win.#2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   18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    7</a:t>
                      </a:r>
                      <a:endParaRPr lang="en-US" dirty="0"/>
                    </a:p>
                  </a:txBody>
                  <a:tcPr/>
                </a:tc>
              </a:tr>
              <a:tr h="50375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50375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61512" name="TextBox 33"/>
          <p:cNvSpPr txBox="1">
            <a:spLocks noChangeArrowheads="1"/>
          </p:cNvSpPr>
          <p:nvPr/>
        </p:nvSpPr>
        <p:spPr bwMode="auto">
          <a:xfrm rot="5400000">
            <a:off x="6686551" y="5397500"/>
            <a:ext cx="1643062" cy="554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3000" b="1"/>
              <a:t>…</a:t>
            </a:r>
          </a:p>
        </p:txBody>
      </p:sp>
      <p:sp>
        <p:nvSpPr>
          <p:cNvPr id="361513" name="Rectangle 34"/>
          <p:cNvSpPr>
            <a:spLocks noChangeArrowheads="1"/>
          </p:cNvSpPr>
          <p:nvPr/>
        </p:nvSpPr>
        <p:spPr bwMode="auto">
          <a:xfrm>
            <a:off x="5813425" y="1895475"/>
            <a:ext cx="3067050" cy="2994025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cxnSp>
        <p:nvCxnSpPr>
          <p:cNvPr id="361514" name="Straight Connector 36"/>
          <p:cNvCxnSpPr>
            <a:cxnSpLocks noChangeShapeType="1"/>
          </p:cNvCxnSpPr>
          <p:nvPr/>
        </p:nvCxnSpPr>
        <p:spPr bwMode="auto">
          <a:xfrm rot="5400000">
            <a:off x="5302250" y="3429000"/>
            <a:ext cx="3068638" cy="1588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361515" name="Straight Connector 37"/>
          <p:cNvCxnSpPr>
            <a:cxnSpLocks noChangeShapeType="1"/>
          </p:cNvCxnSpPr>
          <p:nvPr/>
        </p:nvCxnSpPr>
        <p:spPr bwMode="auto">
          <a:xfrm rot="5400000">
            <a:off x="6360319" y="3428206"/>
            <a:ext cx="3067050" cy="1588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sp>
        <p:nvSpPr>
          <p:cNvPr id="21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3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6934200" y="6457950"/>
            <a:ext cx="2133600" cy="476250"/>
          </a:xfrm>
        </p:spPr>
        <p:txBody>
          <a:bodyPr/>
          <a:lstStyle/>
          <a:p>
            <a:pPr>
              <a:defRPr/>
            </a:pPr>
            <a:fld id="{BB6C3202-6032-4398-816A-8AC20E230ECE}" type="slidenum">
              <a:rPr lang="en-US" smtClean="0"/>
              <a:pPr>
                <a:defRPr/>
              </a:pPr>
              <a:t>31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569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 eaLnBrk="1" hangingPunct="1"/>
            <a:r>
              <a:rPr lang="en-US" smtClean="0"/>
              <a:t>Texture representation: example</a:t>
            </a:r>
          </a:p>
        </p:txBody>
      </p:sp>
      <p:pic>
        <p:nvPicPr>
          <p:cNvPr id="365570" name="Picture 3"/>
          <p:cNvPicPr>
            <a:picLocks noChangeAspect="1" noChangeArrowheads="1"/>
          </p:cNvPicPr>
          <p:nvPr/>
        </p:nvPicPr>
        <p:blipFill>
          <a:blip r:embed="rId3" cstate="print"/>
          <a:srcRect l="25868" t="39955" r="62596" b="37051"/>
          <a:stretch>
            <a:fillRect/>
          </a:stretch>
        </p:blipFill>
        <p:spPr bwMode="auto">
          <a:xfrm>
            <a:off x="0" y="1785938"/>
            <a:ext cx="2381250" cy="314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5571" name="Picture 3"/>
          <p:cNvPicPr>
            <a:picLocks noChangeAspect="1" noChangeArrowheads="1"/>
          </p:cNvPicPr>
          <p:nvPr/>
        </p:nvPicPr>
        <p:blipFill>
          <a:blip r:embed="rId3" cstate="print">
            <a:lum contrast="-20000"/>
          </a:blip>
          <a:srcRect l="37849" t="31285" r="50668" b="47906"/>
          <a:stretch>
            <a:fillRect/>
          </a:stretch>
        </p:blipFill>
        <p:spPr bwMode="auto">
          <a:xfrm>
            <a:off x="3257550" y="1092200"/>
            <a:ext cx="2190750" cy="2628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5572" name="TextBox 16"/>
          <p:cNvSpPr txBox="1">
            <a:spLocks noChangeArrowheads="1"/>
          </p:cNvSpPr>
          <p:nvPr/>
        </p:nvSpPr>
        <p:spPr bwMode="auto">
          <a:xfrm>
            <a:off x="-28575" y="4779963"/>
            <a:ext cx="256381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b="1"/>
              <a:t>original image</a:t>
            </a:r>
          </a:p>
        </p:txBody>
      </p:sp>
      <p:pic>
        <p:nvPicPr>
          <p:cNvPr id="365573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17763" y="2297113"/>
            <a:ext cx="474662" cy="474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5574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17763" y="4086225"/>
            <a:ext cx="474662" cy="47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365575" name="Straight Arrow Connector 21"/>
          <p:cNvCxnSpPr>
            <a:cxnSpLocks noChangeShapeType="1"/>
          </p:cNvCxnSpPr>
          <p:nvPr/>
        </p:nvCxnSpPr>
        <p:spPr bwMode="auto">
          <a:xfrm flipV="1">
            <a:off x="2381250" y="2370138"/>
            <a:ext cx="803275" cy="987425"/>
          </a:xfrm>
          <a:prstGeom prst="straightConnector1">
            <a:avLst/>
          </a:prstGeom>
          <a:noFill/>
          <a:ln w="19050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365576" name="Straight Arrow Connector 23"/>
          <p:cNvCxnSpPr>
            <a:cxnSpLocks noChangeShapeType="1"/>
          </p:cNvCxnSpPr>
          <p:nvPr/>
        </p:nvCxnSpPr>
        <p:spPr bwMode="auto">
          <a:xfrm>
            <a:off x="2381250" y="3357563"/>
            <a:ext cx="803275" cy="1276350"/>
          </a:xfrm>
          <a:prstGeom prst="straightConnector1">
            <a:avLst/>
          </a:prstGeom>
          <a:noFill/>
          <a:ln w="19050" algn="ctr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365577" name="TextBox 24"/>
          <p:cNvSpPr txBox="1">
            <a:spLocks noChangeArrowheads="1"/>
          </p:cNvSpPr>
          <p:nvPr/>
        </p:nvSpPr>
        <p:spPr bwMode="auto">
          <a:xfrm>
            <a:off x="3184525" y="6211888"/>
            <a:ext cx="2563813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b="1"/>
              <a:t>derivative filter responses, squared</a:t>
            </a:r>
          </a:p>
        </p:txBody>
      </p:sp>
      <p:pic>
        <p:nvPicPr>
          <p:cNvPr id="365578" name="Picture 3"/>
          <p:cNvPicPr>
            <a:picLocks noChangeAspect="1" noChangeArrowheads="1"/>
          </p:cNvPicPr>
          <p:nvPr/>
        </p:nvPicPr>
        <p:blipFill>
          <a:blip r:embed="rId3" cstate="print">
            <a:lum contrast="-20000"/>
          </a:blip>
          <a:srcRect l="37849" t="51515" r="50668" b="28004"/>
          <a:stretch>
            <a:fillRect/>
          </a:stretch>
        </p:blipFill>
        <p:spPr bwMode="auto">
          <a:xfrm>
            <a:off x="3257550" y="3648075"/>
            <a:ext cx="2190750" cy="2587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5579" name="Rectangle 26"/>
          <p:cNvSpPr>
            <a:spLocks noChangeArrowheads="1"/>
          </p:cNvSpPr>
          <p:nvPr/>
        </p:nvSpPr>
        <p:spPr bwMode="auto">
          <a:xfrm>
            <a:off x="4206875" y="1749425"/>
            <a:ext cx="292100" cy="365125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365580" name="Rectangle 27"/>
          <p:cNvSpPr>
            <a:spLocks noChangeArrowheads="1"/>
          </p:cNvSpPr>
          <p:nvPr/>
        </p:nvSpPr>
        <p:spPr bwMode="auto">
          <a:xfrm>
            <a:off x="4206875" y="4305300"/>
            <a:ext cx="292100" cy="365125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365581" name="TextBox 29"/>
          <p:cNvSpPr txBox="1">
            <a:spLocks noChangeArrowheads="1"/>
          </p:cNvSpPr>
          <p:nvPr/>
        </p:nvSpPr>
        <p:spPr bwMode="auto">
          <a:xfrm>
            <a:off x="6389688" y="5900738"/>
            <a:ext cx="2563812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b="1"/>
              <a:t>statistics to summarize patterns in small windows </a:t>
            </a:r>
          </a:p>
        </p:txBody>
      </p:sp>
      <p:graphicFrame>
        <p:nvGraphicFramePr>
          <p:cNvPr id="32" name="Table 31"/>
          <p:cNvGraphicFramePr>
            <a:graphicFrameLocks noGrp="1"/>
          </p:cNvGraphicFramePr>
          <p:nvPr/>
        </p:nvGraphicFramePr>
        <p:xfrm>
          <a:off x="5849938" y="1931988"/>
          <a:ext cx="3030579" cy="29294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10193"/>
                <a:gridCol w="1010193"/>
                <a:gridCol w="1010193"/>
              </a:tblGrid>
              <a:tr h="86949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b="1" u="sng" baseline="0" dirty="0" smtClean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u="sng" baseline="0" dirty="0" smtClean="0">
                          <a:solidFill>
                            <a:schemeClr val="tx1"/>
                          </a:solidFill>
                        </a:rPr>
                        <a:t>mean d/</a:t>
                      </a:r>
                      <a:r>
                        <a:rPr lang="en-US" b="1" u="sng" baseline="0" dirty="0" err="1" smtClean="0">
                          <a:solidFill>
                            <a:schemeClr val="tx1"/>
                          </a:solidFill>
                        </a:rPr>
                        <a:t>dx</a:t>
                      </a:r>
                      <a:r>
                        <a:rPr lang="en-US" b="1" u="sng" baseline="0" dirty="0" smtClean="0">
                          <a:solidFill>
                            <a:schemeClr val="tx1"/>
                          </a:solidFill>
                        </a:rPr>
                        <a:t> value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u="sng" baseline="0" dirty="0" smtClean="0">
                          <a:solidFill>
                            <a:schemeClr val="tx1"/>
                          </a:solidFill>
                        </a:rPr>
                        <a:t>mean d/</a:t>
                      </a:r>
                      <a:r>
                        <a:rPr lang="en-US" b="1" u="sng" baseline="0" dirty="0" err="1" smtClean="0">
                          <a:solidFill>
                            <a:schemeClr val="tx1"/>
                          </a:solidFill>
                        </a:rPr>
                        <a:t>dy</a:t>
                      </a:r>
                      <a:r>
                        <a:rPr lang="en-US" b="1" u="sng" baseline="0" dirty="0" smtClean="0">
                          <a:solidFill>
                            <a:schemeClr val="tx1"/>
                          </a:solidFill>
                        </a:rPr>
                        <a:t> value </a:t>
                      </a:r>
                    </a:p>
                  </a:txBody>
                  <a:tcPr/>
                </a:tc>
              </a:tr>
              <a:tr h="503757">
                <a:tc>
                  <a:txBody>
                    <a:bodyPr/>
                    <a:lstStyle/>
                    <a:p>
                      <a:r>
                        <a:rPr lang="en-US" dirty="0" smtClean="0"/>
                        <a:t>Win.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dirty="0" smtClean="0"/>
                        <a:t>#1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    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aseline="0" dirty="0" smtClean="0"/>
                        <a:t>    10</a:t>
                      </a:r>
                      <a:endParaRPr lang="en-US" dirty="0"/>
                    </a:p>
                  </a:txBody>
                  <a:tcPr/>
                </a:tc>
              </a:tr>
              <a:tr h="503757">
                <a:tc>
                  <a:txBody>
                    <a:bodyPr/>
                    <a:lstStyle/>
                    <a:p>
                      <a:r>
                        <a:rPr lang="en-US" dirty="0" smtClean="0"/>
                        <a:t>Win.#2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   18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    7</a:t>
                      </a:r>
                      <a:endParaRPr lang="en-US" dirty="0"/>
                    </a:p>
                  </a:txBody>
                  <a:tcPr/>
                </a:tc>
              </a:tr>
              <a:tr h="503757">
                <a:tc>
                  <a:txBody>
                    <a:bodyPr/>
                    <a:lstStyle/>
                    <a:p>
                      <a:r>
                        <a:rPr lang="en-US" dirty="0" smtClean="0"/>
                        <a:t>Win.#9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   20        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   20</a:t>
                      </a:r>
                      <a:endParaRPr lang="en-US" dirty="0"/>
                    </a:p>
                  </a:txBody>
                  <a:tcPr/>
                </a:tc>
              </a:tr>
              <a:tr h="50375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65608" name="TextBox 33"/>
          <p:cNvSpPr txBox="1">
            <a:spLocks noChangeArrowheads="1"/>
          </p:cNvSpPr>
          <p:nvPr/>
        </p:nvSpPr>
        <p:spPr bwMode="auto">
          <a:xfrm rot="5400000">
            <a:off x="6686551" y="5397500"/>
            <a:ext cx="1643062" cy="554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3000" b="1"/>
              <a:t>…</a:t>
            </a:r>
          </a:p>
        </p:txBody>
      </p:sp>
      <p:sp>
        <p:nvSpPr>
          <p:cNvPr id="365609" name="Rectangle 34"/>
          <p:cNvSpPr>
            <a:spLocks noChangeArrowheads="1"/>
          </p:cNvSpPr>
          <p:nvPr/>
        </p:nvSpPr>
        <p:spPr bwMode="auto">
          <a:xfrm>
            <a:off x="5813425" y="1895475"/>
            <a:ext cx="3067050" cy="2994025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cxnSp>
        <p:nvCxnSpPr>
          <p:cNvPr id="365610" name="Straight Connector 36"/>
          <p:cNvCxnSpPr>
            <a:cxnSpLocks noChangeShapeType="1"/>
          </p:cNvCxnSpPr>
          <p:nvPr/>
        </p:nvCxnSpPr>
        <p:spPr bwMode="auto">
          <a:xfrm rot="5400000">
            <a:off x="5302250" y="3429000"/>
            <a:ext cx="3068638" cy="1588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365611" name="Straight Connector 37"/>
          <p:cNvCxnSpPr>
            <a:cxnSpLocks noChangeShapeType="1"/>
          </p:cNvCxnSpPr>
          <p:nvPr/>
        </p:nvCxnSpPr>
        <p:spPr bwMode="auto">
          <a:xfrm rot="5400000">
            <a:off x="6360319" y="3428206"/>
            <a:ext cx="3067050" cy="1588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sp>
        <p:nvSpPr>
          <p:cNvPr id="365612" name="TextBox 22"/>
          <p:cNvSpPr txBox="1">
            <a:spLocks noChangeArrowheads="1"/>
          </p:cNvSpPr>
          <p:nvPr/>
        </p:nvSpPr>
        <p:spPr bwMode="auto">
          <a:xfrm rot="5400000">
            <a:off x="4918869" y="4936332"/>
            <a:ext cx="3000375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1600" b="1"/>
              <a:t>…</a:t>
            </a:r>
          </a:p>
        </p:txBody>
      </p:sp>
      <p:sp>
        <p:nvSpPr>
          <p:cNvPr id="22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4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6934200" y="6457950"/>
            <a:ext cx="2133600" cy="476250"/>
          </a:xfrm>
        </p:spPr>
        <p:txBody>
          <a:bodyPr/>
          <a:lstStyle/>
          <a:p>
            <a:pPr>
              <a:defRPr/>
            </a:pPr>
            <a:fld id="{BB6C3202-6032-4398-816A-8AC20E230ECE}" type="slidenum">
              <a:rPr lang="en-US" smtClean="0"/>
              <a:pPr>
                <a:defRPr/>
              </a:pPr>
              <a:t>32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617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 eaLnBrk="1" hangingPunct="1"/>
            <a:r>
              <a:rPr lang="en-US" smtClean="0"/>
              <a:t>Texture representation: example</a:t>
            </a:r>
          </a:p>
        </p:txBody>
      </p:sp>
      <p:sp>
        <p:nvSpPr>
          <p:cNvPr id="367619" name="TextBox 29"/>
          <p:cNvSpPr txBox="1">
            <a:spLocks noChangeArrowheads="1"/>
          </p:cNvSpPr>
          <p:nvPr/>
        </p:nvSpPr>
        <p:spPr bwMode="auto">
          <a:xfrm>
            <a:off x="6389688" y="5900738"/>
            <a:ext cx="2563812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b="1"/>
              <a:t>statistics to summarize patterns in small windows </a:t>
            </a:r>
          </a:p>
        </p:txBody>
      </p:sp>
      <p:graphicFrame>
        <p:nvGraphicFramePr>
          <p:cNvPr id="32" name="Table 31"/>
          <p:cNvGraphicFramePr>
            <a:graphicFrameLocks noGrp="1"/>
          </p:cNvGraphicFramePr>
          <p:nvPr/>
        </p:nvGraphicFramePr>
        <p:xfrm>
          <a:off x="5849938" y="1931988"/>
          <a:ext cx="3030579" cy="29294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10193"/>
                <a:gridCol w="1010193"/>
                <a:gridCol w="1010193"/>
              </a:tblGrid>
              <a:tr h="86949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b="1" u="sng" baseline="0" dirty="0" smtClean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u="sng" baseline="0" dirty="0" smtClean="0">
                          <a:solidFill>
                            <a:schemeClr val="tx1"/>
                          </a:solidFill>
                        </a:rPr>
                        <a:t>mean d/</a:t>
                      </a:r>
                      <a:r>
                        <a:rPr lang="en-US" b="1" u="sng" baseline="0" dirty="0" err="1" smtClean="0">
                          <a:solidFill>
                            <a:schemeClr val="tx1"/>
                          </a:solidFill>
                        </a:rPr>
                        <a:t>dx</a:t>
                      </a:r>
                      <a:r>
                        <a:rPr lang="en-US" b="1" u="sng" baseline="0" dirty="0" smtClean="0">
                          <a:solidFill>
                            <a:schemeClr val="tx1"/>
                          </a:solidFill>
                        </a:rPr>
                        <a:t> value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u="sng" baseline="0" dirty="0" smtClean="0">
                          <a:solidFill>
                            <a:schemeClr val="tx1"/>
                          </a:solidFill>
                        </a:rPr>
                        <a:t>mean d/</a:t>
                      </a:r>
                      <a:r>
                        <a:rPr lang="en-US" b="1" u="sng" baseline="0" dirty="0" err="1" smtClean="0">
                          <a:solidFill>
                            <a:schemeClr val="tx1"/>
                          </a:solidFill>
                        </a:rPr>
                        <a:t>dy</a:t>
                      </a:r>
                      <a:r>
                        <a:rPr lang="en-US" b="1" u="sng" baseline="0" dirty="0" smtClean="0">
                          <a:solidFill>
                            <a:schemeClr val="tx1"/>
                          </a:solidFill>
                        </a:rPr>
                        <a:t> value </a:t>
                      </a:r>
                    </a:p>
                  </a:txBody>
                  <a:tcPr/>
                </a:tc>
              </a:tr>
              <a:tr h="503757">
                <a:tc>
                  <a:txBody>
                    <a:bodyPr/>
                    <a:lstStyle/>
                    <a:p>
                      <a:r>
                        <a:rPr lang="en-US" dirty="0" smtClean="0"/>
                        <a:t>Win.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dirty="0" smtClean="0"/>
                        <a:t>#1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    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aseline="0" dirty="0" smtClean="0"/>
                        <a:t>    10</a:t>
                      </a:r>
                      <a:endParaRPr lang="en-US" dirty="0"/>
                    </a:p>
                  </a:txBody>
                  <a:tcPr/>
                </a:tc>
              </a:tr>
              <a:tr h="503757">
                <a:tc>
                  <a:txBody>
                    <a:bodyPr/>
                    <a:lstStyle/>
                    <a:p>
                      <a:r>
                        <a:rPr lang="en-US" dirty="0" smtClean="0"/>
                        <a:t>Win.#2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   18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    7</a:t>
                      </a:r>
                      <a:endParaRPr lang="en-US" dirty="0"/>
                    </a:p>
                  </a:txBody>
                  <a:tcPr/>
                </a:tc>
              </a:tr>
              <a:tr h="503757">
                <a:tc>
                  <a:txBody>
                    <a:bodyPr/>
                    <a:lstStyle/>
                    <a:p>
                      <a:r>
                        <a:rPr lang="en-US" dirty="0" smtClean="0"/>
                        <a:t>Win.#9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   20        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   20</a:t>
                      </a:r>
                      <a:endParaRPr lang="en-US" dirty="0"/>
                    </a:p>
                  </a:txBody>
                  <a:tcPr/>
                </a:tc>
              </a:tr>
              <a:tr h="50375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67646" name="TextBox 33"/>
          <p:cNvSpPr txBox="1">
            <a:spLocks noChangeArrowheads="1"/>
          </p:cNvSpPr>
          <p:nvPr/>
        </p:nvSpPr>
        <p:spPr bwMode="auto">
          <a:xfrm rot="5400000">
            <a:off x="6686551" y="5397500"/>
            <a:ext cx="1643062" cy="554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3000" b="1"/>
              <a:t>…</a:t>
            </a:r>
          </a:p>
        </p:txBody>
      </p:sp>
      <p:sp>
        <p:nvSpPr>
          <p:cNvPr id="367647" name="Rectangle 34"/>
          <p:cNvSpPr>
            <a:spLocks noChangeArrowheads="1"/>
          </p:cNvSpPr>
          <p:nvPr/>
        </p:nvSpPr>
        <p:spPr bwMode="auto">
          <a:xfrm>
            <a:off x="5813425" y="1895475"/>
            <a:ext cx="3067050" cy="2994025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cxnSp>
        <p:nvCxnSpPr>
          <p:cNvPr id="367648" name="Straight Connector 36"/>
          <p:cNvCxnSpPr>
            <a:cxnSpLocks noChangeShapeType="1"/>
          </p:cNvCxnSpPr>
          <p:nvPr/>
        </p:nvCxnSpPr>
        <p:spPr bwMode="auto">
          <a:xfrm rot="5400000">
            <a:off x="5302250" y="3429000"/>
            <a:ext cx="3068638" cy="1588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367649" name="Straight Connector 37"/>
          <p:cNvCxnSpPr>
            <a:cxnSpLocks noChangeShapeType="1"/>
          </p:cNvCxnSpPr>
          <p:nvPr/>
        </p:nvCxnSpPr>
        <p:spPr bwMode="auto">
          <a:xfrm rot="5400000">
            <a:off x="6360319" y="3428206"/>
            <a:ext cx="3067050" cy="1588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sp>
        <p:nvSpPr>
          <p:cNvPr id="367650" name="TextBox 22"/>
          <p:cNvSpPr txBox="1">
            <a:spLocks noChangeArrowheads="1"/>
          </p:cNvSpPr>
          <p:nvPr/>
        </p:nvSpPr>
        <p:spPr bwMode="auto">
          <a:xfrm rot="5400000">
            <a:off x="4918869" y="4936332"/>
            <a:ext cx="3000375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1600" b="1"/>
              <a:t>…</a:t>
            </a:r>
          </a:p>
        </p:txBody>
      </p:sp>
      <p:cxnSp>
        <p:nvCxnSpPr>
          <p:cNvPr id="367651" name="Straight Arrow Connector 30"/>
          <p:cNvCxnSpPr>
            <a:cxnSpLocks noChangeShapeType="1"/>
          </p:cNvCxnSpPr>
          <p:nvPr/>
        </p:nvCxnSpPr>
        <p:spPr bwMode="auto">
          <a:xfrm>
            <a:off x="1468438" y="4629150"/>
            <a:ext cx="3103562" cy="1588"/>
          </a:xfrm>
          <a:prstGeom prst="straightConnector1">
            <a:avLst/>
          </a:prstGeom>
          <a:noFill/>
          <a:ln w="28575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367652" name="Straight Arrow Connector 35"/>
          <p:cNvCxnSpPr>
            <a:cxnSpLocks noChangeShapeType="1"/>
          </p:cNvCxnSpPr>
          <p:nvPr/>
        </p:nvCxnSpPr>
        <p:spPr bwMode="auto">
          <a:xfrm rot="5400000" flipH="1" flipV="1">
            <a:off x="118269" y="3313907"/>
            <a:ext cx="2701925" cy="1587"/>
          </a:xfrm>
          <a:prstGeom prst="straightConnector1">
            <a:avLst/>
          </a:prstGeom>
          <a:noFill/>
          <a:ln w="28575" algn="ctr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367653" name="TextBox 38"/>
          <p:cNvSpPr txBox="1">
            <a:spLocks noChangeArrowheads="1"/>
          </p:cNvSpPr>
          <p:nvPr/>
        </p:nvSpPr>
        <p:spPr bwMode="auto">
          <a:xfrm>
            <a:off x="1395413" y="4848225"/>
            <a:ext cx="449103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b="1"/>
              <a:t>Dimension 1 (mean d/dx value)</a:t>
            </a:r>
          </a:p>
        </p:txBody>
      </p:sp>
      <p:sp>
        <p:nvSpPr>
          <p:cNvPr id="367654" name="TextBox 39"/>
          <p:cNvSpPr txBox="1">
            <a:spLocks noChangeArrowheads="1"/>
          </p:cNvSpPr>
          <p:nvPr/>
        </p:nvSpPr>
        <p:spPr bwMode="auto">
          <a:xfrm rot="-5400000">
            <a:off x="-1322387" y="2636838"/>
            <a:ext cx="449103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b="1"/>
              <a:t>Dimension 2 (mean d/dy value)</a:t>
            </a:r>
          </a:p>
        </p:txBody>
      </p:sp>
      <p:grpSp>
        <p:nvGrpSpPr>
          <p:cNvPr id="44" name="Group 43"/>
          <p:cNvGrpSpPr>
            <a:grpSpLocks/>
          </p:cNvGrpSpPr>
          <p:nvPr/>
        </p:nvGrpSpPr>
        <p:grpSpPr bwMode="auto">
          <a:xfrm>
            <a:off x="1760538" y="1968500"/>
            <a:ext cx="2373312" cy="1935163"/>
            <a:chOff x="1760499" y="1968480"/>
            <a:chExt cx="2373345" cy="1935189"/>
          </a:xfrm>
        </p:grpSpPr>
        <p:sp>
          <p:nvSpPr>
            <p:cNvPr id="367684" name="Oval 40"/>
            <p:cNvSpPr>
              <a:spLocks noChangeArrowheads="1"/>
            </p:cNvSpPr>
            <p:nvPr/>
          </p:nvSpPr>
          <p:spPr bwMode="auto">
            <a:xfrm>
              <a:off x="1760499" y="3136896"/>
              <a:ext cx="219078" cy="255591"/>
            </a:xfrm>
            <a:prstGeom prst="ellipse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67685" name="Oval 41"/>
            <p:cNvSpPr>
              <a:spLocks noChangeArrowheads="1"/>
            </p:cNvSpPr>
            <p:nvPr/>
          </p:nvSpPr>
          <p:spPr bwMode="auto">
            <a:xfrm>
              <a:off x="3476610" y="3648078"/>
              <a:ext cx="219078" cy="255591"/>
            </a:xfrm>
            <a:prstGeom prst="ellipse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67686" name="Oval 42"/>
            <p:cNvSpPr>
              <a:spLocks noChangeArrowheads="1"/>
            </p:cNvSpPr>
            <p:nvPr/>
          </p:nvSpPr>
          <p:spPr bwMode="auto">
            <a:xfrm>
              <a:off x="3914766" y="1968480"/>
              <a:ext cx="219078" cy="255591"/>
            </a:xfrm>
            <a:prstGeom prst="ellipse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</p:grpSp>
      <p:sp>
        <p:nvSpPr>
          <p:cNvPr id="45" name="Oval 44"/>
          <p:cNvSpPr>
            <a:spLocks noChangeArrowheads="1"/>
          </p:cNvSpPr>
          <p:nvPr/>
        </p:nvSpPr>
        <p:spPr bwMode="auto">
          <a:xfrm>
            <a:off x="3622675" y="1931988"/>
            <a:ext cx="219075" cy="255587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46" name="Oval 45"/>
          <p:cNvSpPr>
            <a:spLocks noChangeArrowheads="1"/>
          </p:cNvSpPr>
          <p:nvPr/>
        </p:nvSpPr>
        <p:spPr bwMode="auto">
          <a:xfrm>
            <a:off x="3732213" y="2260600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47" name="Oval 46"/>
          <p:cNvSpPr>
            <a:spLocks noChangeArrowheads="1"/>
          </p:cNvSpPr>
          <p:nvPr/>
        </p:nvSpPr>
        <p:spPr bwMode="auto">
          <a:xfrm>
            <a:off x="3659188" y="3940175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48" name="Oval 47"/>
          <p:cNvSpPr>
            <a:spLocks noChangeArrowheads="1"/>
          </p:cNvSpPr>
          <p:nvPr/>
        </p:nvSpPr>
        <p:spPr bwMode="auto">
          <a:xfrm>
            <a:off x="1797050" y="2224088"/>
            <a:ext cx="219075" cy="255587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49" name="Oval 48"/>
          <p:cNvSpPr>
            <a:spLocks noChangeArrowheads="1"/>
          </p:cNvSpPr>
          <p:nvPr/>
        </p:nvSpPr>
        <p:spPr bwMode="auto">
          <a:xfrm>
            <a:off x="2089150" y="2552700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50" name="Oval 49"/>
          <p:cNvSpPr>
            <a:spLocks noChangeArrowheads="1"/>
          </p:cNvSpPr>
          <p:nvPr/>
        </p:nvSpPr>
        <p:spPr bwMode="auto">
          <a:xfrm>
            <a:off x="3878263" y="3757613"/>
            <a:ext cx="219075" cy="255587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51" name="Oval 50"/>
          <p:cNvSpPr>
            <a:spLocks noChangeArrowheads="1"/>
          </p:cNvSpPr>
          <p:nvPr/>
        </p:nvSpPr>
        <p:spPr bwMode="auto">
          <a:xfrm>
            <a:off x="1724025" y="3940175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52" name="Oval 51"/>
          <p:cNvSpPr>
            <a:spLocks noChangeArrowheads="1"/>
          </p:cNvSpPr>
          <p:nvPr/>
        </p:nvSpPr>
        <p:spPr bwMode="auto">
          <a:xfrm>
            <a:off x="2016125" y="4268788"/>
            <a:ext cx="219075" cy="255587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53" name="Oval 52"/>
          <p:cNvSpPr>
            <a:spLocks noChangeArrowheads="1"/>
          </p:cNvSpPr>
          <p:nvPr/>
        </p:nvSpPr>
        <p:spPr bwMode="auto">
          <a:xfrm>
            <a:off x="2089150" y="3940175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54" name="Oval 53"/>
          <p:cNvSpPr>
            <a:spLocks noChangeArrowheads="1"/>
          </p:cNvSpPr>
          <p:nvPr/>
        </p:nvSpPr>
        <p:spPr bwMode="auto">
          <a:xfrm>
            <a:off x="2198688" y="4159250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55" name="Oval 54"/>
          <p:cNvSpPr>
            <a:spLocks noChangeArrowheads="1"/>
          </p:cNvSpPr>
          <p:nvPr/>
        </p:nvSpPr>
        <p:spPr bwMode="auto">
          <a:xfrm>
            <a:off x="1651000" y="4311650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56" name="Oval 55"/>
          <p:cNvSpPr>
            <a:spLocks noChangeArrowheads="1"/>
          </p:cNvSpPr>
          <p:nvPr/>
        </p:nvSpPr>
        <p:spPr bwMode="auto">
          <a:xfrm>
            <a:off x="1870075" y="4086225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57" name="Oval 56"/>
          <p:cNvSpPr>
            <a:spLocks noChangeArrowheads="1"/>
          </p:cNvSpPr>
          <p:nvPr/>
        </p:nvSpPr>
        <p:spPr bwMode="auto">
          <a:xfrm>
            <a:off x="1943100" y="3757613"/>
            <a:ext cx="219075" cy="255587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58" name="Oval 57"/>
          <p:cNvSpPr>
            <a:spLocks noChangeArrowheads="1"/>
          </p:cNvSpPr>
          <p:nvPr/>
        </p:nvSpPr>
        <p:spPr bwMode="auto">
          <a:xfrm>
            <a:off x="2271713" y="4013200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59" name="Oval 58"/>
          <p:cNvSpPr>
            <a:spLocks noChangeArrowheads="1"/>
          </p:cNvSpPr>
          <p:nvPr/>
        </p:nvSpPr>
        <p:spPr bwMode="auto">
          <a:xfrm>
            <a:off x="1687513" y="3830638"/>
            <a:ext cx="219075" cy="255587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60" name="Oval 59"/>
          <p:cNvSpPr>
            <a:spLocks noChangeArrowheads="1"/>
          </p:cNvSpPr>
          <p:nvPr/>
        </p:nvSpPr>
        <p:spPr bwMode="auto">
          <a:xfrm>
            <a:off x="2052638" y="2260600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61" name="Oval 60"/>
          <p:cNvSpPr>
            <a:spLocks noChangeArrowheads="1"/>
          </p:cNvSpPr>
          <p:nvPr/>
        </p:nvSpPr>
        <p:spPr bwMode="auto">
          <a:xfrm>
            <a:off x="1760538" y="2005013"/>
            <a:ext cx="219075" cy="255587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62" name="Oval 61"/>
          <p:cNvSpPr>
            <a:spLocks noChangeArrowheads="1"/>
          </p:cNvSpPr>
          <p:nvPr/>
        </p:nvSpPr>
        <p:spPr bwMode="auto">
          <a:xfrm>
            <a:off x="3811588" y="4092575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63" name="Oval 62"/>
          <p:cNvSpPr>
            <a:spLocks noChangeArrowheads="1"/>
          </p:cNvSpPr>
          <p:nvPr/>
        </p:nvSpPr>
        <p:spPr bwMode="auto">
          <a:xfrm>
            <a:off x="1833563" y="2443163"/>
            <a:ext cx="219075" cy="255587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64" name="Oval 63"/>
          <p:cNvSpPr>
            <a:spLocks noChangeArrowheads="1"/>
          </p:cNvSpPr>
          <p:nvPr/>
        </p:nvSpPr>
        <p:spPr bwMode="auto">
          <a:xfrm>
            <a:off x="2241550" y="4013200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65" name="Oval 64"/>
          <p:cNvSpPr>
            <a:spLocks noChangeArrowheads="1"/>
          </p:cNvSpPr>
          <p:nvPr/>
        </p:nvSpPr>
        <p:spPr bwMode="auto">
          <a:xfrm>
            <a:off x="2351088" y="4232275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66" name="Oval 65"/>
          <p:cNvSpPr>
            <a:spLocks noChangeArrowheads="1"/>
          </p:cNvSpPr>
          <p:nvPr/>
        </p:nvSpPr>
        <p:spPr bwMode="auto">
          <a:xfrm>
            <a:off x="2424113" y="4086225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67" name="Oval 66"/>
          <p:cNvSpPr>
            <a:spLocks noChangeArrowheads="1"/>
          </p:cNvSpPr>
          <p:nvPr/>
        </p:nvSpPr>
        <p:spPr bwMode="auto">
          <a:xfrm>
            <a:off x="2016125" y="3575050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68" name="Oval 67"/>
          <p:cNvSpPr>
            <a:spLocks noChangeArrowheads="1"/>
          </p:cNvSpPr>
          <p:nvPr/>
        </p:nvSpPr>
        <p:spPr bwMode="auto">
          <a:xfrm>
            <a:off x="2125663" y="3794125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69" name="Oval 68"/>
          <p:cNvSpPr>
            <a:spLocks noChangeArrowheads="1"/>
          </p:cNvSpPr>
          <p:nvPr/>
        </p:nvSpPr>
        <p:spPr bwMode="auto">
          <a:xfrm>
            <a:off x="2198688" y="3648075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70" name="Oval 69"/>
          <p:cNvSpPr>
            <a:spLocks noChangeArrowheads="1"/>
          </p:cNvSpPr>
          <p:nvPr/>
        </p:nvSpPr>
        <p:spPr bwMode="auto">
          <a:xfrm>
            <a:off x="2168525" y="3648075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71" name="Oval 70"/>
          <p:cNvSpPr>
            <a:spLocks noChangeArrowheads="1"/>
          </p:cNvSpPr>
          <p:nvPr/>
        </p:nvSpPr>
        <p:spPr bwMode="auto">
          <a:xfrm>
            <a:off x="2278063" y="3867150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72" name="Oval 71"/>
          <p:cNvSpPr>
            <a:spLocks noChangeArrowheads="1"/>
          </p:cNvSpPr>
          <p:nvPr/>
        </p:nvSpPr>
        <p:spPr bwMode="auto">
          <a:xfrm>
            <a:off x="2351088" y="3721100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74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6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6934200" y="6457950"/>
            <a:ext cx="2133600" cy="476250"/>
          </a:xfrm>
        </p:spPr>
        <p:txBody>
          <a:bodyPr/>
          <a:lstStyle/>
          <a:p>
            <a:pPr>
              <a:defRPr/>
            </a:pPr>
            <a:fld id="{BB6C3202-6032-4398-816A-8AC20E230ECE}" type="slidenum">
              <a:rPr lang="en-US" smtClean="0"/>
              <a:pPr>
                <a:defRPr/>
              </a:pPr>
              <a:t>33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665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 eaLnBrk="1" hangingPunct="1"/>
            <a:r>
              <a:rPr lang="en-US" smtClean="0"/>
              <a:t>Texture representation: example</a:t>
            </a:r>
          </a:p>
        </p:txBody>
      </p:sp>
      <p:sp>
        <p:nvSpPr>
          <p:cNvPr id="369666" name="TextBox 29"/>
          <p:cNvSpPr txBox="1">
            <a:spLocks noChangeArrowheads="1"/>
          </p:cNvSpPr>
          <p:nvPr/>
        </p:nvSpPr>
        <p:spPr bwMode="auto">
          <a:xfrm>
            <a:off x="6389688" y="5900738"/>
            <a:ext cx="2563812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b="1"/>
              <a:t>statistics to summarize patterns in small windows </a:t>
            </a:r>
          </a:p>
        </p:txBody>
      </p:sp>
      <p:graphicFrame>
        <p:nvGraphicFramePr>
          <p:cNvPr id="32" name="Table 31"/>
          <p:cNvGraphicFramePr>
            <a:graphicFrameLocks noGrp="1"/>
          </p:cNvGraphicFramePr>
          <p:nvPr/>
        </p:nvGraphicFramePr>
        <p:xfrm>
          <a:off x="5849938" y="1931988"/>
          <a:ext cx="3030579" cy="29294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10193"/>
                <a:gridCol w="1010193"/>
                <a:gridCol w="1010193"/>
              </a:tblGrid>
              <a:tr h="86949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b="1" u="sng" baseline="0" dirty="0" smtClean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u="sng" baseline="0" dirty="0" smtClean="0">
                          <a:solidFill>
                            <a:schemeClr val="tx1"/>
                          </a:solidFill>
                        </a:rPr>
                        <a:t>mean d/</a:t>
                      </a:r>
                      <a:r>
                        <a:rPr lang="en-US" b="1" u="sng" baseline="0" dirty="0" err="1" smtClean="0">
                          <a:solidFill>
                            <a:schemeClr val="tx1"/>
                          </a:solidFill>
                        </a:rPr>
                        <a:t>dx</a:t>
                      </a:r>
                      <a:r>
                        <a:rPr lang="en-US" b="1" u="sng" baseline="0" dirty="0" smtClean="0">
                          <a:solidFill>
                            <a:schemeClr val="tx1"/>
                          </a:solidFill>
                        </a:rPr>
                        <a:t> value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u="sng" baseline="0" dirty="0" smtClean="0">
                          <a:solidFill>
                            <a:schemeClr val="tx1"/>
                          </a:solidFill>
                        </a:rPr>
                        <a:t>mean d/</a:t>
                      </a:r>
                      <a:r>
                        <a:rPr lang="en-US" b="1" u="sng" baseline="0" dirty="0" err="1" smtClean="0">
                          <a:solidFill>
                            <a:schemeClr val="tx1"/>
                          </a:solidFill>
                        </a:rPr>
                        <a:t>dy</a:t>
                      </a:r>
                      <a:r>
                        <a:rPr lang="en-US" b="1" u="sng" baseline="0" dirty="0" smtClean="0">
                          <a:solidFill>
                            <a:schemeClr val="tx1"/>
                          </a:solidFill>
                        </a:rPr>
                        <a:t> value </a:t>
                      </a:r>
                    </a:p>
                  </a:txBody>
                  <a:tcPr/>
                </a:tc>
              </a:tr>
              <a:tr h="503757">
                <a:tc>
                  <a:txBody>
                    <a:bodyPr/>
                    <a:lstStyle/>
                    <a:p>
                      <a:r>
                        <a:rPr lang="en-US" dirty="0" smtClean="0"/>
                        <a:t>Win.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dirty="0" smtClean="0"/>
                        <a:t>#1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    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aseline="0" dirty="0" smtClean="0"/>
                        <a:t>    10</a:t>
                      </a:r>
                      <a:endParaRPr lang="en-US" dirty="0"/>
                    </a:p>
                  </a:txBody>
                  <a:tcPr/>
                </a:tc>
              </a:tr>
              <a:tr h="503757">
                <a:tc>
                  <a:txBody>
                    <a:bodyPr/>
                    <a:lstStyle/>
                    <a:p>
                      <a:r>
                        <a:rPr lang="en-US" dirty="0" smtClean="0"/>
                        <a:t>Win.#2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   18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    7</a:t>
                      </a:r>
                      <a:endParaRPr lang="en-US" dirty="0"/>
                    </a:p>
                  </a:txBody>
                  <a:tcPr/>
                </a:tc>
              </a:tr>
              <a:tr h="503757">
                <a:tc>
                  <a:txBody>
                    <a:bodyPr/>
                    <a:lstStyle/>
                    <a:p>
                      <a:r>
                        <a:rPr lang="en-US" dirty="0" smtClean="0"/>
                        <a:t>Win.#9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   20        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   20</a:t>
                      </a:r>
                      <a:endParaRPr lang="en-US" dirty="0"/>
                    </a:p>
                  </a:txBody>
                  <a:tcPr/>
                </a:tc>
              </a:tr>
              <a:tr h="50375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69693" name="TextBox 33"/>
          <p:cNvSpPr txBox="1">
            <a:spLocks noChangeArrowheads="1"/>
          </p:cNvSpPr>
          <p:nvPr/>
        </p:nvSpPr>
        <p:spPr bwMode="auto">
          <a:xfrm rot="5400000">
            <a:off x="6686551" y="5397500"/>
            <a:ext cx="1643062" cy="554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3000" b="1"/>
              <a:t>…</a:t>
            </a:r>
          </a:p>
        </p:txBody>
      </p:sp>
      <p:sp>
        <p:nvSpPr>
          <p:cNvPr id="369694" name="Rectangle 34"/>
          <p:cNvSpPr>
            <a:spLocks noChangeArrowheads="1"/>
          </p:cNvSpPr>
          <p:nvPr/>
        </p:nvSpPr>
        <p:spPr bwMode="auto">
          <a:xfrm>
            <a:off x="5813425" y="1895475"/>
            <a:ext cx="3067050" cy="2994025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cxnSp>
        <p:nvCxnSpPr>
          <p:cNvPr id="369695" name="Straight Connector 36"/>
          <p:cNvCxnSpPr>
            <a:cxnSpLocks noChangeShapeType="1"/>
          </p:cNvCxnSpPr>
          <p:nvPr/>
        </p:nvCxnSpPr>
        <p:spPr bwMode="auto">
          <a:xfrm rot="5400000">
            <a:off x="5302250" y="3429000"/>
            <a:ext cx="3068638" cy="1588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369696" name="Straight Connector 37"/>
          <p:cNvCxnSpPr>
            <a:cxnSpLocks noChangeShapeType="1"/>
          </p:cNvCxnSpPr>
          <p:nvPr/>
        </p:nvCxnSpPr>
        <p:spPr bwMode="auto">
          <a:xfrm rot="5400000">
            <a:off x="6360319" y="3428206"/>
            <a:ext cx="3067050" cy="1588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sp>
        <p:nvSpPr>
          <p:cNvPr id="369697" name="TextBox 22"/>
          <p:cNvSpPr txBox="1">
            <a:spLocks noChangeArrowheads="1"/>
          </p:cNvSpPr>
          <p:nvPr/>
        </p:nvSpPr>
        <p:spPr bwMode="auto">
          <a:xfrm rot="5400000">
            <a:off x="4918869" y="4936332"/>
            <a:ext cx="3000375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1600" b="1"/>
              <a:t>…</a:t>
            </a:r>
          </a:p>
        </p:txBody>
      </p:sp>
      <p:cxnSp>
        <p:nvCxnSpPr>
          <p:cNvPr id="369698" name="Straight Arrow Connector 30"/>
          <p:cNvCxnSpPr>
            <a:cxnSpLocks noChangeShapeType="1"/>
          </p:cNvCxnSpPr>
          <p:nvPr/>
        </p:nvCxnSpPr>
        <p:spPr bwMode="auto">
          <a:xfrm>
            <a:off x="1468438" y="4629150"/>
            <a:ext cx="3103562" cy="1588"/>
          </a:xfrm>
          <a:prstGeom prst="straightConnector1">
            <a:avLst/>
          </a:prstGeom>
          <a:noFill/>
          <a:ln w="28575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369699" name="Straight Arrow Connector 35"/>
          <p:cNvCxnSpPr>
            <a:cxnSpLocks noChangeShapeType="1"/>
          </p:cNvCxnSpPr>
          <p:nvPr/>
        </p:nvCxnSpPr>
        <p:spPr bwMode="auto">
          <a:xfrm rot="5400000" flipH="1" flipV="1">
            <a:off x="118269" y="3313907"/>
            <a:ext cx="2701925" cy="1587"/>
          </a:xfrm>
          <a:prstGeom prst="straightConnector1">
            <a:avLst/>
          </a:prstGeom>
          <a:noFill/>
          <a:ln w="28575" algn="ctr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369700" name="TextBox 38"/>
          <p:cNvSpPr txBox="1">
            <a:spLocks noChangeArrowheads="1"/>
          </p:cNvSpPr>
          <p:nvPr/>
        </p:nvSpPr>
        <p:spPr bwMode="auto">
          <a:xfrm>
            <a:off x="1395413" y="4848225"/>
            <a:ext cx="449103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b="1"/>
              <a:t>Dimension 1 (mean d/dx value)</a:t>
            </a:r>
          </a:p>
        </p:txBody>
      </p:sp>
      <p:sp>
        <p:nvSpPr>
          <p:cNvPr id="369701" name="TextBox 39"/>
          <p:cNvSpPr txBox="1">
            <a:spLocks noChangeArrowheads="1"/>
          </p:cNvSpPr>
          <p:nvPr/>
        </p:nvSpPr>
        <p:spPr bwMode="auto">
          <a:xfrm rot="-5400000">
            <a:off x="-1322387" y="2636838"/>
            <a:ext cx="449103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b="1"/>
              <a:t>Dimension 2 (mean d/dy value)</a:t>
            </a:r>
          </a:p>
        </p:txBody>
      </p:sp>
      <p:grpSp>
        <p:nvGrpSpPr>
          <p:cNvPr id="369702" name="Group 43"/>
          <p:cNvGrpSpPr>
            <a:grpSpLocks/>
          </p:cNvGrpSpPr>
          <p:nvPr/>
        </p:nvGrpSpPr>
        <p:grpSpPr bwMode="auto">
          <a:xfrm>
            <a:off x="1760538" y="1968500"/>
            <a:ext cx="2373312" cy="1935163"/>
            <a:chOff x="1760499" y="1968480"/>
            <a:chExt cx="2373345" cy="1935189"/>
          </a:xfrm>
        </p:grpSpPr>
        <p:sp>
          <p:nvSpPr>
            <p:cNvPr id="369747" name="Oval 40"/>
            <p:cNvSpPr>
              <a:spLocks noChangeArrowheads="1"/>
            </p:cNvSpPr>
            <p:nvPr/>
          </p:nvSpPr>
          <p:spPr bwMode="auto">
            <a:xfrm>
              <a:off x="1760499" y="3136896"/>
              <a:ext cx="219078" cy="255591"/>
            </a:xfrm>
            <a:prstGeom prst="ellipse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69748" name="Oval 41"/>
            <p:cNvSpPr>
              <a:spLocks noChangeArrowheads="1"/>
            </p:cNvSpPr>
            <p:nvPr/>
          </p:nvSpPr>
          <p:spPr bwMode="auto">
            <a:xfrm>
              <a:off x="3476610" y="3648078"/>
              <a:ext cx="219078" cy="255591"/>
            </a:xfrm>
            <a:prstGeom prst="ellipse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69749" name="Oval 42"/>
            <p:cNvSpPr>
              <a:spLocks noChangeArrowheads="1"/>
            </p:cNvSpPr>
            <p:nvPr/>
          </p:nvSpPr>
          <p:spPr bwMode="auto">
            <a:xfrm>
              <a:off x="3914766" y="1968480"/>
              <a:ext cx="219078" cy="255591"/>
            </a:xfrm>
            <a:prstGeom prst="ellipse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</p:grpSp>
      <p:sp>
        <p:nvSpPr>
          <p:cNvPr id="369703" name="Oval 44"/>
          <p:cNvSpPr>
            <a:spLocks noChangeArrowheads="1"/>
          </p:cNvSpPr>
          <p:nvPr/>
        </p:nvSpPr>
        <p:spPr bwMode="auto">
          <a:xfrm>
            <a:off x="3622675" y="1931988"/>
            <a:ext cx="219075" cy="255587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369704" name="Oval 45"/>
          <p:cNvSpPr>
            <a:spLocks noChangeArrowheads="1"/>
          </p:cNvSpPr>
          <p:nvPr/>
        </p:nvSpPr>
        <p:spPr bwMode="auto">
          <a:xfrm>
            <a:off x="3732213" y="2260600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369705" name="Oval 46"/>
          <p:cNvSpPr>
            <a:spLocks noChangeArrowheads="1"/>
          </p:cNvSpPr>
          <p:nvPr/>
        </p:nvSpPr>
        <p:spPr bwMode="auto">
          <a:xfrm>
            <a:off x="3659188" y="3940175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369706" name="Oval 47"/>
          <p:cNvSpPr>
            <a:spLocks noChangeArrowheads="1"/>
          </p:cNvSpPr>
          <p:nvPr/>
        </p:nvSpPr>
        <p:spPr bwMode="auto">
          <a:xfrm>
            <a:off x="1797050" y="2224088"/>
            <a:ext cx="219075" cy="255587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369707" name="Oval 48"/>
          <p:cNvSpPr>
            <a:spLocks noChangeArrowheads="1"/>
          </p:cNvSpPr>
          <p:nvPr/>
        </p:nvSpPr>
        <p:spPr bwMode="auto">
          <a:xfrm>
            <a:off x="2089150" y="2552700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369708" name="Oval 49"/>
          <p:cNvSpPr>
            <a:spLocks noChangeArrowheads="1"/>
          </p:cNvSpPr>
          <p:nvPr/>
        </p:nvSpPr>
        <p:spPr bwMode="auto">
          <a:xfrm>
            <a:off x="3878263" y="3757613"/>
            <a:ext cx="219075" cy="255587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369709" name="Oval 50"/>
          <p:cNvSpPr>
            <a:spLocks noChangeArrowheads="1"/>
          </p:cNvSpPr>
          <p:nvPr/>
        </p:nvSpPr>
        <p:spPr bwMode="auto">
          <a:xfrm>
            <a:off x="1724025" y="3940175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369710" name="Oval 51"/>
          <p:cNvSpPr>
            <a:spLocks noChangeArrowheads="1"/>
          </p:cNvSpPr>
          <p:nvPr/>
        </p:nvSpPr>
        <p:spPr bwMode="auto">
          <a:xfrm>
            <a:off x="2016125" y="4268788"/>
            <a:ext cx="219075" cy="255587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369711" name="Oval 52"/>
          <p:cNvSpPr>
            <a:spLocks noChangeArrowheads="1"/>
          </p:cNvSpPr>
          <p:nvPr/>
        </p:nvSpPr>
        <p:spPr bwMode="auto">
          <a:xfrm>
            <a:off x="2089150" y="3940175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369712" name="Oval 53"/>
          <p:cNvSpPr>
            <a:spLocks noChangeArrowheads="1"/>
          </p:cNvSpPr>
          <p:nvPr/>
        </p:nvSpPr>
        <p:spPr bwMode="auto">
          <a:xfrm>
            <a:off x="2198688" y="4159250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369713" name="Oval 54"/>
          <p:cNvSpPr>
            <a:spLocks noChangeArrowheads="1"/>
          </p:cNvSpPr>
          <p:nvPr/>
        </p:nvSpPr>
        <p:spPr bwMode="auto">
          <a:xfrm>
            <a:off x="1651000" y="4311650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369714" name="Oval 55"/>
          <p:cNvSpPr>
            <a:spLocks noChangeArrowheads="1"/>
          </p:cNvSpPr>
          <p:nvPr/>
        </p:nvSpPr>
        <p:spPr bwMode="auto">
          <a:xfrm>
            <a:off x="1870075" y="4086225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369715" name="Oval 56"/>
          <p:cNvSpPr>
            <a:spLocks noChangeArrowheads="1"/>
          </p:cNvSpPr>
          <p:nvPr/>
        </p:nvSpPr>
        <p:spPr bwMode="auto">
          <a:xfrm>
            <a:off x="1943100" y="3757613"/>
            <a:ext cx="219075" cy="255587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369716" name="Oval 57"/>
          <p:cNvSpPr>
            <a:spLocks noChangeArrowheads="1"/>
          </p:cNvSpPr>
          <p:nvPr/>
        </p:nvSpPr>
        <p:spPr bwMode="auto">
          <a:xfrm>
            <a:off x="2271713" y="4013200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369717" name="Oval 58"/>
          <p:cNvSpPr>
            <a:spLocks noChangeArrowheads="1"/>
          </p:cNvSpPr>
          <p:nvPr/>
        </p:nvSpPr>
        <p:spPr bwMode="auto">
          <a:xfrm>
            <a:off x="1687513" y="3830638"/>
            <a:ext cx="219075" cy="255587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369718" name="Oval 59"/>
          <p:cNvSpPr>
            <a:spLocks noChangeArrowheads="1"/>
          </p:cNvSpPr>
          <p:nvPr/>
        </p:nvSpPr>
        <p:spPr bwMode="auto">
          <a:xfrm>
            <a:off x="2052638" y="2260600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369719" name="Oval 60"/>
          <p:cNvSpPr>
            <a:spLocks noChangeArrowheads="1"/>
          </p:cNvSpPr>
          <p:nvPr/>
        </p:nvSpPr>
        <p:spPr bwMode="auto">
          <a:xfrm>
            <a:off x="1760538" y="2005013"/>
            <a:ext cx="219075" cy="255587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369720" name="Oval 61"/>
          <p:cNvSpPr>
            <a:spLocks noChangeArrowheads="1"/>
          </p:cNvSpPr>
          <p:nvPr/>
        </p:nvSpPr>
        <p:spPr bwMode="auto">
          <a:xfrm>
            <a:off x="3811588" y="4092575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369721" name="Oval 62"/>
          <p:cNvSpPr>
            <a:spLocks noChangeArrowheads="1"/>
          </p:cNvSpPr>
          <p:nvPr/>
        </p:nvSpPr>
        <p:spPr bwMode="auto">
          <a:xfrm>
            <a:off x="1833563" y="2443163"/>
            <a:ext cx="219075" cy="255587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369722" name="Oval 63"/>
          <p:cNvSpPr>
            <a:spLocks noChangeArrowheads="1"/>
          </p:cNvSpPr>
          <p:nvPr/>
        </p:nvSpPr>
        <p:spPr bwMode="auto">
          <a:xfrm>
            <a:off x="2241550" y="4013200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369723" name="Oval 64"/>
          <p:cNvSpPr>
            <a:spLocks noChangeArrowheads="1"/>
          </p:cNvSpPr>
          <p:nvPr/>
        </p:nvSpPr>
        <p:spPr bwMode="auto">
          <a:xfrm>
            <a:off x="2351088" y="4232275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369724" name="Oval 65"/>
          <p:cNvSpPr>
            <a:spLocks noChangeArrowheads="1"/>
          </p:cNvSpPr>
          <p:nvPr/>
        </p:nvSpPr>
        <p:spPr bwMode="auto">
          <a:xfrm>
            <a:off x="2424113" y="4086225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369725" name="Oval 66"/>
          <p:cNvSpPr>
            <a:spLocks noChangeArrowheads="1"/>
          </p:cNvSpPr>
          <p:nvPr/>
        </p:nvSpPr>
        <p:spPr bwMode="auto">
          <a:xfrm>
            <a:off x="2016125" y="3575050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369726" name="Oval 67"/>
          <p:cNvSpPr>
            <a:spLocks noChangeArrowheads="1"/>
          </p:cNvSpPr>
          <p:nvPr/>
        </p:nvSpPr>
        <p:spPr bwMode="auto">
          <a:xfrm>
            <a:off x="2125663" y="3794125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369727" name="Oval 68"/>
          <p:cNvSpPr>
            <a:spLocks noChangeArrowheads="1"/>
          </p:cNvSpPr>
          <p:nvPr/>
        </p:nvSpPr>
        <p:spPr bwMode="auto">
          <a:xfrm>
            <a:off x="2198688" y="3648075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369728" name="Oval 69"/>
          <p:cNvSpPr>
            <a:spLocks noChangeArrowheads="1"/>
          </p:cNvSpPr>
          <p:nvPr/>
        </p:nvSpPr>
        <p:spPr bwMode="auto">
          <a:xfrm>
            <a:off x="2168525" y="3648075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369729" name="Oval 70"/>
          <p:cNvSpPr>
            <a:spLocks noChangeArrowheads="1"/>
          </p:cNvSpPr>
          <p:nvPr/>
        </p:nvSpPr>
        <p:spPr bwMode="auto">
          <a:xfrm>
            <a:off x="2278063" y="3867150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369730" name="Oval 71"/>
          <p:cNvSpPr>
            <a:spLocks noChangeArrowheads="1"/>
          </p:cNvSpPr>
          <p:nvPr/>
        </p:nvSpPr>
        <p:spPr bwMode="auto">
          <a:xfrm>
            <a:off x="2351088" y="3721100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73" name="TextBox 72"/>
          <p:cNvSpPr txBox="1">
            <a:spLocks noChangeArrowheads="1"/>
          </p:cNvSpPr>
          <p:nvPr/>
        </p:nvSpPr>
        <p:spPr bwMode="auto">
          <a:xfrm>
            <a:off x="1395413" y="5645150"/>
            <a:ext cx="189865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/>
              <a:t>Windows with small gradient in both directions</a:t>
            </a:r>
          </a:p>
        </p:txBody>
      </p:sp>
      <p:sp>
        <p:nvSpPr>
          <p:cNvPr id="74" name="Oval 73"/>
          <p:cNvSpPr>
            <a:spLocks noChangeArrowheads="1"/>
          </p:cNvSpPr>
          <p:nvPr/>
        </p:nvSpPr>
        <p:spPr bwMode="auto">
          <a:xfrm>
            <a:off x="1358900" y="3392488"/>
            <a:ext cx="1716088" cy="1387475"/>
          </a:xfrm>
          <a:prstGeom prst="ellipse">
            <a:avLst/>
          </a:prstGeom>
          <a:noFill/>
          <a:ln w="9525" algn="ctr">
            <a:solidFill>
              <a:srgbClr val="C00000"/>
            </a:solidFill>
            <a:prstDash val="sysDash"/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cxnSp>
        <p:nvCxnSpPr>
          <p:cNvPr id="76" name="Straight Arrow Connector 75"/>
          <p:cNvCxnSpPr>
            <a:cxnSpLocks noChangeShapeType="1"/>
            <a:endCxn id="74" idx="4"/>
          </p:cNvCxnSpPr>
          <p:nvPr/>
        </p:nvCxnSpPr>
        <p:spPr bwMode="auto">
          <a:xfrm rot="16200000" flipV="1">
            <a:off x="1769269" y="5226844"/>
            <a:ext cx="912812" cy="19050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</p:spPr>
      </p:cxnSp>
      <p:grpSp>
        <p:nvGrpSpPr>
          <p:cNvPr id="87" name="Group 86"/>
          <p:cNvGrpSpPr>
            <a:grpSpLocks/>
          </p:cNvGrpSpPr>
          <p:nvPr/>
        </p:nvGrpSpPr>
        <p:grpSpPr bwMode="auto">
          <a:xfrm>
            <a:off x="3074988" y="3392488"/>
            <a:ext cx="2300287" cy="3187700"/>
            <a:chOff x="3074967" y="3392487"/>
            <a:chExt cx="2300319" cy="3187136"/>
          </a:xfrm>
        </p:grpSpPr>
        <p:sp>
          <p:nvSpPr>
            <p:cNvPr id="369744" name="Oval 78"/>
            <p:cNvSpPr>
              <a:spLocks noChangeArrowheads="1"/>
            </p:cNvSpPr>
            <p:nvPr/>
          </p:nvSpPr>
          <p:spPr bwMode="auto">
            <a:xfrm>
              <a:off x="3074967" y="3392487"/>
              <a:ext cx="1716111" cy="1387494"/>
            </a:xfrm>
            <a:prstGeom prst="ellipse">
              <a:avLst/>
            </a:prstGeom>
            <a:noFill/>
            <a:ln w="9525" algn="ctr">
              <a:solidFill>
                <a:srgbClr val="C00000"/>
              </a:solidFill>
              <a:prstDash val="sysDash"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69745" name="TextBox 79"/>
            <p:cNvSpPr txBox="1">
              <a:spLocks noChangeArrowheads="1"/>
            </p:cNvSpPr>
            <p:nvPr/>
          </p:nvSpPr>
          <p:spPr bwMode="auto">
            <a:xfrm>
              <a:off x="3476610" y="5656293"/>
              <a:ext cx="1898676" cy="923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en-US"/>
                <a:t>Windows with primarily vertical edges</a:t>
              </a:r>
            </a:p>
          </p:txBody>
        </p:sp>
        <p:cxnSp>
          <p:nvCxnSpPr>
            <p:cNvPr id="369746" name="Straight Arrow Connector 80"/>
            <p:cNvCxnSpPr>
              <a:cxnSpLocks noChangeShapeType="1"/>
            </p:cNvCxnSpPr>
            <p:nvPr/>
          </p:nvCxnSpPr>
          <p:spPr bwMode="auto">
            <a:xfrm rot="16200000" flipV="1">
              <a:off x="3668303" y="5263779"/>
              <a:ext cx="912825" cy="18256"/>
            </a:xfrm>
            <a:prstGeom prst="straightConnector1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 type="arrow" w="med" len="med"/>
            </a:ln>
          </p:spPr>
        </p:cxnSp>
      </p:grpSp>
      <p:grpSp>
        <p:nvGrpSpPr>
          <p:cNvPr id="91" name="Group 90"/>
          <p:cNvGrpSpPr>
            <a:grpSpLocks/>
          </p:cNvGrpSpPr>
          <p:nvPr/>
        </p:nvGrpSpPr>
        <p:grpSpPr bwMode="auto">
          <a:xfrm>
            <a:off x="0" y="909638"/>
            <a:ext cx="3148013" cy="2190750"/>
            <a:chOff x="0" y="909603"/>
            <a:chExt cx="3147993" cy="2190780"/>
          </a:xfrm>
        </p:grpSpPr>
        <p:sp>
          <p:nvSpPr>
            <p:cNvPr id="369740" name="Oval 82"/>
            <p:cNvSpPr>
              <a:spLocks noChangeArrowheads="1"/>
            </p:cNvSpPr>
            <p:nvPr/>
          </p:nvSpPr>
          <p:spPr bwMode="auto">
            <a:xfrm>
              <a:off x="1431882" y="1712889"/>
              <a:ext cx="1716111" cy="1387494"/>
            </a:xfrm>
            <a:prstGeom prst="ellipse">
              <a:avLst/>
            </a:prstGeom>
            <a:noFill/>
            <a:ln w="9525" algn="ctr">
              <a:solidFill>
                <a:srgbClr val="C00000"/>
              </a:solidFill>
              <a:prstDash val="sysDash"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grpSp>
          <p:nvGrpSpPr>
            <p:cNvPr id="369741" name="Group 85"/>
            <p:cNvGrpSpPr>
              <a:grpSpLocks/>
            </p:cNvGrpSpPr>
            <p:nvPr/>
          </p:nvGrpSpPr>
          <p:grpSpPr bwMode="auto">
            <a:xfrm>
              <a:off x="0" y="909603"/>
              <a:ext cx="2162142" cy="1006480"/>
              <a:chOff x="0" y="909603"/>
              <a:chExt cx="2162142" cy="1006480"/>
            </a:xfrm>
          </p:grpSpPr>
          <p:sp>
            <p:nvSpPr>
              <p:cNvPr id="369742" name="TextBox 81"/>
              <p:cNvSpPr txBox="1">
                <a:spLocks noChangeArrowheads="1"/>
              </p:cNvSpPr>
              <p:nvPr/>
            </p:nvSpPr>
            <p:spPr bwMode="auto">
              <a:xfrm>
                <a:off x="0" y="909603"/>
                <a:ext cx="2162142" cy="92333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eaLnBrk="0" hangingPunct="0"/>
                <a:r>
                  <a:rPr lang="en-US"/>
                  <a:t>Windows with primarily horizontal edges</a:t>
                </a:r>
              </a:p>
            </p:txBody>
          </p:sp>
          <p:cxnSp>
            <p:nvCxnSpPr>
              <p:cNvPr id="369743" name="Straight Arrow Connector 84"/>
              <p:cNvCxnSpPr>
                <a:cxnSpLocks noChangeShapeType="1"/>
                <a:endCxn id="369740" idx="1"/>
              </p:cNvCxnSpPr>
              <p:nvPr/>
            </p:nvCxnSpPr>
            <p:spPr bwMode="auto">
              <a:xfrm>
                <a:off x="1212804" y="1530324"/>
                <a:ext cx="470397" cy="385759"/>
              </a:xfrm>
              <a:prstGeom prst="straightConnector1">
                <a:avLst/>
              </a:prstGeom>
              <a:noFill/>
              <a:ln w="9525" algn="ctr">
                <a:solidFill>
                  <a:schemeClr val="tx1"/>
                </a:solidFill>
                <a:round/>
                <a:headEnd/>
                <a:tailEnd type="arrow" w="med" len="med"/>
              </a:ln>
            </p:spPr>
          </p:cxnSp>
        </p:grpSp>
      </p:grpSp>
      <p:grpSp>
        <p:nvGrpSpPr>
          <p:cNvPr id="90" name="Group 89"/>
          <p:cNvGrpSpPr>
            <a:grpSpLocks/>
          </p:cNvGrpSpPr>
          <p:nvPr/>
        </p:nvGrpSpPr>
        <p:grpSpPr bwMode="auto">
          <a:xfrm>
            <a:off x="3001963" y="1201738"/>
            <a:ext cx="2884487" cy="1862137"/>
            <a:chOff x="3001941" y="1201707"/>
            <a:chExt cx="2884527" cy="1862163"/>
          </a:xfrm>
        </p:grpSpPr>
        <p:sp>
          <p:nvSpPr>
            <p:cNvPr id="369737" name="TextBox 76"/>
            <p:cNvSpPr txBox="1">
              <a:spLocks noChangeArrowheads="1"/>
            </p:cNvSpPr>
            <p:nvPr/>
          </p:nvSpPr>
          <p:spPr bwMode="auto">
            <a:xfrm>
              <a:off x="3987792" y="1201707"/>
              <a:ext cx="1898676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en-US"/>
                <a:t>Both</a:t>
              </a:r>
            </a:p>
          </p:txBody>
        </p:sp>
        <p:sp>
          <p:nvSpPr>
            <p:cNvPr id="369738" name="Oval 77"/>
            <p:cNvSpPr>
              <a:spLocks noChangeArrowheads="1"/>
            </p:cNvSpPr>
            <p:nvPr/>
          </p:nvSpPr>
          <p:spPr bwMode="auto">
            <a:xfrm>
              <a:off x="3001941" y="1676376"/>
              <a:ext cx="1716111" cy="1387494"/>
            </a:xfrm>
            <a:prstGeom prst="ellipse">
              <a:avLst/>
            </a:prstGeom>
            <a:noFill/>
            <a:ln w="9525" algn="ctr">
              <a:solidFill>
                <a:srgbClr val="C00000"/>
              </a:solidFill>
              <a:prstDash val="sysDash"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cxnSp>
          <p:nvCxnSpPr>
            <p:cNvPr id="369739" name="Straight Arrow Connector 88"/>
            <p:cNvCxnSpPr>
              <a:cxnSpLocks noChangeShapeType="1"/>
            </p:cNvCxnSpPr>
            <p:nvPr/>
          </p:nvCxnSpPr>
          <p:spPr bwMode="auto">
            <a:xfrm rot="5400000">
              <a:off x="4243384" y="1603350"/>
              <a:ext cx="182565" cy="109539"/>
            </a:xfrm>
            <a:prstGeom prst="straightConnector1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 type="arrow" w="med" len="med"/>
            </a:ln>
          </p:spPr>
        </p:cxnSp>
      </p:grpSp>
      <p:sp>
        <p:nvSpPr>
          <p:cNvPr id="63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65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6934200" y="6457950"/>
            <a:ext cx="2133600" cy="476250"/>
          </a:xfrm>
        </p:spPr>
        <p:txBody>
          <a:bodyPr/>
          <a:lstStyle/>
          <a:p>
            <a:pPr>
              <a:defRPr/>
            </a:pPr>
            <a:fld id="{BB6C3202-6032-4398-816A-8AC20E230ECE}" type="slidenum">
              <a:rPr lang="en-US" smtClean="0"/>
              <a:pPr>
                <a:defRPr/>
              </a:pPr>
              <a:t>34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" grpId="0"/>
      <p:bldP spid="74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713" name="Rectangle 17"/>
          <p:cNvSpPr>
            <a:spLocks noChangeArrowheads="1"/>
          </p:cNvSpPr>
          <p:nvPr/>
        </p:nvSpPr>
        <p:spPr bwMode="auto">
          <a:xfrm>
            <a:off x="5922963" y="1712913"/>
            <a:ext cx="2957512" cy="4454525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0" y="0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en-US" sz="4400" ker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Texture representation: example</a:t>
            </a:r>
            <a:endParaRPr lang="en-US" sz="4400" kern="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rgbClr val="7030A0">
                <a:tint val="45000"/>
                <a:satMod val="400000"/>
              </a:srgbClr>
            </a:duotone>
          </a:blip>
          <a:srcRect l="60813" t="41463" r="27456" b="37805"/>
          <a:stretch>
            <a:fillRect/>
          </a:stretch>
        </p:blipFill>
        <p:spPr bwMode="auto">
          <a:xfrm>
            <a:off x="6251598" y="2078019"/>
            <a:ext cx="2464959" cy="28845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1716" name="Picture 3"/>
          <p:cNvPicPr>
            <a:picLocks noChangeAspect="1" noChangeArrowheads="1"/>
          </p:cNvPicPr>
          <p:nvPr/>
        </p:nvPicPr>
        <p:blipFill>
          <a:blip r:embed="rId3" cstate="print"/>
          <a:srcRect l="25868" t="39955" r="62596" b="37051"/>
          <a:stretch>
            <a:fillRect/>
          </a:stretch>
        </p:blipFill>
        <p:spPr bwMode="auto">
          <a:xfrm>
            <a:off x="0" y="1785938"/>
            <a:ext cx="2381250" cy="314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1717" name="Picture 3"/>
          <p:cNvPicPr>
            <a:picLocks noChangeAspect="1" noChangeArrowheads="1"/>
          </p:cNvPicPr>
          <p:nvPr/>
        </p:nvPicPr>
        <p:blipFill>
          <a:blip r:embed="rId3" cstate="print">
            <a:lum contrast="-20000"/>
          </a:blip>
          <a:srcRect l="37849" t="31285" r="50668" b="47906"/>
          <a:stretch>
            <a:fillRect/>
          </a:stretch>
        </p:blipFill>
        <p:spPr bwMode="auto">
          <a:xfrm>
            <a:off x="3257550" y="1092200"/>
            <a:ext cx="2190750" cy="2628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1718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17763" y="2297113"/>
            <a:ext cx="474662" cy="474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1719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17763" y="4086225"/>
            <a:ext cx="474662" cy="47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371720" name="Straight Arrow Connector 10"/>
          <p:cNvCxnSpPr>
            <a:cxnSpLocks noChangeShapeType="1"/>
          </p:cNvCxnSpPr>
          <p:nvPr/>
        </p:nvCxnSpPr>
        <p:spPr bwMode="auto">
          <a:xfrm>
            <a:off x="2381250" y="3357563"/>
            <a:ext cx="803275" cy="1276350"/>
          </a:xfrm>
          <a:prstGeom prst="straightConnector1">
            <a:avLst/>
          </a:prstGeom>
          <a:noFill/>
          <a:ln w="19050" algn="ctr">
            <a:solidFill>
              <a:schemeClr val="tx1"/>
            </a:solidFill>
            <a:round/>
            <a:headEnd/>
            <a:tailEnd type="arrow" w="med" len="med"/>
          </a:ln>
        </p:spPr>
      </p:cxnSp>
      <p:pic>
        <p:nvPicPr>
          <p:cNvPr id="371721" name="Picture 3"/>
          <p:cNvPicPr>
            <a:picLocks noChangeAspect="1" noChangeArrowheads="1"/>
          </p:cNvPicPr>
          <p:nvPr/>
        </p:nvPicPr>
        <p:blipFill>
          <a:blip r:embed="rId3" cstate="print">
            <a:lum contrast="-20000"/>
          </a:blip>
          <a:srcRect l="37849" t="51515" r="50668" b="28004"/>
          <a:stretch>
            <a:fillRect/>
          </a:stretch>
        </p:blipFill>
        <p:spPr bwMode="auto">
          <a:xfrm>
            <a:off x="3257550" y="3648075"/>
            <a:ext cx="2190750" cy="2587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1722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17763" y="2297113"/>
            <a:ext cx="474662" cy="474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371723" name="Straight Arrow Connector 13"/>
          <p:cNvCxnSpPr>
            <a:cxnSpLocks noChangeShapeType="1"/>
          </p:cNvCxnSpPr>
          <p:nvPr/>
        </p:nvCxnSpPr>
        <p:spPr bwMode="auto">
          <a:xfrm flipV="1">
            <a:off x="2381250" y="2370138"/>
            <a:ext cx="803275" cy="987425"/>
          </a:xfrm>
          <a:prstGeom prst="straightConnector1">
            <a:avLst/>
          </a:prstGeom>
          <a:noFill/>
          <a:ln w="19050" algn="ctr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371724" name="TextBox 14"/>
          <p:cNvSpPr txBox="1">
            <a:spLocks noChangeArrowheads="1"/>
          </p:cNvSpPr>
          <p:nvPr/>
        </p:nvSpPr>
        <p:spPr bwMode="auto">
          <a:xfrm>
            <a:off x="-28575" y="4779963"/>
            <a:ext cx="256381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b="1"/>
              <a:t>original image</a:t>
            </a:r>
          </a:p>
        </p:txBody>
      </p:sp>
      <p:sp>
        <p:nvSpPr>
          <p:cNvPr id="371725" name="TextBox 15"/>
          <p:cNvSpPr txBox="1">
            <a:spLocks noChangeArrowheads="1"/>
          </p:cNvSpPr>
          <p:nvPr/>
        </p:nvSpPr>
        <p:spPr bwMode="auto">
          <a:xfrm>
            <a:off x="3184525" y="6211888"/>
            <a:ext cx="2563813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b="1"/>
              <a:t>derivative filter responses, squared</a:t>
            </a:r>
          </a:p>
        </p:txBody>
      </p:sp>
      <p:sp>
        <p:nvSpPr>
          <p:cNvPr id="371726" name="TextBox 16"/>
          <p:cNvSpPr txBox="1">
            <a:spLocks noChangeArrowheads="1"/>
          </p:cNvSpPr>
          <p:nvPr/>
        </p:nvSpPr>
        <p:spPr bwMode="auto">
          <a:xfrm>
            <a:off x="6324600" y="4926013"/>
            <a:ext cx="2373313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b="1"/>
              <a:t>visualization of the assignment to texture “types” </a:t>
            </a:r>
          </a:p>
        </p:txBody>
      </p:sp>
      <p:sp>
        <p:nvSpPr>
          <p:cNvPr id="17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6C3202-6032-4398-816A-8AC20E230ECE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737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 eaLnBrk="1" hangingPunct="1"/>
            <a:r>
              <a:rPr lang="en-US" smtClean="0"/>
              <a:t>Texture representation: example</a:t>
            </a:r>
          </a:p>
        </p:txBody>
      </p:sp>
      <p:sp>
        <p:nvSpPr>
          <p:cNvPr id="372738" name="TextBox 29"/>
          <p:cNvSpPr txBox="1">
            <a:spLocks noChangeArrowheads="1"/>
          </p:cNvSpPr>
          <p:nvPr/>
        </p:nvSpPr>
        <p:spPr bwMode="auto">
          <a:xfrm>
            <a:off x="6389688" y="5900738"/>
            <a:ext cx="2563812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b="1"/>
              <a:t>statistics to summarize patterns in small windows </a:t>
            </a:r>
          </a:p>
        </p:txBody>
      </p:sp>
      <p:graphicFrame>
        <p:nvGraphicFramePr>
          <p:cNvPr id="32" name="Table 31"/>
          <p:cNvGraphicFramePr>
            <a:graphicFrameLocks noGrp="1"/>
          </p:cNvGraphicFramePr>
          <p:nvPr/>
        </p:nvGraphicFramePr>
        <p:xfrm>
          <a:off x="5849938" y="1931988"/>
          <a:ext cx="3030579" cy="29294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10193"/>
                <a:gridCol w="1010193"/>
                <a:gridCol w="1010193"/>
              </a:tblGrid>
              <a:tr h="86949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b="1" u="sng" baseline="0" dirty="0" smtClean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u="sng" baseline="0" dirty="0" smtClean="0">
                          <a:solidFill>
                            <a:schemeClr val="tx1"/>
                          </a:solidFill>
                        </a:rPr>
                        <a:t>mean d/</a:t>
                      </a:r>
                      <a:r>
                        <a:rPr lang="en-US" b="1" u="sng" baseline="0" dirty="0" err="1" smtClean="0">
                          <a:solidFill>
                            <a:schemeClr val="tx1"/>
                          </a:solidFill>
                        </a:rPr>
                        <a:t>dx</a:t>
                      </a:r>
                      <a:r>
                        <a:rPr lang="en-US" b="1" u="sng" baseline="0" dirty="0" smtClean="0">
                          <a:solidFill>
                            <a:schemeClr val="tx1"/>
                          </a:solidFill>
                        </a:rPr>
                        <a:t> value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u="sng" baseline="0" dirty="0" smtClean="0">
                          <a:solidFill>
                            <a:schemeClr val="tx1"/>
                          </a:solidFill>
                        </a:rPr>
                        <a:t>mean d/</a:t>
                      </a:r>
                      <a:r>
                        <a:rPr lang="en-US" b="1" u="sng" baseline="0" dirty="0" err="1" smtClean="0">
                          <a:solidFill>
                            <a:schemeClr val="tx1"/>
                          </a:solidFill>
                        </a:rPr>
                        <a:t>dy</a:t>
                      </a:r>
                      <a:r>
                        <a:rPr lang="en-US" b="1" u="sng" baseline="0" dirty="0" smtClean="0">
                          <a:solidFill>
                            <a:schemeClr val="tx1"/>
                          </a:solidFill>
                        </a:rPr>
                        <a:t> value </a:t>
                      </a:r>
                    </a:p>
                  </a:txBody>
                  <a:tcPr/>
                </a:tc>
              </a:tr>
              <a:tr h="503757">
                <a:tc>
                  <a:txBody>
                    <a:bodyPr/>
                    <a:lstStyle/>
                    <a:p>
                      <a:r>
                        <a:rPr lang="en-US" dirty="0" smtClean="0"/>
                        <a:t>Win.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dirty="0" smtClean="0"/>
                        <a:t>#1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    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aseline="0" dirty="0" smtClean="0"/>
                        <a:t>    10</a:t>
                      </a:r>
                      <a:endParaRPr lang="en-US" dirty="0"/>
                    </a:p>
                  </a:txBody>
                  <a:tcPr/>
                </a:tc>
              </a:tr>
              <a:tr h="503757">
                <a:tc>
                  <a:txBody>
                    <a:bodyPr/>
                    <a:lstStyle/>
                    <a:p>
                      <a:r>
                        <a:rPr lang="en-US" dirty="0" smtClean="0"/>
                        <a:t>Win.#2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   18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    7</a:t>
                      </a:r>
                      <a:endParaRPr lang="en-US" dirty="0"/>
                    </a:p>
                  </a:txBody>
                  <a:tcPr/>
                </a:tc>
              </a:tr>
              <a:tr h="503757">
                <a:tc>
                  <a:txBody>
                    <a:bodyPr/>
                    <a:lstStyle/>
                    <a:p>
                      <a:r>
                        <a:rPr lang="en-US" dirty="0" smtClean="0"/>
                        <a:t>Win.#9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   20        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   20</a:t>
                      </a:r>
                      <a:endParaRPr lang="en-US" dirty="0"/>
                    </a:p>
                  </a:txBody>
                  <a:tcPr/>
                </a:tc>
              </a:tr>
              <a:tr h="50375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72765" name="TextBox 33"/>
          <p:cNvSpPr txBox="1">
            <a:spLocks noChangeArrowheads="1"/>
          </p:cNvSpPr>
          <p:nvPr/>
        </p:nvSpPr>
        <p:spPr bwMode="auto">
          <a:xfrm rot="5400000">
            <a:off x="6686551" y="5397500"/>
            <a:ext cx="1643062" cy="554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3000" b="1"/>
              <a:t>…</a:t>
            </a:r>
          </a:p>
        </p:txBody>
      </p:sp>
      <p:sp>
        <p:nvSpPr>
          <p:cNvPr id="372766" name="Rectangle 34"/>
          <p:cNvSpPr>
            <a:spLocks noChangeArrowheads="1"/>
          </p:cNvSpPr>
          <p:nvPr/>
        </p:nvSpPr>
        <p:spPr bwMode="auto">
          <a:xfrm>
            <a:off x="5813425" y="1895475"/>
            <a:ext cx="3067050" cy="2994025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cxnSp>
        <p:nvCxnSpPr>
          <p:cNvPr id="372767" name="Straight Connector 36"/>
          <p:cNvCxnSpPr>
            <a:cxnSpLocks noChangeShapeType="1"/>
          </p:cNvCxnSpPr>
          <p:nvPr/>
        </p:nvCxnSpPr>
        <p:spPr bwMode="auto">
          <a:xfrm rot="5400000">
            <a:off x="5302250" y="3429000"/>
            <a:ext cx="3068638" cy="1588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372768" name="Straight Connector 37"/>
          <p:cNvCxnSpPr>
            <a:cxnSpLocks noChangeShapeType="1"/>
          </p:cNvCxnSpPr>
          <p:nvPr/>
        </p:nvCxnSpPr>
        <p:spPr bwMode="auto">
          <a:xfrm rot="5400000">
            <a:off x="6360319" y="3428206"/>
            <a:ext cx="3067050" cy="1588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sp>
        <p:nvSpPr>
          <p:cNvPr id="372769" name="TextBox 22"/>
          <p:cNvSpPr txBox="1">
            <a:spLocks noChangeArrowheads="1"/>
          </p:cNvSpPr>
          <p:nvPr/>
        </p:nvSpPr>
        <p:spPr bwMode="auto">
          <a:xfrm rot="5400000">
            <a:off x="4918869" y="4936332"/>
            <a:ext cx="3000375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1600" b="1"/>
              <a:t>…</a:t>
            </a:r>
          </a:p>
        </p:txBody>
      </p:sp>
      <p:cxnSp>
        <p:nvCxnSpPr>
          <p:cNvPr id="372770" name="Straight Arrow Connector 30"/>
          <p:cNvCxnSpPr>
            <a:cxnSpLocks noChangeShapeType="1"/>
          </p:cNvCxnSpPr>
          <p:nvPr/>
        </p:nvCxnSpPr>
        <p:spPr bwMode="auto">
          <a:xfrm>
            <a:off x="1468438" y="4629150"/>
            <a:ext cx="3103562" cy="1588"/>
          </a:xfrm>
          <a:prstGeom prst="straightConnector1">
            <a:avLst/>
          </a:prstGeom>
          <a:noFill/>
          <a:ln w="28575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372771" name="Straight Arrow Connector 35"/>
          <p:cNvCxnSpPr>
            <a:cxnSpLocks noChangeShapeType="1"/>
          </p:cNvCxnSpPr>
          <p:nvPr/>
        </p:nvCxnSpPr>
        <p:spPr bwMode="auto">
          <a:xfrm rot="5400000" flipH="1" flipV="1">
            <a:off x="118269" y="3313907"/>
            <a:ext cx="2701925" cy="1587"/>
          </a:xfrm>
          <a:prstGeom prst="straightConnector1">
            <a:avLst/>
          </a:prstGeom>
          <a:noFill/>
          <a:ln w="28575" algn="ctr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372772" name="TextBox 38"/>
          <p:cNvSpPr txBox="1">
            <a:spLocks noChangeArrowheads="1"/>
          </p:cNvSpPr>
          <p:nvPr/>
        </p:nvSpPr>
        <p:spPr bwMode="auto">
          <a:xfrm>
            <a:off x="1395413" y="4848225"/>
            <a:ext cx="449103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b="1"/>
              <a:t>Dimension 1 (mean d/dx value)</a:t>
            </a:r>
          </a:p>
        </p:txBody>
      </p:sp>
      <p:sp>
        <p:nvSpPr>
          <p:cNvPr id="372773" name="TextBox 39"/>
          <p:cNvSpPr txBox="1">
            <a:spLocks noChangeArrowheads="1"/>
          </p:cNvSpPr>
          <p:nvPr/>
        </p:nvSpPr>
        <p:spPr bwMode="auto">
          <a:xfrm rot="-5400000">
            <a:off x="-1322387" y="2636838"/>
            <a:ext cx="449103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b="1"/>
              <a:t>Dimension 2 (mean d/dy value)</a:t>
            </a:r>
          </a:p>
        </p:txBody>
      </p:sp>
      <p:grpSp>
        <p:nvGrpSpPr>
          <p:cNvPr id="372774" name="Group 43"/>
          <p:cNvGrpSpPr>
            <a:grpSpLocks/>
          </p:cNvGrpSpPr>
          <p:nvPr/>
        </p:nvGrpSpPr>
        <p:grpSpPr bwMode="auto">
          <a:xfrm>
            <a:off x="1760538" y="1968500"/>
            <a:ext cx="2373312" cy="1935163"/>
            <a:chOff x="1760499" y="1968480"/>
            <a:chExt cx="2373345" cy="1935189"/>
          </a:xfrm>
        </p:grpSpPr>
        <p:sp>
          <p:nvSpPr>
            <p:cNvPr id="372813" name="Oval 40"/>
            <p:cNvSpPr>
              <a:spLocks noChangeArrowheads="1"/>
            </p:cNvSpPr>
            <p:nvPr/>
          </p:nvSpPr>
          <p:spPr bwMode="auto">
            <a:xfrm>
              <a:off x="1760499" y="3136896"/>
              <a:ext cx="219078" cy="255591"/>
            </a:xfrm>
            <a:prstGeom prst="ellipse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72814" name="Oval 41"/>
            <p:cNvSpPr>
              <a:spLocks noChangeArrowheads="1"/>
            </p:cNvSpPr>
            <p:nvPr/>
          </p:nvSpPr>
          <p:spPr bwMode="auto">
            <a:xfrm>
              <a:off x="3476610" y="3648078"/>
              <a:ext cx="219078" cy="255591"/>
            </a:xfrm>
            <a:prstGeom prst="ellipse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72815" name="Oval 42"/>
            <p:cNvSpPr>
              <a:spLocks noChangeArrowheads="1"/>
            </p:cNvSpPr>
            <p:nvPr/>
          </p:nvSpPr>
          <p:spPr bwMode="auto">
            <a:xfrm>
              <a:off x="3914766" y="1968480"/>
              <a:ext cx="219078" cy="255591"/>
            </a:xfrm>
            <a:prstGeom prst="ellipse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</p:grpSp>
      <p:sp>
        <p:nvSpPr>
          <p:cNvPr id="372775" name="Oval 44"/>
          <p:cNvSpPr>
            <a:spLocks noChangeArrowheads="1"/>
          </p:cNvSpPr>
          <p:nvPr/>
        </p:nvSpPr>
        <p:spPr bwMode="auto">
          <a:xfrm>
            <a:off x="3622675" y="1931988"/>
            <a:ext cx="219075" cy="255587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372776" name="Oval 45"/>
          <p:cNvSpPr>
            <a:spLocks noChangeArrowheads="1"/>
          </p:cNvSpPr>
          <p:nvPr/>
        </p:nvSpPr>
        <p:spPr bwMode="auto">
          <a:xfrm>
            <a:off x="3732213" y="2260600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372777" name="Oval 46"/>
          <p:cNvSpPr>
            <a:spLocks noChangeArrowheads="1"/>
          </p:cNvSpPr>
          <p:nvPr/>
        </p:nvSpPr>
        <p:spPr bwMode="auto">
          <a:xfrm>
            <a:off x="3659188" y="3940175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372778" name="Oval 47"/>
          <p:cNvSpPr>
            <a:spLocks noChangeArrowheads="1"/>
          </p:cNvSpPr>
          <p:nvPr/>
        </p:nvSpPr>
        <p:spPr bwMode="auto">
          <a:xfrm>
            <a:off x="1797050" y="2224088"/>
            <a:ext cx="219075" cy="255587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372779" name="Oval 48"/>
          <p:cNvSpPr>
            <a:spLocks noChangeArrowheads="1"/>
          </p:cNvSpPr>
          <p:nvPr/>
        </p:nvSpPr>
        <p:spPr bwMode="auto">
          <a:xfrm>
            <a:off x="2089150" y="2552700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372780" name="Oval 49"/>
          <p:cNvSpPr>
            <a:spLocks noChangeArrowheads="1"/>
          </p:cNvSpPr>
          <p:nvPr/>
        </p:nvSpPr>
        <p:spPr bwMode="auto">
          <a:xfrm>
            <a:off x="3878263" y="3757613"/>
            <a:ext cx="219075" cy="255587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372781" name="Oval 50"/>
          <p:cNvSpPr>
            <a:spLocks noChangeArrowheads="1"/>
          </p:cNvSpPr>
          <p:nvPr/>
        </p:nvSpPr>
        <p:spPr bwMode="auto">
          <a:xfrm>
            <a:off x="1724025" y="3940175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372782" name="Oval 51"/>
          <p:cNvSpPr>
            <a:spLocks noChangeArrowheads="1"/>
          </p:cNvSpPr>
          <p:nvPr/>
        </p:nvSpPr>
        <p:spPr bwMode="auto">
          <a:xfrm>
            <a:off x="2016125" y="4268788"/>
            <a:ext cx="219075" cy="255587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372783" name="Oval 52"/>
          <p:cNvSpPr>
            <a:spLocks noChangeArrowheads="1"/>
          </p:cNvSpPr>
          <p:nvPr/>
        </p:nvSpPr>
        <p:spPr bwMode="auto">
          <a:xfrm>
            <a:off x="2089150" y="3940175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372784" name="Oval 53"/>
          <p:cNvSpPr>
            <a:spLocks noChangeArrowheads="1"/>
          </p:cNvSpPr>
          <p:nvPr/>
        </p:nvSpPr>
        <p:spPr bwMode="auto">
          <a:xfrm>
            <a:off x="2198688" y="4159250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372785" name="Oval 54"/>
          <p:cNvSpPr>
            <a:spLocks noChangeArrowheads="1"/>
          </p:cNvSpPr>
          <p:nvPr/>
        </p:nvSpPr>
        <p:spPr bwMode="auto">
          <a:xfrm>
            <a:off x="1651000" y="4311650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372786" name="Oval 55"/>
          <p:cNvSpPr>
            <a:spLocks noChangeArrowheads="1"/>
          </p:cNvSpPr>
          <p:nvPr/>
        </p:nvSpPr>
        <p:spPr bwMode="auto">
          <a:xfrm>
            <a:off x="1870075" y="4086225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372787" name="Oval 56"/>
          <p:cNvSpPr>
            <a:spLocks noChangeArrowheads="1"/>
          </p:cNvSpPr>
          <p:nvPr/>
        </p:nvSpPr>
        <p:spPr bwMode="auto">
          <a:xfrm>
            <a:off x="1943100" y="3757613"/>
            <a:ext cx="219075" cy="255587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372788" name="Oval 57"/>
          <p:cNvSpPr>
            <a:spLocks noChangeArrowheads="1"/>
          </p:cNvSpPr>
          <p:nvPr/>
        </p:nvSpPr>
        <p:spPr bwMode="auto">
          <a:xfrm>
            <a:off x="2271713" y="4013200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372789" name="Oval 58"/>
          <p:cNvSpPr>
            <a:spLocks noChangeArrowheads="1"/>
          </p:cNvSpPr>
          <p:nvPr/>
        </p:nvSpPr>
        <p:spPr bwMode="auto">
          <a:xfrm>
            <a:off x="1687513" y="3830638"/>
            <a:ext cx="219075" cy="255587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372790" name="Oval 59"/>
          <p:cNvSpPr>
            <a:spLocks noChangeArrowheads="1"/>
          </p:cNvSpPr>
          <p:nvPr/>
        </p:nvSpPr>
        <p:spPr bwMode="auto">
          <a:xfrm>
            <a:off x="2052638" y="2260600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372791" name="Oval 60"/>
          <p:cNvSpPr>
            <a:spLocks noChangeArrowheads="1"/>
          </p:cNvSpPr>
          <p:nvPr/>
        </p:nvSpPr>
        <p:spPr bwMode="auto">
          <a:xfrm>
            <a:off x="1760538" y="2005013"/>
            <a:ext cx="219075" cy="255587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372792" name="Oval 61"/>
          <p:cNvSpPr>
            <a:spLocks noChangeArrowheads="1"/>
          </p:cNvSpPr>
          <p:nvPr/>
        </p:nvSpPr>
        <p:spPr bwMode="auto">
          <a:xfrm>
            <a:off x="3811588" y="4092575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372793" name="Oval 62"/>
          <p:cNvSpPr>
            <a:spLocks noChangeArrowheads="1"/>
          </p:cNvSpPr>
          <p:nvPr/>
        </p:nvSpPr>
        <p:spPr bwMode="auto">
          <a:xfrm>
            <a:off x="1833563" y="2443163"/>
            <a:ext cx="219075" cy="255587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372794" name="Oval 63"/>
          <p:cNvSpPr>
            <a:spLocks noChangeArrowheads="1"/>
          </p:cNvSpPr>
          <p:nvPr/>
        </p:nvSpPr>
        <p:spPr bwMode="auto">
          <a:xfrm>
            <a:off x="2241550" y="4013200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372795" name="Oval 64"/>
          <p:cNvSpPr>
            <a:spLocks noChangeArrowheads="1"/>
          </p:cNvSpPr>
          <p:nvPr/>
        </p:nvSpPr>
        <p:spPr bwMode="auto">
          <a:xfrm>
            <a:off x="2351088" y="4232275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372796" name="Oval 65"/>
          <p:cNvSpPr>
            <a:spLocks noChangeArrowheads="1"/>
          </p:cNvSpPr>
          <p:nvPr/>
        </p:nvSpPr>
        <p:spPr bwMode="auto">
          <a:xfrm>
            <a:off x="2424113" y="4086225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372797" name="Oval 66"/>
          <p:cNvSpPr>
            <a:spLocks noChangeArrowheads="1"/>
          </p:cNvSpPr>
          <p:nvPr/>
        </p:nvSpPr>
        <p:spPr bwMode="auto">
          <a:xfrm>
            <a:off x="2016125" y="3575050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372798" name="Oval 67"/>
          <p:cNvSpPr>
            <a:spLocks noChangeArrowheads="1"/>
          </p:cNvSpPr>
          <p:nvPr/>
        </p:nvSpPr>
        <p:spPr bwMode="auto">
          <a:xfrm>
            <a:off x="2125663" y="3794125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372799" name="Oval 68"/>
          <p:cNvSpPr>
            <a:spLocks noChangeArrowheads="1"/>
          </p:cNvSpPr>
          <p:nvPr/>
        </p:nvSpPr>
        <p:spPr bwMode="auto">
          <a:xfrm>
            <a:off x="2198688" y="3648075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372800" name="Oval 69"/>
          <p:cNvSpPr>
            <a:spLocks noChangeArrowheads="1"/>
          </p:cNvSpPr>
          <p:nvPr/>
        </p:nvSpPr>
        <p:spPr bwMode="auto">
          <a:xfrm>
            <a:off x="2168525" y="3648075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372801" name="Oval 70"/>
          <p:cNvSpPr>
            <a:spLocks noChangeArrowheads="1"/>
          </p:cNvSpPr>
          <p:nvPr/>
        </p:nvSpPr>
        <p:spPr bwMode="auto">
          <a:xfrm>
            <a:off x="2278063" y="3867150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372802" name="Oval 71"/>
          <p:cNvSpPr>
            <a:spLocks noChangeArrowheads="1"/>
          </p:cNvSpPr>
          <p:nvPr/>
        </p:nvSpPr>
        <p:spPr bwMode="auto">
          <a:xfrm>
            <a:off x="2351088" y="3721100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74" name="Oval 73"/>
          <p:cNvSpPr>
            <a:spLocks noChangeArrowheads="1"/>
          </p:cNvSpPr>
          <p:nvPr/>
        </p:nvSpPr>
        <p:spPr bwMode="auto">
          <a:xfrm>
            <a:off x="1358900" y="3392488"/>
            <a:ext cx="1716088" cy="1387475"/>
          </a:xfrm>
          <a:prstGeom prst="ellipse">
            <a:avLst/>
          </a:prstGeom>
          <a:noFill/>
          <a:ln w="9525" algn="ctr">
            <a:solidFill>
              <a:srgbClr val="C00000"/>
            </a:solidFill>
            <a:prstDash val="sysDash"/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79" name="Oval 78"/>
          <p:cNvSpPr>
            <a:spLocks noChangeArrowheads="1"/>
          </p:cNvSpPr>
          <p:nvPr/>
        </p:nvSpPr>
        <p:spPr bwMode="auto">
          <a:xfrm>
            <a:off x="3074988" y="3392488"/>
            <a:ext cx="1716087" cy="1387475"/>
          </a:xfrm>
          <a:prstGeom prst="ellipse">
            <a:avLst/>
          </a:prstGeom>
          <a:noFill/>
          <a:ln w="9525" algn="ctr">
            <a:solidFill>
              <a:srgbClr val="C00000"/>
            </a:solidFill>
            <a:prstDash val="sysDash"/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83" name="Oval 82"/>
          <p:cNvSpPr>
            <a:spLocks noChangeArrowheads="1"/>
          </p:cNvSpPr>
          <p:nvPr/>
        </p:nvSpPr>
        <p:spPr bwMode="auto">
          <a:xfrm>
            <a:off x="1431925" y="1712913"/>
            <a:ext cx="1716088" cy="1387475"/>
          </a:xfrm>
          <a:prstGeom prst="ellipse">
            <a:avLst/>
          </a:prstGeom>
          <a:noFill/>
          <a:ln w="9525" algn="ctr">
            <a:solidFill>
              <a:srgbClr val="C00000"/>
            </a:solidFill>
            <a:prstDash val="sysDash"/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grpSp>
        <p:nvGrpSpPr>
          <p:cNvPr id="6" name="Group 89"/>
          <p:cNvGrpSpPr>
            <a:grpSpLocks/>
          </p:cNvGrpSpPr>
          <p:nvPr/>
        </p:nvGrpSpPr>
        <p:grpSpPr bwMode="auto">
          <a:xfrm>
            <a:off x="3001963" y="1201738"/>
            <a:ext cx="2884487" cy="1862137"/>
            <a:chOff x="3001941" y="1201707"/>
            <a:chExt cx="2884527" cy="1862163"/>
          </a:xfrm>
        </p:grpSpPr>
        <p:sp>
          <p:nvSpPr>
            <p:cNvPr id="372811" name="TextBox 76"/>
            <p:cNvSpPr txBox="1">
              <a:spLocks noChangeArrowheads="1"/>
            </p:cNvSpPr>
            <p:nvPr/>
          </p:nvSpPr>
          <p:spPr bwMode="auto">
            <a:xfrm>
              <a:off x="3987792" y="1201707"/>
              <a:ext cx="1898676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/>
              <a:endParaRPr lang="en-US"/>
            </a:p>
          </p:txBody>
        </p:sp>
        <p:sp>
          <p:nvSpPr>
            <p:cNvPr id="372812" name="Oval 77"/>
            <p:cNvSpPr>
              <a:spLocks noChangeArrowheads="1"/>
            </p:cNvSpPr>
            <p:nvPr/>
          </p:nvSpPr>
          <p:spPr bwMode="auto">
            <a:xfrm>
              <a:off x="3001941" y="1676376"/>
              <a:ext cx="1716111" cy="1387494"/>
            </a:xfrm>
            <a:prstGeom prst="ellipse">
              <a:avLst/>
            </a:prstGeom>
            <a:noFill/>
            <a:ln w="9525" algn="ctr">
              <a:solidFill>
                <a:srgbClr val="C00000"/>
              </a:solidFill>
              <a:prstDash val="sysDash"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</p:grpSp>
      <p:cxnSp>
        <p:nvCxnSpPr>
          <p:cNvPr id="93" name="Straight Arrow Connector 92"/>
          <p:cNvCxnSpPr>
            <a:cxnSpLocks noChangeShapeType="1"/>
            <a:stCxn id="372814" idx="0"/>
            <a:endCxn id="372776" idx="4"/>
          </p:cNvCxnSpPr>
          <p:nvPr/>
        </p:nvCxnSpPr>
        <p:spPr bwMode="auto">
          <a:xfrm rot="5400000" flipH="1" flipV="1">
            <a:off x="3148013" y="2954338"/>
            <a:ext cx="1131887" cy="255587"/>
          </a:xfrm>
          <a:prstGeom prst="straightConnector1">
            <a:avLst/>
          </a:prstGeom>
          <a:noFill/>
          <a:ln w="57150" algn="ctr">
            <a:solidFill>
              <a:srgbClr val="002060"/>
            </a:solidFill>
            <a:round/>
            <a:headEnd type="arrow" w="med" len="med"/>
            <a:tailEnd type="arrow" w="med" len="med"/>
          </a:ln>
        </p:spPr>
      </p:cxnSp>
      <p:cxnSp>
        <p:nvCxnSpPr>
          <p:cNvPr id="94" name="Straight Arrow Connector 93"/>
          <p:cNvCxnSpPr>
            <a:cxnSpLocks noChangeShapeType="1"/>
            <a:stCxn id="372814" idx="2"/>
            <a:endCxn id="372780" idx="6"/>
          </p:cNvCxnSpPr>
          <p:nvPr/>
        </p:nvCxnSpPr>
        <p:spPr bwMode="auto">
          <a:xfrm rot="10800000" flipH="1" flipV="1">
            <a:off x="3476625" y="3776663"/>
            <a:ext cx="620713" cy="109537"/>
          </a:xfrm>
          <a:prstGeom prst="straightConnector1">
            <a:avLst/>
          </a:prstGeom>
          <a:noFill/>
          <a:ln w="57150" algn="ctr">
            <a:solidFill>
              <a:srgbClr val="002060"/>
            </a:solidFill>
            <a:round/>
            <a:headEnd type="arrow" w="med" len="med"/>
            <a:tailEnd type="arrow" w="med" len="med"/>
          </a:ln>
        </p:spPr>
      </p:cxnSp>
      <p:sp>
        <p:nvSpPr>
          <p:cNvPr id="98" name="TextBox 97"/>
          <p:cNvSpPr txBox="1">
            <a:spLocks noChangeArrowheads="1"/>
          </p:cNvSpPr>
          <p:nvPr/>
        </p:nvSpPr>
        <p:spPr bwMode="auto">
          <a:xfrm>
            <a:off x="3914775" y="2662238"/>
            <a:ext cx="2592388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b="1"/>
              <a:t>Far: dissimilar textures</a:t>
            </a:r>
          </a:p>
        </p:txBody>
      </p:sp>
      <p:sp>
        <p:nvSpPr>
          <p:cNvPr id="99" name="TextBox 98"/>
          <p:cNvSpPr txBox="1">
            <a:spLocks noChangeArrowheads="1"/>
          </p:cNvSpPr>
          <p:nvPr/>
        </p:nvSpPr>
        <p:spPr bwMode="auto">
          <a:xfrm>
            <a:off x="4024313" y="3465513"/>
            <a:ext cx="2592387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b="1"/>
              <a:t>Close: similar textures</a:t>
            </a:r>
          </a:p>
        </p:txBody>
      </p:sp>
      <p:sp>
        <p:nvSpPr>
          <p:cNvPr id="57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5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6934200" y="6457950"/>
            <a:ext cx="2133600" cy="476250"/>
          </a:xfrm>
        </p:spPr>
        <p:txBody>
          <a:bodyPr/>
          <a:lstStyle/>
          <a:p>
            <a:pPr>
              <a:defRPr/>
            </a:pPr>
            <a:fld id="{BB6C3202-6032-4398-816A-8AC20E230ECE}" type="slidenum">
              <a:rPr lang="en-US" smtClean="0"/>
              <a:pPr>
                <a:defRPr/>
              </a:pPr>
              <a:t>36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" grpId="0" animBg="1"/>
      <p:bldP spid="79" grpId="0" animBg="1"/>
      <p:bldP spid="83" grpId="0" animBg="1"/>
      <p:bldP spid="98" grpId="0"/>
      <p:bldP spid="99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 eaLnBrk="1" hangingPunct="1"/>
            <a:r>
              <a:rPr lang="en-US" smtClean="0"/>
              <a:t>Texture representation: example</a:t>
            </a:r>
          </a:p>
        </p:txBody>
      </p:sp>
      <p:cxnSp>
        <p:nvCxnSpPr>
          <p:cNvPr id="1030" name="Straight Arrow Connector 30"/>
          <p:cNvCxnSpPr>
            <a:cxnSpLocks noChangeShapeType="1"/>
          </p:cNvCxnSpPr>
          <p:nvPr/>
        </p:nvCxnSpPr>
        <p:spPr bwMode="auto">
          <a:xfrm>
            <a:off x="723900" y="4483100"/>
            <a:ext cx="3103563" cy="1588"/>
          </a:xfrm>
          <a:prstGeom prst="straightConnector1">
            <a:avLst/>
          </a:prstGeom>
          <a:noFill/>
          <a:ln w="28575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1031" name="Straight Arrow Connector 35"/>
          <p:cNvCxnSpPr>
            <a:cxnSpLocks noChangeShapeType="1"/>
          </p:cNvCxnSpPr>
          <p:nvPr/>
        </p:nvCxnSpPr>
        <p:spPr bwMode="auto">
          <a:xfrm rot="5400000" flipH="1" flipV="1">
            <a:off x="-626269" y="3167857"/>
            <a:ext cx="2701925" cy="1588"/>
          </a:xfrm>
          <a:prstGeom prst="straightConnector1">
            <a:avLst/>
          </a:prstGeom>
          <a:noFill/>
          <a:ln w="28575" algn="ctr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1032" name="TextBox 38"/>
          <p:cNvSpPr txBox="1">
            <a:spLocks noChangeArrowheads="1"/>
          </p:cNvSpPr>
          <p:nvPr/>
        </p:nvSpPr>
        <p:spPr bwMode="auto">
          <a:xfrm>
            <a:off x="1395413" y="4560888"/>
            <a:ext cx="23368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Dimension 1</a:t>
            </a:r>
          </a:p>
        </p:txBody>
      </p:sp>
      <p:sp>
        <p:nvSpPr>
          <p:cNvPr id="1033" name="TextBox 39"/>
          <p:cNvSpPr txBox="1">
            <a:spLocks noChangeArrowheads="1"/>
          </p:cNvSpPr>
          <p:nvPr/>
        </p:nvSpPr>
        <p:spPr bwMode="auto">
          <a:xfrm rot="-5400000">
            <a:off x="-516731" y="2967832"/>
            <a:ext cx="18573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Dimension 2</a:t>
            </a:r>
          </a:p>
        </p:txBody>
      </p:sp>
      <p:grpSp>
        <p:nvGrpSpPr>
          <p:cNvPr id="2" name="Group 43"/>
          <p:cNvGrpSpPr>
            <a:grpSpLocks/>
          </p:cNvGrpSpPr>
          <p:nvPr/>
        </p:nvGrpSpPr>
        <p:grpSpPr bwMode="auto">
          <a:xfrm>
            <a:off x="1016000" y="1822450"/>
            <a:ext cx="2373313" cy="1935163"/>
            <a:chOff x="1760499" y="1968480"/>
            <a:chExt cx="2373345" cy="1935189"/>
          </a:xfrm>
        </p:grpSpPr>
        <p:sp>
          <p:nvSpPr>
            <p:cNvPr id="1067" name="Oval 40"/>
            <p:cNvSpPr>
              <a:spLocks noChangeArrowheads="1"/>
            </p:cNvSpPr>
            <p:nvPr/>
          </p:nvSpPr>
          <p:spPr bwMode="auto">
            <a:xfrm>
              <a:off x="1760499" y="3136896"/>
              <a:ext cx="219078" cy="255591"/>
            </a:xfrm>
            <a:prstGeom prst="ellipse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068" name="Oval 41"/>
            <p:cNvSpPr>
              <a:spLocks noChangeArrowheads="1"/>
            </p:cNvSpPr>
            <p:nvPr/>
          </p:nvSpPr>
          <p:spPr bwMode="auto">
            <a:xfrm>
              <a:off x="3476610" y="3648078"/>
              <a:ext cx="219078" cy="255591"/>
            </a:xfrm>
            <a:prstGeom prst="ellipse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069" name="Oval 42"/>
            <p:cNvSpPr>
              <a:spLocks noChangeArrowheads="1"/>
            </p:cNvSpPr>
            <p:nvPr/>
          </p:nvSpPr>
          <p:spPr bwMode="auto">
            <a:xfrm>
              <a:off x="3914766" y="1968480"/>
              <a:ext cx="219078" cy="255591"/>
            </a:xfrm>
            <a:prstGeom prst="ellipse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</p:grpSp>
      <p:sp>
        <p:nvSpPr>
          <p:cNvPr id="1035" name="Oval 44"/>
          <p:cNvSpPr>
            <a:spLocks noChangeArrowheads="1"/>
          </p:cNvSpPr>
          <p:nvPr/>
        </p:nvSpPr>
        <p:spPr bwMode="auto">
          <a:xfrm>
            <a:off x="2878138" y="1785938"/>
            <a:ext cx="219075" cy="255587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036" name="Oval 45"/>
          <p:cNvSpPr>
            <a:spLocks noChangeArrowheads="1"/>
          </p:cNvSpPr>
          <p:nvPr/>
        </p:nvSpPr>
        <p:spPr bwMode="auto">
          <a:xfrm>
            <a:off x="2987675" y="2114550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037" name="Oval 46"/>
          <p:cNvSpPr>
            <a:spLocks noChangeArrowheads="1"/>
          </p:cNvSpPr>
          <p:nvPr/>
        </p:nvSpPr>
        <p:spPr bwMode="auto">
          <a:xfrm>
            <a:off x="2914650" y="3794125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038" name="Oval 47"/>
          <p:cNvSpPr>
            <a:spLocks noChangeArrowheads="1"/>
          </p:cNvSpPr>
          <p:nvPr/>
        </p:nvSpPr>
        <p:spPr bwMode="auto">
          <a:xfrm>
            <a:off x="1052513" y="2078038"/>
            <a:ext cx="219075" cy="255587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039" name="Oval 48"/>
          <p:cNvSpPr>
            <a:spLocks noChangeArrowheads="1"/>
          </p:cNvSpPr>
          <p:nvPr/>
        </p:nvSpPr>
        <p:spPr bwMode="auto">
          <a:xfrm>
            <a:off x="1344613" y="2406650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040" name="Oval 49"/>
          <p:cNvSpPr>
            <a:spLocks noChangeArrowheads="1"/>
          </p:cNvSpPr>
          <p:nvPr/>
        </p:nvSpPr>
        <p:spPr bwMode="auto">
          <a:xfrm>
            <a:off x="3133725" y="3611563"/>
            <a:ext cx="219075" cy="255587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041" name="Oval 50"/>
          <p:cNvSpPr>
            <a:spLocks noChangeArrowheads="1"/>
          </p:cNvSpPr>
          <p:nvPr/>
        </p:nvSpPr>
        <p:spPr bwMode="auto">
          <a:xfrm>
            <a:off x="979488" y="3794125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042" name="Oval 51"/>
          <p:cNvSpPr>
            <a:spLocks noChangeArrowheads="1"/>
          </p:cNvSpPr>
          <p:nvPr/>
        </p:nvSpPr>
        <p:spPr bwMode="auto">
          <a:xfrm>
            <a:off x="1271588" y="4122738"/>
            <a:ext cx="219075" cy="255587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043" name="Oval 52"/>
          <p:cNvSpPr>
            <a:spLocks noChangeArrowheads="1"/>
          </p:cNvSpPr>
          <p:nvPr/>
        </p:nvSpPr>
        <p:spPr bwMode="auto">
          <a:xfrm>
            <a:off x="1344613" y="3794125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044" name="Oval 53"/>
          <p:cNvSpPr>
            <a:spLocks noChangeArrowheads="1"/>
          </p:cNvSpPr>
          <p:nvPr/>
        </p:nvSpPr>
        <p:spPr bwMode="auto">
          <a:xfrm>
            <a:off x="1454150" y="4013200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045" name="Oval 54"/>
          <p:cNvSpPr>
            <a:spLocks noChangeArrowheads="1"/>
          </p:cNvSpPr>
          <p:nvPr/>
        </p:nvSpPr>
        <p:spPr bwMode="auto">
          <a:xfrm>
            <a:off x="906463" y="4165600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046" name="Oval 55"/>
          <p:cNvSpPr>
            <a:spLocks noChangeArrowheads="1"/>
          </p:cNvSpPr>
          <p:nvPr/>
        </p:nvSpPr>
        <p:spPr bwMode="auto">
          <a:xfrm>
            <a:off x="1125538" y="3940175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047" name="Oval 56"/>
          <p:cNvSpPr>
            <a:spLocks noChangeArrowheads="1"/>
          </p:cNvSpPr>
          <p:nvPr/>
        </p:nvSpPr>
        <p:spPr bwMode="auto">
          <a:xfrm>
            <a:off x="1198563" y="3611563"/>
            <a:ext cx="219075" cy="255587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048" name="Oval 57"/>
          <p:cNvSpPr>
            <a:spLocks noChangeArrowheads="1"/>
          </p:cNvSpPr>
          <p:nvPr/>
        </p:nvSpPr>
        <p:spPr bwMode="auto">
          <a:xfrm>
            <a:off x="1527175" y="3867150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049" name="Oval 58"/>
          <p:cNvSpPr>
            <a:spLocks noChangeArrowheads="1"/>
          </p:cNvSpPr>
          <p:nvPr/>
        </p:nvSpPr>
        <p:spPr bwMode="auto">
          <a:xfrm>
            <a:off x="942975" y="3684588"/>
            <a:ext cx="219075" cy="255587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050" name="Oval 59"/>
          <p:cNvSpPr>
            <a:spLocks noChangeArrowheads="1"/>
          </p:cNvSpPr>
          <p:nvPr/>
        </p:nvSpPr>
        <p:spPr bwMode="auto">
          <a:xfrm>
            <a:off x="1308100" y="2114550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051" name="Oval 60"/>
          <p:cNvSpPr>
            <a:spLocks noChangeArrowheads="1"/>
          </p:cNvSpPr>
          <p:nvPr/>
        </p:nvSpPr>
        <p:spPr bwMode="auto">
          <a:xfrm>
            <a:off x="1016000" y="1858963"/>
            <a:ext cx="219075" cy="255587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052" name="Oval 61"/>
          <p:cNvSpPr>
            <a:spLocks noChangeArrowheads="1"/>
          </p:cNvSpPr>
          <p:nvPr/>
        </p:nvSpPr>
        <p:spPr bwMode="auto">
          <a:xfrm>
            <a:off x="3067050" y="3946525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053" name="Oval 62"/>
          <p:cNvSpPr>
            <a:spLocks noChangeArrowheads="1"/>
          </p:cNvSpPr>
          <p:nvPr/>
        </p:nvSpPr>
        <p:spPr bwMode="auto">
          <a:xfrm>
            <a:off x="1089025" y="2297113"/>
            <a:ext cx="219075" cy="255587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054" name="Oval 63"/>
          <p:cNvSpPr>
            <a:spLocks noChangeArrowheads="1"/>
          </p:cNvSpPr>
          <p:nvPr/>
        </p:nvSpPr>
        <p:spPr bwMode="auto">
          <a:xfrm>
            <a:off x="1497013" y="3867150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055" name="Oval 64"/>
          <p:cNvSpPr>
            <a:spLocks noChangeArrowheads="1"/>
          </p:cNvSpPr>
          <p:nvPr/>
        </p:nvSpPr>
        <p:spPr bwMode="auto">
          <a:xfrm>
            <a:off x="1606550" y="4086225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056" name="Oval 65"/>
          <p:cNvSpPr>
            <a:spLocks noChangeArrowheads="1"/>
          </p:cNvSpPr>
          <p:nvPr/>
        </p:nvSpPr>
        <p:spPr bwMode="auto">
          <a:xfrm>
            <a:off x="1679575" y="3940175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057" name="Oval 66"/>
          <p:cNvSpPr>
            <a:spLocks noChangeArrowheads="1"/>
          </p:cNvSpPr>
          <p:nvPr/>
        </p:nvSpPr>
        <p:spPr bwMode="auto">
          <a:xfrm>
            <a:off x="1271588" y="3429000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058" name="Oval 67"/>
          <p:cNvSpPr>
            <a:spLocks noChangeArrowheads="1"/>
          </p:cNvSpPr>
          <p:nvPr/>
        </p:nvSpPr>
        <p:spPr bwMode="auto">
          <a:xfrm>
            <a:off x="1381125" y="3648075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059" name="Oval 68"/>
          <p:cNvSpPr>
            <a:spLocks noChangeArrowheads="1"/>
          </p:cNvSpPr>
          <p:nvPr/>
        </p:nvSpPr>
        <p:spPr bwMode="auto">
          <a:xfrm>
            <a:off x="1454150" y="3502025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060" name="Oval 69"/>
          <p:cNvSpPr>
            <a:spLocks noChangeArrowheads="1"/>
          </p:cNvSpPr>
          <p:nvPr/>
        </p:nvSpPr>
        <p:spPr bwMode="auto">
          <a:xfrm>
            <a:off x="1423988" y="3502025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061" name="Oval 70"/>
          <p:cNvSpPr>
            <a:spLocks noChangeArrowheads="1"/>
          </p:cNvSpPr>
          <p:nvPr/>
        </p:nvSpPr>
        <p:spPr bwMode="auto">
          <a:xfrm>
            <a:off x="1533525" y="3721100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062" name="Oval 71"/>
          <p:cNvSpPr>
            <a:spLocks noChangeArrowheads="1"/>
          </p:cNvSpPr>
          <p:nvPr/>
        </p:nvSpPr>
        <p:spPr bwMode="auto">
          <a:xfrm>
            <a:off x="1606550" y="3575050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cxnSp>
        <p:nvCxnSpPr>
          <p:cNvPr id="93" name="Straight Arrow Connector 92"/>
          <p:cNvCxnSpPr>
            <a:cxnSpLocks noChangeShapeType="1"/>
            <a:endCxn id="1036" idx="4"/>
          </p:cNvCxnSpPr>
          <p:nvPr/>
        </p:nvCxnSpPr>
        <p:spPr bwMode="auto">
          <a:xfrm flipV="1">
            <a:off x="2841625" y="2370138"/>
            <a:ext cx="255588" cy="1131887"/>
          </a:xfrm>
          <a:prstGeom prst="straightConnector1">
            <a:avLst/>
          </a:prstGeom>
          <a:noFill/>
          <a:ln w="57150" algn="ctr">
            <a:solidFill>
              <a:srgbClr val="002060"/>
            </a:solidFill>
            <a:round/>
            <a:headEnd type="arrow" w="med" len="med"/>
            <a:tailEnd type="arrow" w="med" len="med"/>
          </a:ln>
        </p:spPr>
      </p:cxnSp>
      <p:pic>
        <p:nvPicPr>
          <p:cNvPr id="564226" name="Object 7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33738" y="2095500"/>
            <a:ext cx="455612" cy="501650"/>
          </a:xfrm>
          <a:prstGeom prst="rect">
            <a:avLst/>
          </a:prstGeom>
          <a:noFill/>
        </p:spPr>
      </p:pic>
      <p:pic>
        <p:nvPicPr>
          <p:cNvPr id="564227" name="Object 7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62188" y="3106738"/>
            <a:ext cx="455612" cy="638175"/>
          </a:xfrm>
          <a:prstGeom prst="rect">
            <a:avLst/>
          </a:prstGeom>
          <a:noFill/>
        </p:spPr>
      </p:pic>
      <p:grpSp>
        <p:nvGrpSpPr>
          <p:cNvPr id="3" name="Group 44"/>
          <p:cNvGrpSpPr>
            <a:grpSpLocks/>
          </p:cNvGrpSpPr>
          <p:nvPr/>
        </p:nvGrpSpPr>
        <p:grpSpPr bwMode="auto">
          <a:xfrm>
            <a:off x="3878263" y="1676400"/>
            <a:ext cx="5210175" cy="2044700"/>
            <a:chOff x="3987792" y="2041506"/>
            <a:chExt cx="5210956" cy="2044728"/>
          </a:xfrm>
        </p:grpSpPr>
        <p:sp>
          <p:nvSpPr>
            <p:cNvPr id="43" name="Rectangle 42"/>
            <p:cNvSpPr/>
            <p:nvPr/>
          </p:nvSpPr>
          <p:spPr>
            <a:xfrm>
              <a:off x="3987792" y="2844792"/>
              <a:ext cx="1570272" cy="124144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44" name="Rectangle 43"/>
          <p:cNvSpPr/>
          <p:nvPr/>
        </p:nvSpPr>
        <p:spPr>
          <a:xfrm>
            <a:off x="5448300" y="2406650"/>
            <a:ext cx="2847975" cy="12414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FFFFFF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47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8" name="Slide Number Placeholder 4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B722950C-9671-422F-94E9-09D296C2092D}" type="slidenum">
              <a:rPr lang="en-US" sz="1400" kern="1200" smtClean="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37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pic>
        <p:nvPicPr>
          <p:cNvPr id="564228" name="Object 7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243388" y="1676400"/>
            <a:ext cx="4845050" cy="186213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5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 eaLnBrk="1" hangingPunct="1"/>
            <a:r>
              <a:rPr lang="en-US" smtClean="0"/>
              <a:t>Texture representation: example</a:t>
            </a:r>
          </a:p>
        </p:txBody>
      </p:sp>
      <p:cxnSp>
        <p:nvCxnSpPr>
          <p:cNvPr id="2056" name="Straight Arrow Connector 30"/>
          <p:cNvCxnSpPr>
            <a:cxnSpLocks noChangeShapeType="1"/>
          </p:cNvCxnSpPr>
          <p:nvPr/>
        </p:nvCxnSpPr>
        <p:spPr bwMode="auto">
          <a:xfrm>
            <a:off x="723900" y="4483100"/>
            <a:ext cx="3103563" cy="1588"/>
          </a:xfrm>
          <a:prstGeom prst="straightConnector1">
            <a:avLst/>
          </a:prstGeom>
          <a:noFill/>
          <a:ln w="28575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2057" name="Straight Arrow Connector 35"/>
          <p:cNvCxnSpPr>
            <a:cxnSpLocks noChangeShapeType="1"/>
          </p:cNvCxnSpPr>
          <p:nvPr/>
        </p:nvCxnSpPr>
        <p:spPr bwMode="auto">
          <a:xfrm rot="5400000" flipH="1" flipV="1">
            <a:off x="-626269" y="3167857"/>
            <a:ext cx="2701925" cy="1588"/>
          </a:xfrm>
          <a:prstGeom prst="straightConnector1">
            <a:avLst/>
          </a:prstGeom>
          <a:noFill/>
          <a:ln w="28575" algn="ctr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2058" name="TextBox 38"/>
          <p:cNvSpPr txBox="1">
            <a:spLocks noChangeArrowheads="1"/>
          </p:cNvSpPr>
          <p:nvPr/>
        </p:nvSpPr>
        <p:spPr bwMode="auto">
          <a:xfrm>
            <a:off x="1395413" y="4560888"/>
            <a:ext cx="23368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Dimension 1</a:t>
            </a:r>
          </a:p>
        </p:txBody>
      </p:sp>
      <p:sp>
        <p:nvSpPr>
          <p:cNvPr id="2059" name="TextBox 39"/>
          <p:cNvSpPr txBox="1">
            <a:spLocks noChangeArrowheads="1"/>
          </p:cNvSpPr>
          <p:nvPr/>
        </p:nvSpPr>
        <p:spPr bwMode="auto">
          <a:xfrm rot="-5400000">
            <a:off x="-516731" y="2967832"/>
            <a:ext cx="18573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Dimension 2</a:t>
            </a:r>
          </a:p>
        </p:txBody>
      </p:sp>
      <p:grpSp>
        <p:nvGrpSpPr>
          <p:cNvPr id="2" name="Group 43"/>
          <p:cNvGrpSpPr>
            <a:grpSpLocks/>
          </p:cNvGrpSpPr>
          <p:nvPr/>
        </p:nvGrpSpPr>
        <p:grpSpPr bwMode="auto">
          <a:xfrm>
            <a:off x="1016000" y="1822450"/>
            <a:ext cx="2373313" cy="1935163"/>
            <a:chOff x="1760499" y="1968480"/>
            <a:chExt cx="2373345" cy="1935189"/>
          </a:xfrm>
        </p:grpSpPr>
        <p:sp>
          <p:nvSpPr>
            <p:cNvPr id="2101" name="Oval 40"/>
            <p:cNvSpPr>
              <a:spLocks noChangeArrowheads="1"/>
            </p:cNvSpPr>
            <p:nvPr/>
          </p:nvSpPr>
          <p:spPr bwMode="auto">
            <a:xfrm>
              <a:off x="1760499" y="3136896"/>
              <a:ext cx="219078" cy="255591"/>
            </a:xfrm>
            <a:prstGeom prst="ellipse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2102" name="Oval 41"/>
            <p:cNvSpPr>
              <a:spLocks noChangeArrowheads="1"/>
            </p:cNvSpPr>
            <p:nvPr/>
          </p:nvSpPr>
          <p:spPr bwMode="auto">
            <a:xfrm>
              <a:off x="3476610" y="3648078"/>
              <a:ext cx="219078" cy="255591"/>
            </a:xfrm>
            <a:prstGeom prst="ellipse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2103" name="Oval 42"/>
            <p:cNvSpPr>
              <a:spLocks noChangeArrowheads="1"/>
            </p:cNvSpPr>
            <p:nvPr/>
          </p:nvSpPr>
          <p:spPr bwMode="auto">
            <a:xfrm>
              <a:off x="3914766" y="1968480"/>
              <a:ext cx="219078" cy="255591"/>
            </a:xfrm>
            <a:prstGeom prst="ellipse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</p:grpSp>
      <p:sp>
        <p:nvSpPr>
          <p:cNvPr id="2061" name="Oval 44"/>
          <p:cNvSpPr>
            <a:spLocks noChangeArrowheads="1"/>
          </p:cNvSpPr>
          <p:nvPr/>
        </p:nvSpPr>
        <p:spPr bwMode="auto">
          <a:xfrm>
            <a:off x="2878138" y="1785938"/>
            <a:ext cx="219075" cy="255587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062" name="Oval 45"/>
          <p:cNvSpPr>
            <a:spLocks noChangeArrowheads="1"/>
          </p:cNvSpPr>
          <p:nvPr/>
        </p:nvSpPr>
        <p:spPr bwMode="auto">
          <a:xfrm>
            <a:off x="2987675" y="2114550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063" name="Oval 46"/>
          <p:cNvSpPr>
            <a:spLocks noChangeArrowheads="1"/>
          </p:cNvSpPr>
          <p:nvPr/>
        </p:nvSpPr>
        <p:spPr bwMode="auto">
          <a:xfrm>
            <a:off x="2914650" y="3794125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064" name="Oval 47"/>
          <p:cNvSpPr>
            <a:spLocks noChangeArrowheads="1"/>
          </p:cNvSpPr>
          <p:nvPr/>
        </p:nvSpPr>
        <p:spPr bwMode="auto">
          <a:xfrm>
            <a:off x="1052513" y="2078038"/>
            <a:ext cx="219075" cy="255587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065" name="Oval 48"/>
          <p:cNvSpPr>
            <a:spLocks noChangeArrowheads="1"/>
          </p:cNvSpPr>
          <p:nvPr/>
        </p:nvSpPr>
        <p:spPr bwMode="auto">
          <a:xfrm>
            <a:off x="1344613" y="2406650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066" name="Oval 49"/>
          <p:cNvSpPr>
            <a:spLocks noChangeArrowheads="1"/>
          </p:cNvSpPr>
          <p:nvPr/>
        </p:nvSpPr>
        <p:spPr bwMode="auto">
          <a:xfrm>
            <a:off x="3133725" y="3611563"/>
            <a:ext cx="219075" cy="255587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067" name="Oval 50"/>
          <p:cNvSpPr>
            <a:spLocks noChangeArrowheads="1"/>
          </p:cNvSpPr>
          <p:nvPr/>
        </p:nvSpPr>
        <p:spPr bwMode="auto">
          <a:xfrm>
            <a:off x="979488" y="3794125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068" name="Oval 51"/>
          <p:cNvSpPr>
            <a:spLocks noChangeArrowheads="1"/>
          </p:cNvSpPr>
          <p:nvPr/>
        </p:nvSpPr>
        <p:spPr bwMode="auto">
          <a:xfrm>
            <a:off x="1271588" y="4122738"/>
            <a:ext cx="219075" cy="255587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069" name="Oval 52"/>
          <p:cNvSpPr>
            <a:spLocks noChangeArrowheads="1"/>
          </p:cNvSpPr>
          <p:nvPr/>
        </p:nvSpPr>
        <p:spPr bwMode="auto">
          <a:xfrm>
            <a:off x="1344613" y="3794125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070" name="Oval 53"/>
          <p:cNvSpPr>
            <a:spLocks noChangeArrowheads="1"/>
          </p:cNvSpPr>
          <p:nvPr/>
        </p:nvSpPr>
        <p:spPr bwMode="auto">
          <a:xfrm>
            <a:off x="1454150" y="4013200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071" name="Oval 54"/>
          <p:cNvSpPr>
            <a:spLocks noChangeArrowheads="1"/>
          </p:cNvSpPr>
          <p:nvPr/>
        </p:nvSpPr>
        <p:spPr bwMode="auto">
          <a:xfrm>
            <a:off x="906463" y="4165600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072" name="Oval 55"/>
          <p:cNvSpPr>
            <a:spLocks noChangeArrowheads="1"/>
          </p:cNvSpPr>
          <p:nvPr/>
        </p:nvSpPr>
        <p:spPr bwMode="auto">
          <a:xfrm>
            <a:off x="1125538" y="3940175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073" name="Oval 56"/>
          <p:cNvSpPr>
            <a:spLocks noChangeArrowheads="1"/>
          </p:cNvSpPr>
          <p:nvPr/>
        </p:nvSpPr>
        <p:spPr bwMode="auto">
          <a:xfrm>
            <a:off x="1198563" y="3611563"/>
            <a:ext cx="219075" cy="255587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074" name="Oval 57"/>
          <p:cNvSpPr>
            <a:spLocks noChangeArrowheads="1"/>
          </p:cNvSpPr>
          <p:nvPr/>
        </p:nvSpPr>
        <p:spPr bwMode="auto">
          <a:xfrm>
            <a:off x="1527175" y="3867150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075" name="Oval 58"/>
          <p:cNvSpPr>
            <a:spLocks noChangeArrowheads="1"/>
          </p:cNvSpPr>
          <p:nvPr/>
        </p:nvSpPr>
        <p:spPr bwMode="auto">
          <a:xfrm>
            <a:off x="942975" y="3684588"/>
            <a:ext cx="219075" cy="255587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076" name="Oval 59"/>
          <p:cNvSpPr>
            <a:spLocks noChangeArrowheads="1"/>
          </p:cNvSpPr>
          <p:nvPr/>
        </p:nvSpPr>
        <p:spPr bwMode="auto">
          <a:xfrm>
            <a:off x="1308100" y="2114550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077" name="Oval 60"/>
          <p:cNvSpPr>
            <a:spLocks noChangeArrowheads="1"/>
          </p:cNvSpPr>
          <p:nvPr/>
        </p:nvSpPr>
        <p:spPr bwMode="auto">
          <a:xfrm>
            <a:off x="1016000" y="1858963"/>
            <a:ext cx="219075" cy="255587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078" name="Oval 61"/>
          <p:cNvSpPr>
            <a:spLocks noChangeArrowheads="1"/>
          </p:cNvSpPr>
          <p:nvPr/>
        </p:nvSpPr>
        <p:spPr bwMode="auto">
          <a:xfrm>
            <a:off x="3067050" y="3946525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079" name="Oval 62"/>
          <p:cNvSpPr>
            <a:spLocks noChangeArrowheads="1"/>
          </p:cNvSpPr>
          <p:nvPr/>
        </p:nvSpPr>
        <p:spPr bwMode="auto">
          <a:xfrm>
            <a:off x="1089025" y="2297113"/>
            <a:ext cx="219075" cy="255587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080" name="Oval 63"/>
          <p:cNvSpPr>
            <a:spLocks noChangeArrowheads="1"/>
          </p:cNvSpPr>
          <p:nvPr/>
        </p:nvSpPr>
        <p:spPr bwMode="auto">
          <a:xfrm>
            <a:off x="1497013" y="3867150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081" name="Oval 64"/>
          <p:cNvSpPr>
            <a:spLocks noChangeArrowheads="1"/>
          </p:cNvSpPr>
          <p:nvPr/>
        </p:nvSpPr>
        <p:spPr bwMode="auto">
          <a:xfrm>
            <a:off x="1606550" y="4086225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082" name="Oval 65"/>
          <p:cNvSpPr>
            <a:spLocks noChangeArrowheads="1"/>
          </p:cNvSpPr>
          <p:nvPr/>
        </p:nvSpPr>
        <p:spPr bwMode="auto">
          <a:xfrm>
            <a:off x="1679575" y="3940175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083" name="Oval 66"/>
          <p:cNvSpPr>
            <a:spLocks noChangeArrowheads="1"/>
          </p:cNvSpPr>
          <p:nvPr/>
        </p:nvSpPr>
        <p:spPr bwMode="auto">
          <a:xfrm>
            <a:off x="1271588" y="3429000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084" name="Oval 67"/>
          <p:cNvSpPr>
            <a:spLocks noChangeArrowheads="1"/>
          </p:cNvSpPr>
          <p:nvPr/>
        </p:nvSpPr>
        <p:spPr bwMode="auto">
          <a:xfrm>
            <a:off x="1381125" y="3648075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085" name="Oval 68"/>
          <p:cNvSpPr>
            <a:spLocks noChangeArrowheads="1"/>
          </p:cNvSpPr>
          <p:nvPr/>
        </p:nvSpPr>
        <p:spPr bwMode="auto">
          <a:xfrm>
            <a:off x="1454150" y="3502025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086" name="Oval 69"/>
          <p:cNvSpPr>
            <a:spLocks noChangeArrowheads="1"/>
          </p:cNvSpPr>
          <p:nvPr/>
        </p:nvSpPr>
        <p:spPr bwMode="auto">
          <a:xfrm>
            <a:off x="1423988" y="3502025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087" name="Oval 70"/>
          <p:cNvSpPr>
            <a:spLocks noChangeArrowheads="1"/>
          </p:cNvSpPr>
          <p:nvPr/>
        </p:nvSpPr>
        <p:spPr bwMode="auto">
          <a:xfrm>
            <a:off x="1533525" y="3721100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088" name="Oval 71"/>
          <p:cNvSpPr>
            <a:spLocks noChangeArrowheads="1"/>
          </p:cNvSpPr>
          <p:nvPr/>
        </p:nvSpPr>
        <p:spPr bwMode="auto">
          <a:xfrm>
            <a:off x="1606550" y="3575050"/>
            <a:ext cx="219075" cy="25558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cxnSp>
        <p:nvCxnSpPr>
          <p:cNvPr id="2089" name="Straight Arrow Connector 92"/>
          <p:cNvCxnSpPr>
            <a:cxnSpLocks noChangeShapeType="1"/>
            <a:endCxn id="2062" idx="4"/>
          </p:cNvCxnSpPr>
          <p:nvPr/>
        </p:nvCxnSpPr>
        <p:spPr bwMode="auto">
          <a:xfrm flipV="1">
            <a:off x="2841625" y="2370138"/>
            <a:ext cx="255588" cy="1131887"/>
          </a:xfrm>
          <a:prstGeom prst="straightConnector1">
            <a:avLst/>
          </a:prstGeom>
          <a:noFill/>
          <a:ln w="57150" algn="ctr">
            <a:solidFill>
              <a:srgbClr val="002060"/>
            </a:solidFill>
            <a:round/>
            <a:headEnd type="arrow" w="med" len="med"/>
            <a:tailEnd type="arrow" w="med" len="med"/>
          </a:ln>
        </p:spPr>
      </p:cxnSp>
      <p:pic>
        <p:nvPicPr>
          <p:cNvPr id="565250" name="Object 7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33738" y="2095500"/>
            <a:ext cx="455612" cy="501650"/>
          </a:xfrm>
          <a:prstGeom prst="rect">
            <a:avLst/>
          </a:prstGeom>
          <a:noFill/>
        </p:spPr>
      </p:pic>
      <p:pic>
        <p:nvPicPr>
          <p:cNvPr id="565251" name="Object 7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62188" y="3106738"/>
            <a:ext cx="455612" cy="638175"/>
          </a:xfrm>
          <a:prstGeom prst="rect">
            <a:avLst/>
          </a:prstGeom>
          <a:noFill/>
        </p:spPr>
      </p:pic>
      <p:sp>
        <p:nvSpPr>
          <p:cNvPr id="44" name="Rectangle 43"/>
          <p:cNvSpPr/>
          <p:nvPr/>
        </p:nvSpPr>
        <p:spPr>
          <a:xfrm>
            <a:off x="5448300" y="2406650"/>
            <a:ext cx="2847975" cy="12414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FFFFFF"/>
              </a:solidFill>
              <a:latin typeface="Arial"/>
              <a:ea typeface="+mn-ea"/>
              <a:cs typeface="+mn-cs"/>
            </a:endParaRPr>
          </a:p>
        </p:txBody>
      </p:sp>
      <p:pic>
        <p:nvPicPr>
          <p:cNvPr id="2091" name="Picture 3"/>
          <p:cNvPicPr>
            <a:picLocks noChangeAspect="1" noChangeArrowheads="1"/>
          </p:cNvPicPr>
          <p:nvPr/>
        </p:nvPicPr>
        <p:blipFill>
          <a:blip r:embed="rId5" cstate="print"/>
          <a:srcRect l="25868" t="39955" r="62596" b="37051"/>
          <a:stretch>
            <a:fillRect/>
          </a:stretch>
        </p:blipFill>
        <p:spPr bwMode="auto">
          <a:xfrm>
            <a:off x="5119688" y="1384300"/>
            <a:ext cx="2381250" cy="314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92" name="Rectangle 26"/>
          <p:cNvSpPr>
            <a:spLocks noChangeArrowheads="1"/>
          </p:cNvSpPr>
          <p:nvPr/>
        </p:nvSpPr>
        <p:spPr bwMode="auto">
          <a:xfrm>
            <a:off x="6178550" y="2078038"/>
            <a:ext cx="292100" cy="365125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pic>
        <p:nvPicPr>
          <p:cNvPr id="565252" name="Object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75563" y="2041525"/>
            <a:ext cx="455612" cy="501650"/>
          </a:xfrm>
          <a:prstGeom prst="rect">
            <a:avLst/>
          </a:prstGeom>
          <a:noFill/>
        </p:spPr>
      </p:pic>
      <p:cxnSp>
        <p:nvCxnSpPr>
          <p:cNvPr id="53" name="Straight Arrow Connector 52"/>
          <p:cNvCxnSpPr>
            <a:endCxn id="2092" idx="3"/>
          </p:cNvCxnSpPr>
          <p:nvPr/>
        </p:nvCxnSpPr>
        <p:spPr>
          <a:xfrm rot="10800000">
            <a:off x="6470650" y="2260600"/>
            <a:ext cx="1204913" cy="36513"/>
          </a:xfrm>
          <a:prstGeom prst="straightConnector1">
            <a:avLst/>
          </a:prstGeom>
          <a:ln w="571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95" name="TextBox 58"/>
          <p:cNvSpPr txBox="1">
            <a:spLocks noChangeArrowheads="1"/>
          </p:cNvSpPr>
          <p:nvPr/>
        </p:nvSpPr>
        <p:spPr bwMode="auto">
          <a:xfrm>
            <a:off x="336550" y="5327650"/>
            <a:ext cx="5002213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Distance reveals how dissimilar texture from window a is from texture in window b.</a:t>
            </a:r>
          </a:p>
        </p:txBody>
      </p:sp>
      <p:pic>
        <p:nvPicPr>
          <p:cNvPr id="1070" name="Picture 46" descr="http://farm4.static.flickr.com/3220/2480107713_c8ddaf380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46663" y="4633913"/>
            <a:ext cx="2665412" cy="1951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0" name="Rectangle 26"/>
          <p:cNvSpPr>
            <a:spLocks noChangeArrowheads="1"/>
          </p:cNvSpPr>
          <p:nvPr/>
        </p:nvSpPr>
        <p:spPr bwMode="auto">
          <a:xfrm>
            <a:off x="5594350" y="5291138"/>
            <a:ext cx="292100" cy="365125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pic>
        <p:nvPicPr>
          <p:cNvPr id="61" name="Object 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931150" y="5145088"/>
            <a:ext cx="455613" cy="711200"/>
          </a:xfrm>
          <a:prstGeom prst="rect">
            <a:avLst/>
          </a:prstGeom>
          <a:noFill/>
        </p:spPr>
      </p:pic>
      <p:cxnSp>
        <p:nvCxnSpPr>
          <p:cNvPr id="62" name="Straight Arrow Connector 61"/>
          <p:cNvCxnSpPr/>
          <p:nvPr/>
        </p:nvCxnSpPr>
        <p:spPr>
          <a:xfrm rot="10800000" flipV="1">
            <a:off x="5959475" y="5437188"/>
            <a:ext cx="2044700" cy="0"/>
          </a:xfrm>
          <a:prstGeom prst="straightConnector1">
            <a:avLst/>
          </a:prstGeom>
          <a:ln w="571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58" name="Slide Number Placeholder 5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B722950C-9671-422F-94E9-09D296C2092D}" type="slidenum">
              <a:rPr lang="en-US" sz="1400" kern="1200" smtClean="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38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grpSp>
        <p:nvGrpSpPr>
          <p:cNvPr id="59" name="Group 58"/>
          <p:cNvGrpSpPr/>
          <p:nvPr/>
        </p:nvGrpSpPr>
        <p:grpSpPr>
          <a:xfrm>
            <a:off x="6689725" y="3246438"/>
            <a:ext cx="1477963" cy="638175"/>
            <a:chOff x="6689725" y="3246438"/>
            <a:chExt cx="1477963" cy="638175"/>
          </a:xfrm>
        </p:grpSpPr>
        <p:grpSp>
          <p:nvGrpSpPr>
            <p:cNvPr id="3" name="Group 56"/>
            <p:cNvGrpSpPr>
              <a:grpSpLocks/>
            </p:cNvGrpSpPr>
            <p:nvPr/>
          </p:nvGrpSpPr>
          <p:grpSpPr bwMode="auto">
            <a:xfrm>
              <a:off x="6689725" y="3246438"/>
              <a:ext cx="1477963" cy="638175"/>
              <a:chOff x="6689754" y="3246435"/>
              <a:chExt cx="1477976" cy="638175"/>
            </a:xfrm>
          </p:grpSpPr>
          <p:sp>
            <p:nvSpPr>
              <p:cNvPr id="2099" name="Rectangle 26"/>
              <p:cNvSpPr>
                <a:spLocks noChangeArrowheads="1"/>
              </p:cNvSpPr>
              <p:nvPr/>
            </p:nvSpPr>
            <p:spPr bwMode="auto">
              <a:xfrm>
                <a:off x="6689754" y="3355974"/>
                <a:ext cx="292100" cy="365125"/>
              </a:xfrm>
              <a:prstGeom prst="rect">
                <a:avLst/>
              </a:prstGeom>
              <a:noFill/>
              <a:ln w="38100" algn="ctr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  <p:cxnSp>
            <p:nvCxnSpPr>
              <p:cNvPr id="54" name="Straight Arrow Connector 53"/>
              <p:cNvCxnSpPr/>
              <p:nvPr/>
            </p:nvCxnSpPr>
            <p:spPr>
              <a:xfrm rot="10800000">
                <a:off x="7054882" y="3502022"/>
                <a:ext cx="693744" cy="36513"/>
              </a:xfrm>
              <a:prstGeom prst="straightConnector1">
                <a:avLst/>
              </a:prstGeom>
              <a:ln w="57150">
                <a:solidFill>
                  <a:srgbClr val="C0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565254" name="Object 6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7712075" y="3246438"/>
              <a:ext cx="455613" cy="638175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785" name="Title 1"/>
          <p:cNvSpPr>
            <a:spLocks noGrp="1"/>
          </p:cNvSpPr>
          <p:nvPr>
            <p:ph type="title"/>
          </p:nvPr>
        </p:nvSpPr>
        <p:spPr>
          <a:xfrm>
            <a:off x="1285875" y="204788"/>
            <a:ext cx="6561138" cy="1143000"/>
          </a:xfrm>
        </p:spPr>
        <p:txBody>
          <a:bodyPr/>
          <a:lstStyle/>
          <a:p>
            <a:pPr eaLnBrk="1" hangingPunct="1"/>
            <a:r>
              <a:rPr lang="en-US" smtClean="0"/>
              <a:t>Texture representation: window scale</a:t>
            </a:r>
          </a:p>
        </p:txBody>
      </p:sp>
      <p:sp>
        <p:nvSpPr>
          <p:cNvPr id="374786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sz="2800" smtClean="0"/>
              <a:t>We’re assuming we know the relevant window size for which we collect these statistics.</a:t>
            </a:r>
          </a:p>
        </p:txBody>
      </p:sp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3" cstate="print"/>
          <a:srcRect l="19641" t="25316" r="36766" b="18987"/>
          <a:stretch>
            <a:fillRect/>
          </a:stretch>
        </p:blipFill>
        <p:spPr bwMode="auto">
          <a:xfrm>
            <a:off x="811213" y="2954338"/>
            <a:ext cx="3241675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4425950" y="3100388"/>
            <a:ext cx="4718050" cy="181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2800"/>
              <a:t>Possible to perform scale selection by looking for window scale where texture description not changing.</a:t>
            </a:r>
          </a:p>
        </p:txBody>
      </p:sp>
      <p:sp>
        <p:nvSpPr>
          <p:cNvPr id="7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6C3202-6032-4398-816A-8AC20E230ECE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0628"/>
            <a:ext cx="8229600" cy="1143000"/>
          </a:xfrm>
        </p:spPr>
        <p:txBody>
          <a:bodyPr/>
          <a:lstStyle/>
          <a:p>
            <a:r>
              <a:rPr lang="en-US" dirty="0" smtClean="0"/>
              <a:t>Chamfer matching system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988421"/>
            <a:ext cx="8229600" cy="896963"/>
          </a:xfrm>
        </p:spPr>
        <p:txBody>
          <a:bodyPr/>
          <a:lstStyle/>
          <a:p>
            <a:r>
              <a:rPr lang="en-US" sz="2000" dirty="0" err="1" smtClean="0"/>
              <a:t>Gavrila</a:t>
            </a:r>
            <a:r>
              <a:rPr lang="en-US" sz="2000" dirty="0" smtClean="0"/>
              <a:t> et al. http://gavrila.net/Research/Chamfer_System/chamfer_system.html</a:t>
            </a:r>
            <a:endParaRPr lang="en-US" sz="20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968" y="2058208"/>
            <a:ext cx="3429479" cy="274358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2058208"/>
            <a:ext cx="3429479" cy="2743583"/>
          </a:xfrm>
          <a:prstGeom prst="rect">
            <a:avLst/>
          </a:prstGeom>
        </p:spPr>
      </p:pic>
      <p:sp>
        <p:nvSpPr>
          <p:cNvPr id="8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8172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833" name="Title 1"/>
          <p:cNvSpPr>
            <a:spLocks noGrp="1"/>
          </p:cNvSpPr>
          <p:nvPr>
            <p:ph type="title"/>
          </p:nvPr>
        </p:nvSpPr>
        <p:spPr>
          <a:xfrm>
            <a:off x="457200" y="179388"/>
            <a:ext cx="8229600" cy="1143000"/>
          </a:xfrm>
        </p:spPr>
        <p:txBody>
          <a:bodyPr/>
          <a:lstStyle/>
          <a:p>
            <a:r>
              <a:rPr lang="en-US" smtClean="0"/>
              <a:t>Filter banks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57325"/>
            <a:ext cx="8229600" cy="4525963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 sz="2800" dirty="0" smtClean="0"/>
              <a:t>Our previous example used two filters, and resulted in a 2-dimensional feature vector to describe texture in a window</a:t>
            </a:r>
          </a:p>
          <a:p>
            <a:pPr lvl="1">
              <a:spcAft>
                <a:spcPts val="600"/>
              </a:spcAft>
            </a:pPr>
            <a:r>
              <a:rPr lang="en-US" sz="2400" dirty="0" smtClean="0"/>
              <a:t>x and y derivatives revealed something about local structure</a:t>
            </a:r>
          </a:p>
          <a:p>
            <a:pPr>
              <a:spcAft>
                <a:spcPts val="600"/>
              </a:spcAft>
            </a:pPr>
            <a:r>
              <a:rPr lang="en-US" sz="2800" dirty="0" smtClean="0"/>
              <a:t>We can generalize to apply a collection of multiple (</a:t>
            </a:r>
            <a:r>
              <a:rPr lang="en-US" sz="2800" i="1" dirty="0" smtClean="0"/>
              <a:t>d</a:t>
            </a:r>
            <a:r>
              <a:rPr lang="en-US" sz="2800" dirty="0" smtClean="0"/>
              <a:t>) filters: a “filter bank”</a:t>
            </a:r>
          </a:p>
          <a:p>
            <a:pPr>
              <a:spcAft>
                <a:spcPts val="600"/>
              </a:spcAft>
            </a:pPr>
            <a:r>
              <a:rPr lang="en-US" sz="2800" dirty="0" smtClean="0"/>
              <a:t>Then our feature vectors will be </a:t>
            </a:r>
            <a:r>
              <a:rPr lang="en-US" sz="2800" i="1" dirty="0" smtClean="0"/>
              <a:t>d</a:t>
            </a:r>
            <a:r>
              <a:rPr lang="en-US" sz="2800" dirty="0" smtClean="0"/>
              <a:t>-dimensional</a:t>
            </a:r>
          </a:p>
          <a:p>
            <a:pPr lvl="1">
              <a:spcAft>
                <a:spcPts val="600"/>
              </a:spcAft>
            </a:pPr>
            <a:r>
              <a:rPr lang="en-US" sz="2400" dirty="0" smtClean="0"/>
              <a:t>still can think of nearness, farness in feature space</a:t>
            </a:r>
          </a:p>
        </p:txBody>
      </p:sp>
      <p:sp>
        <p:nvSpPr>
          <p:cNvPr id="4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6C3202-6032-4398-816A-8AC20E230ECE}" type="slidenum">
              <a:rPr lang="en-US" smtClean="0"/>
              <a:pPr>
                <a:defRPr/>
              </a:pPr>
              <a:t>40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81" name="Title 1"/>
          <p:cNvSpPr>
            <a:spLocks noGrp="1"/>
          </p:cNvSpPr>
          <p:nvPr>
            <p:ph type="title"/>
          </p:nvPr>
        </p:nvSpPr>
        <p:spPr>
          <a:xfrm>
            <a:off x="457200" y="142875"/>
            <a:ext cx="8229600" cy="1143000"/>
          </a:xfrm>
        </p:spPr>
        <p:txBody>
          <a:bodyPr/>
          <a:lstStyle/>
          <a:p>
            <a:r>
              <a:rPr lang="en-US" smtClean="0"/>
              <a:t>Filter banks</a:t>
            </a:r>
          </a:p>
        </p:txBody>
      </p:sp>
      <p:sp>
        <p:nvSpPr>
          <p:cNvPr id="378882" name="Content Placeholder 2"/>
          <p:cNvSpPr>
            <a:spLocks noGrp="1"/>
          </p:cNvSpPr>
          <p:nvPr>
            <p:ph idx="1"/>
          </p:nvPr>
        </p:nvSpPr>
        <p:spPr>
          <a:xfrm>
            <a:off x="457200" y="4013200"/>
            <a:ext cx="8229600" cy="2112963"/>
          </a:xfrm>
        </p:spPr>
        <p:txBody>
          <a:bodyPr/>
          <a:lstStyle/>
          <a:p>
            <a:r>
              <a:rPr lang="en-US" smtClean="0"/>
              <a:t>What filters to put in the bank?</a:t>
            </a:r>
          </a:p>
          <a:p>
            <a:pPr lvl="1"/>
            <a:r>
              <a:rPr lang="en-US" smtClean="0"/>
              <a:t>Typically we want a combination of scales and orientations, different types of patterns.</a:t>
            </a:r>
          </a:p>
        </p:txBody>
      </p:sp>
      <p:pic>
        <p:nvPicPr>
          <p:cNvPr id="378883" name="Content Placeholder 3" descr="lmfilters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95400" y="1420813"/>
            <a:ext cx="6832600" cy="231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884" name="TextBox 4"/>
          <p:cNvSpPr txBox="1">
            <a:spLocks noChangeArrowheads="1"/>
          </p:cNvSpPr>
          <p:nvPr/>
        </p:nvSpPr>
        <p:spPr bwMode="auto">
          <a:xfrm>
            <a:off x="697681" y="5616714"/>
            <a:ext cx="7654739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2000" dirty="0" err="1"/>
              <a:t>Matlab</a:t>
            </a:r>
            <a:r>
              <a:rPr lang="en-US" sz="2000" dirty="0"/>
              <a:t> code available for these examples: http://www.robots.ox.ac.uk/~vgg/research/texclass/filters.html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0" y="2005013"/>
            <a:ext cx="10223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/>
              <a:t>scales</a:t>
            </a:r>
          </a:p>
        </p:txBody>
      </p:sp>
      <p:sp>
        <p:nvSpPr>
          <p:cNvPr id="9" name="Left Brace 8"/>
          <p:cNvSpPr>
            <a:spLocks/>
          </p:cNvSpPr>
          <p:nvPr/>
        </p:nvSpPr>
        <p:spPr bwMode="auto">
          <a:xfrm>
            <a:off x="993775" y="1493838"/>
            <a:ext cx="292100" cy="1570037"/>
          </a:xfrm>
          <a:prstGeom prst="leftBrace">
            <a:avLst>
              <a:gd name="adj1" fmla="val 8336"/>
              <a:gd name="adj2" fmla="val 50000"/>
            </a:avLst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10" name="Left Brace 9"/>
          <p:cNvSpPr>
            <a:spLocks/>
          </p:cNvSpPr>
          <p:nvPr/>
        </p:nvSpPr>
        <p:spPr bwMode="auto">
          <a:xfrm rot="5400000">
            <a:off x="2837656" y="-350043"/>
            <a:ext cx="328613" cy="3359150"/>
          </a:xfrm>
          <a:prstGeom prst="leftBrace">
            <a:avLst>
              <a:gd name="adj1" fmla="val 8329"/>
              <a:gd name="adj2" fmla="val 50000"/>
            </a:avLst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1504950" y="982663"/>
            <a:ext cx="200818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/>
              <a:t>orientations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381220" y="1968480"/>
            <a:ext cx="18621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“Edges”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959494" y="1992955"/>
            <a:ext cx="18621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“Bars”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914766" y="3209922"/>
            <a:ext cx="18621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“Spots”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5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6C3202-6032-4398-816A-8AC20E230ECE}" type="slidenum">
              <a:rPr lang="en-US" smtClean="0"/>
              <a:pPr>
                <a:defRPr/>
              </a:pPr>
              <a:t>41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 animBg="1"/>
      <p:bldP spid="10" grpId="0" animBg="1"/>
      <p:bldP spid="11" grpId="0"/>
      <p:bldP spid="12" grpId="0"/>
      <p:bldP spid="13" grpId="0"/>
      <p:bldP spid="14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9804"/>
            <a:ext cx="8229600" cy="1143000"/>
          </a:xfrm>
        </p:spPr>
        <p:txBody>
          <a:bodyPr/>
          <a:lstStyle/>
          <a:p>
            <a:r>
              <a:rPr lang="en-US" dirty="0" smtClean="0"/>
              <a:t>Multivariate Gaussian</a:t>
            </a:r>
            <a:endParaRPr lang="en-US" dirty="0"/>
          </a:p>
        </p:txBody>
      </p:sp>
      <p:grpSp>
        <p:nvGrpSpPr>
          <p:cNvPr id="14" name="Group 13"/>
          <p:cNvGrpSpPr/>
          <p:nvPr/>
        </p:nvGrpSpPr>
        <p:grpSpPr>
          <a:xfrm>
            <a:off x="-65151" y="2625714"/>
            <a:ext cx="3320302" cy="3669557"/>
            <a:chOff x="-65151" y="3027357"/>
            <a:chExt cx="3320302" cy="3669557"/>
          </a:xfrm>
        </p:grpSpPr>
        <p:pic>
          <p:nvPicPr>
            <p:cNvPr id="5" name="Picture 4" descr="isotropic_std9_mean0.jpg"/>
            <p:cNvPicPr>
              <a:picLocks noChangeAspect="1"/>
            </p:cNvPicPr>
            <p:nvPr/>
          </p:nvPicPr>
          <p:blipFill>
            <a:blip r:embed="rId3" cstate="print"/>
            <a:srcRect l="8985" r="6561" b="6478"/>
            <a:stretch>
              <a:fillRect/>
            </a:stretch>
          </p:blipFill>
          <p:spPr>
            <a:xfrm>
              <a:off x="-65151" y="3027357"/>
              <a:ext cx="3320302" cy="2349701"/>
            </a:xfrm>
            <a:prstGeom prst="rect">
              <a:avLst/>
            </a:prstGeom>
          </p:spPr>
        </p:pic>
      </p:grpSp>
      <p:grpSp>
        <p:nvGrpSpPr>
          <p:cNvPr id="15" name="Group 14"/>
          <p:cNvGrpSpPr/>
          <p:nvPr/>
        </p:nvGrpSpPr>
        <p:grpSpPr>
          <a:xfrm>
            <a:off x="3147993" y="2771766"/>
            <a:ext cx="3249657" cy="3541761"/>
            <a:chOff x="3147993" y="3173409"/>
            <a:chExt cx="3249657" cy="3541761"/>
          </a:xfrm>
        </p:grpSpPr>
        <p:pic>
          <p:nvPicPr>
            <p:cNvPr id="6" name="Picture 5" descr="anisotropic_diag_16_9_mean0.jpg"/>
            <p:cNvPicPr>
              <a:picLocks noChangeAspect="1"/>
            </p:cNvPicPr>
            <p:nvPr/>
          </p:nvPicPr>
          <p:blipFill>
            <a:blip r:embed="rId4" cstate="print"/>
            <a:srcRect l="9583" t="4686" r="7759" b="5337"/>
            <a:stretch>
              <a:fillRect/>
            </a:stretch>
          </p:blipFill>
          <p:spPr>
            <a:xfrm>
              <a:off x="3147993" y="3173409"/>
              <a:ext cx="3249657" cy="2260631"/>
            </a:xfrm>
            <a:prstGeom prst="rect">
              <a:avLst/>
            </a:prstGeom>
          </p:spPr>
        </p:pic>
      </p:grpSp>
      <p:grpSp>
        <p:nvGrpSpPr>
          <p:cNvPr id="16" name="Group 15"/>
          <p:cNvGrpSpPr/>
          <p:nvPr/>
        </p:nvGrpSpPr>
        <p:grpSpPr>
          <a:xfrm>
            <a:off x="6434163" y="2771766"/>
            <a:ext cx="2628936" cy="3487769"/>
            <a:chOff x="6434163" y="3173409"/>
            <a:chExt cx="2628936" cy="3487769"/>
          </a:xfrm>
        </p:grpSpPr>
        <p:pic>
          <p:nvPicPr>
            <p:cNvPr id="561154" name="Picture 2"/>
            <p:cNvPicPr>
              <a:picLocks noChangeAspect="1" noChangeArrowheads="1"/>
            </p:cNvPicPr>
            <p:nvPr/>
          </p:nvPicPr>
          <p:blipFill>
            <a:blip r:embed="rId5" cstate="print"/>
            <a:srcRect l="55110" t="31985" r="17936" b="36500"/>
            <a:stretch>
              <a:fillRect/>
            </a:stretch>
          </p:blipFill>
          <p:spPr bwMode="auto">
            <a:xfrm>
              <a:off x="6434163" y="3173409"/>
              <a:ext cx="2628936" cy="22272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561159" name="Picture 7"/>
          <p:cNvPicPr>
            <a:picLocks noChangeAspect="1" noChangeArrowheads="1"/>
          </p:cNvPicPr>
          <p:nvPr/>
        </p:nvPicPr>
        <p:blipFill>
          <a:blip r:embed="rId6" cstate="print"/>
          <a:srcRect l="9195" t="40701" r="3125" b="43284"/>
          <a:stretch>
            <a:fillRect/>
          </a:stretch>
        </p:blipFill>
        <p:spPr bwMode="auto">
          <a:xfrm>
            <a:off x="336492" y="1165194"/>
            <a:ext cx="8551917" cy="11319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6C3202-6032-4398-816A-8AC20E230ECE}" type="slidenum">
              <a:rPr lang="en-US" smtClean="0"/>
              <a:pPr>
                <a:defRPr/>
              </a:pPr>
              <a:t>42</a:t>
            </a:fld>
            <a:endParaRPr lang="en-US"/>
          </a:p>
        </p:txBody>
      </p:sp>
      <p:pic>
        <p:nvPicPr>
          <p:cNvPr id="561158" name="Picture 6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762750" y="5108575"/>
            <a:ext cx="1949450" cy="1150938"/>
          </a:xfrm>
          <a:prstGeom prst="rect">
            <a:avLst/>
          </a:prstGeom>
          <a:noFill/>
        </p:spPr>
      </p:pic>
      <p:pic>
        <p:nvPicPr>
          <p:cNvPr id="561157" name="Picture 5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659188" y="5162550"/>
            <a:ext cx="1949450" cy="1150938"/>
          </a:xfrm>
          <a:prstGeom prst="rect">
            <a:avLst/>
          </a:prstGeom>
          <a:noFill/>
        </p:spPr>
      </p:pic>
      <p:pic>
        <p:nvPicPr>
          <p:cNvPr id="561156" name="Picture 4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738188" y="5145088"/>
            <a:ext cx="1789112" cy="115093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filterbank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63466" y="946116"/>
            <a:ext cx="8658225" cy="65913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Filter bank</a:t>
            </a:r>
            <a:endParaRPr lang="en-US" dirty="0"/>
          </a:p>
        </p:txBody>
      </p:sp>
      <p:sp>
        <p:nvSpPr>
          <p:cNvPr id="4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6C3202-6032-4398-816A-8AC20E230ECE}" type="slidenum">
              <a:rPr lang="en-US" smtClean="0"/>
              <a:pPr>
                <a:defRPr/>
              </a:pPr>
              <a:t>43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capital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28800" y="101600"/>
            <a:ext cx="5486400" cy="66548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 rot="16200000">
            <a:off x="-4399674" y="2037475"/>
            <a:ext cx="9091737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dirty="0" smtClean="0"/>
              <a:t>Image from http://www.texasexplorer.com/austincap2.jpg</a:t>
            </a:r>
            <a:endParaRPr lang="en-US" sz="1300" dirty="0"/>
          </a:p>
        </p:txBody>
      </p:sp>
      <p:sp>
        <p:nvSpPr>
          <p:cNvPr id="8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6C3202-6032-4398-816A-8AC20E230ECE}" type="slidenum">
              <a:rPr lang="en-US" smtClean="0"/>
              <a:pPr>
                <a:defRPr/>
              </a:pPr>
              <a:t>44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2709837" y="325395"/>
            <a:ext cx="41989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Showing magnitude of responses</a:t>
            </a:r>
            <a:endParaRPr lang="en-US" dirty="0"/>
          </a:p>
        </p:txBody>
      </p:sp>
      <p:pic>
        <p:nvPicPr>
          <p:cNvPr id="9" name="Picture 8" descr="capital.jpgfiltermag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0" name="Picture 9" descr="filter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373310" y="1"/>
            <a:ext cx="2770689" cy="2078017"/>
          </a:xfrm>
          <a:prstGeom prst="rect">
            <a:avLst/>
          </a:prstGeom>
        </p:spPr>
      </p:pic>
      <p:sp>
        <p:nvSpPr>
          <p:cNvPr id="6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F36629A-99BA-43CE-910B-DE79E020FC06}" type="slidenum">
              <a:rPr lang="en-US" smtClean="0"/>
              <a:pPr>
                <a:defRPr/>
              </a:pPr>
              <a:t>45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 descr="capital.jpgfiltermag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 descr="filter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397650" y="0"/>
            <a:ext cx="2746349" cy="2059762"/>
          </a:xfrm>
          <a:prstGeom prst="rect">
            <a:avLst/>
          </a:prstGeom>
        </p:spPr>
      </p:pic>
      <p:sp>
        <p:nvSpPr>
          <p:cNvPr id="6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F36629A-99BA-43CE-910B-DE79E020FC06}" type="slidenum">
              <a:rPr lang="en-US" smtClean="0"/>
              <a:pPr>
                <a:defRPr/>
              </a:pPr>
              <a:t>46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 descr="capital.jpgfiltermag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 descr="filter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470676" y="0"/>
            <a:ext cx="2673324" cy="2004993"/>
          </a:xfrm>
          <a:prstGeom prst="rect">
            <a:avLst/>
          </a:prstGeom>
        </p:spPr>
      </p:pic>
      <p:sp>
        <p:nvSpPr>
          <p:cNvPr id="6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F36629A-99BA-43CE-910B-DE79E020FC06}" type="slidenum">
              <a:rPr lang="en-US" smtClean="0"/>
              <a:pPr>
                <a:defRPr/>
              </a:pPr>
              <a:t>47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 descr="capital.jpgfiltermag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 descr="filter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470676" y="0"/>
            <a:ext cx="2673324" cy="2004993"/>
          </a:xfrm>
          <a:prstGeom prst="rect">
            <a:avLst/>
          </a:prstGeom>
        </p:spPr>
      </p:pic>
      <p:sp>
        <p:nvSpPr>
          <p:cNvPr id="6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F36629A-99BA-43CE-910B-DE79E020FC06}" type="slidenum">
              <a:rPr lang="en-US" smtClean="0"/>
              <a:pPr>
                <a:defRPr/>
              </a:pPr>
              <a:t>48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 descr="capital.jpgfiltermag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 descr="filter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470676" y="0"/>
            <a:ext cx="2673324" cy="2004993"/>
          </a:xfrm>
          <a:prstGeom prst="rect">
            <a:avLst/>
          </a:prstGeom>
        </p:spPr>
      </p:pic>
      <p:sp>
        <p:nvSpPr>
          <p:cNvPr id="6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F36629A-99BA-43CE-910B-DE79E020FC06}" type="slidenum">
              <a:rPr lang="en-US" smtClean="0"/>
              <a:pPr>
                <a:defRPr/>
              </a:pPr>
              <a:t>49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0628"/>
            <a:ext cx="8229600" cy="1143000"/>
          </a:xfrm>
        </p:spPr>
        <p:txBody>
          <a:bodyPr/>
          <a:lstStyle/>
          <a:p>
            <a:r>
              <a:rPr lang="en-US" dirty="0" smtClean="0"/>
              <a:t>Chamfer matching system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988421"/>
            <a:ext cx="8229600" cy="896963"/>
          </a:xfrm>
        </p:spPr>
        <p:txBody>
          <a:bodyPr/>
          <a:lstStyle/>
          <a:p>
            <a:r>
              <a:rPr lang="en-US" sz="2000" dirty="0" err="1" smtClean="0"/>
              <a:t>Gavrila</a:t>
            </a:r>
            <a:r>
              <a:rPr lang="en-US" sz="2000" dirty="0" smtClean="0"/>
              <a:t> et al. http://gavrila.net/Research/Chamfer_System/chamfer_system.html</a:t>
            </a:r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2944" y="2209630"/>
            <a:ext cx="3658111" cy="2438740"/>
          </a:xfrm>
          <a:prstGeom prst="rect">
            <a:avLst/>
          </a:prstGeom>
        </p:spPr>
      </p:pic>
      <p:sp>
        <p:nvSpPr>
          <p:cNvPr id="5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9041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 descr="capital.jpgfiltermag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 descr="filter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507188" y="0"/>
            <a:ext cx="2636811" cy="1977608"/>
          </a:xfrm>
          <a:prstGeom prst="rect">
            <a:avLst/>
          </a:prstGeom>
        </p:spPr>
      </p:pic>
      <p:sp>
        <p:nvSpPr>
          <p:cNvPr id="6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F36629A-99BA-43CE-910B-DE79E020FC06}" type="slidenum">
              <a:rPr lang="en-US" smtClean="0"/>
              <a:pPr>
                <a:defRPr/>
              </a:pPr>
              <a:t>50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 descr="capital.jpgfiltermag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 descr="filter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470676" y="0"/>
            <a:ext cx="2673324" cy="2004993"/>
          </a:xfrm>
          <a:prstGeom prst="rect">
            <a:avLst/>
          </a:prstGeom>
        </p:spPr>
      </p:pic>
      <p:sp>
        <p:nvSpPr>
          <p:cNvPr id="6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F36629A-99BA-43CE-910B-DE79E020FC06}" type="slidenum">
              <a:rPr lang="en-US" smtClean="0"/>
              <a:pPr>
                <a:defRPr/>
              </a:pPr>
              <a:t>51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 descr="capital.jpgfiltermag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 descr="filter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470676" y="0"/>
            <a:ext cx="2673324" cy="2004993"/>
          </a:xfrm>
          <a:prstGeom prst="rect">
            <a:avLst/>
          </a:prstGeom>
        </p:spPr>
      </p:pic>
      <p:sp>
        <p:nvSpPr>
          <p:cNvPr id="6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F36629A-99BA-43CE-910B-DE79E020FC06}" type="slidenum">
              <a:rPr lang="en-US" smtClean="0"/>
              <a:pPr>
                <a:defRPr/>
              </a:pPr>
              <a:t>52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 descr="capital.jpgfiltermag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 descr="filter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507188" y="0"/>
            <a:ext cx="2636811" cy="1977608"/>
          </a:xfrm>
          <a:prstGeom prst="rect">
            <a:avLst/>
          </a:prstGeom>
        </p:spPr>
      </p:pic>
      <p:sp>
        <p:nvSpPr>
          <p:cNvPr id="6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F36629A-99BA-43CE-910B-DE79E020FC06}" type="slidenum">
              <a:rPr lang="en-US" smtClean="0"/>
              <a:pPr>
                <a:defRPr/>
              </a:pPr>
              <a:t>53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 descr="capital.jpgfiltermag1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 descr="filter1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434162" y="0"/>
            <a:ext cx="2709837" cy="2032378"/>
          </a:xfrm>
          <a:prstGeom prst="rect">
            <a:avLst/>
          </a:prstGeom>
        </p:spPr>
      </p:pic>
      <p:sp>
        <p:nvSpPr>
          <p:cNvPr id="6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F36629A-99BA-43CE-910B-DE79E020FC06}" type="slidenum">
              <a:rPr lang="en-US" smtClean="0"/>
              <a:pPr>
                <a:defRPr/>
              </a:pPr>
              <a:t>54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 descr="capital.jpgfiltermag1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 descr="filter1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421992" y="0"/>
            <a:ext cx="2722008" cy="2041506"/>
          </a:xfrm>
          <a:prstGeom prst="rect">
            <a:avLst/>
          </a:prstGeom>
        </p:spPr>
      </p:pic>
      <p:sp>
        <p:nvSpPr>
          <p:cNvPr id="6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F36629A-99BA-43CE-910B-DE79E020FC06}" type="slidenum">
              <a:rPr lang="en-US" smtClean="0"/>
              <a:pPr>
                <a:defRPr/>
              </a:pPr>
              <a:t>55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 descr="capital.jpgfiltermag1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Picture 4" descr="filter1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714096" y="0"/>
            <a:ext cx="2429904" cy="1822428"/>
          </a:xfrm>
          <a:prstGeom prst="rect">
            <a:avLst/>
          </a:prstGeom>
        </p:spPr>
      </p:pic>
      <p:sp>
        <p:nvSpPr>
          <p:cNvPr id="7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F36629A-99BA-43CE-910B-DE79E020FC06}" type="slidenum">
              <a:rPr lang="en-US" smtClean="0"/>
              <a:pPr>
                <a:defRPr/>
              </a:pPr>
              <a:t>56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 descr="capital.jpgfiltermag1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 descr="filter1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568044" y="-1"/>
            <a:ext cx="2575956" cy="1931967"/>
          </a:xfrm>
          <a:prstGeom prst="rect">
            <a:avLst/>
          </a:prstGeom>
        </p:spPr>
      </p:pic>
      <p:sp>
        <p:nvSpPr>
          <p:cNvPr id="6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F36629A-99BA-43CE-910B-DE79E020FC06}" type="slidenum">
              <a:rPr lang="en-US" smtClean="0"/>
              <a:pPr>
                <a:defRPr/>
              </a:pPr>
              <a:t>57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 descr="capital.jpgfiltermag1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 descr="filter1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470676" y="0"/>
            <a:ext cx="2673324" cy="2004993"/>
          </a:xfrm>
          <a:prstGeom prst="rect">
            <a:avLst/>
          </a:prstGeom>
        </p:spPr>
      </p:pic>
      <p:sp>
        <p:nvSpPr>
          <p:cNvPr id="6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F36629A-99BA-43CE-910B-DE79E020FC06}" type="slidenum">
              <a:rPr lang="en-US" smtClean="0"/>
              <a:pPr>
                <a:defRPr/>
              </a:pPr>
              <a:t>58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 descr="capital.jpgfiltermag1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 descr="filter1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434162" y="0"/>
            <a:ext cx="2709837" cy="2032378"/>
          </a:xfrm>
          <a:prstGeom prst="rect">
            <a:avLst/>
          </a:prstGeom>
        </p:spPr>
      </p:pic>
      <p:sp>
        <p:nvSpPr>
          <p:cNvPr id="6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F36629A-99BA-43CE-910B-DE79E020FC06}" type="slidenum">
              <a:rPr lang="en-US" smtClean="0"/>
              <a:pPr>
                <a:defRPr/>
              </a:pPr>
              <a:t>59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chamfer_extension3.gif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331640" y="1196752"/>
            <a:ext cx="6376232" cy="2232298"/>
          </a:xfrm>
        </p:spPr>
      </p:pic>
      <p:sp>
        <p:nvSpPr>
          <p:cNvPr id="5" name="Title 1"/>
          <p:cNvSpPr txBox="1">
            <a:spLocks/>
          </p:cNvSpPr>
          <p:nvPr/>
        </p:nvSpPr>
        <p:spPr bwMode="auto">
          <a:xfrm>
            <a:off x="457200" y="8062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Chamfer matching system</a:t>
            </a: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457200" y="5988421"/>
            <a:ext cx="8229600" cy="896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Gavrila et al. http://gavrila.net/Research/Chamfer_System/chamfer_system.html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2944" y="3549681"/>
            <a:ext cx="3658111" cy="2438740"/>
          </a:xfrm>
          <a:prstGeom prst="rect">
            <a:avLst/>
          </a:prstGeom>
        </p:spPr>
      </p:pic>
      <p:sp>
        <p:nvSpPr>
          <p:cNvPr id="8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1390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 descr="capital.jpgfiltermag1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 descr="filter1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373308" y="0"/>
            <a:ext cx="2770692" cy="2078019"/>
          </a:xfrm>
          <a:prstGeom prst="rect">
            <a:avLst/>
          </a:prstGeom>
        </p:spPr>
      </p:pic>
      <p:sp>
        <p:nvSpPr>
          <p:cNvPr id="6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F36629A-99BA-43CE-910B-DE79E020FC06}" type="slidenum">
              <a:rPr lang="en-US" smtClean="0"/>
              <a:pPr>
                <a:defRPr/>
              </a:pPr>
              <a:t>60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 descr="capital.jpgfiltermag1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 descr="filter1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275940" y="0"/>
            <a:ext cx="2868060" cy="2151045"/>
          </a:xfrm>
          <a:prstGeom prst="rect">
            <a:avLst/>
          </a:prstGeom>
        </p:spPr>
      </p:pic>
      <p:sp>
        <p:nvSpPr>
          <p:cNvPr id="6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F36629A-99BA-43CE-910B-DE79E020FC06}" type="slidenum">
              <a:rPr lang="en-US" smtClean="0"/>
              <a:pPr>
                <a:defRPr/>
              </a:pPr>
              <a:t>61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 descr="capital.jpgfiltermag1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 descr="filter1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397650" y="0"/>
            <a:ext cx="2746350" cy="2059763"/>
          </a:xfrm>
          <a:prstGeom prst="rect">
            <a:avLst/>
          </a:prstGeom>
        </p:spPr>
      </p:pic>
      <p:sp>
        <p:nvSpPr>
          <p:cNvPr id="6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F36629A-99BA-43CE-910B-DE79E020FC06}" type="slidenum">
              <a:rPr lang="en-US" smtClean="0"/>
              <a:pPr>
                <a:defRPr/>
              </a:pPr>
              <a:t>62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apital_filter38_magnitude_Sqrt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85830" y="398421"/>
            <a:ext cx="5942019" cy="61387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filter3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434162" y="0"/>
            <a:ext cx="2709837" cy="2032378"/>
          </a:xfrm>
          <a:prstGeom prst="rect">
            <a:avLst/>
          </a:prstGeom>
        </p:spPr>
      </p:pic>
      <p:sp>
        <p:nvSpPr>
          <p:cNvPr id="8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F36629A-99BA-43CE-910B-DE79E020FC06}" type="slidenum">
              <a:rPr lang="en-US" smtClean="0"/>
              <a:pPr>
                <a:defRPr/>
              </a:pPr>
              <a:t>63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8336"/>
            <a:ext cx="8229600" cy="9144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You try: Can you match the texture to the response?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6563" name="Picture 2"/>
          <p:cNvPicPr>
            <a:picLocks noChangeAspect="1" noChangeArrowheads="1"/>
          </p:cNvPicPr>
          <p:nvPr/>
        </p:nvPicPr>
        <p:blipFill>
          <a:blip r:embed="rId3" cstate="print"/>
          <a:srcRect l="9259" t="56296" r="29630" b="25926"/>
          <a:stretch>
            <a:fillRect/>
          </a:stretch>
        </p:blipFill>
        <p:spPr bwMode="auto">
          <a:xfrm>
            <a:off x="381000" y="2895600"/>
            <a:ext cx="4724400" cy="858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564" name="Picture 2"/>
          <p:cNvPicPr>
            <a:picLocks noChangeAspect="1" noChangeArrowheads="1"/>
          </p:cNvPicPr>
          <p:nvPr/>
        </p:nvPicPr>
        <p:blipFill>
          <a:blip r:embed="rId3" cstate="print"/>
          <a:srcRect l="7407" t="14815" r="27779" b="58517"/>
          <a:stretch>
            <a:fillRect/>
          </a:stretch>
        </p:blipFill>
        <p:spPr bwMode="auto">
          <a:xfrm>
            <a:off x="381000" y="1371600"/>
            <a:ext cx="4741863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56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53200" y="2895600"/>
            <a:ext cx="19304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6566" name="TextBox 6"/>
          <p:cNvSpPr txBox="1">
            <a:spLocks noChangeArrowheads="1"/>
          </p:cNvSpPr>
          <p:nvPr/>
        </p:nvSpPr>
        <p:spPr bwMode="auto">
          <a:xfrm>
            <a:off x="1447800" y="6183313"/>
            <a:ext cx="25908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solidFill>
                  <a:prstClr val="black"/>
                </a:solidFill>
              </a:rPr>
              <a:t>Mean abs responses</a:t>
            </a:r>
          </a:p>
        </p:txBody>
      </p:sp>
      <p:pic>
        <p:nvPicPr>
          <p:cNvPr id="66567" name="Picture 3"/>
          <p:cNvPicPr>
            <a:picLocks noChangeAspect="1" noChangeArrowheads="1"/>
          </p:cNvPicPr>
          <p:nvPr/>
        </p:nvPicPr>
        <p:blipFill>
          <a:blip r:embed="rId5" cstate="print"/>
          <a:srcRect l="7407" t="56296" r="29630" b="25926"/>
          <a:stretch>
            <a:fillRect/>
          </a:stretch>
        </p:blipFill>
        <p:spPr bwMode="auto">
          <a:xfrm>
            <a:off x="381000" y="4114800"/>
            <a:ext cx="47498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568" name="Picture 4" descr="C:\Documents and Settings\Derek Hoiem\My Documents\Classes\Spring10 - Computer Vision\figs6\T01_0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553200" y="4572000"/>
            <a:ext cx="1981200" cy="148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569" name="Picture 5"/>
          <p:cNvPicPr>
            <a:picLocks noChangeAspect="1" noChangeArrowheads="1"/>
          </p:cNvPicPr>
          <p:nvPr/>
        </p:nvPicPr>
        <p:blipFill>
          <a:blip r:embed="rId7" cstate="print"/>
          <a:srcRect l="7407" t="59259" r="29630" b="20000"/>
          <a:stretch>
            <a:fillRect/>
          </a:stretch>
        </p:blipFill>
        <p:spPr bwMode="auto">
          <a:xfrm>
            <a:off x="334963" y="5257800"/>
            <a:ext cx="4811712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570" name="Picture 6" descr="C:\Documents and Settings\Derek Hoiem\My Documents\Classes\Spring10 - Computer Vision\figs6\T09_01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553200" y="1219200"/>
            <a:ext cx="19304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6571" name="TextBox 10"/>
          <p:cNvSpPr txBox="1">
            <a:spLocks noChangeArrowheads="1"/>
          </p:cNvSpPr>
          <p:nvPr/>
        </p:nvSpPr>
        <p:spPr bwMode="auto">
          <a:xfrm>
            <a:off x="1219200" y="1066800"/>
            <a:ext cx="25908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>
                <a:solidFill>
                  <a:prstClr val="black"/>
                </a:solidFill>
              </a:rPr>
              <a:t>Filters</a:t>
            </a:r>
          </a:p>
        </p:txBody>
      </p:sp>
      <p:sp>
        <p:nvSpPr>
          <p:cNvPr id="66572" name="TextBox 11"/>
          <p:cNvSpPr txBox="1">
            <a:spLocks noChangeArrowheads="1"/>
          </p:cNvSpPr>
          <p:nvPr/>
        </p:nvSpPr>
        <p:spPr bwMode="auto">
          <a:xfrm>
            <a:off x="6248400" y="1219200"/>
            <a:ext cx="3381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prstClr val="black"/>
                </a:solidFill>
              </a:rPr>
              <a:t>A</a:t>
            </a:r>
          </a:p>
        </p:txBody>
      </p:sp>
      <p:sp>
        <p:nvSpPr>
          <p:cNvPr id="66573" name="TextBox 12"/>
          <p:cNvSpPr txBox="1">
            <a:spLocks noChangeArrowheads="1"/>
          </p:cNvSpPr>
          <p:nvPr/>
        </p:nvSpPr>
        <p:spPr bwMode="auto">
          <a:xfrm>
            <a:off x="6248400" y="2819400"/>
            <a:ext cx="3381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prstClr val="black"/>
                </a:solidFill>
              </a:rPr>
              <a:t>B</a:t>
            </a:r>
          </a:p>
        </p:txBody>
      </p:sp>
      <p:sp>
        <p:nvSpPr>
          <p:cNvPr id="66574" name="TextBox 13"/>
          <p:cNvSpPr txBox="1">
            <a:spLocks noChangeArrowheads="1"/>
          </p:cNvSpPr>
          <p:nvPr/>
        </p:nvSpPr>
        <p:spPr bwMode="auto">
          <a:xfrm>
            <a:off x="6248400" y="4572000"/>
            <a:ext cx="3508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prstClr val="black"/>
                </a:solidFill>
              </a:rPr>
              <a:t>C</a:t>
            </a:r>
          </a:p>
        </p:txBody>
      </p:sp>
      <p:sp>
        <p:nvSpPr>
          <p:cNvPr id="66575" name="TextBox 14"/>
          <p:cNvSpPr txBox="1">
            <a:spLocks noChangeArrowheads="1"/>
          </p:cNvSpPr>
          <p:nvPr/>
        </p:nvSpPr>
        <p:spPr bwMode="auto">
          <a:xfrm>
            <a:off x="76200" y="3048000"/>
            <a:ext cx="3127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prstClr val="black"/>
                </a:solidFill>
              </a:rPr>
              <a:t>1</a:t>
            </a:r>
          </a:p>
        </p:txBody>
      </p:sp>
      <p:sp>
        <p:nvSpPr>
          <p:cNvPr id="66576" name="TextBox 15"/>
          <p:cNvSpPr txBox="1">
            <a:spLocks noChangeArrowheads="1"/>
          </p:cNvSpPr>
          <p:nvPr/>
        </p:nvSpPr>
        <p:spPr bwMode="auto">
          <a:xfrm>
            <a:off x="76200" y="4267200"/>
            <a:ext cx="3127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prstClr val="black"/>
                </a:solidFill>
              </a:rPr>
              <a:t>2</a:t>
            </a:r>
          </a:p>
        </p:txBody>
      </p:sp>
      <p:sp>
        <p:nvSpPr>
          <p:cNvPr id="66577" name="TextBox 16"/>
          <p:cNvSpPr txBox="1">
            <a:spLocks noChangeArrowheads="1"/>
          </p:cNvSpPr>
          <p:nvPr/>
        </p:nvSpPr>
        <p:spPr bwMode="auto">
          <a:xfrm>
            <a:off x="0" y="5638800"/>
            <a:ext cx="3127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prstClr val="black"/>
                </a:solidFill>
              </a:rPr>
              <a:t>3</a:t>
            </a:r>
          </a:p>
        </p:txBody>
      </p:sp>
      <p:sp>
        <p:nvSpPr>
          <p:cNvPr id="19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Derek </a:t>
            </a:r>
            <a:r>
              <a:rPr lang="en-US" sz="1200" kern="1200" dirty="0" err="1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Hoiem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0" name="Slide Number Placeholder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22A6DE-589A-4609-ADE9-9E3583F68C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46348"/>
            <a:ext cx="8229600" cy="9144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Representing texture by mean abs response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7587" name="Picture 2"/>
          <p:cNvPicPr>
            <a:picLocks noChangeAspect="1" noChangeArrowheads="1"/>
          </p:cNvPicPr>
          <p:nvPr/>
        </p:nvPicPr>
        <p:blipFill>
          <a:blip r:embed="rId2" cstate="print"/>
          <a:srcRect l="9259" t="56296" r="29630" b="25926"/>
          <a:stretch>
            <a:fillRect/>
          </a:stretch>
        </p:blipFill>
        <p:spPr bwMode="auto">
          <a:xfrm>
            <a:off x="2438400" y="3200400"/>
            <a:ext cx="4724400" cy="858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588" name="Picture 2"/>
          <p:cNvPicPr>
            <a:picLocks noChangeAspect="1" noChangeArrowheads="1"/>
          </p:cNvPicPr>
          <p:nvPr/>
        </p:nvPicPr>
        <p:blipFill>
          <a:blip r:embed="rId2" cstate="print"/>
          <a:srcRect l="7407" t="14815" r="27779" b="58517"/>
          <a:stretch>
            <a:fillRect/>
          </a:stretch>
        </p:blipFill>
        <p:spPr bwMode="auto">
          <a:xfrm>
            <a:off x="2438400" y="1676400"/>
            <a:ext cx="4741863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58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2895600"/>
            <a:ext cx="1371600" cy="102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590" name="Picture 3"/>
          <p:cNvPicPr>
            <a:picLocks noChangeAspect="1" noChangeArrowheads="1"/>
          </p:cNvPicPr>
          <p:nvPr/>
        </p:nvPicPr>
        <p:blipFill>
          <a:blip r:embed="rId4" cstate="print"/>
          <a:srcRect l="7407" t="56296" r="29630" b="25926"/>
          <a:stretch>
            <a:fillRect/>
          </a:stretch>
        </p:blipFill>
        <p:spPr bwMode="auto">
          <a:xfrm>
            <a:off x="2438400" y="4419600"/>
            <a:ext cx="47498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591" name="Picture 4" descr="C:\Documents and Settings\Derek Hoiem\My Documents\Classes\Spring10 - Computer Vision\figs6\T01_0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5800" y="4267200"/>
            <a:ext cx="1358900" cy="101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592" name="Picture 5"/>
          <p:cNvPicPr>
            <a:picLocks noChangeAspect="1" noChangeArrowheads="1"/>
          </p:cNvPicPr>
          <p:nvPr/>
        </p:nvPicPr>
        <p:blipFill>
          <a:blip r:embed="rId6" cstate="print"/>
          <a:srcRect l="7407" t="59259" r="29630" b="20000"/>
          <a:stretch>
            <a:fillRect/>
          </a:stretch>
        </p:blipFill>
        <p:spPr bwMode="auto">
          <a:xfrm>
            <a:off x="2392363" y="5562600"/>
            <a:ext cx="4811712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593" name="Picture 6" descr="C:\Documents and Settings\Derek Hoiem\My Documents\Classes\Spring10 - Computer Vision\figs6\T09_0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85800" y="5562600"/>
            <a:ext cx="13208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7594" name="TextBox 12"/>
          <p:cNvSpPr txBox="1">
            <a:spLocks noChangeArrowheads="1"/>
          </p:cNvSpPr>
          <p:nvPr/>
        </p:nvSpPr>
        <p:spPr bwMode="auto">
          <a:xfrm>
            <a:off x="3657600" y="6488113"/>
            <a:ext cx="25908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solidFill>
                  <a:prstClr val="black"/>
                </a:solidFill>
              </a:rPr>
              <a:t>Mean abs responses</a:t>
            </a:r>
          </a:p>
        </p:txBody>
      </p:sp>
      <p:sp>
        <p:nvSpPr>
          <p:cNvPr id="67595" name="TextBox 13"/>
          <p:cNvSpPr txBox="1">
            <a:spLocks noChangeArrowheads="1"/>
          </p:cNvSpPr>
          <p:nvPr/>
        </p:nvSpPr>
        <p:spPr bwMode="auto">
          <a:xfrm>
            <a:off x="3429000" y="1371600"/>
            <a:ext cx="25908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>
                <a:solidFill>
                  <a:prstClr val="black"/>
                </a:solidFill>
              </a:rPr>
              <a:t>Filters</a:t>
            </a:r>
          </a:p>
        </p:txBody>
      </p:sp>
      <p:sp>
        <p:nvSpPr>
          <p:cNvPr id="13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Derek </a:t>
            </a:r>
            <a:r>
              <a:rPr lang="en-US" sz="1200" kern="1200" dirty="0" err="1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Hoiem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22A6DE-589A-4609-ADE9-9E3583F68C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apital_filter38_magnitude_Sqrt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85830" y="398421"/>
            <a:ext cx="5942019" cy="6138706"/>
          </a:xfrm>
          <a:prstGeom prst="rect">
            <a:avLst/>
          </a:prstGeom>
        </p:spPr>
      </p:pic>
      <p:pic>
        <p:nvPicPr>
          <p:cNvPr id="6" name="Picture 5" descr="filterbank.jpg"/>
          <p:cNvPicPr>
            <a:picLocks noChangeAspect="1"/>
          </p:cNvPicPr>
          <p:nvPr/>
        </p:nvPicPr>
        <p:blipFill>
          <a:blip r:embed="rId4" cstate="print"/>
          <a:srcRect l="9699" t="5540" r="7644" b="19122"/>
          <a:stretch>
            <a:fillRect/>
          </a:stretch>
        </p:blipFill>
        <p:spPr>
          <a:xfrm>
            <a:off x="6407673" y="361908"/>
            <a:ext cx="2736327" cy="189867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auto">
          <a:xfrm>
            <a:off x="4645026" y="3355974"/>
            <a:ext cx="146052" cy="182565"/>
          </a:xfrm>
          <a:prstGeom prst="rect">
            <a:avLst/>
          </a:prstGeom>
          <a:noFill/>
          <a:ln w="5715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762780" y="2917818"/>
            <a:ext cx="32457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[r1, r2, …, r38]</a:t>
            </a:r>
            <a:endParaRPr lang="en-US" sz="2400" dirty="0"/>
          </a:p>
        </p:txBody>
      </p:sp>
      <p:cxnSp>
        <p:nvCxnSpPr>
          <p:cNvPr id="11" name="Straight Arrow Connector 10"/>
          <p:cNvCxnSpPr>
            <a:endCxn id="8" idx="3"/>
          </p:cNvCxnSpPr>
          <p:nvPr/>
        </p:nvCxnSpPr>
        <p:spPr bwMode="auto">
          <a:xfrm rot="10800000" flipV="1">
            <a:off x="4791079" y="3209921"/>
            <a:ext cx="2008215" cy="237335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FFF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2" name="TextBox 11"/>
          <p:cNvSpPr txBox="1"/>
          <p:nvPr/>
        </p:nvSpPr>
        <p:spPr>
          <a:xfrm>
            <a:off x="6754905" y="3648078"/>
            <a:ext cx="241773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We can form a feature vector from the list of responses at each pixel.</a:t>
            </a:r>
            <a:endParaRPr lang="en-US" sz="2400" dirty="0"/>
          </a:p>
        </p:txBody>
      </p:sp>
      <p:sp>
        <p:nvSpPr>
          <p:cNvPr id="13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F36629A-99BA-43CE-910B-DE79E020FC06}" type="slidenum">
              <a:rPr lang="en-US" smtClean="0"/>
              <a:pPr>
                <a:defRPr/>
              </a:pPr>
              <a:t>66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i="1" smtClean="0"/>
              <a:t>d</a:t>
            </a:r>
            <a:r>
              <a:rPr lang="en-US" smtClean="0"/>
              <a:t>-dimensional features</a:t>
            </a:r>
          </a:p>
        </p:txBody>
      </p:sp>
      <p:sp>
        <p:nvSpPr>
          <p:cNvPr id="116" name="TextBox 115"/>
          <p:cNvSpPr txBox="1">
            <a:spLocks noChangeArrowheads="1"/>
          </p:cNvSpPr>
          <p:nvPr/>
        </p:nvSpPr>
        <p:spPr bwMode="auto">
          <a:xfrm>
            <a:off x="6324600" y="4706938"/>
            <a:ext cx="14605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000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. . .</a:t>
            </a:r>
          </a:p>
        </p:txBody>
      </p:sp>
      <p:grpSp>
        <p:nvGrpSpPr>
          <p:cNvPr id="2" name="Group 77"/>
          <p:cNvGrpSpPr>
            <a:grpSpLocks noChangeAspect="1"/>
          </p:cNvGrpSpPr>
          <p:nvPr/>
        </p:nvGrpSpPr>
        <p:grpSpPr bwMode="auto">
          <a:xfrm>
            <a:off x="519113" y="3794125"/>
            <a:ext cx="5329237" cy="2555875"/>
            <a:chOff x="446088" y="2187575"/>
            <a:chExt cx="6937375" cy="3327400"/>
          </a:xfrm>
        </p:grpSpPr>
        <p:grpSp>
          <p:nvGrpSpPr>
            <p:cNvPr id="3" name="Group 113"/>
            <p:cNvGrpSpPr>
              <a:grpSpLocks/>
            </p:cNvGrpSpPr>
            <p:nvPr/>
          </p:nvGrpSpPr>
          <p:grpSpPr bwMode="auto">
            <a:xfrm>
              <a:off x="446088" y="2260600"/>
              <a:ext cx="3103562" cy="2733675"/>
              <a:chOff x="1176291" y="2260584"/>
              <a:chExt cx="3103605" cy="2734273"/>
            </a:xfrm>
          </p:grpSpPr>
          <p:cxnSp>
            <p:nvCxnSpPr>
              <p:cNvPr id="3118" name="Straight Arrow Connector 3"/>
              <p:cNvCxnSpPr>
                <a:cxnSpLocks noChangeShapeType="1"/>
              </p:cNvCxnSpPr>
              <p:nvPr/>
            </p:nvCxnSpPr>
            <p:spPr bwMode="auto">
              <a:xfrm>
                <a:off x="1176291" y="4958344"/>
                <a:ext cx="3103605" cy="1588"/>
              </a:xfrm>
              <a:prstGeom prst="straightConnector1">
                <a:avLst/>
              </a:prstGeom>
              <a:noFill/>
              <a:ln w="28575" algn="ctr">
                <a:solidFill>
                  <a:schemeClr val="tx1"/>
                </a:solidFill>
                <a:round/>
                <a:headEnd/>
                <a:tailEnd type="arrow" w="med" len="med"/>
              </a:ln>
            </p:spPr>
          </p:cxnSp>
          <p:cxnSp>
            <p:nvCxnSpPr>
              <p:cNvPr id="3119" name="Straight Arrow Connector 4"/>
              <p:cNvCxnSpPr>
                <a:cxnSpLocks noChangeShapeType="1"/>
              </p:cNvCxnSpPr>
              <p:nvPr/>
            </p:nvCxnSpPr>
            <p:spPr bwMode="auto">
              <a:xfrm rot="5400000" flipH="1" flipV="1">
                <a:off x="-173896" y="3643082"/>
                <a:ext cx="2701962" cy="1588"/>
              </a:xfrm>
              <a:prstGeom prst="straightConnector1">
                <a:avLst/>
              </a:prstGeom>
              <a:noFill/>
              <a:ln w="28575" algn="ctr">
                <a:solidFill>
                  <a:schemeClr val="tx1"/>
                </a:solidFill>
                <a:round/>
                <a:headEnd/>
                <a:tailEnd type="arrow" w="med" len="med"/>
              </a:ln>
            </p:spPr>
          </p:cxnSp>
          <p:grpSp>
            <p:nvGrpSpPr>
              <p:cNvPr id="4" name="Group 43"/>
              <p:cNvGrpSpPr>
                <a:grpSpLocks/>
              </p:cNvGrpSpPr>
              <p:nvPr/>
            </p:nvGrpSpPr>
            <p:grpSpPr bwMode="auto">
              <a:xfrm>
                <a:off x="1468395" y="2297097"/>
                <a:ext cx="2373345" cy="1935189"/>
                <a:chOff x="1760499" y="1968480"/>
                <a:chExt cx="2373345" cy="1935189"/>
              </a:xfrm>
            </p:grpSpPr>
            <p:sp>
              <p:nvSpPr>
                <p:cNvPr id="3149" name="Oval 8"/>
                <p:cNvSpPr>
                  <a:spLocks noChangeArrowheads="1"/>
                </p:cNvSpPr>
                <p:nvPr/>
              </p:nvSpPr>
              <p:spPr bwMode="auto">
                <a:xfrm>
                  <a:off x="1760499" y="3136896"/>
                  <a:ext cx="219078" cy="255591"/>
                </a:xfrm>
                <a:prstGeom prst="ellipse">
                  <a:avLst/>
                </a:prstGeom>
                <a:solidFill>
                  <a:schemeClr val="accent1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kern="1200">
                    <a:solidFill>
                      <a:srgbClr val="000000"/>
                    </a:solidFill>
                    <a:latin typeface="Arial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150" name="Oval 9"/>
                <p:cNvSpPr>
                  <a:spLocks noChangeArrowheads="1"/>
                </p:cNvSpPr>
                <p:nvPr/>
              </p:nvSpPr>
              <p:spPr bwMode="auto">
                <a:xfrm>
                  <a:off x="3476610" y="3648078"/>
                  <a:ext cx="219078" cy="255591"/>
                </a:xfrm>
                <a:prstGeom prst="ellipse">
                  <a:avLst/>
                </a:prstGeom>
                <a:solidFill>
                  <a:schemeClr val="accent1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kern="1200">
                    <a:solidFill>
                      <a:srgbClr val="000000"/>
                    </a:solidFill>
                    <a:latin typeface="Arial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151" name="Oval 10"/>
                <p:cNvSpPr>
                  <a:spLocks noChangeArrowheads="1"/>
                </p:cNvSpPr>
                <p:nvPr/>
              </p:nvSpPr>
              <p:spPr bwMode="auto">
                <a:xfrm>
                  <a:off x="3914766" y="1968480"/>
                  <a:ext cx="219078" cy="255591"/>
                </a:xfrm>
                <a:prstGeom prst="ellipse">
                  <a:avLst/>
                </a:prstGeom>
                <a:solidFill>
                  <a:schemeClr val="accent1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kern="1200">
                    <a:solidFill>
                      <a:srgbClr val="000000"/>
                    </a:solidFill>
                    <a:latin typeface="Arial" pitchFamily="34" charset="0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121" name="Oval 11"/>
              <p:cNvSpPr>
                <a:spLocks noChangeArrowheads="1"/>
              </p:cNvSpPr>
              <p:nvPr/>
            </p:nvSpPr>
            <p:spPr bwMode="auto">
              <a:xfrm>
                <a:off x="3330558" y="2260584"/>
                <a:ext cx="219078" cy="255591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22" name="Oval 12"/>
              <p:cNvSpPr>
                <a:spLocks noChangeArrowheads="1"/>
              </p:cNvSpPr>
              <p:nvPr/>
            </p:nvSpPr>
            <p:spPr bwMode="auto">
              <a:xfrm>
                <a:off x="3440097" y="2589201"/>
                <a:ext cx="219078" cy="255591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23" name="Oval 13"/>
              <p:cNvSpPr>
                <a:spLocks noChangeArrowheads="1"/>
              </p:cNvSpPr>
              <p:nvPr/>
            </p:nvSpPr>
            <p:spPr bwMode="auto">
              <a:xfrm>
                <a:off x="3367071" y="4268799"/>
                <a:ext cx="219078" cy="255591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24" name="Oval 14"/>
              <p:cNvSpPr>
                <a:spLocks noChangeArrowheads="1"/>
              </p:cNvSpPr>
              <p:nvPr/>
            </p:nvSpPr>
            <p:spPr bwMode="auto">
              <a:xfrm>
                <a:off x="1504908" y="2552688"/>
                <a:ext cx="219078" cy="255591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25" name="Oval 15"/>
              <p:cNvSpPr>
                <a:spLocks noChangeArrowheads="1"/>
              </p:cNvSpPr>
              <p:nvPr/>
            </p:nvSpPr>
            <p:spPr bwMode="auto">
              <a:xfrm>
                <a:off x="1797012" y="2881305"/>
                <a:ext cx="219078" cy="255591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26" name="Oval 16"/>
              <p:cNvSpPr>
                <a:spLocks noChangeArrowheads="1"/>
              </p:cNvSpPr>
              <p:nvPr/>
            </p:nvSpPr>
            <p:spPr bwMode="auto">
              <a:xfrm>
                <a:off x="3586149" y="4086234"/>
                <a:ext cx="219078" cy="255591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27" name="Oval 17"/>
              <p:cNvSpPr>
                <a:spLocks noChangeArrowheads="1"/>
              </p:cNvSpPr>
              <p:nvPr/>
            </p:nvSpPr>
            <p:spPr bwMode="auto">
              <a:xfrm>
                <a:off x="1431882" y="4268799"/>
                <a:ext cx="219078" cy="255591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28" name="Oval 18"/>
              <p:cNvSpPr>
                <a:spLocks noChangeArrowheads="1"/>
              </p:cNvSpPr>
              <p:nvPr/>
            </p:nvSpPr>
            <p:spPr bwMode="auto">
              <a:xfrm>
                <a:off x="1723986" y="4597416"/>
                <a:ext cx="219078" cy="255591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29" name="Oval 19"/>
              <p:cNvSpPr>
                <a:spLocks noChangeArrowheads="1"/>
              </p:cNvSpPr>
              <p:nvPr/>
            </p:nvSpPr>
            <p:spPr bwMode="auto">
              <a:xfrm>
                <a:off x="1797012" y="4268799"/>
                <a:ext cx="219078" cy="255591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30" name="Oval 20"/>
              <p:cNvSpPr>
                <a:spLocks noChangeArrowheads="1"/>
              </p:cNvSpPr>
              <p:nvPr/>
            </p:nvSpPr>
            <p:spPr bwMode="auto">
              <a:xfrm>
                <a:off x="1906551" y="4487877"/>
                <a:ext cx="219078" cy="255591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31" name="Oval 21"/>
              <p:cNvSpPr>
                <a:spLocks noChangeArrowheads="1"/>
              </p:cNvSpPr>
              <p:nvPr/>
            </p:nvSpPr>
            <p:spPr bwMode="auto">
              <a:xfrm>
                <a:off x="1358856" y="4640277"/>
                <a:ext cx="219078" cy="255591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32" name="Oval 22"/>
              <p:cNvSpPr>
                <a:spLocks noChangeArrowheads="1"/>
              </p:cNvSpPr>
              <p:nvPr/>
            </p:nvSpPr>
            <p:spPr bwMode="auto">
              <a:xfrm>
                <a:off x="1577934" y="4414851"/>
                <a:ext cx="219078" cy="255591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33" name="Oval 23"/>
              <p:cNvSpPr>
                <a:spLocks noChangeArrowheads="1"/>
              </p:cNvSpPr>
              <p:nvPr/>
            </p:nvSpPr>
            <p:spPr bwMode="auto">
              <a:xfrm>
                <a:off x="1650960" y="4086234"/>
                <a:ext cx="219078" cy="255591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34" name="Oval 24"/>
              <p:cNvSpPr>
                <a:spLocks noChangeArrowheads="1"/>
              </p:cNvSpPr>
              <p:nvPr/>
            </p:nvSpPr>
            <p:spPr bwMode="auto">
              <a:xfrm>
                <a:off x="1979577" y="4341825"/>
                <a:ext cx="219078" cy="255591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35" name="Oval 25"/>
              <p:cNvSpPr>
                <a:spLocks noChangeArrowheads="1"/>
              </p:cNvSpPr>
              <p:nvPr/>
            </p:nvSpPr>
            <p:spPr bwMode="auto">
              <a:xfrm>
                <a:off x="1395369" y="4159260"/>
                <a:ext cx="219078" cy="255591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36" name="Oval 26"/>
              <p:cNvSpPr>
                <a:spLocks noChangeArrowheads="1"/>
              </p:cNvSpPr>
              <p:nvPr/>
            </p:nvSpPr>
            <p:spPr bwMode="auto">
              <a:xfrm>
                <a:off x="1760499" y="2589201"/>
                <a:ext cx="219078" cy="255591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37" name="Oval 27"/>
              <p:cNvSpPr>
                <a:spLocks noChangeArrowheads="1"/>
              </p:cNvSpPr>
              <p:nvPr/>
            </p:nvSpPr>
            <p:spPr bwMode="auto">
              <a:xfrm>
                <a:off x="1468395" y="2333610"/>
                <a:ext cx="219078" cy="255591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38" name="Oval 28"/>
              <p:cNvSpPr>
                <a:spLocks noChangeArrowheads="1"/>
              </p:cNvSpPr>
              <p:nvPr/>
            </p:nvSpPr>
            <p:spPr bwMode="auto">
              <a:xfrm>
                <a:off x="3519471" y="4421199"/>
                <a:ext cx="219078" cy="255591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39" name="Oval 29"/>
              <p:cNvSpPr>
                <a:spLocks noChangeArrowheads="1"/>
              </p:cNvSpPr>
              <p:nvPr/>
            </p:nvSpPr>
            <p:spPr bwMode="auto">
              <a:xfrm>
                <a:off x="1541421" y="2771766"/>
                <a:ext cx="219078" cy="255591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40" name="Oval 30"/>
              <p:cNvSpPr>
                <a:spLocks noChangeArrowheads="1"/>
              </p:cNvSpPr>
              <p:nvPr/>
            </p:nvSpPr>
            <p:spPr bwMode="auto">
              <a:xfrm>
                <a:off x="1949412" y="4341825"/>
                <a:ext cx="219078" cy="255591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41" name="Oval 31"/>
              <p:cNvSpPr>
                <a:spLocks noChangeArrowheads="1"/>
              </p:cNvSpPr>
              <p:nvPr/>
            </p:nvSpPr>
            <p:spPr bwMode="auto">
              <a:xfrm>
                <a:off x="2058951" y="4560903"/>
                <a:ext cx="219078" cy="255591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42" name="Oval 32"/>
              <p:cNvSpPr>
                <a:spLocks noChangeArrowheads="1"/>
              </p:cNvSpPr>
              <p:nvPr/>
            </p:nvSpPr>
            <p:spPr bwMode="auto">
              <a:xfrm>
                <a:off x="2131977" y="4414851"/>
                <a:ext cx="219078" cy="255591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43" name="Oval 33"/>
              <p:cNvSpPr>
                <a:spLocks noChangeArrowheads="1"/>
              </p:cNvSpPr>
              <p:nvPr/>
            </p:nvSpPr>
            <p:spPr bwMode="auto">
              <a:xfrm>
                <a:off x="1723986" y="3903669"/>
                <a:ext cx="219078" cy="255591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44" name="Oval 34"/>
              <p:cNvSpPr>
                <a:spLocks noChangeArrowheads="1"/>
              </p:cNvSpPr>
              <p:nvPr/>
            </p:nvSpPr>
            <p:spPr bwMode="auto">
              <a:xfrm>
                <a:off x="1833525" y="4122747"/>
                <a:ext cx="219078" cy="255591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45" name="Oval 35"/>
              <p:cNvSpPr>
                <a:spLocks noChangeArrowheads="1"/>
              </p:cNvSpPr>
              <p:nvPr/>
            </p:nvSpPr>
            <p:spPr bwMode="auto">
              <a:xfrm>
                <a:off x="1906551" y="3976695"/>
                <a:ext cx="219078" cy="255591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46" name="Oval 36"/>
              <p:cNvSpPr>
                <a:spLocks noChangeArrowheads="1"/>
              </p:cNvSpPr>
              <p:nvPr/>
            </p:nvSpPr>
            <p:spPr bwMode="auto">
              <a:xfrm>
                <a:off x="1876386" y="3976695"/>
                <a:ext cx="219078" cy="255591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47" name="Oval 37"/>
              <p:cNvSpPr>
                <a:spLocks noChangeArrowheads="1"/>
              </p:cNvSpPr>
              <p:nvPr/>
            </p:nvSpPr>
            <p:spPr bwMode="auto">
              <a:xfrm>
                <a:off x="1985925" y="4195773"/>
                <a:ext cx="219078" cy="255591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48" name="Oval 38"/>
              <p:cNvSpPr>
                <a:spLocks noChangeArrowheads="1"/>
              </p:cNvSpPr>
              <p:nvPr/>
            </p:nvSpPr>
            <p:spPr bwMode="auto">
              <a:xfrm>
                <a:off x="2058951" y="4049721"/>
                <a:ext cx="219078" cy="255591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5" name="Group 114"/>
            <p:cNvGrpSpPr>
              <a:grpSpLocks/>
            </p:cNvGrpSpPr>
            <p:nvPr/>
          </p:nvGrpSpPr>
          <p:grpSpPr bwMode="auto">
            <a:xfrm>
              <a:off x="4279900" y="2187575"/>
              <a:ext cx="3103563" cy="2811463"/>
              <a:chOff x="5338773" y="2187558"/>
              <a:chExt cx="3103605" cy="2811501"/>
            </a:xfrm>
          </p:grpSpPr>
          <p:cxnSp>
            <p:nvCxnSpPr>
              <p:cNvPr id="3083" name="Straight Arrow Connector 44"/>
              <p:cNvCxnSpPr>
                <a:cxnSpLocks noChangeShapeType="1"/>
              </p:cNvCxnSpPr>
              <p:nvPr/>
            </p:nvCxnSpPr>
            <p:spPr bwMode="auto">
              <a:xfrm>
                <a:off x="5338773" y="4962546"/>
                <a:ext cx="3103605" cy="1588"/>
              </a:xfrm>
              <a:prstGeom prst="straightConnector1">
                <a:avLst/>
              </a:prstGeom>
              <a:noFill/>
              <a:ln w="28575" algn="ctr">
                <a:solidFill>
                  <a:schemeClr val="tx1"/>
                </a:solidFill>
                <a:round/>
                <a:headEnd/>
                <a:tailEnd type="arrow" w="med" len="med"/>
              </a:ln>
            </p:spPr>
          </p:cxnSp>
          <p:cxnSp>
            <p:nvCxnSpPr>
              <p:cNvPr id="3084" name="Straight Arrow Connector 45"/>
              <p:cNvCxnSpPr>
                <a:cxnSpLocks noChangeShapeType="1"/>
              </p:cNvCxnSpPr>
              <p:nvPr/>
            </p:nvCxnSpPr>
            <p:spPr bwMode="auto">
              <a:xfrm rot="5400000" flipH="1" flipV="1">
                <a:off x="3988586" y="3647284"/>
                <a:ext cx="2701962" cy="1588"/>
              </a:xfrm>
              <a:prstGeom prst="straightConnector1">
                <a:avLst/>
              </a:prstGeom>
              <a:noFill/>
              <a:ln w="28575" algn="ctr">
                <a:solidFill>
                  <a:schemeClr val="tx1"/>
                </a:solidFill>
                <a:round/>
                <a:headEnd/>
                <a:tailEnd type="arrow" w="med" len="med"/>
              </a:ln>
            </p:spPr>
          </p:cxnSp>
          <p:grpSp>
            <p:nvGrpSpPr>
              <p:cNvPr id="6" name="Group 43"/>
              <p:cNvGrpSpPr>
                <a:grpSpLocks/>
              </p:cNvGrpSpPr>
              <p:nvPr/>
            </p:nvGrpSpPr>
            <p:grpSpPr bwMode="auto">
              <a:xfrm>
                <a:off x="5740416" y="2187558"/>
                <a:ext cx="2373345" cy="1935189"/>
                <a:chOff x="1760499" y="1968480"/>
                <a:chExt cx="2373345" cy="1935189"/>
              </a:xfrm>
            </p:grpSpPr>
            <p:sp>
              <p:nvSpPr>
                <p:cNvPr id="3115" name="Oval 82"/>
                <p:cNvSpPr>
                  <a:spLocks noChangeArrowheads="1"/>
                </p:cNvSpPr>
                <p:nvPr/>
              </p:nvSpPr>
              <p:spPr bwMode="auto">
                <a:xfrm>
                  <a:off x="1760499" y="3136896"/>
                  <a:ext cx="219078" cy="255591"/>
                </a:xfrm>
                <a:prstGeom prst="ellipse">
                  <a:avLst/>
                </a:prstGeom>
                <a:solidFill>
                  <a:schemeClr val="accent1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kern="1200">
                    <a:solidFill>
                      <a:srgbClr val="000000"/>
                    </a:solidFill>
                    <a:latin typeface="Arial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116" name="Oval 83"/>
                <p:cNvSpPr>
                  <a:spLocks noChangeArrowheads="1"/>
                </p:cNvSpPr>
                <p:nvPr/>
              </p:nvSpPr>
              <p:spPr bwMode="auto">
                <a:xfrm>
                  <a:off x="3476610" y="3648078"/>
                  <a:ext cx="219078" cy="255591"/>
                </a:xfrm>
                <a:prstGeom prst="ellipse">
                  <a:avLst/>
                </a:prstGeom>
                <a:solidFill>
                  <a:schemeClr val="accent1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kern="1200">
                    <a:solidFill>
                      <a:srgbClr val="000000"/>
                    </a:solidFill>
                    <a:latin typeface="Arial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117" name="Oval 84"/>
                <p:cNvSpPr>
                  <a:spLocks noChangeArrowheads="1"/>
                </p:cNvSpPr>
                <p:nvPr/>
              </p:nvSpPr>
              <p:spPr bwMode="auto">
                <a:xfrm>
                  <a:off x="3914766" y="1968480"/>
                  <a:ext cx="219078" cy="255591"/>
                </a:xfrm>
                <a:prstGeom prst="ellipse">
                  <a:avLst/>
                </a:prstGeom>
                <a:solidFill>
                  <a:schemeClr val="accent1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kern="1200">
                    <a:solidFill>
                      <a:srgbClr val="000000"/>
                    </a:solidFill>
                    <a:latin typeface="Arial" pitchFamily="34" charset="0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086" name="Oval 85"/>
              <p:cNvSpPr>
                <a:spLocks noChangeArrowheads="1"/>
              </p:cNvSpPr>
              <p:nvPr/>
            </p:nvSpPr>
            <p:spPr bwMode="auto">
              <a:xfrm>
                <a:off x="7164423" y="2333610"/>
                <a:ext cx="219078" cy="255591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087" name="Oval 86"/>
              <p:cNvSpPr>
                <a:spLocks noChangeArrowheads="1"/>
              </p:cNvSpPr>
              <p:nvPr/>
            </p:nvSpPr>
            <p:spPr bwMode="auto">
              <a:xfrm>
                <a:off x="7273962" y="2662227"/>
                <a:ext cx="219078" cy="255591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088" name="Oval 87"/>
              <p:cNvSpPr>
                <a:spLocks noChangeArrowheads="1"/>
              </p:cNvSpPr>
              <p:nvPr/>
            </p:nvSpPr>
            <p:spPr bwMode="auto">
              <a:xfrm>
                <a:off x="7639092" y="4159260"/>
                <a:ext cx="219078" cy="255591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089" name="Oval 88"/>
              <p:cNvSpPr>
                <a:spLocks noChangeArrowheads="1"/>
              </p:cNvSpPr>
              <p:nvPr/>
            </p:nvSpPr>
            <p:spPr bwMode="auto">
              <a:xfrm>
                <a:off x="6945345" y="3027357"/>
                <a:ext cx="219078" cy="255591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090" name="Oval 89"/>
              <p:cNvSpPr>
                <a:spLocks noChangeArrowheads="1"/>
              </p:cNvSpPr>
              <p:nvPr/>
            </p:nvSpPr>
            <p:spPr bwMode="auto">
              <a:xfrm>
                <a:off x="7237449" y="3355974"/>
                <a:ext cx="219078" cy="255591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091" name="Oval 90"/>
              <p:cNvSpPr>
                <a:spLocks noChangeArrowheads="1"/>
              </p:cNvSpPr>
              <p:nvPr/>
            </p:nvSpPr>
            <p:spPr bwMode="auto">
              <a:xfrm>
                <a:off x="7858170" y="3976695"/>
                <a:ext cx="219078" cy="255591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092" name="Oval 91"/>
              <p:cNvSpPr>
                <a:spLocks noChangeArrowheads="1"/>
              </p:cNvSpPr>
              <p:nvPr/>
            </p:nvSpPr>
            <p:spPr bwMode="auto">
              <a:xfrm>
                <a:off x="5703903" y="4159260"/>
                <a:ext cx="219078" cy="255591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093" name="Oval 92"/>
              <p:cNvSpPr>
                <a:spLocks noChangeArrowheads="1"/>
              </p:cNvSpPr>
              <p:nvPr/>
            </p:nvSpPr>
            <p:spPr bwMode="auto">
              <a:xfrm>
                <a:off x="5996007" y="4487877"/>
                <a:ext cx="219078" cy="255591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094" name="Oval 93"/>
              <p:cNvSpPr>
                <a:spLocks noChangeArrowheads="1"/>
              </p:cNvSpPr>
              <p:nvPr/>
            </p:nvSpPr>
            <p:spPr bwMode="auto">
              <a:xfrm>
                <a:off x="6069033" y="4159260"/>
                <a:ext cx="219078" cy="255591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095" name="Oval 95"/>
              <p:cNvSpPr>
                <a:spLocks noChangeArrowheads="1"/>
              </p:cNvSpPr>
              <p:nvPr/>
            </p:nvSpPr>
            <p:spPr bwMode="auto">
              <a:xfrm>
                <a:off x="5630877" y="4530738"/>
                <a:ext cx="219078" cy="255591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096" name="Oval 96"/>
              <p:cNvSpPr>
                <a:spLocks noChangeArrowheads="1"/>
              </p:cNvSpPr>
              <p:nvPr/>
            </p:nvSpPr>
            <p:spPr bwMode="auto">
              <a:xfrm>
                <a:off x="5849955" y="4305312"/>
                <a:ext cx="219078" cy="255591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097" name="Oval 97"/>
              <p:cNvSpPr>
                <a:spLocks noChangeArrowheads="1"/>
              </p:cNvSpPr>
              <p:nvPr/>
            </p:nvSpPr>
            <p:spPr bwMode="auto">
              <a:xfrm>
                <a:off x="5922981" y="3976695"/>
                <a:ext cx="219078" cy="255591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098" name="Oval 99"/>
              <p:cNvSpPr>
                <a:spLocks noChangeArrowheads="1"/>
              </p:cNvSpPr>
              <p:nvPr/>
            </p:nvSpPr>
            <p:spPr bwMode="auto">
              <a:xfrm>
                <a:off x="5667390" y="4049721"/>
                <a:ext cx="219078" cy="255591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099" name="Oval 100"/>
              <p:cNvSpPr>
                <a:spLocks noChangeArrowheads="1"/>
              </p:cNvSpPr>
              <p:nvPr/>
            </p:nvSpPr>
            <p:spPr bwMode="auto">
              <a:xfrm>
                <a:off x="7200936" y="3063870"/>
                <a:ext cx="219078" cy="255591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00" name="Oval 101"/>
              <p:cNvSpPr>
                <a:spLocks noChangeArrowheads="1"/>
              </p:cNvSpPr>
              <p:nvPr/>
            </p:nvSpPr>
            <p:spPr bwMode="auto">
              <a:xfrm>
                <a:off x="7310475" y="3173409"/>
                <a:ext cx="219078" cy="255591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01" name="Oval 102"/>
              <p:cNvSpPr>
                <a:spLocks noChangeArrowheads="1"/>
              </p:cNvSpPr>
              <p:nvPr/>
            </p:nvSpPr>
            <p:spPr bwMode="auto">
              <a:xfrm>
                <a:off x="5922981" y="2844792"/>
                <a:ext cx="219078" cy="255591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02" name="Oval 103"/>
              <p:cNvSpPr>
                <a:spLocks noChangeArrowheads="1"/>
              </p:cNvSpPr>
              <p:nvPr/>
            </p:nvSpPr>
            <p:spPr bwMode="auto">
              <a:xfrm>
                <a:off x="6981858" y="3246435"/>
                <a:ext cx="219078" cy="255591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03" name="Oval 107"/>
              <p:cNvSpPr>
                <a:spLocks noChangeArrowheads="1"/>
              </p:cNvSpPr>
              <p:nvPr/>
            </p:nvSpPr>
            <p:spPr bwMode="auto">
              <a:xfrm>
                <a:off x="5996007" y="3794130"/>
                <a:ext cx="219078" cy="255591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04" name="Oval 109"/>
              <p:cNvSpPr>
                <a:spLocks noChangeArrowheads="1"/>
              </p:cNvSpPr>
              <p:nvPr/>
            </p:nvSpPr>
            <p:spPr bwMode="auto">
              <a:xfrm>
                <a:off x="6178572" y="3867156"/>
                <a:ext cx="219078" cy="255591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05" name="Oval 110"/>
              <p:cNvSpPr>
                <a:spLocks noChangeArrowheads="1"/>
              </p:cNvSpPr>
              <p:nvPr/>
            </p:nvSpPr>
            <p:spPr bwMode="auto">
              <a:xfrm>
                <a:off x="6148407" y="3867156"/>
                <a:ext cx="219078" cy="255591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  <p:cxnSp>
            <p:nvCxnSpPr>
              <p:cNvPr id="3106" name="Straight Arrow Connector 46"/>
              <p:cNvCxnSpPr>
                <a:cxnSpLocks noChangeShapeType="1"/>
              </p:cNvCxnSpPr>
              <p:nvPr/>
            </p:nvCxnSpPr>
            <p:spPr bwMode="auto">
              <a:xfrm flipV="1">
                <a:off x="5338773" y="3063870"/>
                <a:ext cx="2482884" cy="1935189"/>
              </a:xfrm>
              <a:prstGeom prst="straightConnector1">
                <a:avLst/>
              </a:prstGeom>
              <a:noFill/>
              <a:ln w="28575" algn="ctr">
                <a:solidFill>
                  <a:schemeClr val="tx1"/>
                </a:solidFill>
                <a:round/>
                <a:headEnd/>
                <a:tailEnd type="arrow" w="med" len="med"/>
              </a:ln>
            </p:spPr>
          </p:cxnSp>
          <p:sp>
            <p:nvSpPr>
              <p:cNvPr id="3107" name="Oval 94"/>
              <p:cNvSpPr>
                <a:spLocks noChangeArrowheads="1"/>
              </p:cNvSpPr>
              <p:nvPr/>
            </p:nvSpPr>
            <p:spPr bwMode="auto">
              <a:xfrm>
                <a:off x="6178572" y="4378338"/>
                <a:ext cx="219078" cy="255591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08" name="Oval 98"/>
              <p:cNvSpPr>
                <a:spLocks noChangeArrowheads="1"/>
              </p:cNvSpPr>
              <p:nvPr/>
            </p:nvSpPr>
            <p:spPr bwMode="auto">
              <a:xfrm>
                <a:off x="6251598" y="4232286"/>
                <a:ext cx="219078" cy="255591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09" name="Oval 104"/>
              <p:cNvSpPr>
                <a:spLocks noChangeArrowheads="1"/>
              </p:cNvSpPr>
              <p:nvPr/>
            </p:nvSpPr>
            <p:spPr bwMode="auto">
              <a:xfrm>
                <a:off x="6221433" y="4232286"/>
                <a:ext cx="219078" cy="255591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10" name="Oval 105"/>
              <p:cNvSpPr>
                <a:spLocks noChangeArrowheads="1"/>
              </p:cNvSpPr>
              <p:nvPr/>
            </p:nvSpPr>
            <p:spPr bwMode="auto">
              <a:xfrm>
                <a:off x="6330972" y="4451364"/>
                <a:ext cx="219078" cy="255591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11" name="Oval 106"/>
              <p:cNvSpPr>
                <a:spLocks noChangeArrowheads="1"/>
              </p:cNvSpPr>
              <p:nvPr/>
            </p:nvSpPr>
            <p:spPr bwMode="auto">
              <a:xfrm>
                <a:off x="6403998" y="4305312"/>
                <a:ext cx="219078" cy="255591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12" name="Oval 108"/>
              <p:cNvSpPr>
                <a:spLocks noChangeArrowheads="1"/>
              </p:cNvSpPr>
              <p:nvPr/>
            </p:nvSpPr>
            <p:spPr bwMode="auto">
              <a:xfrm>
                <a:off x="6105546" y="4013208"/>
                <a:ext cx="219078" cy="255591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13" name="Oval 111"/>
              <p:cNvSpPr>
                <a:spLocks noChangeArrowheads="1"/>
              </p:cNvSpPr>
              <p:nvPr/>
            </p:nvSpPr>
            <p:spPr bwMode="auto">
              <a:xfrm>
                <a:off x="6257946" y="4086234"/>
                <a:ext cx="219078" cy="255591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14" name="Oval 112"/>
              <p:cNvSpPr>
                <a:spLocks noChangeArrowheads="1"/>
              </p:cNvSpPr>
              <p:nvPr/>
            </p:nvSpPr>
            <p:spPr bwMode="auto">
              <a:xfrm>
                <a:off x="6330972" y="3940182"/>
                <a:ext cx="219078" cy="255591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3081" name="TextBox 74"/>
            <p:cNvSpPr txBox="1">
              <a:spLocks noChangeArrowheads="1"/>
            </p:cNvSpPr>
            <p:nvPr/>
          </p:nvSpPr>
          <p:spPr bwMode="auto">
            <a:xfrm>
              <a:off x="1468438" y="5145088"/>
              <a:ext cx="912812" cy="369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2d</a:t>
              </a:r>
            </a:p>
          </p:txBody>
        </p:sp>
        <p:sp>
          <p:nvSpPr>
            <p:cNvPr id="3082" name="TextBox 75"/>
            <p:cNvSpPr txBox="1">
              <a:spLocks noChangeArrowheads="1"/>
            </p:cNvSpPr>
            <p:nvPr/>
          </p:nvSpPr>
          <p:spPr bwMode="auto">
            <a:xfrm>
              <a:off x="5521325" y="5108575"/>
              <a:ext cx="912813" cy="369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3d</a:t>
              </a:r>
            </a:p>
          </p:txBody>
        </p:sp>
      </p:grpSp>
      <p:graphicFrame>
        <p:nvGraphicFramePr>
          <p:cNvPr id="3074" name="Object 75"/>
          <p:cNvGraphicFramePr>
            <a:graphicFrameLocks noChangeAspect="1"/>
          </p:cNvGraphicFramePr>
          <p:nvPr/>
        </p:nvGraphicFramePr>
        <p:xfrm>
          <a:off x="1358856" y="1712889"/>
          <a:ext cx="3724275" cy="12188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7403" name="Equation" r:id="rId4" imgW="1473120" imgH="482400" progId="Equation.3">
                  <p:embed/>
                </p:oleObj>
              </mc:Choice>
              <mc:Fallback>
                <p:oleObj name="Equation" r:id="rId4" imgW="1473120" imgH="482400" progId="Equation.3">
                  <p:embed/>
                  <p:pic>
                    <p:nvPicPr>
                      <p:cNvPr id="0" name="Object 7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58856" y="1712889"/>
                        <a:ext cx="3724275" cy="121880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78" name="TextBox 78"/>
          <p:cNvSpPr txBox="1">
            <a:spLocks noChangeArrowheads="1"/>
          </p:cNvSpPr>
          <p:nvPr/>
        </p:nvSpPr>
        <p:spPr bwMode="auto">
          <a:xfrm>
            <a:off x="5411798" y="1749402"/>
            <a:ext cx="373220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Euclidean distance (L</a:t>
            </a:r>
            <a:r>
              <a:rPr lang="en-US" sz="2400" kern="1200" baseline="-250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2</a:t>
            </a:r>
            <a:r>
              <a:rPr lang="en-US" sz="24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)</a:t>
            </a:r>
            <a:endParaRPr lang="en-US" sz="24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80" name="Rectangle 79"/>
          <p:cNvSpPr/>
          <p:nvPr/>
        </p:nvSpPr>
        <p:spPr>
          <a:xfrm>
            <a:off x="3184506" y="3502026"/>
            <a:ext cx="5959494" cy="33559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83" name="Slide Number Placeholder 8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B722950C-9671-422F-94E9-09D296C2092D}" type="slidenum">
              <a:rPr lang="en-US" sz="1400" kern="1200" smtClean="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67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8" grpId="0"/>
      <p:bldP spid="80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090" y="2735253"/>
            <a:ext cx="5038794" cy="1143000"/>
          </a:xfrm>
        </p:spPr>
        <p:txBody>
          <a:bodyPr/>
          <a:lstStyle/>
          <a:p>
            <a:r>
              <a:rPr lang="en-US" dirty="0" smtClean="0"/>
              <a:t>Example uses of texture in vision: analysis</a:t>
            </a:r>
            <a:endParaRPr lang="en-US" dirty="0"/>
          </a:p>
        </p:txBody>
      </p:sp>
      <p:sp>
        <p:nvSpPr>
          <p:cNvPr id="3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7F17899E-2CD6-452D-B928-81D239DE9BAA}" type="slidenum">
              <a:rPr lang="en-US" sz="1400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68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53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Classifying materials, “stuff”</a:t>
            </a:r>
          </a:p>
        </p:txBody>
      </p:sp>
      <p:pic>
        <p:nvPicPr>
          <p:cNvPr id="577538" name="Content Placeholder 3" descr="intro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371600" y="1524000"/>
            <a:ext cx="6438900" cy="4086225"/>
          </a:xfrm>
        </p:spPr>
      </p:pic>
      <p:sp>
        <p:nvSpPr>
          <p:cNvPr id="577539" name="TextBox 4"/>
          <p:cNvSpPr txBox="1">
            <a:spLocks noChangeArrowheads="1"/>
          </p:cNvSpPr>
          <p:nvPr/>
        </p:nvSpPr>
        <p:spPr bwMode="auto">
          <a:xfrm>
            <a:off x="6248400" y="5867400"/>
            <a:ext cx="19812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dirty="0"/>
              <a:t>Figure by </a:t>
            </a:r>
            <a:r>
              <a:rPr lang="en-US" dirty="0" err="1"/>
              <a:t>Varma</a:t>
            </a:r>
            <a:r>
              <a:rPr lang="en-US" dirty="0"/>
              <a:t> &amp; </a:t>
            </a:r>
            <a:r>
              <a:rPr lang="en-US" dirty="0" err="1"/>
              <a:t>Zisserman</a:t>
            </a:r>
            <a:endParaRPr lang="en-US" dirty="0"/>
          </a:p>
        </p:txBody>
      </p:sp>
      <p:sp>
        <p:nvSpPr>
          <p:cNvPr id="6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6C3202-6032-4398-816A-8AC20E230ECE}" type="slidenum">
              <a:rPr lang="en-US" smtClean="0"/>
              <a:pPr>
                <a:defRPr/>
              </a:pPr>
              <a:t>69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ShadowDraw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dirty="0" smtClean="0">
                <a:hlinkClick r:id="rId2"/>
              </a:rPr>
              <a:t>video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6C3202-6032-4398-816A-8AC20E230ECE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7244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67400" y="915951"/>
            <a:ext cx="3124200" cy="4525963"/>
          </a:xfrm>
        </p:spPr>
        <p:txBody>
          <a:bodyPr/>
          <a:lstStyle/>
          <a:p>
            <a:pPr marL="0">
              <a:buNone/>
            </a:pPr>
            <a:r>
              <a:rPr lang="en-US" sz="2800" dirty="0" smtClean="0"/>
              <a:t>Texture features for image retrieval</a:t>
            </a:r>
            <a:endParaRPr lang="en-US" sz="2800" dirty="0"/>
          </a:p>
        </p:txBody>
      </p:sp>
      <p:pic>
        <p:nvPicPr>
          <p:cNvPr id="534530" name="Picture 2"/>
          <p:cNvPicPr>
            <a:picLocks noChangeAspect="1" noChangeArrowheads="1"/>
          </p:cNvPicPr>
          <p:nvPr/>
        </p:nvPicPr>
        <p:blipFill>
          <a:blip r:embed="rId2" cstate="print"/>
          <a:srcRect l="22656" t="33423" r="21094" b="4043"/>
          <a:stretch>
            <a:fillRect/>
          </a:stretch>
        </p:blipFill>
        <p:spPr bwMode="auto">
          <a:xfrm>
            <a:off x="304800" y="763551"/>
            <a:ext cx="5486400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847674" y="5437215"/>
            <a:ext cx="7924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Y. </a:t>
            </a:r>
            <a:r>
              <a:rPr lang="en-US" kern="1200" dirty="0" err="1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Rubner</a:t>
            </a:r>
            <a:r>
              <a:rPr lang="en-US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, C. </a:t>
            </a:r>
            <a:r>
              <a:rPr lang="en-US" kern="1200" dirty="0" err="1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Tomasi</a:t>
            </a:r>
            <a:r>
              <a:rPr lang="en-US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, and L. J. </a:t>
            </a:r>
            <a:r>
              <a:rPr lang="en-US" kern="1200" dirty="0" err="1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Guibas</a:t>
            </a:r>
            <a:r>
              <a:rPr lang="en-US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. The earth mover's distance as a metric for image retrieval. </a:t>
            </a:r>
            <a:r>
              <a:rPr lang="en-US" i="1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International Journal of Computer Vision</a:t>
            </a:r>
            <a:r>
              <a:rPr lang="en-US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, 40(2):99-121, November 2000, </a:t>
            </a:r>
          </a:p>
        </p:txBody>
      </p:sp>
      <p:sp>
        <p:nvSpPr>
          <p:cNvPr id="7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7F17899E-2CD6-452D-B928-81D239DE9BAA}" type="slidenum">
              <a:rPr lang="en-US" sz="1400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70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"/>
          <p:cNvGrpSpPr>
            <a:grpSpLocks noChangeAspect="1"/>
          </p:cNvGrpSpPr>
          <p:nvPr/>
        </p:nvGrpSpPr>
        <p:grpSpPr>
          <a:xfrm>
            <a:off x="0" y="0"/>
            <a:ext cx="6708763" cy="6837405"/>
            <a:chOff x="304800" y="-304800"/>
            <a:chExt cx="9269481" cy="9447225"/>
          </a:xfrm>
        </p:grpSpPr>
        <p:pic>
          <p:nvPicPr>
            <p:cNvPr id="535555" name="Picture 3"/>
            <p:cNvPicPr>
              <a:picLocks noChangeAspect="1" noChangeArrowheads="1"/>
            </p:cNvPicPr>
            <p:nvPr/>
          </p:nvPicPr>
          <p:blipFill>
            <a:blip r:embed="rId2" cstate="print"/>
            <a:srcRect l="4507" t="20889" r="781" b="11186"/>
            <a:stretch>
              <a:fillRect/>
            </a:stretch>
          </p:blipFill>
          <p:spPr bwMode="auto">
            <a:xfrm>
              <a:off x="336492" y="4341825"/>
              <a:ext cx="9237789" cy="4800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535554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 l="4688" t="21563" r="2344" b="11590"/>
            <a:stretch>
              <a:fillRect/>
            </a:stretch>
          </p:blipFill>
          <p:spPr bwMode="auto">
            <a:xfrm>
              <a:off x="304800" y="-304800"/>
              <a:ext cx="9067800" cy="4724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sp>
        <p:nvSpPr>
          <p:cNvPr id="7" name="TextBox 6"/>
          <p:cNvSpPr txBox="1"/>
          <p:nvPr/>
        </p:nvSpPr>
        <p:spPr>
          <a:xfrm>
            <a:off x="6616728" y="946116"/>
            <a:ext cx="252727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Characterizing scene categories by texture</a:t>
            </a:r>
          </a:p>
        </p:txBody>
      </p:sp>
      <p:sp>
        <p:nvSpPr>
          <p:cNvPr id="10" name="Rectangle 9"/>
          <p:cNvSpPr/>
          <p:nvPr/>
        </p:nvSpPr>
        <p:spPr bwMode="auto">
          <a:xfrm>
            <a:off x="6616728" y="3282948"/>
            <a:ext cx="474669" cy="357505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945345" y="4935801"/>
            <a:ext cx="208911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L. W. </a:t>
            </a:r>
            <a:r>
              <a:rPr lang="en-US" sz="1600" kern="1200" dirty="0" err="1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Renninger</a:t>
            </a:r>
            <a:r>
              <a:rPr lang="en-US" sz="1600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 and J. </a:t>
            </a:r>
            <a:r>
              <a:rPr lang="en-US" sz="1600" kern="1200" dirty="0" err="1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Malik</a:t>
            </a:r>
            <a:r>
              <a:rPr lang="en-US" sz="1600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.  When is scene identification just texture recognition? Vision Research 44 (2004) 2301–2311</a:t>
            </a:r>
          </a:p>
        </p:txBody>
      </p:sp>
      <p:sp>
        <p:nvSpPr>
          <p:cNvPr id="11" name="Text Box 67"/>
          <p:cNvSpPr txBox="1">
            <a:spLocks noChangeArrowheads="1"/>
          </p:cNvSpPr>
          <p:nvPr/>
        </p:nvSpPr>
        <p:spPr bwMode="auto">
          <a:xfrm>
            <a:off x="0" y="6581001"/>
            <a:ext cx="2286000" cy="27699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>
          <a:xfrm>
            <a:off x="6553200" y="6457950"/>
            <a:ext cx="2133600" cy="476250"/>
          </a:xfrm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7F17899E-2CD6-452D-B928-81D239DE9BAA}" type="slidenum">
              <a:rPr lang="en-US" sz="1400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71</a:t>
            </a:fld>
            <a:endParaRPr lang="en-US" sz="1400" kern="1200" dirty="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1" name="Content Placeholder 3" descr="073104_satellite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33400" y="609600"/>
            <a:ext cx="5668963" cy="5668963"/>
          </a:xfrm>
        </p:spPr>
      </p:pic>
      <p:sp>
        <p:nvSpPr>
          <p:cNvPr id="22532" name="TextBox 4"/>
          <p:cNvSpPr txBox="1">
            <a:spLocks noChangeArrowheads="1"/>
          </p:cNvSpPr>
          <p:nvPr/>
        </p:nvSpPr>
        <p:spPr bwMode="auto">
          <a:xfrm>
            <a:off x="2362200" y="6488113"/>
            <a:ext cx="7620000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http://www.airventure.org/2004/gallery/images/073104_satellite.jpg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324600" y="2514600"/>
            <a:ext cx="28194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Segmenting aerial imagery by textures</a:t>
            </a:r>
          </a:p>
        </p:txBody>
      </p:sp>
      <p:sp>
        <p:nvSpPr>
          <p:cNvPr id="6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7F17899E-2CD6-452D-B928-81D239DE9BAA}" type="slidenum">
              <a:rPr lang="en-US" sz="1400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72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025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pPr eaLnBrk="1" hangingPunct="1"/>
            <a:r>
              <a:rPr lang="en-US" smtClean="0"/>
              <a:t>Texture-related tasks</a:t>
            </a:r>
          </a:p>
        </p:txBody>
      </p:sp>
      <p:sp>
        <p:nvSpPr>
          <p:cNvPr id="385026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458200" cy="4525963"/>
          </a:xfrm>
        </p:spPr>
        <p:txBody>
          <a:bodyPr/>
          <a:lstStyle/>
          <a:p>
            <a:pPr eaLnBrk="1" hangingPunct="1"/>
            <a:r>
              <a:rPr lang="en-US" sz="2800" b="1" smtClean="0"/>
              <a:t>Shape from texture</a:t>
            </a:r>
          </a:p>
          <a:p>
            <a:pPr lvl="1" eaLnBrk="1" hangingPunct="1"/>
            <a:r>
              <a:rPr lang="en-US" smtClean="0"/>
              <a:t>Estimate surface orientation or shape from image texture</a:t>
            </a:r>
          </a:p>
          <a:p>
            <a:pPr eaLnBrk="1" hangingPunct="1"/>
            <a:r>
              <a:rPr lang="en-US" sz="2800" b="1" smtClean="0"/>
              <a:t>Segmentation/classification</a:t>
            </a:r>
            <a:r>
              <a:rPr lang="en-US" sz="2800" smtClean="0"/>
              <a:t> from texture cues</a:t>
            </a:r>
          </a:p>
          <a:p>
            <a:pPr lvl="1" eaLnBrk="1" hangingPunct="1"/>
            <a:r>
              <a:rPr lang="en-US" smtClean="0"/>
              <a:t>Analyze, represent texture</a:t>
            </a:r>
          </a:p>
          <a:p>
            <a:pPr lvl="1" eaLnBrk="1" hangingPunct="1"/>
            <a:r>
              <a:rPr lang="en-US" smtClean="0"/>
              <a:t>Group image regions with consistent texture</a:t>
            </a:r>
          </a:p>
          <a:p>
            <a:pPr eaLnBrk="1" hangingPunct="1"/>
            <a:r>
              <a:rPr lang="en-US" sz="2800" b="1" smtClean="0"/>
              <a:t>Synthesis</a:t>
            </a:r>
          </a:p>
          <a:p>
            <a:pPr lvl="1" eaLnBrk="1" hangingPunct="1"/>
            <a:r>
              <a:rPr lang="en-US" smtClean="0"/>
              <a:t>Generate new texture patches/images given some examples</a:t>
            </a:r>
          </a:p>
          <a:p>
            <a:pPr lvl="1" eaLnBrk="1" hangingPunct="1"/>
            <a:endParaRPr lang="en-US" smtClean="0"/>
          </a:p>
        </p:txBody>
      </p:sp>
      <p:sp>
        <p:nvSpPr>
          <p:cNvPr id="385027" name="Rectangle 5"/>
          <p:cNvSpPr>
            <a:spLocks noChangeArrowheads="1"/>
          </p:cNvSpPr>
          <p:nvPr/>
        </p:nvSpPr>
        <p:spPr bwMode="auto">
          <a:xfrm>
            <a:off x="381000" y="4419600"/>
            <a:ext cx="8305800" cy="1524000"/>
          </a:xfrm>
          <a:prstGeom prst="rect">
            <a:avLst/>
          </a:prstGeom>
          <a:noFill/>
          <a:ln w="28575" algn="ctr">
            <a:solidFill>
              <a:srgbClr val="FFC000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5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6C3202-6032-4398-816A-8AC20E230ECE}" type="slidenum">
              <a:rPr lang="en-US" smtClean="0"/>
              <a:pPr>
                <a:defRPr/>
              </a:pPr>
              <a:t>73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smtClean="0"/>
              <a:t>Texture synthesis</a:t>
            </a:r>
            <a:endParaRPr lang="en-US" sz="2800" i="1" smtClean="0"/>
          </a:p>
        </p:txBody>
      </p:sp>
      <p:sp>
        <p:nvSpPr>
          <p:cNvPr id="103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143000"/>
            <a:ext cx="7772400" cy="1752600"/>
          </a:xfrm>
        </p:spPr>
        <p:txBody>
          <a:bodyPr/>
          <a:lstStyle/>
          <a:p>
            <a:pPr eaLnBrk="1" hangingPunct="1"/>
            <a:r>
              <a:rPr lang="en-US" sz="2800" dirty="0" smtClean="0"/>
              <a:t>Goal: create new samples of a given texture</a:t>
            </a:r>
          </a:p>
          <a:p>
            <a:pPr eaLnBrk="1" hangingPunct="1"/>
            <a:r>
              <a:rPr lang="en-US" sz="2800" dirty="0" smtClean="0"/>
              <a:t>Many applications: virtual environments, hole-filling, texturing surfaces </a:t>
            </a:r>
          </a:p>
        </p:txBody>
      </p:sp>
      <p:pic>
        <p:nvPicPr>
          <p:cNvPr id="1026" name="Object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90600" y="3733800"/>
            <a:ext cx="1828800" cy="1828800"/>
          </a:xfrm>
          <a:prstGeom prst="rect">
            <a:avLst/>
          </a:prstGeom>
          <a:noFill/>
          <a:ln w="9525">
            <a:miter lim="800000"/>
            <a:headEnd/>
            <a:tailEnd/>
          </a:ln>
          <a:effectLst/>
        </p:spPr>
      </p:pic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3429000" y="2895600"/>
            <a:ext cx="4953000" cy="3657600"/>
            <a:chOff x="2160" y="1920"/>
            <a:chExt cx="3120" cy="2304"/>
          </a:xfrm>
        </p:grpSpPr>
        <p:sp>
          <p:nvSpPr>
            <p:cNvPr id="1035" name="AutoShape 6"/>
            <p:cNvSpPr>
              <a:spLocks noChangeArrowheads="1"/>
            </p:cNvSpPr>
            <p:nvPr/>
          </p:nvSpPr>
          <p:spPr bwMode="auto">
            <a:xfrm>
              <a:off x="2160" y="2784"/>
              <a:ext cx="480" cy="528"/>
            </a:xfrm>
            <a:prstGeom prst="rightArrow">
              <a:avLst>
                <a:gd name="adj1" fmla="val 50000"/>
                <a:gd name="adj2" fmla="val 25000"/>
              </a:avLst>
            </a:prstGeom>
            <a:solidFill>
              <a:srgbClr val="11B119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/>
            </a:p>
          </p:txBody>
        </p:sp>
      </p:grpSp>
      <p:sp>
        <p:nvSpPr>
          <p:cNvPr id="12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6C3202-6032-4398-816A-8AC20E230ECE}" type="slidenum">
              <a:rPr lang="en-US" smtClean="0"/>
              <a:pPr>
                <a:defRPr/>
              </a:pPr>
              <a:t>74</a:t>
            </a:fld>
            <a:endParaRPr lang="en-US"/>
          </a:p>
        </p:txBody>
      </p:sp>
      <p:grpSp>
        <p:nvGrpSpPr>
          <p:cNvPr id="14" name="Group 13"/>
          <p:cNvGrpSpPr/>
          <p:nvPr/>
        </p:nvGrpSpPr>
        <p:grpSpPr>
          <a:xfrm>
            <a:off x="4724400" y="2895600"/>
            <a:ext cx="3657600" cy="3657600"/>
            <a:chOff x="4724400" y="2895600"/>
            <a:chExt cx="3657600" cy="3657600"/>
          </a:xfrm>
        </p:grpSpPr>
        <p:pic>
          <p:nvPicPr>
            <p:cNvPr id="1028" name="Object 4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724400" y="4724400"/>
              <a:ext cx="1828800" cy="1828800"/>
            </a:xfrm>
            <a:prstGeom prst="rect">
              <a:avLst/>
            </a:prstGeom>
            <a:noFill/>
            <a:ln w="9525">
              <a:miter lim="800000"/>
              <a:headEnd/>
              <a:tailEnd/>
            </a:ln>
            <a:effectLst/>
          </p:spPr>
        </p:pic>
        <p:pic>
          <p:nvPicPr>
            <p:cNvPr id="1029" name="Object 5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724400" y="2895600"/>
              <a:ext cx="1828800" cy="1828800"/>
            </a:xfrm>
            <a:prstGeom prst="rect">
              <a:avLst/>
            </a:prstGeom>
            <a:noFill/>
            <a:ln w="9525">
              <a:miter lim="800000"/>
              <a:headEnd/>
              <a:tailEnd/>
            </a:ln>
            <a:effectLst/>
          </p:spPr>
        </p:pic>
        <p:pic>
          <p:nvPicPr>
            <p:cNvPr id="1030" name="Object 6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6553200" y="2895600"/>
              <a:ext cx="1828800" cy="1828800"/>
            </a:xfrm>
            <a:prstGeom prst="rect">
              <a:avLst/>
            </a:prstGeom>
            <a:noFill/>
            <a:ln w="9525">
              <a:miter lim="800000"/>
              <a:headEnd/>
              <a:tailEnd/>
            </a:ln>
            <a:effectLst/>
          </p:spPr>
        </p:pic>
        <p:pic>
          <p:nvPicPr>
            <p:cNvPr id="1031" name="Object 7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6553200" y="4724400"/>
              <a:ext cx="1828800" cy="1828800"/>
            </a:xfrm>
            <a:prstGeom prst="rect">
              <a:avLst/>
            </a:prstGeom>
            <a:noFill/>
            <a:ln w="9525">
              <a:miter lim="800000"/>
              <a:headEnd/>
              <a:tailEnd/>
            </a:ln>
            <a:effectLst/>
          </p:spPr>
        </p:pic>
      </p:grpSp>
      <p:pic>
        <p:nvPicPr>
          <p:cNvPr id="15" name="Object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48200" y="2778125"/>
            <a:ext cx="3775075" cy="3775075"/>
          </a:xfrm>
          <a:prstGeom prst="rect">
            <a:avLst/>
          </a:prstGeom>
          <a:noFill/>
          <a:ln w="9525"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3" grpId="0" build="p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145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smtClean="0"/>
              <a:t>The Challenge</a:t>
            </a:r>
          </a:p>
        </p:txBody>
      </p:sp>
      <p:sp>
        <p:nvSpPr>
          <p:cNvPr id="39014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447800"/>
            <a:ext cx="6019800" cy="3810000"/>
          </a:xfrm>
        </p:spPr>
        <p:txBody>
          <a:bodyPr/>
          <a:lstStyle/>
          <a:p>
            <a:pPr eaLnBrk="1" hangingPunct="1"/>
            <a:endParaRPr lang="en-US" smtClean="0"/>
          </a:p>
          <a:p>
            <a:pPr eaLnBrk="1" hangingPunct="1"/>
            <a:endParaRPr lang="en-US" smtClean="0"/>
          </a:p>
          <a:p>
            <a:pPr eaLnBrk="1" hangingPunct="1"/>
            <a:r>
              <a:rPr lang="en-US" smtClean="0"/>
              <a:t>Need to model the whole spectrum: from repeated to stochastic texture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7010400" y="1317625"/>
            <a:ext cx="1468438" cy="1771650"/>
            <a:chOff x="7010400" y="1317625"/>
            <a:chExt cx="1468438" cy="1771650"/>
          </a:xfrm>
        </p:grpSpPr>
        <p:pic>
          <p:nvPicPr>
            <p:cNvPr id="390148" name="Picture 5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010400" y="1317625"/>
              <a:ext cx="1468438" cy="14255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90149" name="Text Box 6"/>
            <p:cNvSpPr txBox="1">
              <a:spLocks noChangeArrowheads="1"/>
            </p:cNvSpPr>
            <p:nvPr/>
          </p:nvSpPr>
          <p:spPr bwMode="auto">
            <a:xfrm>
              <a:off x="7146925" y="2632075"/>
              <a:ext cx="1317625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b="1"/>
                <a:t>repeated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7015163" y="4932363"/>
            <a:ext cx="1519237" cy="1773237"/>
            <a:chOff x="7015163" y="4932363"/>
            <a:chExt cx="1519237" cy="1773237"/>
          </a:xfrm>
        </p:grpSpPr>
        <p:pic>
          <p:nvPicPr>
            <p:cNvPr id="390147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7015163" y="4932363"/>
              <a:ext cx="1519237" cy="13922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90151" name="Text Box 8"/>
            <p:cNvSpPr txBox="1">
              <a:spLocks noChangeArrowheads="1"/>
            </p:cNvSpPr>
            <p:nvPr/>
          </p:nvSpPr>
          <p:spPr bwMode="auto">
            <a:xfrm>
              <a:off x="7265988" y="6248400"/>
              <a:ext cx="963612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b="1"/>
                <a:t>Both?</a:t>
              </a:r>
              <a:endParaRPr lang="en-US"/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7010400" y="3073400"/>
            <a:ext cx="1514475" cy="1844675"/>
            <a:chOff x="7010400" y="3073400"/>
            <a:chExt cx="1514475" cy="1844675"/>
          </a:xfrm>
        </p:grpSpPr>
        <p:sp>
          <p:nvSpPr>
            <p:cNvPr id="390150" name="Text Box 7"/>
            <p:cNvSpPr txBox="1">
              <a:spLocks noChangeArrowheads="1"/>
            </p:cNvSpPr>
            <p:nvPr/>
          </p:nvSpPr>
          <p:spPr bwMode="auto">
            <a:xfrm>
              <a:off x="7070725" y="4460875"/>
              <a:ext cx="1454150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b="1"/>
                <a:t>stochastic</a:t>
              </a:r>
            </a:p>
          </p:txBody>
        </p:sp>
        <p:pic>
          <p:nvPicPr>
            <p:cNvPr id="390152" name="Picture 9" descr="q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7010400" y="3073400"/>
              <a:ext cx="1498600" cy="1498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90153" name="Text Box 13"/>
          <p:cNvSpPr txBox="1">
            <a:spLocks noChangeArrowheads="1"/>
          </p:cNvSpPr>
          <p:nvPr/>
        </p:nvSpPr>
        <p:spPr bwMode="auto">
          <a:xfrm>
            <a:off x="555625" y="4560888"/>
            <a:ext cx="5943600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lvl="1" eaLnBrk="0" hangingPunct="0">
              <a:spcBef>
                <a:spcPct val="50000"/>
              </a:spcBef>
            </a:pPr>
            <a:r>
              <a:rPr lang="en-US" sz="2000"/>
              <a:t>Alexei A. Efros and Thomas K. Leung, “Texture Synthesis by Non-parametric Sampling,” Proc. International Conference on Computer Vision (ICCV), 1999.</a:t>
            </a:r>
          </a:p>
        </p:txBody>
      </p:sp>
      <p:sp>
        <p:nvSpPr>
          <p:cNvPr id="11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6C3202-6032-4398-816A-8AC20E230ECE}" type="slidenum">
              <a:rPr lang="en-US" smtClean="0"/>
              <a:pPr>
                <a:defRPr/>
              </a:pPr>
              <a:t>75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Markov Chains</a:t>
            </a:r>
          </a:p>
        </p:txBody>
      </p:sp>
      <p:sp>
        <p:nvSpPr>
          <p:cNvPr id="392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914400"/>
            <a:ext cx="7772400" cy="1752600"/>
          </a:xfrm>
        </p:spPr>
        <p:txBody>
          <a:bodyPr/>
          <a:lstStyle/>
          <a:p>
            <a:r>
              <a:rPr lang="en-US" dirty="0" smtClean="0"/>
              <a:t>Markov Chain</a:t>
            </a:r>
          </a:p>
          <a:p>
            <a:pPr lvl="1"/>
            <a:r>
              <a:rPr lang="en-US" dirty="0" smtClean="0"/>
              <a:t>a </a:t>
            </a:r>
            <a:r>
              <a:rPr lang="en-US" i="1" dirty="0" smtClean="0"/>
              <a:t>sequence</a:t>
            </a:r>
            <a:r>
              <a:rPr lang="en-US" dirty="0" smtClean="0"/>
              <a:t> of random variables</a:t>
            </a:r>
            <a:endParaRPr lang="en-US" baseline="-25000" dirty="0" smtClean="0"/>
          </a:p>
          <a:p>
            <a:pPr lvl="1"/>
            <a:endParaRPr lang="en-US" baseline="-25000" dirty="0" smtClean="0"/>
          </a:p>
          <a:p>
            <a:pPr lvl="1"/>
            <a:r>
              <a:rPr lang="en-US" dirty="0" smtClean="0"/>
              <a:t>      is the </a:t>
            </a:r>
            <a:r>
              <a:rPr lang="en-US" b="1" dirty="0" smtClean="0"/>
              <a:t>state</a:t>
            </a:r>
            <a:r>
              <a:rPr lang="en-US" dirty="0" smtClean="0"/>
              <a:t> of the model at time t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r>
              <a:rPr lang="en-US" b="1" dirty="0" smtClean="0"/>
              <a:t>Markov assumption</a:t>
            </a:r>
            <a:r>
              <a:rPr lang="en-US" dirty="0" smtClean="0"/>
              <a:t>:  each state is dependent only on the previous one</a:t>
            </a:r>
          </a:p>
          <a:p>
            <a:pPr lvl="2"/>
            <a:r>
              <a:rPr lang="en-US" dirty="0" smtClean="0"/>
              <a:t>dependency given by a </a:t>
            </a:r>
            <a:r>
              <a:rPr lang="en-US" b="1" dirty="0" smtClean="0"/>
              <a:t>conditional probability</a:t>
            </a:r>
            <a:r>
              <a:rPr lang="en-US" dirty="0" smtClean="0"/>
              <a:t>:</a:t>
            </a:r>
          </a:p>
          <a:p>
            <a:pPr lvl="2"/>
            <a:endParaRPr lang="en-US" dirty="0" smtClean="0"/>
          </a:p>
          <a:p>
            <a:pPr lvl="2"/>
            <a:endParaRPr lang="en-US" dirty="0" smtClean="0"/>
          </a:p>
          <a:p>
            <a:pPr lvl="1"/>
            <a:r>
              <a:rPr lang="en-US" dirty="0" smtClean="0"/>
              <a:t>The above is actually a </a:t>
            </a:r>
            <a:r>
              <a:rPr lang="en-US" i="1" dirty="0" smtClean="0"/>
              <a:t>first-order</a:t>
            </a:r>
            <a:r>
              <a:rPr lang="en-US" dirty="0" smtClean="0"/>
              <a:t> Markov chain</a:t>
            </a:r>
          </a:p>
          <a:p>
            <a:pPr lvl="1"/>
            <a:r>
              <a:rPr lang="en-US" dirty="0" smtClean="0"/>
              <a:t>An </a:t>
            </a:r>
            <a:r>
              <a:rPr lang="en-US" i="1" dirty="0" err="1" smtClean="0"/>
              <a:t>N’th</a:t>
            </a:r>
            <a:r>
              <a:rPr lang="en-US" i="1" dirty="0" smtClean="0"/>
              <a:t>-order</a:t>
            </a:r>
            <a:r>
              <a:rPr lang="en-US" dirty="0" smtClean="0"/>
              <a:t> Markov chain:</a:t>
            </a:r>
          </a:p>
        </p:txBody>
      </p:sp>
      <p:grpSp>
        <p:nvGrpSpPr>
          <p:cNvPr id="27" name="Group 26"/>
          <p:cNvGrpSpPr/>
          <p:nvPr/>
        </p:nvGrpSpPr>
        <p:grpSpPr>
          <a:xfrm>
            <a:off x="1752600" y="2667000"/>
            <a:ext cx="5181600" cy="609600"/>
            <a:chOff x="1752600" y="2667000"/>
            <a:chExt cx="5181600" cy="609600"/>
          </a:xfrm>
        </p:grpSpPr>
        <p:sp>
          <p:nvSpPr>
            <p:cNvPr id="392193" name="Rectangle 26"/>
            <p:cNvSpPr>
              <a:spLocks noChangeArrowheads="1"/>
            </p:cNvSpPr>
            <p:nvPr/>
          </p:nvSpPr>
          <p:spPr bwMode="auto">
            <a:xfrm>
              <a:off x="1752600" y="2667000"/>
              <a:ext cx="609600" cy="609600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pic>
          <p:nvPicPr>
            <p:cNvPr id="392196" name="Picture 25" descr="Edittex"/>
            <p:cNvPicPr>
              <a:picLocks noChangeAspect="1" noChangeArrowheads="1"/>
            </p:cNvPicPr>
            <p:nvPr>
              <p:custDataLst>
                <p:tags r:id="rId5"/>
              </p:custDataLst>
            </p:nvPr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1828800" y="2835275"/>
              <a:ext cx="457200" cy="2889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92197" name="Rectangle 27"/>
            <p:cNvSpPr>
              <a:spLocks noChangeArrowheads="1"/>
            </p:cNvSpPr>
            <p:nvPr/>
          </p:nvSpPr>
          <p:spPr bwMode="auto">
            <a:xfrm>
              <a:off x="2895600" y="2667000"/>
              <a:ext cx="609600" cy="609600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92198" name="Rectangle 29"/>
            <p:cNvSpPr>
              <a:spLocks noChangeArrowheads="1"/>
            </p:cNvSpPr>
            <p:nvPr/>
          </p:nvSpPr>
          <p:spPr bwMode="auto">
            <a:xfrm>
              <a:off x="4038600" y="2667000"/>
              <a:ext cx="609600" cy="609600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92199" name="Rectangle 31"/>
            <p:cNvSpPr>
              <a:spLocks noChangeArrowheads="1"/>
            </p:cNvSpPr>
            <p:nvPr/>
          </p:nvSpPr>
          <p:spPr bwMode="auto">
            <a:xfrm>
              <a:off x="6324600" y="2667000"/>
              <a:ext cx="609600" cy="609600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pic>
          <p:nvPicPr>
            <p:cNvPr id="392200" name="Picture 33" descr="Edittex"/>
            <p:cNvPicPr>
              <a:picLocks noChangeAspect="1" noChangeArrowheads="1"/>
            </p:cNvPicPr>
            <p:nvPr>
              <p:custDataLst>
                <p:tags r:id="rId6"/>
              </p:custDataLst>
            </p:nvPr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2962275" y="2830513"/>
              <a:ext cx="477838" cy="2905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92201" name="Picture 34" descr="Edittex"/>
            <p:cNvPicPr>
              <a:picLocks noChangeAspect="1" noChangeArrowheads="1"/>
            </p:cNvPicPr>
            <p:nvPr>
              <p:custDataLst>
                <p:tags r:id="rId7"/>
              </p:custDataLst>
            </p:nvPr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4105275" y="2819400"/>
              <a:ext cx="477838" cy="3111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92202" name="Line 35"/>
            <p:cNvSpPr>
              <a:spLocks noChangeShapeType="1"/>
            </p:cNvSpPr>
            <p:nvPr/>
          </p:nvSpPr>
          <p:spPr bwMode="auto">
            <a:xfrm>
              <a:off x="2438400" y="2971800"/>
              <a:ext cx="38100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92203" name="Line 36"/>
            <p:cNvSpPr>
              <a:spLocks noChangeShapeType="1"/>
            </p:cNvSpPr>
            <p:nvPr/>
          </p:nvSpPr>
          <p:spPr bwMode="auto">
            <a:xfrm>
              <a:off x="3581400" y="2971800"/>
              <a:ext cx="38100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92204" name="Line 37"/>
            <p:cNvSpPr>
              <a:spLocks noChangeShapeType="1"/>
            </p:cNvSpPr>
            <p:nvPr/>
          </p:nvSpPr>
          <p:spPr bwMode="auto">
            <a:xfrm>
              <a:off x="4724400" y="2971800"/>
              <a:ext cx="38100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92205" name="Rectangle 38"/>
            <p:cNvSpPr>
              <a:spLocks noChangeArrowheads="1"/>
            </p:cNvSpPr>
            <p:nvPr/>
          </p:nvSpPr>
          <p:spPr bwMode="auto">
            <a:xfrm>
              <a:off x="5181600" y="2667000"/>
              <a:ext cx="609600" cy="609600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pic>
          <p:nvPicPr>
            <p:cNvPr id="392206" name="Picture 40" descr="Edittex"/>
            <p:cNvPicPr>
              <a:picLocks noChangeAspect="1" noChangeArrowheads="1"/>
            </p:cNvPicPr>
            <p:nvPr>
              <p:custDataLst>
                <p:tags r:id="rId8"/>
              </p:custDataLst>
            </p:nvPr>
          </p:nvPicPr>
          <p:blipFill>
            <a:blip r:embed="rId15" cstate="print"/>
            <a:srcRect/>
            <a:stretch>
              <a:fillRect/>
            </a:stretch>
          </p:blipFill>
          <p:spPr bwMode="auto">
            <a:xfrm>
              <a:off x="5248275" y="2830513"/>
              <a:ext cx="477838" cy="2905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92207" name="Line 41"/>
            <p:cNvSpPr>
              <a:spLocks noChangeShapeType="1"/>
            </p:cNvSpPr>
            <p:nvPr/>
          </p:nvSpPr>
          <p:spPr bwMode="auto">
            <a:xfrm>
              <a:off x="5867400" y="2971800"/>
              <a:ext cx="38100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392208" name="Picture 42" descr="Edittex"/>
            <p:cNvPicPr>
              <a:picLocks noChangeAspect="1" noChangeArrowheads="1"/>
            </p:cNvPicPr>
            <p:nvPr>
              <p:custDataLst>
                <p:tags r:id="rId9"/>
              </p:custDataLst>
            </p:nvPr>
          </p:nvPicPr>
          <p:blipFill>
            <a:blip r:embed="rId16" cstate="print"/>
            <a:srcRect/>
            <a:stretch>
              <a:fillRect/>
            </a:stretch>
          </p:blipFill>
          <p:spPr bwMode="auto">
            <a:xfrm>
              <a:off x="6391275" y="2819400"/>
              <a:ext cx="477838" cy="3111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392209" name="Picture 45" descr="Edittex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5337175" y="1522413"/>
            <a:ext cx="2054225" cy="230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2210" name="Picture 47" descr="Edittex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1516063" y="2132013"/>
            <a:ext cx="312737" cy="230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2211" name="Picture 48" descr="Edittex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2895600" y="4608513"/>
            <a:ext cx="1952625" cy="420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2212" name="Picture 51" descr="Edittex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2057400" y="6019800"/>
            <a:ext cx="3884613" cy="42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2213" name="TextBox 21"/>
          <p:cNvSpPr txBox="1">
            <a:spLocks noChangeArrowheads="1"/>
          </p:cNvSpPr>
          <p:nvPr/>
        </p:nvSpPr>
        <p:spPr bwMode="auto">
          <a:xfrm>
            <a:off x="7543800" y="6473825"/>
            <a:ext cx="19812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1400"/>
              <a:t>Source S. Seitz</a:t>
            </a:r>
          </a:p>
        </p:txBody>
      </p:sp>
      <p:sp>
        <p:nvSpPr>
          <p:cNvPr id="23" name="Rectangle 22"/>
          <p:cNvSpPr>
            <a:spLocks noChangeArrowheads="1"/>
          </p:cNvSpPr>
          <p:nvPr/>
        </p:nvSpPr>
        <p:spPr bwMode="auto">
          <a:xfrm>
            <a:off x="592138" y="3355975"/>
            <a:ext cx="8551862" cy="1752600"/>
          </a:xfrm>
          <a:prstGeom prst="rect">
            <a:avLst/>
          </a:prstGeom>
          <a:solidFill>
            <a:schemeClr val="bg1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pPr algn="ctr" eaLnBrk="0" hangingPunct="0"/>
            <a:endParaRPr lang="en-US" sz="2400">
              <a:latin typeface="Times New Roman" pitchFamily="18" charset="0"/>
            </a:endParaRPr>
          </a:p>
        </p:txBody>
      </p:sp>
      <p:sp>
        <p:nvSpPr>
          <p:cNvPr id="24" name="Rectangle 23"/>
          <p:cNvSpPr>
            <a:spLocks noChangeArrowheads="1"/>
          </p:cNvSpPr>
          <p:nvPr/>
        </p:nvSpPr>
        <p:spPr bwMode="auto">
          <a:xfrm>
            <a:off x="592138" y="5105400"/>
            <a:ext cx="8551862" cy="1752600"/>
          </a:xfrm>
          <a:prstGeom prst="rect">
            <a:avLst/>
          </a:prstGeom>
          <a:solidFill>
            <a:schemeClr val="bg1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pPr algn="ctr" eaLnBrk="0" hangingPunct="0"/>
            <a:endParaRPr lang="en-US" sz="2400">
              <a:latin typeface="Times New Roman" pitchFamily="18" charset="0"/>
            </a:endParaRPr>
          </a:p>
        </p:txBody>
      </p:sp>
      <p:sp>
        <p:nvSpPr>
          <p:cNvPr id="25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Adapted by Devi Parikh from Kristen </a:t>
            </a:r>
            <a:r>
              <a:rPr lang="en-US" sz="1200" kern="1200" dirty="0" err="1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6" name="Slide Number Placeholder 2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9ADC756-D83E-4539-84F1-53FAA5281366}" type="slidenum">
              <a:rPr lang="en-US" smtClean="0"/>
              <a:pPr>
                <a:defRPr/>
              </a:pPr>
              <a:t>76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1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2195" grpId="0" build="p" bldLvl="2"/>
      <p:bldP spid="392195" grpId="1" uiExpand="1" build="p"/>
      <p:bldP spid="23" grpId="0" animBg="1"/>
      <p:bldP spid="24" grpId="0" animBg="1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21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Markov Chain Example:  Text</a:t>
            </a:r>
          </a:p>
        </p:txBody>
      </p:sp>
      <p:sp>
        <p:nvSpPr>
          <p:cNvPr id="39321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914400"/>
            <a:ext cx="8915400" cy="5562600"/>
          </a:xfrm>
        </p:spPr>
        <p:txBody>
          <a:bodyPr/>
          <a:lstStyle/>
          <a:p>
            <a:r>
              <a:rPr lang="en-US" sz="2400" dirty="0" smtClean="0">
                <a:solidFill>
                  <a:schemeClr val="folHlink"/>
                </a:solidFill>
              </a:rPr>
              <a:t>“A dog is a man’s best friend. It’s a dog eat dog world out there.”</a:t>
            </a:r>
          </a:p>
        </p:txBody>
      </p:sp>
      <p:graphicFrame>
        <p:nvGraphicFramePr>
          <p:cNvPr id="393552" name="Group 336"/>
          <p:cNvGraphicFramePr>
            <a:graphicFrameLocks noGrp="1"/>
          </p:cNvGraphicFramePr>
          <p:nvPr/>
        </p:nvGraphicFramePr>
        <p:xfrm>
          <a:off x="2209800" y="1600200"/>
          <a:ext cx="4724400" cy="4023360"/>
        </p:xfrm>
        <a:graphic>
          <a:graphicData uri="http://schemas.openxmlformats.org/drawingml/2006/table">
            <a:tbl>
              <a:tblPr/>
              <a:tblGrid>
                <a:gridCol w="393700"/>
                <a:gridCol w="393700"/>
                <a:gridCol w="393700"/>
                <a:gridCol w="393700"/>
                <a:gridCol w="393700"/>
                <a:gridCol w="393700"/>
                <a:gridCol w="393700"/>
                <a:gridCol w="393700"/>
                <a:gridCol w="393700"/>
                <a:gridCol w="393700"/>
                <a:gridCol w="393700"/>
                <a:gridCol w="393700"/>
              </a:tblGrid>
              <a:tr h="2921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21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21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21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21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21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21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21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21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21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21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21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pSp>
        <p:nvGrpSpPr>
          <p:cNvPr id="35" name="Group 34"/>
          <p:cNvGrpSpPr/>
          <p:nvPr/>
        </p:nvGrpSpPr>
        <p:grpSpPr>
          <a:xfrm>
            <a:off x="165100" y="1581150"/>
            <a:ext cx="8902700" cy="5200650"/>
            <a:chOff x="165100" y="1581150"/>
            <a:chExt cx="8902700" cy="5200650"/>
          </a:xfrm>
        </p:grpSpPr>
        <p:sp>
          <p:nvSpPr>
            <p:cNvPr id="393390" name="Text Box 246"/>
            <p:cNvSpPr txBox="1">
              <a:spLocks noChangeArrowheads="1"/>
            </p:cNvSpPr>
            <p:nvPr/>
          </p:nvSpPr>
          <p:spPr bwMode="auto">
            <a:xfrm>
              <a:off x="1924050" y="1581150"/>
              <a:ext cx="285750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>
                  <a:solidFill>
                    <a:srgbClr val="000000"/>
                  </a:solidFill>
                  <a:latin typeface="Times New Roman" pitchFamily="18" charset="0"/>
                </a:rPr>
                <a:t>a</a:t>
              </a:r>
            </a:p>
          </p:txBody>
        </p:sp>
        <p:sp>
          <p:nvSpPr>
            <p:cNvPr id="393391" name="Text Box 247"/>
            <p:cNvSpPr txBox="1">
              <a:spLocks noChangeArrowheads="1"/>
            </p:cNvSpPr>
            <p:nvPr/>
          </p:nvSpPr>
          <p:spPr bwMode="auto">
            <a:xfrm>
              <a:off x="1644650" y="1900238"/>
              <a:ext cx="565150" cy="366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r" eaLnBrk="0" hangingPunct="0"/>
              <a:r>
                <a:rPr lang="en-US">
                  <a:solidFill>
                    <a:srgbClr val="000000"/>
                  </a:solidFill>
                </a:rPr>
                <a:t>dog</a:t>
              </a:r>
            </a:p>
          </p:txBody>
        </p:sp>
        <p:sp>
          <p:nvSpPr>
            <p:cNvPr id="393392" name="Text Box 249"/>
            <p:cNvSpPr txBox="1">
              <a:spLocks noChangeArrowheads="1"/>
            </p:cNvSpPr>
            <p:nvPr/>
          </p:nvSpPr>
          <p:spPr bwMode="auto">
            <a:xfrm>
              <a:off x="1860550" y="2205038"/>
              <a:ext cx="349250" cy="366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r" eaLnBrk="0" hangingPunct="0"/>
              <a:r>
                <a:rPr lang="en-US">
                  <a:solidFill>
                    <a:srgbClr val="000000"/>
                  </a:solidFill>
                </a:rPr>
                <a:t>is</a:t>
              </a:r>
            </a:p>
          </p:txBody>
        </p:sp>
        <p:sp>
          <p:nvSpPr>
            <p:cNvPr id="393393" name="Text Box 250"/>
            <p:cNvSpPr txBox="1">
              <a:spLocks noChangeArrowheads="1"/>
            </p:cNvSpPr>
            <p:nvPr/>
          </p:nvSpPr>
          <p:spPr bwMode="auto">
            <a:xfrm>
              <a:off x="1447800" y="2528888"/>
              <a:ext cx="793750" cy="366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r" eaLnBrk="0" hangingPunct="0"/>
              <a:r>
                <a:rPr lang="en-US" dirty="0">
                  <a:solidFill>
                    <a:srgbClr val="000000"/>
                  </a:solidFill>
                </a:rPr>
                <a:t>man’s</a:t>
              </a:r>
            </a:p>
          </p:txBody>
        </p:sp>
        <p:sp>
          <p:nvSpPr>
            <p:cNvPr id="393394" name="Text Box 251"/>
            <p:cNvSpPr txBox="1">
              <a:spLocks noChangeArrowheads="1"/>
            </p:cNvSpPr>
            <p:nvPr/>
          </p:nvSpPr>
          <p:spPr bwMode="auto">
            <a:xfrm>
              <a:off x="1593850" y="2890838"/>
              <a:ext cx="615950" cy="366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r" eaLnBrk="0" hangingPunct="0"/>
              <a:r>
                <a:rPr lang="en-US">
                  <a:solidFill>
                    <a:srgbClr val="000000"/>
                  </a:solidFill>
                </a:rPr>
                <a:t>best</a:t>
              </a:r>
            </a:p>
          </p:txBody>
        </p:sp>
        <p:sp>
          <p:nvSpPr>
            <p:cNvPr id="393395" name="Text Box 252"/>
            <p:cNvSpPr txBox="1">
              <a:spLocks noChangeArrowheads="1"/>
            </p:cNvSpPr>
            <p:nvPr/>
          </p:nvSpPr>
          <p:spPr bwMode="auto">
            <a:xfrm>
              <a:off x="1454150" y="3271838"/>
              <a:ext cx="755650" cy="366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r" eaLnBrk="0" hangingPunct="0"/>
              <a:r>
                <a:rPr lang="en-US">
                  <a:solidFill>
                    <a:srgbClr val="000000"/>
                  </a:solidFill>
                </a:rPr>
                <a:t>friend</a:t>
              </a:r>
            </a:p>
          </p:txBody>
        </p:sp>
        <p:sp>
          <p:nvSpPr>
            <p:cNvPr id="393396" name="Text Box 253"/>
            <p:cNvSpPr txBox="1">
              <a:spLocks noChangeArrowheads="1"/>
            </p:cNvSpPr>
            <p:nvPr/>
          </p:nvSpPr>
          <p:spPr bwMode="auto">
            <a:xfrm>
              <a:off x="1746250" y="3576638"/>
              <a:ext cx="463550" cy="366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r" eaLnBrk="0" hangingPunct="0"/>
              <a:r>
                <a:rPr lang="en-US">
                  <a:solidFill>
                    <a:srgbClr val="000000"/>
                  </a:solidFill>
                </a:rPr>
                <a:t>it’s</a:t>
              </a:r>
            </a:p>
          </p:txBody>
        </p:sp>
        <p:sp>
          <p:nvSpPr>
            <p:cNvPr id="393397" name="Text Box 254"/>
            <p:cNvSpPr txBox="1">
              <a:spLocks noChangeArrowheads="1"/>
            </p:cNvSpPr>
            <p:nvPr/>
          </p:nvSpPr>
          <p:spPr bwMode="auto">
            <a:xfrm>
              <a:off x="1708150" y="3886200"/>
              <a:ext cx="501650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r" eaLnBrk="0" hangingPunct="0"/>
              <a:r>
                <a:rPr lang="en-US">
                  <a:solidFill>
                    <a:srgbClr val="000000"/>
                  </a:solidFill>
                </a:rPr>
                <a:t>eat</a:t>
              </a:r>
            </a:p>
          </p:txBody>
        </p:sp>
        <p:sp>
          <p:nvSpPr>
            <p:cNvPr id="393398" name="Text Box 255"/>
            <p:cNvSpPr txBox="1">
              <a:spLocks noChangeArrowheads="1"/>
            </p:cNvSpPr>
            <p:nvPr/>
          </p:nvSpPr>
          <p:spPr bwMode="auto">
            <a:xfrm>
              <a:off x="1479550" y="4262438"/>
              <a:ext cx="730250" cy="366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r" eaLnBrk="0" hangingPunct="0"/>
              <a:r>
                <a:rPr lang="en-US">
                  <a:solidFill>
                    <a:srgbClr val="000000"/>
                  </a:solidFill>
                </a:rPr>
                <a:t>world</a:t>
              </a:r>
            </a:p>
          </p:txBody>
        </p:sp>
        <p:sp>
          <p:nvSpPr>
            <p:cNvPr id="393399" name="Text Box 256"/>
            <p:cNvSpPr txBox="1">
              <a:spLocks noChangeArrowheads="1"/>
            </p:cNvSpPr>
            <p:nvPr/>
          </p:nvSpPr>
          <p:spPr bwMode="auto">
            <a:xfrm>
              <a:off x="1708150" y="4567238"/>
              <a:ext cx="501650" cy="366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r" eaLnBrk="0" hangingPunct="0"/>
              <a:r>
                <a:rPr lang="en-US">
                  <a:solidFill>
                    <a:srgbClr val="000000"/>
                  </a:solidFill>
                </a:rPr>
                <a:t>out</a:t>
              </a:r>
            </a:p>
          </p:txBody>
        </p:sp>
        <p:sp>
          <p:nvSpPr>
            <p:cNvPr id="393400" name="Text Box 257"/>
            <p:cNvSpPr txBox="1">
              <a:spLocks noChangeArrowheads="1"/>
            </p:cNvSpPr>
            <p:nvPr/>
          </p:nvSpPr>
          <p:spPr bwMode="auto">
            <a:xfrm>
              <a:off x="1504950" y="4948238"/>
              <a:ext cx="704850" cy="366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r" eaLnBrk="0" hangingPunct="0"/>
              <a:r>
                <a:rPr lang="en-US">
                  <a:solidFill>
                    <a:srgbClr val="000000"/>
                  </a:solidFill>
                </a:rPr>
                <a:t>there</a:t>
              </a:r>
            </a:p>
          </p:txBody>
        </p:sp>
        <p:sp>
          <p:nvSpPr>
            <p:cNvPr id="393401" name="Text Box 259"/>
            <p:cNvSpPr txBox="1">
              <a:spLocks noChangeArrowheads="1"/>
            </p:cNvSpPr>
            <p:nvPr/>
          </p:nvSpPr>
          <p:spPr bwMode="auto">
            <a:xfrm rot="5400000">
              <a:off x="2567782" y="5691981"/>
              <a:ext cx="565150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r" eaLnBrk="0" hangingPunct="0"/>
              <a:r>
                <a:rPr lang="en-US">
                  <a:solidFill>
                    <a:srgbClr val="000000"/>
                  </a:solidFill>
                </a:rPr>
                <a:t>dog</a:t>
              </a:r>
            </a:p>
          </p:txBody>
        </p:sp>
        <p:sp>
          <p:nvSpPr>
            <p:cNvPr id="393402" name="Text Box 260"/>
            <p:cNvSpPr txBox="1">
              <a:spLocks noChangeArrowheads="1"/>
            </p:cNvSpPr>
            <p:nvPr/>
          </p:nvSpPr>
          <p:spPr bwMode="auto">
            <a:xfrm rot="5400000">
              <a:off x="3056732" y="5615781"/>
              <a:ext cx="349250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r" eaLnBrk="0" hangingPunct="0"/>
              <a:r>
                <a:rPr lang="en-US">
                  <a:solidFill>
                    <a:srgbClr val="000000"/>
                  </a:solidFill>
                </a:rPr>
                <a:t>is</a:t>
              </a:r>
            </a:p>
          </p:txBody>
        </p:sp>
        <p:sp>
          <p:nvSpPr>
            <p:cNvPr id="393403" name="Text Box 261"/>
            <p:cNvSpPr txBox="1">
              <a:spLocks noChangeArrowheads="1"/>
            </p:cNvSpPr>
            <p:nvPr/>
          </p:nvSpPr>
          <p:spPr bwMode="auto">
            <a:xfrm rot="5400000">
              <a:off x="3215482" y="5838031"/>
              <a:ext cx="793750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r" eaLnBrk="0" hangingPunct="0"/>
              <a:r>
                <a:rPr lang="en-US">
                  <a:solidFill>
                    <a:srgbClr val="000000"/>
                  </a:solidFill>
                </a:rPr>
                <a:t>man’s</a:t>
              </a:r>
            </a:p>
          </p:txBody>
        </p:sp>
        <p:sp>
          <p:nvSpPr>
            <p:cNvPr id="393404" name="Text Box 262"/>
            <p:cNvSpPr txBox="1">
              <a:spLocks noChangeArrowheads="1"/>
            </p:cNvSpPr>
            <p:nvPr/>
          </p:nvSpPr>
          <p:spPr bwMode="auto">
            <a:xfrm rot="5400000">
              <a:off x="3685382" y="5749131"/>
              <a:ext cx="615950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r" eaLnBrk="0" hangingPunct="0"/>
              <a:r>
                <a:rPr lang="en-US">
                  <a:solidFill>
                    <a:srgbClr val="000000"/>
                  </a:solidFill>
                </a:rPr>
                <a:t>best</a:t>
              </a:r>
            </a:p>
          </p:txBody>
        </p:sp>
        <p:sp>
          <p:nvSpPr>
            <p:cNvPr id="393405" name="Text Box 263"/>
            <p:cNvSpPr txBox="1">
              <a:spLocks noChangeArrowheads="1"/>
            </p:cNvSpPr>
            <p:nvPr/>
          </p:nvSpPr>
          <p:spPr bwMode="auto">
            <a:xfrm rot="5400000">
              <a:off x="3996532" y="5818981"/>
              <a:ext cx="755650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r" eaLnBrk="0" hangingPunct="0"/>
              <a:r>
                <a:rPr lang="en-US">
                  <a:solidFill>
                    <a:srgbClr val="000000"/>
                  </a:solidFill>
                </a:rPr>
                <a:t>friend</a:t>
              </a:r>
            </a:p>
          </p:txBody>
        </p:sp>
        <p:sp>
          <p:nvSpPr>
            <p:cNvPr id="393406" name="Text Box 264"/>
            <p:cNvSpPr txBox="1">
              <a:spLocks noChangeArrowheads="1"/>
            </p:cNvSpPr>
            <p:nvPr/>
          </p:nvSpPr>
          <p:spPr bwMode="auto">
            <a:xfrm rot="5400000">
              <a:off x="4523582" y="5672931"/>
              <a:ext cx="463550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r" eaLnBrk="0" hangingPunct="0"/>
              <a:r>
                <a:rPr lang="en-US">
                  <a:solidFill>
                    <a:srgbClr val="000000"/>
                  </a:solidFill>
                </a:rPr>
                <a:t>it’s</a:t>
              </a:r>
            </a:p>
          </p:txBody>
        </p:sp>
        <p:sp>
          <p:nvSpPr>
            <p:cNvPr id="393407" name="Text Box 265"/>
            <p:cNvSpPr txBox="1">
              <a:spLocks noChangeArrowheads="1"/>
            </p:cNvSpPr>
            <p:nvPr/>
          </p:nvSpPr>
          <p:spPr bwMode="auto">
            <a:xfrm rot="5400000">
              <a:off x="4961732" y="5691981"/>
              <a:ext cx="501650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r" eaLnBrk="0" hangingPunct="0"/>
              <a:r>
                <a:rPr lang="en-US">
                  <a:solidFill>
                    <a:srgbClr val="000000"/>
                  </a:solidFill>
                </a:rPr>
                <a:t>eat</a:t>
              </a:r>
            </a:p>
          </p:txBody>
        </p:sp>
        <p:sp>
          <p:nvSpPr>
            <p:cNvPr id="393408" name="Text Box 266"/>
            <p:cNvSpPr txBox="1">
              <a:spLocks noChangeArrowheads="1"/>
            </p:cNvSpPr>
            <p:nvPr/>
          </p:nvSpPr>
          <p:spPr bwMode="auto">
            <a:xfrm rot="5400000">
              <a:off x="5152232" y="5838031"/>
              <a:ext cx="730250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r" eaLnBrk="0" hangingPunct="0"/>
              <a:r>
                <a:rPr lang="en-US">
                  <a:solidFill>
                    <a:srgbClr val="000000"/>
                  </a:solidFill>
                </a:rPr>
                <a:t>world</a:t>
              </a:r>
            </a:p>
          </p:txBody>
        </p:sp>
        <p:sp>
          <p:nvSpPr>
            <p:cNvPr id="393409" name="Text Box 267"/>
            <p:cNvSpPr txBox="1">
              <a:spLocks noChangeArrowheads="1"/>
            </p:cNvSpPr>
            <p:nvPr/>
          </p:nvSpPr>
          <p:spPr bwMode="auto">
            <a:xfrm rot="5400000">
              <a:off x="5647532" y="5691981"/>
              <a:ext cx="501650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r" eaLnBrk="0" hangingPunct="0"/>
              <a:r>
                <a:rPr lang="en-US">
                  <a:solidFill>
                    <a:srgbClr val="000000"/>
                  </a:solidFill>
                </a:rPr>
                <a:t>out</a:t>
              </a:r>
            </a:p>
          </p:txBody>
        </p:sp>
        <p:sp>
          <p:nvSpPr>
            <p:cNvPr id="393410" name="Text Box 268"/>
            <p:cNvSpPr txBox="1">
              <a:spLocks noChangeArrowheads="1"/>
            </p:cNvSpPr>
            <p:nvPr/>
          </p:nvSpPr>
          <p:spPr bwMode="auto">
            <a:xfrm rot="5400000">
              <a:off x="6003132" y="5793581"/>
              <a:ext cx="704850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r" eaLnBrk="0" hangingPunct="0"/>
              <a:r>
                <a:rPr lang="en-US">
                  <a:solidFill>
                    <a:srgbClr val="000000"/>
                  </a:solidFill>
                </a:rPr>
                <a:t>there</a:t>
              </a:r>
            </a:p>
          </p:txBody>
        </p:sp>
        <p:sp>
          <p:nvSpPr>
            <p:cNvPr id="393411" name="Text Box 269"/>
            <p:cNvSpPr txBox="1">
              <a:spLocks noChangeArrowheads="1"/>
            </p:cNvSpPr>
            <p:nvPr/>
          </p:nvSpPr>
          <p:spPr bwMode="auto">
            <a:xfrm>
              <a:off x="2228850" y="5562600"/>
              <a:ext cx="285750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>
                  <a:solidFill>
                    <a:srgbClr val="000000"/>
                  </a:solidFill>
                  <a:latin typeface="Times New Roman" pitchFamily="18" charset="0"/>
                </a:rPr>
                <a:t>a</a:t>
              </a:r>
            </a:p>
          </p:txBody>
        </p:sp>
        <p:sp>
          <p:nvSpPr>
            <p:cNvPr id="393412" name="Text Box 319"/>
            <p:cNvSpPr txBox="1">
              <a:spLocks noChangeArrowheads="1"/>
            </p:cNvSpPr>
            <p:nvPr/>
          </p:nvSpPr>
          <p:spPr bwMode="auto">
            <a:xfrm>
              <a:off x="6572250" y="5576888"/>
              <a:ext cx="241300" cy="366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b="1">
                  <a:solidFill>
                    <a:srgbClr val="000000"/>
                  </a:solidFill>
                  <a:latin typeface="Times New Roman" pitchFamily="18" charset="0"/>
                </a:rPr>
                <a:t>.</a:t>
              </a:r>
            </a:p>
          </p:txBody>
        </p:sp>
        <p:sp>
          <p:nvSpPr>
            <p:cNvPr id="393413" name="Text Box 320"/>
            <p:cNvSpPr txBox="1">
              <a:spLocks noChangeArrowheads="1"/>
            </p:cNvSpPr>
            <p:nvPr/>
          </p:nvSpPr>
          <p:spPr bwMode="auto">
            <a:xfrm>
              <a:off x="1968500" y="5257800"/>
              <a:ext cx="241300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b="1">
                  <a:solidFill>
                    <a:srgbClr val="000000"/>
                  </a:solidFill>
                  <a:latin typeface="Times New Roman" pitchFamily="18" charset="0"/>
                </a:rPr>
                <a:t>.</a:t>
              </a:r>
            </a:p>
          </p:txBody>
        </p:sp>
        <p:pic>
          <p:nvPicPr>
            <p:cNvPr id="393414" name="Picture 326" descr="Edittex"/>
            <p:cNvPicPr>
              <a:picLocks noChangeAspect="1" noChangeArrowheads="1"/>
            </p:cNvPicPr>
            <p:nvPr>
              <p:custDataLst>
                <p:tags r:id="rId1"/>
              </p:custDataLst>
            </p:nvPr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7115175" y="3313113"/>
              <a:ext cx="1952625" cy="4206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93415" name="Picture 328" descr="Edittex"/>
            <p:cNvPicPr>
              <a:picLocks noChangeAspect="1" noChangeArrowheads="1"/>
            </p:cNvPicPr>
            <p:nvPr>
              <p:custDataLst>
                <p:tags r:id="rId2"/>
              </p:custDataLst>
            </p:nvPr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4572000" y="6334125"/>
              <a:ext cx="609600" cy="4476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93416" name="Picture 330" descr="Edittex"/>
            <p:cNvPicPr>
              <a:picLocks noChangeAspect="1" noChangeArrowheads="1"/>
            </p:cNvPicPr>
            <p:nvPr>
              <p:custDataLst>
                <p:tags r:id="rId3"/>
              </p:custDataLst>
            </p:nvPr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165100" y="3178175"/>
              <a:ext cx="1347788" cy="4810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3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Adapted by Devi Parik</a:t>
            </a:r>
            <a:r>
              <a:rPr lang="en-US" sz="1200" dirty="0" smtClean="0">
                <a:solidFill>
                  <a:srgbClr val="000000"/>
                </a:solidFill>
                <a:latin typeface="Arial" pitchFamily="34" charset="0"/>
              </a:rPr>
              <a:t>h from </a:t>
            </a: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Steve Seitz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34" name="Slide Number Placeholder 3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9ADC756-D83E-4539-84F1-53FAA5281366}" type="slidenum">
              <a:rPr lang="en-US" smtClean="0"/>
              <a:pPr>
                <a:defRPr/>
              </a:pPr>
              <a:t>77</a:t>
            </a:fld>
            <a:endParaRPr lang="en-US"/>
          </a:p>
        </p:txBody>
      </p:sp>
      <p:sp>
        <p:nvSpPr>
          <p:cNvPr id="37" name="TextBox 36"/>
          <p:cNvSpPr txBox="1"/>
          <p:nvPr/>
        </p:nvSpPr>
        <p:spPr>
          <a:xfrm>
            <a:off x="7086600" y="4191000"/>
            <a:ext cx="190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p(dog|a</a:t>
            </a:r>
            <a:r>
              <a:rPr lang="en-US" dirty="0" smtClean="0"/>
              <a:t>) = ?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21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Markov Chain Example:  Text</a:t>
            </a:r>
          </a:p>
        </p:txBody>
      </p:sp>
      <p:sp>
        <p:nvSpPr>
          <p:cNvPr id="39321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914400"/>
            <a:ext cx="8915400" cy="5562600"/>
          </a:xfrm>
        </p:spPr>
        <p:txBody>
          <a:bodyPr/>
          <a:lstStyle/>
          <a:p>
            <a:r>
              <a:rPr lang="en-US" sz="2400" smtClean="0">
                <a:solidFill>
                  <a:schemeClr val="folHlink"/>
                </a:solidFill>
              </a:rPr>
              <a:t>“A dog is a man’s best friend. It’s a dog eat dog world out there.”</a:t>
            </a:r>
          </a:p>
        </p:txBody>
      </p:sp>
      <p:graphicFrame>
        <p:nvGraphicFramePr>
          <p:cNvPr id="393552" name="Group 336"/>
          <p:cNvGraphicFramePr>
            <a:graphicFrameLocks noGrp="1"/>
          </p:cNvGraphicFramePr>
          <p:nvPr/>
        </p:nvGraphicFramePr>
        <p:xfrm>
          <a:off x="2209800" y="1600200"/>
          <a:ext cx="4724400" cy="4023360"/>
        </p:xfrm>
        <a:graphic>
          <a:graphicData uri="http://schemas.openxmlformats.org/drawingml/2006/table">
            <a:tbl>
              <a:tblPr/>
              <a:tblGrid>
                <a:gridCol w="393700"/>
                <a:gridCol w="393700"/>
                <a:gridCol w="393700"/>
                <a:gridCol w="393700"/>
                <a:gridCol w="393700"/>
                <a:gridCol w="393700"/>
                <a:gridCol w="393700"/>
                <a:gridCol w="393700"/>
                <a:gridCol w="393700"/>
                <a:gridCol w="393700"/>
                <a:gridCol w="393700"/>
                <a:gridCol w="393700"/>
              </a:tblGrid>
              <a:tr h="2921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2/3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1/3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21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1/3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1/3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1/3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21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21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21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21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21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21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21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21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21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21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393390" name="Text Box 246"/>
          <p:cNvSpPr txBox="1">
            <a:spLocks noChangeArrowheads="1"/>
          </p:cNvSpPr>
          <p:nvPr/>
        </p:nvSpPr>
        <p:spPr bwMode="auto">
          <a:xfrm>
            <a:off x="1924050" y="1581150"/>
            <a:ext cx="2857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>
                <a:solidFill>
                  <a:srgbClr val="000000"/>
                </a:solidFill>
                <a:latin typeface="Times New Roman" pitchFamily="18" charset="0"/>
              </a:rPr>
              <a:t>a</a:t>
            </a:r>
          </a:p>
        </p:txBody>
      </p:sp>
      <p:sp>
        <p:nvSpPr>
          <p:cNvPr id="393391" name="Text Box 247"/>
          <p:cNvSpPr txBox="1">
            <a:spLocks noChangeArrowheads="1"/>
          </p:cNvSpPr>
          <p:nvPr/>
        </p:nvSpPr>
        <p:spPr bwMode="auto">
          <a:xfrm>
            <a:off x="1644650" y="1900238"/>
            <a:ext cx="565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eaLnBrk="0" hangingPunct="0"/>
            <a:r>
              <a:rPr lang="en-US">
                <a:solidFill>
                  <a:srgbClr val="000000"/>
                </a:solidFill>
              </a:rPr>
              <a:t>dog</a:t>
            </a:r>
          </a:p>
        </p:txBody>
      </p:sp>
      <p:sp>
        <p:nvSpPr>
          <p:cNvPr id="393392" name="Text Box 249"/>
          <p:cNvSpPr txBox="1">
            <a:spLocks noChangeArrowheads="1"/>
          </p:cNvSpPr>
          <p:nvPr/>
        </p:nvSpPr>
        <p:spPr bwMode="auto">
          <a:xfrm>
            <a:off x="1860550" y="2205038"/>
            <a:ext cx="3492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eaLnBrk="0" hangingPunct="0"/>
            <a:r>
              <a:rPr lang="en-US">
                <a:solidFill>
                  <a:srgbClr val="000000"/>
                </a:solidFill>
              </a:rPr>
              <a:t>is</a:t>
            </a:r>
          </a:p>
        </p:txBody>
      </p:sp>
      <p:sp>
        <p:nvSpPr>
          <p:cNvPr id="393393" name="Text Box 250"/>
          <p:cNvSpPr txBox="1">
            <a:spLocks noChangeArrowheads="1"/>
          </p:cNvSpPr>
          <p:nvPr/>
        </p:nvSpPr>
        <p:spPr bwMode="auto">
          <a:xfrm>
            <a:off x="1447800" y="2528888"/>
            <a:ext cx="7937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eaLnBrk="0" hangingPunct="0"/>
            <a:r>
              <a:rPr lang="en-US">
                <a:solidFill>
                  <a:srgbClr val="000000"/>
                </a:solidFill>
              </a:rPr>
              <a:t>man’s</a:t>
            </a:r>
          </a:p>
        </p:txBody>
      </p:sp>
      <p:sp>
        <p:nvSpPr>
          <p:cNvPr id="393394" name="Text Box 251"/>
          <p:cNvSpPr txBox="1">
            <a:spLocks noChangeArrowheads="1"/>
          </p:cNvSpPr>
          <p:nvPr/>
        </p:nvSpPr>
        <p:spPr bwMode="auto">
          <a:xfrm>
            <a:off x="1593850" y="2890838"/>
            <a:ext cx="6159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eaLnBrk="0" hangingPunct="0"/>
            <a:r>
              <a:rPr lang="en-US">
                <a:solidFill>
                  <a:srgbClr val="000000"/>
                </a:solidFill>
              </a:rPr>
              <a:t>best</a:t>
            </a:r>
          </a:p>
        </p:txBody>
      </p:sp>
      <p:sp>
        <p:nvSpPr>
          <p:cNvPr id="393395" name="Text Box 252"/>
          <p:cNvSpPr txBox="1">
            <a:spLocks noChangeArrowheads="1"/>
          </p:cNvSpPr>
          <p:nvPr/>
        </p:nvSpPr>
        <p:spPr bwMode="auto">
          <a:xfrm>
            <a:off x="1454150" y="3271838"/>
            <a:ext cx="7556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eaLnBrk="0" hangingPunct="0"/>
            <a:r>
              <a:rPr lang="en-US">
                <a:solidFill>
                  <a:srgbClr val="000000"/>
                </a:solidFill>
              </a:rPr>
              <a:t>friend</a:t>
            </a:r>
          </a:p>
        </p:txBody>
      </p:sp>
      <p:sp>
        <p:nvSpPr>
          <p:cNvPr id="393396" name="Text Box 253"/>
          <p:cNvSpPr txBox="1">
            <a:spLocks noChangeArrowheads="1"/>
          </p:cNvSpPr>
          <p:nvPr/>
        </p:nvSpPr>
        <p:spPr bwMode="auto">
          <a:xfrm>
            <a:off x="1746250" y="3576638"/>
            <a:ext cx="4635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eaLnBrk="0" hangingPunct="0"/>
            <a:r>
              <a:rPr lang="en-US">
                <a:solidFill>
                  <a:srgbClr val="000000"/>
                </a:solidFill>
              </a:rPr>
              <a:t>it’s</a:t>
            </a:r>
          </a:p>
        </p:txBody>
      </p:sp>
      <p:sp>
        <p:nvSpPr>
          <p:cNvPr id="393397" name="Text Box 254"/>
          <p:cNvSpPr txBox="1">
            <a:spLocks noChangeArrowheads="1"/>
          </p:cNvSpPr>
          <p:nvPr/>
        </p:nvSpPr>
        <p:spPr bwMode="auto">
          <a:xfrm>
            <a:off x="1708150" y="3886200"/>
            <a:ext cx="5016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eaLnBrk="0" hangingPunct="0"/>
            <a:r>
              <a:rPr lang="en-US">
                <a:solidFill>
                  <a:srgbClr val="000000"/>
                </a:solidFill>
              </a:rPr>
              <a:t>eat</a:t>
            </a:r>
          </a:p>
        </p:txBody>
      </p:sp>
      <p:sp>
        <p:nvSpPr>
          <p:cNvPr id="393398" name="Text Box 255"/>
          <p:cNvSpPr txBox="1">
            <a:spLocks noChangeArrowheads="1"/>
          </p:cNvSpPr>
          <p:nvPr/>
        </p:nvSpPr>
        <p:spPr bwMode="auto">
          <a:xfrm>
            <a:off x="1479550" y="4262438"/>
            <a:ext cx="7302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eaLnBrk="0" hangingPunct="0"/>
            <a:r>
              <a:rPr lang="en-US">
                <a:solidFill>
                  <a:srgbClr val="000000"/>
                </a:solidFill>
              </a:rPr>
              <a:t>world</a:t>
            </a:r>
          </a:p>
        </p:txBody>
      </p:sp>
      <p:sp>
        <p:nvSpPr>
          <p:cNvPr id="393399" name="Text Box 256"/>
          <p:cNvSpPr txBox="1">
            <a:spLocks noChangeArrowheads="1"/>
          </p:cNvSpPr>
          <p:nvPr/>
        </p:nvSpPr>
        <p:spPr bwMode="auto">
          <a:xfrm>
            <a:off x="1708150" y="4567238"/>
            <a:ext cx="5016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eaLnBrk="0" hangingPunct="0"/>
            <a:r>
              <a:rPr lang="en-US">
                <a:solidFill>
                  <a:srgbClr val="000000"/>
                </a:solidFill>
              </a:rPr>
              <a:t>out</a:t>
            </a:r>
          </a:p>
        </p:txBody>
      </p:sp>
      <p:sp>
        <p:nvSpPr>
          <p:cNvPr id="393400" name="Text Box 257"/>
          <p:cNvSpPr txBox="1">
            <a:spLocks noChangeArrowheads="1"/>
          </p:cNvSpPr>
          <p:nvPr/>
        </p:nvSpPr>
        <p:spPr bwMode="auto">
          <a:xfrm>
            <a:off x="1504950" y="4948238"/>
            <a:ext cx="7048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eaLnBrk="0" hangingPunct="0"/>
            <a:r>
              <a:rPr lang="en-US">
                <a:solidFill>
                  <a:srgbClr val="000000"/>
                </a:solidFill>
              </a:rPr>
              <a:t>there</a:t>
            </a:r>
          </a:p>
        </p:txBody>
      </p:sp>
      <p:sp>
        <p:nvSpPr>
          <p:cNvPr id="393401" name="Text Box 259"/>
          <p:cNvSpPr txBox="1">
            <a:spLocks noChangeArrowheads="1"/>
          </p:cNvSpPr>
          <p:nvPr/>
        </p:nvSpPr>
        <p:spPr bwMode="auto">
          <a:xfrm rot="5400000">
            <a:off x="2567782" y="5691981"/>
            <a:ext cx="565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eaLnBrk="0" hangingPunct="0"/>
            <a:r>
              <a:rPr lang="en-US">
                <a:solidFill>
                  <a:srgbClr val="000000"/>
                </a:solidFill>
              </a:rPr>
              <a:t>dog</a:t>
            </a:r>
          </a:p>
        </p:txBody>
      </p:sp>
      <p:sp>
        <p:nvSpPr>
          <p:cNvPr id="393402" name="Text Box 260"/>
          <p:cNvSpPr txBox="1">
            <a:spLocks noChangeArrowheads="1"/>
          </p:cNvSpPr>
          <p:nvPr/>
        </p:nvSpPr>
        <p:spPr bwMode="auto">
          <a:xfrm rot="5400000">
            <a:off x="3056732" y="5615781"/>
            <a:ext cx="3492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eaLnBrk="0" hangingPunct="0"/>
            <a:r>
              <a:rPr lang="en-US">
                <a:solidFill>
                  <a:srgbClr val="000000"/>
                </a:solidFill>
              </a:rPr>
              <a:t>is</a:t>
            </a:r>
          </a:p>
        </p:txBody>
      </p:sp>
      <p:sp>
        <p:nvSpPr>
          <p:cNvPr id="393403" name="Text Box 261"/>
          <p:cNvSpPr txBox="1">
            <a:spLocks noChangeArrowheads="1"/>
          </p:cNvSpPr>
          <p:nvPr/>
        </p:nvSpPr>
        <p:spPr bwMode="auto">
          <a:xfrm rot="5400000">
            <a:off x="3215482" y="5838031"/>
            <a:ext cx="7937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eaLnBrk="0" hangingPunct="0"/>
            <a:r>
              <a:rPr lang="en-US">
                <a:solidFill>
                  <a:srgbClr val="000000"/>
                </a:solidFill>
              </a:rPr>
              <a:t>man’s</a:t>
            </a:r>
          </a:p>
        </p:txBody>
      </p:sp>
      <p:sp>
        <p:nvSpPr>
          <p:cNvPr id="393404" name="Text Box 262"/>
          <p:cNvSpPr txBox="1">
            <a:spLocks noChangeArrowheads="1"/>
          </p:cNvSpPr>
          <p:nvPr/>
        </p:nvSpPr>
        <p:spPr bwMode="auto">
          <a:xfrm rot="5400000">
            <a:off x="3685382" y="5749131"/>
            <a:ext cx="6159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eaLnBrk="0" hangingPunct="0"/>
            <a:r>
              <a:rPr lang="en-US">
                <a:solidFill>
                  <a:srgbClr val="000000"/>
                </a:solidFill>
              </a:rPr>
              <a:t>best</a:t>
            </a:r>
          </a:p>
        </p:txBody>
      </p:sp>
      <p:sp>
        <p:nvSpPr>
          <p:cNvPr id="393405" name="Text Box 263"/>
          <p:cNvSpPr txBox="1">
            <a:spLocks noChangeArrowheads="1"/>
          </p:cNvSpPr>
          <p:nvPr/>
        </p:nvSpPr>
        <p:spPr bwMode="auto">
          <a:xfrm rot="5400000">
            <a:off x="3996532" y="5818981"/>
            <a:ext cx="7556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eaLnBrk="0" hangingPunct="0"/>
            <a:r>
              <a:rPr lang="en-US">
                <a:solidFill>
                  <a:srgbClr val="000000"/>
                </a:solidFill>
              </a:rPr>
              <a:t>friend</a:t>
            </a:r>
          </a:p>
        </p:txBody>
      </p:sp>
      <p:sp>
        <p:nvSpPr>
          <p:cNvPr id="393406" name="Text Box 264"/>
          <p:cNvSpPr txBox="1">
            <a:spLocks noChangeArrowheads="1"/>
          </p:cNvSpPr>
          <p:nvPr/>
        </p:nvSpPr>
        <p:spPr bwMode="auto">
          <a:xfrm rot="5400000">
            <a:off x="4523582" y="5672931"/>
            <a:ext cx="4635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eaLnBrk="0" hangingPunct="0"/>
            <a:r>
              <a:rPr lang="en-US">
                <a:solidFill>
                  <a:srgbClr val="000000"/>
                </a:solidFill>
              </a:rPr>
              <a:t>it’s</a:t>
            </a:r>
          </a:p>
        </p:txBody>
      </p:sp>
      <p:sp>
        <p:nvSpPr>
          <p:cNvPr id="393407" name="Text Box 265"/>
          <p:cNvSpPr txBox="1">
            <a:spLocks noChangeArrowheads="1"/>
          </p:cNvSpPr>
          <p:nvPr/>
        </p:nvSpPr>
        <p:spPr bwMode="auto">
          <a:xfrm rot="5400000">
            <a:off x="4961732" y="5691981"/>
            <a:ext cx="5016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eaLnBrk="0" hangingPunct="0"/>
            <a:r>
              <a:rPr lang="en-US">
                <a:solidFill>
                  <a:srgbClr val="000000"/>
                </a:solidFill>
              </a:rPr>
              <a:t>eat</a:t>
            </a:r>
          </a:p>
        </p:txBody>
      </p:sp>
      <p:sp>
        <p:nvSpPr>
          <p:cNvPr id="393408" name="Text Box 266"/>
          <p:cNvSpPr txBox="1">
            <a:spLocks noChangeArrowheads="1"/>
          </p:cNvSpPr>
          <p:nvPr/>
        </p:nvSpPr>
        <p:spPr bwMode="auto">
          <a:xfrm rot="5400000">
            <a:off x="5152232" y="5838031"/>
            <a:ext cx="7302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eaLnBrk="0" hangingPunct="0"/>
            <a:r>
              <a:rPr lang="en-US">
                <a:solidFill>
                  <a:srgbClr val="000000"/>
                </a:solidFill>
              </a:rPr>
              <a:t>world</a:t>
            </a:r>
          </a:p>
        </p:txBody>
      </p:sp>
      <p:sp>
        <p:nvSpPr>
          <p:cNvPr id="393409" name="Text Box 267"/>
          <p:cNvSpPr txBox="1">
            <a:spLocks noChangeArrowheads="1"/>
          </p:cNvSpPr>
          <p:nvPr/>
        </p:nvSpPr>
        <p:spPr bwMode="auto">
          <a:xfrm rot="5400000">
            <a:off x="5647532" y="5691981"/>
            <a:ext cx="5016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eaLnBrk="0" hangingPunct="0"/>
            <a:r>
              <a:rPr lang="en-US">
                <a:solidFill>
                  <a:srgbClr val="000000"/>
                </a:solidFill>
              </a:rPr>
              <a:t>out</a:t>
            </a:r>
          </a:p>
        </p:txBody>
      </p:sp>
      <p:sp>
        <p:nvSpPr>
          <p:cNvPr id="393410" name="Text Box 268"/>
          <p:cNvSpPr txBox="1">
            <a:spLocks noChangeArrowheads="1"/>
          </p:cNvSpPr>
          <p:nvPr/>
        </p:nvSpPr>
        <p:spPr bwMode="auto">
          <a:xfrm rot="5400000">
            <a:off x="6003132" y="5793581"/>
            <a:ext cx="7048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eaLnBrk="0" hangingPunct="0"/>
            <a:r>
              <a:rPr lang="en-US">
                <a:solidFill>
                  <a:srgbClr val="000000"/>
                </a:solidFill>
              </a:rPr>
              <a:t>there</a:t>
            </a:r>
          </a:p>
        </p:txBody>
      </p:sp>
      <p:sp>
        <p:nvSpPr>
          <p:cNvPr id="393411" name="Text Box 269"/>
          <p:cNvSpPr txBox="1">
            <a:spLocks noChangeArrowheads="1"/>
          </p:cNvSpPr>
          <p:nvPr/>
        </p:nvSpPr>
        <p:spPr bwMode="auto">
          <a:xfrm>
            <a:off x="2228850" y="5562600"/>
            <a:ext cx="2857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>
                <a:solidFill>
                  <a:srgbClr val="000000"/>
                </a:solidFill>
                <a:latin typeface="Times New Roman" pitchFamily="18" charset="0"/>
              </a:rPr>
              <a:t>a</a:t>
            </a:r>
          </a:p>
        </p:txBody>
      </p:sp>
      <p:sp>
        <p:nvSpPr>
          <p:cNvPr id="393412" name="Text Box 319"/>
          <p:cNvSpPr txBox="1">
            <a:spLocks noChangeArrowheads="1"/>
          </p:cNvSpPr>
          <p:nvPr/>
        </p:nvSpPr>
        <p:spPr bwMode="auto">
          <a:xfrm>
            <a:off x="6572250" y="5576888"/>
            <a:ext cx="2413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b="1">
                <a:solidFill>
                  <a:srgbClr val="000000"/>
                </a:solidFill>
                <a:latin typeface="Times New Roman" pitchFamily="18" charset="0"/>
              </a:rPr>
              <a:t>.</a:t>
            </a:r>
          </a:p>
        </p:txBody>
      </p:sp>
      <p:sp>
        <p:nvSpPr>
          <p:cNvPr id="393413" name="Text Box 320"/>
          <p:cNvSpPr txBox="1">
            <a:spLocks noChangeArrowheads="1"/>
          </p:cNvSpPr>
          <p:nvPr/>
        </p:nvSpPr>
        <p:spPr bwMode="auto">
          <a:xfrm>
            <a:off x="1968500" y="5257800"/>
            <a:ext cx="2413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b="1">
                <a:solidFill>
                  <a:srgbClr val="000000"/>
                </a:solidFill>
                <a:latin typeface="Times New Roman" pitchFamily="18" charset="0"/>
              </a:rPr>
              <a:t>.</a:t>
            </a:r>
          </a:p>
        </p:txBody>
      </p:sp>
      <p:pic>
        <p:nvPicPr>
          <p:cNvPr id="393414" name="Picture 326" descr="Edittex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115175" y="3313113"/>
            <a:ext cx="1952625" cy="420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3415" name="Picture 328" descr="Edittex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572000" y="6334125"/>
            <a:ext cx="609600" cy="44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3416" name="Picture 330" descr="Edittex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65100" y="3178175"/>
            <a:ext cx="1347788" cy="4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Steve Seitz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34" name="Slide Number Placeholder 3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9ADC756-D83E-4539-84F1-53FAA5281366}" type="slidenum">
              <a:rPr lang="en-US" smtClean="0"/>
              <a:pPr>
                <a:defRPr/>
              </a:pPr>
              <a:t>78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241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Text synthesis</a:t>
            </a:r>
          </a:p>
        </p:txBody>
      </p:sp>
      <p:sp>
        <p:nvSpPr>
          <p:cNvPr id="394242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685800" y="914400"/>
            <a:ext cx="8458200" cy="5257800"/>
          </a:xfrm>
        </p:spPr>
        <p:txBody>
          <a:bodyPr/>
          <a:lstStyle/>
          <a:p>
            <a:pPr marL="533400" indent="-533400"/>
            <a:r>
              <a:rPr lang="en-US" sz="2000" dirty="0" smtClean="0"/>
              <a:t>Create plausible looking poetry, love letters, term papers, etc.</a:t>
            </a:r>
          </a:p>
          <a:p>
            <a:pPr marL="533400" indent="-533400"/>
            <a:r>
              <a:rPr lang="en-US" dirty="0" smtClean="0"/>
              <a:t>Most basic algorithm</a:t>
            </a:r>
          </a:p>
          <a:p>
            <a:pPr marL="838200" lvl="1" indent="-381000">
              <a:buFontTx/>
              <a:buAutoNum type="arabicPeriod"/>
            </a:pPr>
            <a:r>
              <a:rPr lang="en-US" dirty="0" smtClean="0"/>
              <a:t>Build probability histogram</a:t>
            </a:r>
          </a:p>
          <a:p>
            <a:pPr marL="1257300" lvl="2" indent="-342900"/>
            <a:r>
              <a:rPr lang="en-US" dirty="0" smtClean="0"/>
              <a:t>find all blocks of N consecutive words/letters in training documents</a:t>
            </a:r>
          </a:p>
          <a:p>
            <a:pPr marL="1257300" lvl="2" indent="-342900"/>
            <a:r>
              <a:rPr lang="en-US" dirty="0" smtClean="0"/>
              <a:t>compute probability of occurrence</a:t>
            </a:r>
          </a:p>
          <a:p>
            <a:pPr marL="838200" lvl="1" indent="-381000">
              <a:buFontTx/>
              <a:buAutoNum type="arabicPeriod"/>
            </a:pPr>
            <a:r>
              <a:rPr lang="en-US" dirty="0" smtClean="0"/>
              <a:t>Given words  </a:t>
            </a:r>
          </a:p>
          <a:p>
            <a:pPr marL="1257300" lvl="2" indent="-342900"/>
            <a:r>
              <a:rPr lang="en-US" dirty="0" smtClean="0"/>
              <a:t>compute          by sampling from</a:t>
            </a:r>
          </a:p>
          <a:p>
            <a:pPr marL="1257300" lvl="2" indent="-342900"/>
            <a:endParaRPr lang="en-US" dirty="0" smtClean="0"/>
          </a:p>
          <a:p>
            <a:pPr marL="1257300" lvl="2" indent="-342900"/>
            <a:endParaRPr lang="en-US" dirty="0" smtClean="0"/>
          </a:p>
          <a:p>
            <a:pPr marL="1257300" lvl="2" indent="-342900"/>
            <a:endParaRPr lang="en-US" dirty="0" smtClean="0"/>
          </a:p>
        </p:txBody>
      </p:sp>
      <p:pic>
        <p:nvPicPr>
          <p:cNvPr id="394243" name="Picture 1042" descr="Edittex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094038" y="3276600"/>
            <a:ext cx="334962" cy="239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4244" name="Picture 1044" descr="Edittex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138488" y="2960688"/>
            <a:ext cx="2347912" cy="239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4245" name="Picture 1045" descr="Edittex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643563" y="2514600"/>
            <a:ext cx="3200400" cy="363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4246" name="Picture 1047" descr="Edittex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410200" y="3214688"/>
            <a:ext cx="32004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1639888" y="4195763"/>
            <a:ext cx="266700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 b="1">
                <a:solidFill>
                  <a:srgbClr val="FF0000"/>
                </a:solidFill>
              </a:rPr>
              <a:t>WE  NEED</a:t>
            </a:r>
            <a:endParaRPr lang="en-US" sz="2800">
              <a:solidFill>
                <a:srgbClr val="FF0000"/>
              </a:solidFill>
            </a:endParaRPr>
          </a:p>
        </p:txBody>
      </p:sp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4154488" y="4195763"/>
            <a:ext cx="114300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 b="1">
                <a:solidFill>
                  <a:srgbClr val="FF0000"/>
                </a:solidFill>
              </a:rPr>
              <a:t>TO</a:t>
            </a:r>
            <a:endParaRPr lang="en-US" sz="2800">
              <a:solidFill>
                <a:srgbClr val="FF0000"/>
              </a:solidFill>
            </a:endParaRPr>
          </a:p>
        </p:txBody>
      </p:sp>
      <p:sp>
        <p:nvSpPr>
          <p:cNvPr id="11" name="Text Box 6"/>
          <p:cNvSpPr txBox="1">
            <a:spLocks noChangeArrowheads="1"/>
          </p:cNvSpPr>
          <p:nvPr/>
        </p:nvSpPr>
        <p:spPr bwMode="auto">
          <a:xfrm>
            <a:off x="5145088" y="4195763"/>
            <a:ext cx="137160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 b="1">
                <a:solidFill>
                  <a:srgbClr val="FF0000"/>
                </a:solidFill>
              </a:rPr>
              <a:t>EAT</a:t>
            </a:r>
            <a:endParaRPr lang="en-US" sz="2800">
              <a:solidFill>
                <a:srgbClr val="FF0000"/>
              </a:solidFill>
            </a:endParaRPr>
          </a:p>
        </p:txBody>
      </p:sp>
      <p:sp>
        <p:nvSpPr>
          <p:cNvPr id="12" name="Text Box 7"/>
          <p:cNvSpPr txBox="1">
            <a:spLocks noChangeArrowheads="1"/>
          </p:cNvSpPr>
          <p:nvPr/>
        </p:nvSpPr>
        <p:spPr bwMode="auto">
          <a:xfrm>
            <a:off x="6364288" y="4195763"/>
            <a:ext cx="167640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 b="1">
                <a:solidFill>
                  <a:srgbClr val="FF0000"/>
                </a:solidFill>
              </a:rPr>
              <a:t>CAKE</a:t>
            </a:r>
            <a:endParaRPr lang="en-US" sz="2800">
              <a:solidFill>
                <a:srgbClr val="FF0000"/>
              </a:solidFill>
            </a:endParaRP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219075" y="2881313"/>
            <a:ext cx="8551863" cy="1277937"/>
          </a:xfrm>
          <a:prstGeom prst="rect">
            <a:avLst/>
          </a:prstGeom>
          <a:solidFill>
            <a:schemeClr val="bg1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pPr algn="ctr" eaLnBrk="0" hangingPunct="0"/>
            <a:endParaRPr lang="en-US" sz="2400">
              <a:latin typeface="Times New Roman" pitchFamily="18" charset="0"/>
            </a:endParaRPr>
          </a:p>
        </p:txBody>
      </p:sp>
      <p:sp>
        <p:nvSpPr>
          <p:cNvPr id="14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Steve Seitz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9ADC756-D83E-4539-84F1-53FAA5281366}" type="slidenum">
              <a:rPr lang="en-US" smtClean="0"/>
              <a:pPr>
                <a:defRPr/>
              </a:pPr>
              <a:t>79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2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2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2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24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24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4242" grpId="0" build="p" bldLvl="2"/>
      <p:bldP spid="9" grpId="0" autoUpdateAnimBg="0"/>
      <p:bldP spid="10" grpId="0" autoUpdateAnimBg="0"/>
      <p:bldP spid="11" grpId="0" autoUpdateAnimBg="0"/>
      <p:bldP spid="12" grpId="0" autoUpdateAnimBg="0"/>
      <p:bldP spid="13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Today: Texture</a:t>
            </a:r>
          </a:p>
        </p:txBody>
      </p:sp>
      <p:pic>
        <p:nvPicPr>
          <p:cNvPr id="86018" name="Picture 2"/>
          <p:cNvPicPr>
            <a:picLocks noChangeAspect="1" noChangeArrowheads="1"/>
          </p:cNvPicPr>
          <p:nvPr/>
        </p:nvPicPr>
        <p:blipFill>
          <a:blip r:embed="rId3" cstate="print"/>
          <a:srcRect l="21802" t="27486" r="22749" b="32732"/>
          <a:stretch>
            <a:fillRect/>
          </a:stretch>
        </p:blipFill>
        <p:spPr bwMode="auto">
          <a:xfrm>
            <a:off x="838200" y="1676400"/>
            <a:ext cx="7456488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6019" name="TextBox 3"/>
          <p:cNvSpPr txBox="1">
            <a:spLocks noChangeArrowheads="1"/>
          </p:cNvSpPr>
          <p:nvPr/>
        </p:nvSpPr>
        <p:spPr bwMode="auto">
          <a:xfrm>
            <a:off x="2667000" y="5257800"/>
            <a:ext cx="55626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2800"/>
              <a:t>What defines a texture?</a:t>
            </a:r>
          </a:p>
        </p:txBody>
      </p:sp>
      <p:sp>
        <p:nvSpPr>
          <p:cNvPr id="5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6C3202-6032-4398-816A-8AC20E230ECE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3800" dirty="0" smtClean="0">
                <a:latin typeface="Arial" pitchFamily="34" charset="0"/>
                <a:cs typeface="Arial" pitchFamily="34" charset="0"/>
              </a:rPr>
              <a:t>Text synthesis</a:t>
            </a:r>
          </a:p>
        </p:txBody>
      </p:sp>
      <p:sp>
        <p:nvSpPr>
          <p:cNvPr id="140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092200"/>
            <a:ext cx="8077200" cy="47244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3000" dirty="0" smtClean="0">
                <a:latin typeface="Arial" charset="0"/>
                <a:cs typeface="Arial" charset="0"/>
              </a:rPr>
              <a:t>Results:</a:t>
            </a:r>
          </a:p>
          <a:p>
            <a:pPr lvl="1" eaLnBrk="1" hangingPunct="1">
              <a:lnSpc>
                <a:spcPct val="90000"/>
              </a:lnSpc>
              <a:spcAft>
                <a:spcPts val="600"/>
              </a:spcAft>
            </a:pPr>
            <a:r>
              <a:rPr lang="en-US" sz="3000" i="1" dirty="0" smtClean="0">
                <a:latin typeface="Arial" charset="0"/>
                <a:cs typeface="Arial" charset="0"/>
              </a:rPr>
              <a:t> “As I've commented before, really relating to someone involves standing next to impossible.”</a:t>
            </a:r>
          </a:p>
          <a:p>
            <a:pPr lvl="1" eaLnBrk="1" hangingPunct="1">
              <a:lnSpc>
                <a:spcPct val="90000"/>
              </a:lnSpc>
              <a:spcAft>
                <a:spcPts val="600"/>
              </a:spcAft>
            </a:pPr>
            <a:r>
              <a:rPr lang="en-US" sz="3000" i="1" dirty="0" smtClean="0">
                <a:latin typeface="Arial" charset="0"/>
                <a:cs typeface="Arial" charset="0"/>
              </a:rPr>
              <a:t>"One morning I shot an elephant in my arms and kissed him.”</a:t>
            </a:r>
          </a:p>
          <a:p>
            <a:pPr lvl="1" eaLnBrk="1" hangingPunct="1">
              <a:lnSpc>
                <a:spcPct val="90000"/>
              </a:lnSpc>
              <a:spcAft>
                <a:spcPts val="600"/>
              </a:spcAft>
            </a:pPr>
            <a:r>
              <a:rPr lang="en-US" sz="3000" i="1" dirty="0" smtClean="0">
                <a:latin typeface="Arial" charset="0"/>
                <a:cs typeface="Arial" charset="0"/>
              </a:rPr>
              <a:t>"I spent an interesting evening recently with a grain of salt"</a:t>
            </a:r>
            <a:endParaRPr lang="en-US" sz="3000" b="1" i="1" dirty="0" smtClean="0">
              <a:latin typeface="Arial" charset="0"/>
              <a:cs typeface="Arial" charset="0"/>
            </a:endParaRPr>
          </a:p>
        </p:txBody>
      </p:sp>
      <p:sp>
        <p:nvSpPr>
          <p:cNvPr id="395267" name="Text Box 4"/>
          <p:cNvSpPr txBox="1">
            <a:spLocks noChangeArrowheads="1"/>
          </p:cNvSpPr>
          <p:nvPr/>
        </p:nvSpPr>
        <p:spPr bwMode="auto">
          <a:xfrm>
            <a:off x="152400" y="6094413"/>
            <a:ext cx="91440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>
                <a:cs typeface="Arial" charset="0"/>
              </a:rPr>
              <a:t>Dewdney, “A potpourri of programmed prose and prosody”  </a:t>
            </a:r>
            <a:r>
              <a:rPr lang="en-US" i="1">
                <a:cs typeface="Arial" charset="0"/>
              </a:rPr>
              <a:t>Scientific American, </a:t>
            </a:r>
            <a:r>
              <a:rPr lang="en-US">
                <a:cs typeface="Arial" charset="0"/>
              </a:rPr>
              <a:t>1989.</a:t>
            </a:r>
          </a:p>
        </p:txBody>
      </p:sp>
      <p:sp>
        <p:nvSpPr>
          <p:cNvPr id="395268" name="Rectangle 4"/>
          <p:cNvSpPr>
            <a:spLocks noChangeArrowheads="1"/>
          </p:cNvSpPr>
          <p:nvPr/>
        </p:nvSpPr>
        <p:spPr bwMode="auto">
          <a:xfrm>
            <a:off x="0" y="6581775"/>
            <a:ext cx="2693987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200" dirty="0"/>
              <a:t>Slide from </a:t>
            </a:r>
            <a:r>
              <a:rPr lang="en-US" sz="1200" dirty="0" err="1"/>
              <a:t>Alyosha</a:t>
            </a:r>
            <a:r>
              <a:rPr lang="en-US" sz="1200" dirty="0"/>
              <a:t> </a:t>
            </a:r>
            <a:r>
              <a:rPr lang="en-US" sz="1200" dirty="0" err="1"/>
              <a:t>Efros</a:t>
            </a:r>
            <a:r>
              <a:rPr lang="en-US" sz="1200" dirty="0"/>
              <a:t>, ICCV 1999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400800"/>
            <a:ext cx="1905000" cy="457200"/>
          </a:xfrm>
        </p:spPr>
        <p:txBody>
          <a:bodyPr/>
          <a:lstStyle/>
          <a:p>
            <a:pPr>
              <a:defRPr/>
            </a:pPr>
            <a:fld id="{25560361-E713-45F5-92F3-CA6A9EAD6DD0}" type="slidenum">
              <a:rPr lang="en-US" smtClean="0"/>
              <a:pPr>
                <a:defRPr/>
              </a:pPr>
              <a:t>80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0291" grpId="0" build="p" bldLvl="2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31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smtClean="0"/>
              <a:t>Synthesizing Computer Vision text</a:t>
            </a:r>
          </a:p>
        </p:txBody>
      </p:sp>
      <p:sp>
        <p:nvSpPr>
          <p:cNvPr id="397314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953000" cy="4525963"/>
          </a:xfrm>
        </p:spPr>
        <p:txBody>
          <a:bodyPr/>
          <a:lstStyle/>
          <a:p>
            <a:endParaRPr lang="en-US" dirty="0" smtClean="0"/>
          </a:p>
          <a:p>
            <a:r>
              <a:rPr lang="en-US" sz="2800" dirty="0" smtClean="0"/>
              <a:t>What do we get if we extract the probabilities from a chapter on Linear Filters, and then synthesize new statements?</a:t>
            </a:r>
          </a:p>
        </p:txBody>
      </p:sp>
      <p:pic>
        <p:nvPicPr>
          <p:cNvPr id="397315" name="Picture 1" descr="http://ecx.images-amazon.com/images/I/51Q8RE6V9VL._SS500_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57800" y="1828800"/>
            <a:ext cx="3657600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7316" name="TextBox 4"/>
          <p:cNvSpPr txBox="1">
            <a:spLocks noChangeArrowheads="1"/>
          </p:cNvSpPr>
          <p:nvPr/>
        </p:nvSpPr>
        <p:spPr bwMode="auto">
          <a:xfrm>
            <a:off x="228600" y="5715000"/>
            <a:ext cx="87630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dirty="0"/>
              <a:t>Check out </a:t>
            </a:r>
            <a:r>
              <a:rPr lang="en-US" dirty="0" err="1"/>
              <a:t>Yisong</a:t>
            </a:r>
            <a:r>
              <a:rPr lang="en-US" dirty="0"/>
              <a:t> </a:t>
            </a:r>
            <a:r>
              <a:rPr lang="en-US" dirty="0" err="1"/>
              <a:t>Yue’s</a:t>
            </a:r>
            <a:r>
              <a:rPr lang="en-US" dirty="0"/>
              <a:t> website implementing text generation: build your own text Markov Chain for a given text corpus.  </a:t>
            </a:r>
            <a:r>
              <a:rPr lang="en-US" dirty="0">
                <a:hlinkClick r:id="rId4"/>
              </a:rPr>
              <a:t>http://www.yisongyue.com/shaney/index.php</a:t>
            </a:r>
            <a:endParaRPr lang="en-US" dirty="0"/>
          </a:p>
          <a:p>
            <a:pPr eaLnBrk="0" hangingPunct="0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0" y="6561348"/>
            <a:ext cx="34918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Slide credit: Kristen </a:t>
            </a:r>
            <a:r>
              <a:rPr lang="en-US" sz="1200" dirty="0" err="1" smtClean="0"/>
              <a:t>Grauman</a:t>
            </a:r>
            <a:endParaRPr lang="en-US" sz="12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6C3202-6032-4398-816A-8AC20E230ECE}" type="slidenum">
              <a:rPr lang="en-US" smtClean="0"/>
              <a:pPr>
                <a:defRPr/>
              </a:pPr>
              <a:t>81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337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b="1" smtClean="0"/>
              <a:t>Synthesized</a:t>
            </a:r>
            <a:r>
              <a:rPr lang="en-US" smtClean="0"/>
              <a:t> text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4525963"/>
          </a:xfrm>
        </p:spPr>
        <p:txBody>
          <a:bodyPr/>
          <a:lstStyle/>
          <a:p>
            <a:pPr>
              <a:spcAft>
                <a:spcPts val="300"/>
              </a:spcAft>
            </a:pPr>
            <a:r>
              <a:rPr lang="en-US" sz="2400" smtClean="0"/>
              <a:t>This means we cannot obtain a separate copy of the best studied regions in the sum. </a:t>
            </a:r>
          </a:p>
          <a:p>
            <a:pPr>
              <a:spcAft>
                <a:spcPts val="300"/>
              </a:spcAft>
            </a:pPr>
            <a:r>
              <a:rPr lang="en-US" sz="2400" smtClean="0"/>
              <a:t>All this activity will result in the primate visual system.</a:t>
            </a:r>
          </a:p>
          <a:p>
            <a:pPr>
              <a:spcAft>
                <a:spcPts val="300"/>
              </a:spcAft>
            </a:pPr>
            <a:r>
              <a:rPr lang="en-US" sz="2400" smtClean="0"/>
              <a:t>The response is also Gaussian, and hence isn’t bandlimited. </a:t>
            </a:r>
          </a:p>
          <a:p>
            <a:pPr>
              <a:spcAft>
                <a:spcPts val="300"/>
              </a:spcAft>
            </a:pPr>
            <a:r>
              <a:rPr lang="en-US" sz="2400" smtClean="0"/>
              <a:t>Instead, we need to know only its response to any data vector, we need to apply a low pass filter that strongly reduces the content of the Fourier transform of a very large standard deviation.</a:t>
            </a:r>
          </a:p>
          <a:p>
            <a:pPr>
              <a:spcAft>
                <a:spcPts val="300"/>
              </a:spcAft>
            </a:pPr>
            <a:r>
              <a:rPr lang="en-US" sz="2400" smtClean="0"/>
              <a:t>It is clear how this integral exist (it is sufficient for all pixels within a 2k +1 × 2k +1 × 2k +1 × 2k + 1 — required for the images separately. </a:t>
            </a:r>
          </a:p>
          <a:p>
            <a:pPr>
              <a:spcAft>
                <a:spcPts val="300"/>
              </a:spcAft>
              <a:buFontTx/>
              <a:buNone/>
            </a:pPr>
            <a:r>
              <a:rPr lang="en-US" sz="2400" smtClean="0"/>
              <a:t/>
            </a:r>
            <a:br>
              <a:rPr lang="en-US" sz="2400" smtClean="0"/>
            </a:br>
            <a:endParaRPr lang="en-US" sz="2400" smtClean="0"/>
          </a:p>
        </p:txBody>
      </p:sp>
      <p:sp>
        <p:nvSpPr>
          <p:cNvPr id="4" name="TextBox 3"/>
          <p:cNvSpPr txBox="1"/>
          <p:nvPr/>
        </p:nvSpPr>
        <p:spPr>
          <a:xfrm>
            <a:off x="0" y="6561348"/>
            <a:ext cx="34918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Slide credit: Kristen </a:t>
            </a:r>
            <a:r>
              <a:rPr lang="en-US" sz="1200" dirty="0" err="1" smtClean="0"/>
              <a:t>Grauman</a:t>
            </a:r>
            <a:endParaRPr lang="en-US" sz="12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6C3202-6032-4398-816A-8AC20E230ECE}" type="slidenum">
              <a:rPr lang="en-US" smtClean="0"/>
              <a:pPr>
                <a:defRPr/>
              </a:pPr>
              <a:t>82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38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Markov Random Field</a:t>
            </a:r>
          </a:p>
        </p:txBody>
      </p:sp>
      <p:sp>
        <p:nvSpPr>
          <p:cNvPr id="400386" name="Rectangle 4"/>
          <p:cNvSpPr>
            <a:spLocks noChangeArrowheads="1"/>
          </p:cNvSpPr>
          <p:nvPr/>
        </p:nvSpPr>
        <p:spPr bwMode="auto">
          <a:xfrm>
            <a:off x="685800" y="990600"/>
            <a:ext cx="7772400" cy="2514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7" tIns="44450" rIns="90487" bIns="44450"/>
          <a:lstStyle/>
          <a:p>
            <a:pPr marL="342900" indent="-342900" eaLnBrk="0" hangingPunct="0">
              <a:spcBef>
                <a:spcPct val="20000"/>
              </a:spcBef>
            </a:pPr>
            <a:r>
              <a:rPr lang="en-US" sz="2800" dirty="0">
                <a:solidFill>
                  <a:srgbClr val="000000"/>
                </a:solidFill>
              </a:rPr>
              <a:t>A Markov random field (MRF) </a:t>
            </a:r>
          </a:p>
          <a:p>
            <a:pPr marL="742950" lvl="1" indent="-285750" eaLnBrk="0" hangingPunct="0">
              <a:spcBef>
                <a:spcPct val="20000"/>
              </a:spcBef>
              <a:buFontTx/>
              <a:buChar char="•"/>
            </a:pPr>
            <a:r>
              <a:rPr lang="en-US" sz="2000" dirty="0">
                <a:solidFill>
                  <a:srgbClr val="000000"/>
                </a:solidFill>
              </a:rPr>
              <a:t>generalization of Markov chains to two or more dimensions.</a:t>
            </a:r>
          </a:p>
          <a:p>
            <a:pPr marL="342900" indent="-342900" eaLnBrk="0" hangingPunct="0">
              <a:spcBef>
                <a:spcPct val="20000"/>
              </a:spcBef>
            </a:pPr>
            <a:r>
              <a:rPr lang="en-US" sz="2800" dirty="0">
                <a:solidFill>
                  <a:srgbClr val="000000"/>
                </a:solidFill>
              </a:rPr>
              <a:t>First-order MRF:</a:t>
            </a:r>
          </a:p>
          <a:p>
            <a:pPr marL="742950" lvl="1" indent="-285750" eaLnBrk="0" hangingPunct="0">
              <a:spcBef>
                <a:spcPct val="20000"/>
              </a:spcBef>
              <a:buFontTx/>
              <a:buChar char="•"/>
            </a:pPr>
            <a:r>
              <a:rPr lang="en-US" sz="2000" dirty="0">
                <a:solidFill>
                  <a:srgbClr val="000000"/>
                </a:solidFill>
              </a:rPr>
              <a:t>probability that pixel </a:t>
            </a:r>
            <a:r>
              <a:rPr lang="en-US" sz="2000" i="1" dirty="0">
                <a:solidFill>
                  <a:srgbClr val="000000"/>
                </a:solidFill>
              </a:rPr>
              <a:t>X</a:t>
            </a:r>
            <a:r>
              <a:rPr lang="en-US" sz="2000" dirty="0">
                <a:solidFill>
                  <a:srgbClr val="000000"/>
                </a:solidFill>
              </a:rPr>
              <a:t> takes a certain value given the values of neighbors </a:t>
            </a:r>
            <a:r>
              <a:rPr lang="en-US" sz="2000" i="1" dirty="0">
                <a:solidFill>
                  <a:srgbClr val="000000"/>
                </a:solidFill>
              </a:rPr>
              <a:t>A</a:t>
            </a:r>
            <a:r>
              <a:rPr lang="en-US" sz="2000" dirty="0">
                <a:solidFill>
                  <a:srgbClr val="000000"/>
                </a:solidFill>
              </a:rPr>
              <a:t>, </a:t>
            </a:r>
            <a:r>
              <a:rPr lang="en-US" sz="2000" i="1" dirty="0">
                <a:solidFill>
                  <a:srgbClr val="000000"/>
                </a:solidFill>
              </a:rPr>
              <a:t>B</a:t>
            </a:r>
            <a:r>
              <a:rPr lang="en-US" sz="2000" dirty="0">
                <a:solidFill>
                  <a:srgbClr val="000000"/>
                </a:solidFill>
              </a:rPr>
              <a:t>, </a:t>
            </a:r>
            <a:r>
              <a:rPr lang="en-US" sz="2000" i="1" dirty="0">
                <a:solidFill>
                  <a:srgbClr val="000000"/>
                </a:solidFill>
              </a:rPr>
              <a:t>C</a:t>
            </a:r>
            <a:r>
              <a:rPr lang="en-US" sz="2000" dirty="0">
                <a:solidFill>
                  <a:srgbClr val="000000"/>
                </a:solidFill>
              </a:rPr>
              <a:t>, and </a:t>
            </a:r>
            <a:r>
              <a:rPr lang="en-US" sz="2000" i="1" dirty="0">
                <a:solidFill>
                  <a:srgbClr val="000000"/>
                </a:solidFill>
              </a:rPr>
              <a:t>D</a:t>
            </a:r>
            <a:r>
              <a:rPr lang="en-US" sz="2000" dirty="0">
                <a:solidFill>
                  <a:srgbClr val="000000"/>
                </a:solidFill>
              </a:rPr>
              <a:t>:</a:t>
            </a:r>
          </a:p>
        </p:txBody>
      </p:sp>
      <p:grpSp>
        <p:nvGrpSpPr>
          <p:cNvPr id="400387" name="Group 32"/>
          <p:cNvGrpSpPr>
            <a:grpSpLocks/>
          </p:cNvGrpSpPr>
          <p:nvPr/>
        </p:nvGrpSpPr>
        <p:grpSpPr bwMode="auto">
          <a:xfrm>
            <a:off x="4953000" y="2743200"/>
            <a:ext cx="1371600" cy="1371600"/>
            <a:chOff x="4464" y="1488"/>
            <a:chExt cx="864" cy="864"/>
          </a:xfrm>
        </p:grpSpPr>
        <p:sp>
          <p:nvSpPr>
            <p:cNvPr id="400390" name="Rectangle 5"/>
            <p:cNvSpPr>
              <a:spLocks noChangeArrowheads="1"/>
            </p:cNvSpPr>
            <p:nvPr/>
          </p:nvSpPr>
          <p:spPr bwMode="auto">
            <a:xfrm>
              <a:off x="4464" y="1776"/>
              <a:ext cx="288" cy="288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>
                <a:lnSpc>
                  <a:spcPct val="90000"/>
                </a:lnSpc>
              </a:pPr>
              <a:r>
                <a:rPr lang="en-US" b="1" i="1">
                  <a:solidFill>
                    <a:srgbClr val="000000"/>
                  </a:solidFill>
                  <a:latin typeface="Times" pitchFamily="18" charset="0"/>
                </a:rPr>
                <a:t>D</a:t>
              </a:r>
            </a:p>
          </p:txBody>
        </p:sp>
        <p:sp>
          <p:nvSpPr>
            <p:cNvPr id="400391" name="Rectangle 6"/>
            <p:cNvSpPr>
              <a:spLocks noChangeArrowheads="1"/>
            </p:cNvSpPr>
            <p:nvPr/>
          </p:nvSpPr>
          <p:spPr bwMode="auto">
            <a:xfrm>
              <a:off x="4752" y="2064"/>
              <a:ext cx="288" cy="288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>
                <a:lnSpc>
                  <a:spcPct val="90000"/>
                </a:lnSpc>
              </a:pPr>
              <a:r>
                <a:rPr lang="en-US" b="1" i="1">
                  <a:solidFill>
                    <a:srgbClr val="000000"/>
                  </a:solidFill>
                  <a:latin typeface="Times" pitchFamily="18" charset="0"/>
                </a:rPr>
                <a:t>C</a:t>
              </a:r>
            </a:p>
          </p:txBody>
        </p:sp>
        <p:sp>
          <p:nvSpPr>
            <p:cNvPr id="400392" name="Rectangle 7"/>
            <p:cNvSpPr>
              <a:spLocks noChangeArrowheads="1"/>
            </p:cNvSpPr>
            <p:nvPr/>
          </p:nvSpPr>
          <p:spPr bwMode="auto">
            <a:xfrm>
              <a:off x="4752" y="1776"/>
              <a:ext cx="288" cy="288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>
                <a:lnSpc>
                  <a:spcPct val="90000"/>
                </a:lnSpc>
              </a:pPr>
              <a:r>
                <a:rPr lang="en-US" b="1" i="1">
                  <a:solidFill>
                    <a:srgbClr val="000000"/>
                  </a:solidFill>
                  <a:latin typeface="Times" pitchFamily="18" charset="0"/>
                </a:rPr>
                <a:t>X</a:t>
              </a:r>
            </a:p>
          </p:txBody>
        </p:sp>
        <p:sp>
          <p:nvSpPr>
            <p:cNvPr id="400393" name="Rectangle 8"/>
            <p:cNvSpPr>
              <a:spLocks noChangeArrowheads="1"/>
            </p:cNvSpPr>
            <p:nvPr/>
          </p:nvSpPr>
          <p:spPr bwMode="auto">
            <a:xfrm>
              <a:off x="4752" y="1488"/>
              <a:ext cx="288" cy="288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>
                <a:lnSpc>
                  <a:spcPct val="90000"/>
                </a:lnSpc>
              </a:pPr>
              <a:r>
                <a:rPr lang="en-US" b="1" i="1">
                  <a:solidFill>
                    <a:srgbClr val="000000"/>
                  </a:solidFill>
                  <a:latin typeface="Times" pitchFamily="18" charset="0"/>
                </a:rPr>
                <a:t>A</a:t>
              </a:r>
            </a:p>
          </p:txBody>
        </p:sp>
        <p:sp>
          <p:nvSpPr>
            <p:cNvPr id="400394" name="Rectangle 9"/>
            <p:cNvSpPr>
              <a:spLocks noChangeArrowheads="1"/>
            </p:cNvSpPr>
            <p:nvPr/>
          </p:nvSpPr>
          <p:spPr bwMode="auto">
            <a:xfrm>
              <a:off x="5040" y="1776"/>
              <a:ext cx="288" cy="288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>
                <a:lnSpc>
                  <a:spcPct val="90000"/>
                </a:lnSpc>
              </a:pPr>
              <a:r>
                <a:rPr lang="en-US" b="1" i="1">
                  <a:solidFill>
                    <a:srgbClr val="000000"/>
                  </a:solidFill>
                  <a:latin typeface="Times" pitchFamily="18" charset="0"/>
                </a:rPr>
                <a:t>B</a:t>
              </a:r>
            </a:p>
          </p:txBody>
        </p:sp>
      </p:grpSp>
      <p:pic>
        <p:nvPicPr>
          <p:cNvPr id="400388" name="Picture 36" descr="Edittex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33588" y="3360738"/>
            <a:ext cx="2157412" cy="296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tangle 4"/>
          <p:cNvSpPr>
            <a:spLocks noChangeArrowheads="1"/>
          </p:cNvSpPr>
          <p:nvPr/>
        </p:nvSpPr>
        <p:spPr bwMode="auto">
          <a:xfrm>
            <a:off x="0" y="6581775"/>
            <a:ext cx="180981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200" dirty="0"/>
              <a:t>Slide</a:t>
            </a:r>
            <a:r>
              <a:rPr lang="en-US" sz="1200" dirty="0" smtClean="0"/>
              <a:t> credit: Steve Seitz</a:t>
            </a:r>
            <a:endParaRPr lang="en-US" sz="1200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9ADC756-D83E-4539-84F1-53FAA5281366}" type="slidenum">
              <a:rPr lang="en-US" smtClean="0"/>
              <a:pPr>
                <a:defRPr/>
              </a:pPr>
              <a:t>83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3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3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3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38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0386" grpId="0" build="p" bldLvl="2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43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Texture Synthesis </a:t>
            </a:r>
            <a:r>
              <a:rPr lang="en-US" sz="2400" smtClean="0">
                <a:hlinkClick r:id="rId3"/>
              </a:rPr>
              <a:t>[Efros &amp; Leung, ICCV 99]</a:t>
            </a:r>
            <a:endParaRPr lang="en-US" sz="2400" smtClean="0"/>
          </a:p>
        </p:txBody>
      </p:sp>
      <p:sp>
        <p:nvSpPr>
          <p:cNvPr id="40243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Can apply 2D version of text synthesis</a:t>
            </a:r>
          </a:p>
        </p:txBody>
      </p:sp>
      <p:pic>
        <p:nvPicPr>
          <p:cNvPr id="402436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71600" y="3525881"/>
            <a:ext cx="2835171" cy="2835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2437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66713" y="1833821"/>
            <a:ext cx="1316477" cy="12064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2438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937229" y="3525881"/>
            <a:ext cx="2835171" cy="2835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2439" name="Picture 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755728" y="1844826"/>
            <a:ext cx="1272456" cy="12353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2440" name="Freeform 9"/>
          <p:cNvSpPr>
            <a:spLocks noChangeArrowheads="1"/>
          </p:cNvSpPr>
          <p:nvPr/>
        </p:nvSpPr>
        <p:spPr bwMode="auto">
          <a:xfrm>
            <a:off x="2692203" y="3122813"/>
            <a:ext cx="326024" cy="326031"/>
          </a:xfrm>
          <a:custGeom>
            <a:avLst/>
            <a:gdLst>
              <a:gd name="T0" fmla="*/ 9 w 1051"/>
              <a:gd name="T1" fmla="*/ 0 h 1051"/>
              <a:gd name="T2" fmla="*/ 3 w 1051"/>
              <a:gd name="T3" fmla="*/ 0 h 1051"/>
              <a:gd name="T4" fmla="*/ 3 w 1051"/>
              <a:gd name="T5" fmla="*/ 9 h 1051"/>
              <a:gd name="T6" fmla="*/ 0 w 1051"/>
              <a:gd name="T7" fmla="*/ 9 h 1051"/>
              <a:gd name="T8" fmla="*/ 6 w 1051"/>
              <a:gd name="T9" fmla="*/ 12 h 1051"/>
              <a:gd name="T10" fmla="*/ 12 w 1051"/>
              <a:gd name="T11" fmla="*/ 9 h 1051"/>
              <a:gd name="T12" fmla="*/ 9 w 1051"/>
              <a:gd name="T13" fmla="*/ 9 h 1051"/>
              <a:gd name="T14" fmla="*/ 9 w 1051"/>
              <a:gd name="T15" fmla="*/ 0 h 1051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051"/>
              <a:gd name="T25" fmla="*/ 0 h 1051"/>
              <a:gd name="T26" fmla="*/ 1051 w 1051"/>
              <a:gd name="T27" fmla="*/ 1051 h 1051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051" h="1051">
                <a:moveTo>
                  <a:pt x="787" y="0"/>
                </a:moveTo>
                <a:lnTo>
                  <a:pt x="263" y="0"/>
                </a:lnTo>
                <a:lnTo>
                  <a:pt x="263" y="787"/>
                </a:lnTo>
                <a:lnTo>
                  <a:pt x="0" y="787"/>
                </a:lnTo>
                <a:lnTo>
                  <a:pt x="525" y="1050"/>
                </a:lnTo>
                <a:lnTo>
                  <a:pt x="1050" y="787"/>
                </a:lnTo>
                <a:lnTo>
                  <a:pt x="787" y="787"/>
                </a:lnTo>
                <a:lnTo>
                  <a:pt x="787" y="0"/>
                </a:lnTo>
              </a:path>
            </a:pathLst>
          </a:custGeom>
          <a:solidFill>
            <a:schemeClr val="tx1"/>
          </a:solidFill>
          <a:ln w="144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02441" name="Freeform 10"/>
          <p:cNvSpPr>
            <a:spLocks noChangeArrowheads="1"/>
          </p:cNvSpPr>
          <p:nvPr/>
        </p:nvSpPr>
        <p:spPr bwMode="auto">
          <a:xfrm>
            <a:off x="6257833" y="3154453"/>
            <a:ext cx="326024" cy="312274"/>
          </a:xfrm>
          <a:custGeom>
            <a:avLst/>
            <a:gdLst>
              <a:gd name="T0" fmla="*/ 9 w 1051"/>
              <a:gd name="T1" fmla="*/ 0 h 1006"/>
              <a:gd name="T2" fmla="*/ 3 w 1051"/>
              <a:gd name="T3" fmla="*/ 0 h 1006"/>
              <a:gd name="T4" fmla="*/ 3 w 1051"/>
              <a:gd name="T5" fmla="*/ 9 h 1006"/>
              <a:gd name="T6" fmla="*/ 0 w 1051"/>
              <a:gd name="T7" fmla="*/ 9 h 1006"/>
              <a:gd name="T8" fmla="*/ 6 w 1051"/>
              <a:gd name="T9" fmla="*/ 12 h 1006"/>
              <a:gd name="T10" fmla="*/ 12 w 1051"/>
              <a:gd name="T11" fmla="*/ 9 h 1006"/>
              <a:gd name="T12" fmla="*/ 9 w 1051"/>
              <a:gd name="T13" fmla="*/ 9 h 1006"/>
              <a:gd name="T14" fmla="*/ 9 w 1051"/>
              <a:gd name="T15" fmla="*/ 0 h 100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051"/>
              <a:gd name="T25" fmla="*/ 0 h 1006"/>
              <a:gd name="T26" fmla="*/ 1051 w 1051"/>
              <a:gd name="T27" fmla="*/ 1006 h 100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051" h="1006">
                <a:moveTo>
                  <a:pt x="787" y="0"/>
                </a:moveTo>
                <a:lnTo>
                  <a:pt x="263" y="0"/>
                </a:lnTo>
                <a:lnTo>
                  <a:pt x="263" y="754"/>
                </a:lnTo>
                <a:lnTo>
                  <a:pt x="0" y="754"/>
                </a:lnTo>
                <a:lnTo>
                  <a:pt x="525" y="1005"/>
                </a:lnTo>
                <a:lnTo>
                  <a:pt x="1050" y="754"/>
                </a:lnTo>
                <a:lnTo>
                  <a:pt x="787" y="754"/>
                </a:lnTo>
                <a:lnTo>
                  <a:pt x="787" y="0"/>
                </a:lnTo>
              </a:path>
            </a:pathLst>
          </a:custGeom>
          <a:solidFill>
            <a:schemeClr val="tx1"/>
          </a:solidFill>
          <a:ln w="144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02442" name="Text Box 11"/>
          <p:cNvSpPr txBox="1">
            <a:spLocks noChangeArrowheads="1"/>
          </p:cNvSpPr>
          <p:nvPr/>
        </p:nvSpPr>
        <p:spPr bwMode="auto">
          <a:xfrm>
            <a:off x="2429458" y="1371600"/>
            <a:ext cx="182959" cy="4567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02443" name="Text Box 12"/>
          <p:cNvSpPr txBox="1">
            <a:spLocks noChangeArrowheads="1"/>
          </p:cNvSpPr>
          <p:nvPr/>
        </p:nvSpPr>
        <p:spPr bwMode="auto">
          <a:xfrm>
            <a:off x="5979956" y="1371600"/>
            <a:ext cx="184334" cy="4567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09518" y="2114532"/>
            <a:ext cx="18621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Texture corpus (sample)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0" y="4633929"/>
            <a:ext cx="18621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Output</a:t>
            </a:r>
            <a:endParaRPr lang="en-US" dirty="0"/>
          </a:p>
        </p:txBody>
      </p:sp>
      <p:sp>
        <p:nvSpPr>
          <p:cNvPr id="15" name="Rectangle 4"/>
          <p:cNvSpPr>
            <a:spLocks noChangeArrowheads="1"/>
          </p:cNvSpPr>
          <p:nvPr/>
        </p:nvSpPr>
        <p:spPr bwMode="auto">
          <a:xfrm>
            <a:off x="0" y="6581775"/>
            <a:ext cx="2693987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200" dirty="0"/>
              <a:t>Slide from </a:t>
            </a:r>
            <a:r>
              <a:rPr lang="en-US" sz="1200" dirty="0" err="1"/>
              <a:t>Alyosha</a:t>
            </a:r>
            <a:r>
              <a:rPr lang="en-US" sz="1200" dirty="0"/>
              <a:t> </a:t>
            </a:r>
            <a:r>
              <a:rPr lang="en-US" sz="1200" dirty="0" err="1"/>
              <a:t>Efros</a:t>
            </a:r>
            <a:r>
              <a:rPr lang="en-US" sz="1200" dirty="0"/>
              <a:t>, ICCV 1999</a:t>
            </a: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9ADC756-D83E-4539-84F1-53FAA5281366}" type="slidenum">
              <a:rPr lang="en-US" smtClean="0"/>
              <a:pPr>
                <a:defRPr/>
              </a:pPr>
              <a:t>84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45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>
                <a:effectLst/>
                <a:latin typeface="Arial" charset="0"/>
                <a:cs typeface="Arial" charset="0"/>
              </a:rPr>
              <a:t>Texture synthesis: intuition</a:t>
            </a:r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28650" y="1055688"/>
            <a:ext cx="7772400" cy="41148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sz="2800" smtClean="0">
                <a:latin typeface="Arial" charset="0"/>
                <a:cs typeface="Arial" charset="0"/>
              </a:rPr>
              <a:t>Before, we inserted the next word based on existing nearby words…</a:t>
            </a:r>
          </a:p>
          <a:p>
            <a:pPr eaLnBrk="1" hangingPunct="1">
              <a:buFontTx/>
              <a:buNone/>
            </a:pPr>
            <a:r>
              <a:rPr lang="en-US" sz="2800" smtClean="0">
                <a:latin typeface="Arial" charset="0"/>
                <a:cs typeface="Arial" charset="0"/>
              </a:rPr>
              <a:t>Now we want to insert </a:t>
            </a:r>
            <a:r>
              <a:rPr lang="en-US" sz="2800" b="1" smtClean="0">
                <a:latin typeface="Arial" charset="0"/>
                <a:cs typeface="Arial" charset="0"/>
              </a:rPr>
              <a:t>pixel intensities </a:t>
            </a:r>
            <a:r>
              <a:rPr lang="en-US" sz="2800" smtClean="0">
                <a:latin typeface="Arial" charset="0"/>
                <a:cs typeface="Arial" charset="0"/>
              </a:rPr>
              <a:t>based on existing nearby pixel values</a:t>
            </a:r>
            <a:r>
              <a:rPr lang="en-US" smtClean="0">
                <a:latin typeface="Arial" charset="0"/>
                <a:cs typeface="Arial" charset="0"/>
              </a:rPr>
              <a:t>.</a:t>
            </a:r>
            <a:endParaRPr lang="en-US" b="1" smtClean="0">
              <a:latin typeface="Arial" charset="0"/>
              <a:cs typeface="Arial" charset="0"/>
            </a:endParaRPr>
          </a:p>
        </p:txBody>
      </p:sp>
      <p:pic>
        <p:nvPicPr>
          <p:cNvPr id="37892" name="Picture 4"/>
          <p:cNvPicPr>
            <a:picLocks noChangeAspect="1" noChangeArrowheads="1"/>
          </p:cNvPicPr>
          <p:nvPr/>
        </p:nvPicPr>
        <p:blipFill>
          <a:blip r:embed="rId3" cstate="print"/>
          <a:srcRect l="16458" t="47246" r="71104" b="39673"/>
          <a:stretch>
            <a:fillRect/>
          </a:stretch>
        </p:blipFill>
        <p:spPr bwMode="auto">
          <a:xfrm>
            <a:off x="5224463" y="2871806"/>
            <a:ext cx="3322637" cy="2541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/>
          <a:srcRect l="33519" t="47246" r="59012" b="39673"/>
          <a:stretch>
            <a:fillRect/>
          </a:stretch>
        </p:blipFill>
        <p:spPr bwMode="auto">
          <a:xfrm>
            <a:off x="1839450" y="3171050"/>
            <a:ext cx="1995487" cy="2541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4786313" y="5172094"/>
            <a:ext cx="37973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sz="2000" b="1"/>
              <a:t>Sample of the texture</a:t>
            </a:r>
          </a:p>
          <a:p>
            <a:pPr algn="ctr" eaLnBrk="0" hangingPunct="0"/>
            <a:r>
              <a:rPr lang="en-US" sz="2000" b="1"/>
              <a:t>(“corpus”)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1693400" y="4741087"/>
            <a:ext cx="2446337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sz="2000" b="1"/>
              <a:t>Place we want to insert next</a:t>
            </a:r>
          </a:p>
        </p:txBody>
      </p:sp>
      <p:sp>
        <p:nvSpPr>
          <p:cNvPr id="8" name="Rectangle 7"/>
          <p:cNvSpPr/>
          <p:nvPr/>
        </p:nvSpPr>
        <p:spPr>
          <a:xfrm>
            <a:off x="5626100" y="4441844"/>
            <a:ext cx="839788" cy="803275"/>
          </a:xfrm>
          <a:prstGeom prst="rect">
            <a:avLst/>
          </a:prstGeom>
          <a:noFill/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7086600" y="4478356"/>
            <a:ext cx="839788" cy="803275"/>
          </a:xfrm>
          <a:prstGeom prst="rect">
            <a:avLst/>
          </a:prstGeom>
          <a:noFill/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137275" y="3456006"/>
            <a:ext cx="839788" cy="803275"/>
          </a:xfrm>
          <a:prstGeom prst="rect">
            <a:avLst/>
          </a:prstGeom>
          <a:noFill/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701675" y="5715000"/>
            <a:ext cx="7521575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2800" dirty="0"/>
              <a:t>Distribution of a value of a pixel is conditioned on its neighbors alone.</a:t>
            </a:r>
          </a:p>
        </p:txBody>
      </p:sp>
      <p:sp>
        <p:nvSpPr>
          <p:cNvPr id="12" name="Rectangle 4"/>
          <p:cNvSpPr>
            <a:spLocks noChangeArrowheads="1"/>
          </p:cNvSpPr>
          <p:nvPr/>
        </p:nvSpPr>
        <p:spPr bwMode="auto">
          <a:xfrm>
            <a:off x="0" y="6581775"/>
            <a:ext cx="219460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200" dirty="0"/>
              <a:t>Slide</a:t>
            </a:r>
            <a:r>
              <a:rPr lang="en-US" sz="1200" dirty="0" smtClean="0"/>
              <a:t> credit: Kristen </a:t>
            </a:r>
            <a:r>
              <a:rPr lang="en-US" sz="1200" dirty="0" err="1" smtClean="0"/>
              <a:t>Grauman</a:t>
            </a:r>
            <a:endParaRPr lang="en-US" sz="1200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5560361-E713-45F5-92F3-CA6A9EAD6DD0}" type="slidenum">
              <a:rPr lang="en-US" smtClean="0"/>
              <a:pPr>
                <a:defRPr/>
              </a:pPr>
              <a:t>85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 animBg="1"/>
      <p:bldP spid="9" grpId="0" animBg="1"/>
      <p:bldP spid="10" grpId="0" animBg="1"/>
      <p:bldP spid="11" grpId="0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505" name="Rectangle 3"/>
          <p:cNvSpPr>
            <a:spLocks noGrp="1" noChangeArrowheads="1"/>
          </p:cNvSpPr>
          <p:nvPr>
            <p:ph type="title"/>
          </p:nvPr>
        </p:nvSpPr>
        <p:spPr>
          <a:xfrm>
            <a:off x="762000" y="0"/>
            <a:ext cx="8224838" cy="914400"/>
          </a:xfrm>
        </p:spPr>
        <p:txBody>
          <a:bodyPr lIns="18000" tIns="46800" rIns="18000" bIns="46800"/>
          <a:lstStyle/>
          <a:p>
            <a:pPr>
              <a:spcBef>
                <a:spcPts val="513"/>
              </a:spcBef>
            </a:pPr>
            <a:r>
              <a:rPr lang="en-GB" smtClean="0"/>
              <a:t>Synthesizing One Pixel</a:t>
            </a:r>
          </a:p>
        </p:txBody>
      </p:sp>
      <p:sp>
        <p:nvSpPr>
          <p:cNvPr id="405506" name="Rectangle 9"/>
          <p:cNvSpPr>
            <a:spLocks noGrp="1" noChangeArrowheads="1"/>
          </p:cNvSpPr>
          <p:nvPr>
            <p:ph type="body" idx="1"/>
          </p:nvPr>
        </p:nvSpPr>
        <p:spPr>
          <a:xfrm>
            <a:off x="228600" y="3700499"/>
            <a:ext cx="8534400" cy="2357437"/>
          </a:xfrm>
        </p:spPr>
        <p:txBody>
          <a:bodyPr lIns="18000" tIns="46800" rIns="18000" bIns="46800"/>
          <a:lstStyle/>
          <a:p>
            <a:pPr marL="571500" lvl="1">
              <a:spcBef>
                <a:spcPts val="700"/>
              </a:spcBef>
            </a:pPr>
            <a:r>
              <a:rPr lang="en-GB" dirty="0" smtClean="0"/>
              <a:t>What is                                                                           ?</a:t>
            </a:r>
          </a:p>
          <a:p>
            <a:pPr marL="571500" lvl="1">
              <a:spcBef>
                <a:spcPts val="700"/>
              </a:spcBef>
            </a:pPr>
            <a:r>
              <a:rPr lang="en-GB" dirty="0" smtClean="0"/>
              <a:t>Find all the windows in the image that match the </a:t>
            </a:r>
            <a:r>
              <a:rPr lang="en-GB" dirty="0" err="1" smtClean="0"/>
              <a:t>neighborhood</a:t>
            </a:r>
            <a:endParaRPr lang="en-GB" dirty="0" smtClean="0"/>
          </a:p>
          <a:p>
            <a:pPr marL="571500" lvl="1">
              <a:spcBef>
                <a:spcPts val="700"/>
              </a:spcBef>
            </a:pPr>
            <a:r>
              <a:rPr lang="en-GB" dirty="0" smtClean="0"/>
              <a:t>To synthesize </a:t>
            </a:r>
            <a:r>
              <a:rPr lang="en-GB" b="1" dirty="0" smtClean="0"/>
              <a:t>x</a:t>
            </a:r>
            <a:endParaRPr lang="en-GB" dirty="0" smtClean="0"/>
          </a:p>
          <a:p>
            <a:pPr lvl="2">
              <a:spcBef>
                <a:spcPts val="700"/>
              </a:spcBef>
            </a:pPr>
            <a:r>
              <a:rPr lang="en-GB" dirty="0" smtClean="0"/>
              <a:t>pick one matching window at random</a:t>
            </a:r>
          </a:p>
          <a:p>
            <a:pPr lvl="2">
              <a:spcBef>
                <a:spcPts val="700"/>
              </a:spcBef>
            </a:pPr>
            <a:r>
              <a:rPr lang="en-GB" dirty="0" smtClean="0"/>
              <a:t>assign </a:t>
            </a:r>
            <a:r>
              <a:rPr lang="en-GB" b="1" dirty="0" smtClean="0"/>
              <a:t>x</a:t>
            </a:r>
            <a:r>
              <a:rPr lang="en-GB" dirty="0" smtClean="0"/>
              <a:t> to be the </a:t>
            </a:r>
            <a:r>
              <a:rPr lang="en-GB" dirty="0" err="1" smtClean="0"/>
              <a:t>center</a:t>
            </a:r>
            <a:r>
              <a:rPr lang="en-GB" dirty="0" smtClean="0"/>
              <a:t> pixel of that window</a:t>
            </a:r>
          </a:p>
          <a:p>
            <a:pPr lvl="1">
              <a:spcBef>
                <a:spcPts val="700"/>
              </a:spcBef>
            </a:pPr>
            <a:r>
              <a:rPr lang="en-GB" dirty="0" smtClean="0">
                <a:solidFill>
                  <a:srgbClr val="000000"/>
                </a:solidFill>
              </a:rPr>
              <a:t>An </a:t>
            </a:r>
            <a:r>
              <a:rPr lang="en-GB" b="1" dirty="0" smtClean="0">
                <a:solidFill>
                  <a:srgbClr val="000000"/>
                </a:solidFill>
              </a:rPr>
              <a:t>exact</a:t>
            </a:r>
            <a:r>
              <a:rPr lang="en-GB" dirty="0" smtClean="0">
                <a:solidFill>
                  <a:srgbClr val="000000"/>
                </a:solidFill>
              </a:rPr>
              <a:t> neighbourhood match might not be present, so find the </a:t>
            </a:r>
            <a:r>
              <a:rPr lang="en-GB" b="1" dirty="0" smtClean="0">
                <a:solidFill>
                  <a:srgbClr val="000000"/>
                </a:solidFill>
              </a:rPr>
              <a:t>best</a:t>
            </a:r>
            <a:r>
              <a:rPr lang="en-GB" dirty="0" smtClean="0">
                <a:solidFill>
                  <a:srgbClr val="000000"/>
                </a:solidFill>
              </a:rPr>
              <a:t> matches using </a:t>
            </a:r>
            <a:r>
              <a:rPr lang="en-GB" b="1" dirty="0" smtClean="0">
                <a:solidFill>
                  <a:srgbClr val="000000"/>
                </a:solidFill>
              </a:rPr>
              <a:t>SSD error </a:t>
            </a:r>
            <a:r>
              <a:rPr lang="en-GB" dirty="0" smtClean="0">
                <a:solidFill>
                  <a:srgbClr val="000000"/>
                </a:solidFill>
              </a:rPr>
              <a:t>and randomly choose between them, preferring better matches with higher probability</a:t>
            </a:r>
          </a:p>
          <a:p>
            <a:pPr lvl="1">
              <a:spcBef>
                <a:spcPts val="700"/>
              </a:spcBef>
            </a:pPr>
            <a:endParaRPr lang="en-GB" dirty="0" smtClean="0"/>
          </a:p>
        </p:txBody>
      </p:sp>
      <p:pic>
        <p:nvPicPr>
          <p:cNvPr id="405507" name="Picture 20" descr="Edittex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52600" y="3794161"/>
            <a:ext cx="5029200" cy="280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5508" name="Picture 22" descr="ex2-part-large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495800" y="1001678"/>
            <a:ext cx="3321050" cy="1897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5509" name="Rectangle 141"/>
          <p:cNvSpPr>
            <a:spLocks noChangeAspect="1" noChangeArrowheads="1"/>
          </p:cNvSpPr>
          <p:nvPr/>
        </p:nvSpPr>
        <p:spPr bwMode="auto">
          <a:xfrm flipV="1">
            <a:off x="5988050" y="2314541"/>
            <a:ext cx="114300" cy="114300"/>
          </a:xfrm>
          <a:prstGeom prst="rect">
            <a:avLst/>
          </a:prstGeom>
          <a:solidFill>
            <a:srgbClr val="11B119"/>
          </a:solidFill>
          <a:ln w="19050">
            <a:solidFill>
              <a:srgbClr val="11B119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2" name="Group 890"/>
          <p:cNvGrpSpPr>
            <a:grpSpLocks/>
          </p:cNvGrpSpPr>
          <p:nvPr/>
        </p:nvGrpSpPr>
        <p:grpSpPr bwMode="auto">
          <a:xfrm>
            <a:off x="5187950" y="1587467"/>
            <a:ext cx="1714500" cy="1714500"/>
            <a:chOff x="3268" y="1139"/>
            <a:chExt cx="1080" cy="1080"/>
          </a:xfrm>
        </p:grpSpPr>
        <p:sp>
          <p:nvSpPr>
            <p:cNvPr id="405993" name="Rectangle 24"/>
            <p:cNvSpPr>
              <a:spLocks noChangeAspect="1" noChangeArrowheads="1"/>
            </p:cNvSpPr>
            <p:nvPr/>
          </p:nvSpPr>
          <p:spPr bwMode="auto">
            <a:xfrm flipV="1">
              <a:off x="3268" y="1427"/>
              <a:ext cx="72" cy="72"/>
            </a:xfrm>
            <a:prstGeom prst="rect">
              <a:avLst/>
            </a:prstGeom>
            <a:noFill/>
            <a:ln w="19050">
              <a:solidFill>
                <a:srgbClr val="11B119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05994" name="Rectangle 25"/>
            <p:cNvSpPr>
              <a:spLocks noChangeAspect="1" noChangeArrowheads="1"/>
            </p:cNvSpPr>
            <p:nvPr/>
          </p:nvSpPr>
          <p:spPr bwMode="auto">
            <a:xfrm flipV="1">
              <a:off x="3340" y="1427"/>
              <a:ext cx="72" cy="72"/>
            </a:xfrm>
            <a:prstGeom prst="rect">
              <a:avLst/>
            </a:prstGeom>
            <a:noFill/>
            <a:ln w="19050">
              <a:solidFill>
                <a:srgbClr val="11B119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05995" name="Rectangle 26"/>
            <p:cNvSpPr>
              <a:spLocks noChangeAspect="1" noChangeArrowheads="1"/>
            </p:cNvSpPr>
            <p:nvPr/>
          </p:nvSpPr>
          <p:spPr bwMode="auto">
            <a:xfrm flipV="1">
              <a:off x="3412" y="1427"/>
              <a:ext cx="72" cy="72"/>
            </a:xfrm>
            <a:prstGeom prst="rect">
              <a:avLst/>
            </a:prstGeom>
            <a:noFill/>
            <a:ln w="19050">
              <a:solidFill>
                <a:srgbClr val="11B119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05996" name="Rectangle 27"/>
            <p:cNvSpPr>
              <a:spLocks noChangeAspect="1" noChangeArrowheads="1"/>
            </p:cNvSpPr>
            <p:nvPr/>
          </p:nvSpPr>
          <p:spPr bwMode="auto">
            <a:xfrm flipV="1">
              <a:off x="3412" y="1355"/>
              <a:ext cx="72" cy="72"/>
            </a:xfrm>
            <a:prstGeom prst="rect">
              <a:avLst/>
            </a:prstGeom>
            <a:noFill/>
            <a:ln w="19050">
              <a:solidFill>
                <a:srgbClr val="11B119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05997" name="Rectangle 28"/>
            <p:cNvSpPr>
              <a:spLocks noChangeAspect="1" noChangeArrowheads="1"/>
            </p:cNvSpPr>
            <p:nvPr/>
          </p:nvSpPr>
          <p:spPr bwMode="auto">
            <a:xfrm flipV="1">
              <a:off x="3268" y="1355"/>
              <a:ext cx="72" cy="72"/>
            </a:xfrm>
            <a:prstGeom prst="rect">
              <a:avLst/>
            </a:prstGeom>
            <a:noFill/>
            <a:ln w="19050">
              <a:solidFill>
                <a:srgbClr val="11B119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05998" name="Rectangle 29"/>
            <p:cNvSpPr>
              <a:spLocks noChangeAspect="1" noChangeArrowheads="1"/>
            </p:cNvSpPr>
            <p:nvPr/>
          </p:nvSpPr>
          <p:spPr bwMode="auto">
            <a:xfrm flipV="1">
              <a:off x="3340" y="1355"/>
              <a:ext cx="72" cy="72"/>
            </a:xfrm>
            <a:prstGeom prst="rect">
              <a:avLst/>
            </a:prstGeom>
            <a:noFill/>
            <a:ln w="19050">
              <a:solidFill>
                <a:srgbClr val="11B119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05999" name="Rectangle 30"/>
            <p:cNvSpPr>
              <a:spLocks noChangeAspect="1" noChangeArrowheads="1"/>
            </p:cNvSpPr>
            <p:nvPr/>
          </p:nvSpPr>
          <p:spPr bwMode="auto">
            <a:xfrm flipV="1">
              <a:off x="3484" y="1427"/>
              <a:ext cx="72" cy="72"/>
            </a:xfrm>
            <a:prstGeom prst="rect">
              <a:avLst/>
            </a:prstGeom>
            <a:noFill/>
            <a:ln w="19050">
              <a:solidFill>
                <a:srgbClr val="11B119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06000" name="Rectangle 31"/>
            <p:cNvSpPr>
              <a:spLocks noChangeAspect="1" noChangeArrowheads="1"/>
            </p:cNvSpPr>
            <p:nvPr/>
          </p:nvSpPr>
          <p:spPr bwMode="auto">
            <a:xfrm flipV="1">
              <a:off x="3556" y="1499"/>
              <a:ext cx="72" cy="72"/>
            </a:xfrm>
            <a:prstGeom prst="rect">
              <a:avLst/>
            </a:prstGeom>
            <a:noFill/>
            <a:ln w="19050">
              <a:solidFill>
                <a:srgbClr val="11B119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06001" name="Rectangle 32"/>
            <p:cNvSpPr>
              <a:spLocks noChangeAspect="1" noChangeArrowheads="1"/>
            </p:cNvSpPr>
            <p:nvPr/>
          </p:nvSpPr>
          <p:spPr bwMode="auto">
            <a:xfrm flipV="1">
              <a:off x="3556" y="1427"/>
              <a:ext cx="72" cy="72"/>
            </a:xfrm>
            <a:prstGeom prst="rect">
              <a:avLst/>
            </a:prstGeom>
            <a:noFill/>
            <a:ln w="19050">
              <a:solidFill>
                <a:srgbClr val="11B119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06002" name="Rectangle 33"/>
            <p:cNvSpPr>
              <a:spLocks noChangeAspect="1" noChangeArrowheads="1"/>
            </p:cNvSpPr>
            <p:nvPr/>
          </p:nvSpPr>
          <p:spPr bwMode="auto">
            <a:xfrm flipV="1">
              <a:off x="3628" y="1427"/>
              <a:ext cx="72" cy="72"/>
            </a:xfrm>
            <a:prstGeom prst="rect">
              <a:avLst/>
            </a:prstGeom>
            <a:noFill/>
            <a:ln w="19050">
              <a:solidFill>
                <a:srgbClr val="11B119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06003" name="Rectangle 34"/>
            <p:cNvSpPr>
              <a:spLocks noChangeAspect="1" noChangeArrowheads="1"/>
            </p:cNvSpPr>
            <p:nvPr/>
          </p:nvSpPr>
          <p:spPr bwMode="auto">
            <a:xfrm flipV="1">
              <a:off x="3628" y="1355"/>
              <a:ext cx="72" cy="72"/>
            </a:xfrm>
            <a:prstGeom prst="rect">
              <a:avLst/>
            </a:prstGeom>
            <a:noFill/>
            <a:ln w="19050">
              <a:solidFill>
                <a:srgbClr val="11B119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06004" name="Rectangle 35"/>
            <p:cNvSpPr>
              <a:spLocks noChangeAspect="1" noChangeArrowheads="1"/>
            </p:cNvSpPr>
            <p:nvPr/>
          </p:nvSpPr>
          <p:spPr bwMode="auto">
            <a:xfrm flipV="1">
              <a:off x="3628" y="1499"/>
              <a:ext cx="72" cy="72"/>
            </a:xfrm>
            <a:prstGeom prst="rect">
              <a:avLst/>
            </a:prstGeom>
            <a:noFill/>
            <a:ln w="19050">
              <a:solidFill>
                <a:srgbClr val="11B119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06005" name="Rectangle 36"/>
            <p:cNvSpPr>
              <a:spLocks noChangeAspect="1" noChangeArrowheads="1"/>
            </p:cNvSpPr>
            <p:nvPr/>
          </p:nvSpPr>
          <p:spPr bwMode="auto">
            <a:xfrm flipV="1">
              <a:off x="3484" y="1355"/>
              <a:ext cx="72" cy="72"/>
            </a:xfrm>
            <a:prstGeom prst="rect">
              <a:avLst/>
            </a:prstGeom>
            <a:noFill/>
            <a:ln w="19050">
              <a:solidFill>
                <a:srgbClr val="11B119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06006" name="Rectangle 37"/>
            <p:cNvSpPr>
              <a:spLocks noChangeAspect="1" noChangeArrowheads="1"/>
            </p:cNvSpPr>
            <p:nvPr/>
          </p:nvSpPr>
          <p:spPr bwMode="auto">
            <a:xfrm flipV="1">
              <a:off x="3556" y="1355"/>
              <a:ext cx="72" cy="72"/>
            </a:xfrm>
            <a:prstGeom prst="rect">
              <a:avLst/>
            </a:prstGeom>
            <a:noFill/>
            <a:ln w="19050">
              <a:solidFill>
                <a:srgbClr val="11B119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grpSp>
          <p:nvGrpSpPr>
            <p:cNvPr id="406007" name="Group 38"/>
            <p:cNvGrpSpPr>
              <a:grpSpLocks noChangeAspect="1"/>
            </p:cNvGrpSpPr>
            <p:nvPr/>
          </p:nvGrpSpPr>
          <p:grpSpPr bwMode="auto">
            <a:xfrm>
              <a:off x="3700" y="1355"/>
              <a:ext cx="216" cy="216"/>
              <a:chOff x="2928" y="2448"/>
              <a:chExt cx="144" cy="144"/>
            </a:xfrm>
          </p:grpSpPr>
          <p:sp>
            <p:nvSpPr>
              <p:cNvPr id="406357" name="Rectangle 39"/>
              <p:cNvSpPr>
                <a:spLocks noChangeAspect="1" noChangeArrowheads="1"/>
              </p:cNvSpPr>
              <p:nvPr/>
            </p:nvSpPr>
            <p:spPr bwMode="auto">
              <a:xfrm flipV="1">
                <a:off x="2928" y="2496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6358" name="Rectangle 40"/>
              <p:cNvSpPr>
                <a:spLocks noChangeAspect="1" noChangeArrowheads="1"/>
              </p:cNvSpPr>
              <p:nvPr/>
            </p:nvSpPr>
            <p:spPr bwMode="auto">
              <a:xfrm flipV="1">
                <a:off x="2928" y="2544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6359" name="Rectangle 41"/>
              <p:cNvSpPr>
                <a:spLocks noChangeAspect="1" noChangeArrowheads="1"/>
              </p:cNvSpPr>
              <p:nvPr/>
            </p:nvSpPr>
            <p:spPr bwMode="auto">
              <a:xfrm flipV="1">
                <a:off x="2976" y="2544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6360" name="Rectangle 42"/>
              <p:cNvSpPr>
                <a:spLocks noChangeAspect="1" noChangeArrowheads="1"/>
              </p:cNvSpPr>
              <p:nvPr/>
            </p:nvSpPr>
            <p:spPr bwMode="auto">
              <a:xfrm flipV="1">
                <a:off x="2976" y="2496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6361" name="Rectangle 43"/>
              <p:cNvSpPr>
                <a:spLocks noChangeAspect="1" noChangeArrowheads="1"/>
              </p:cNvSpPr>
              <p:nvPr/>
            </p:nvSpPr>
            <p:spPr bwMode="auto">
              <a:xfrm flipV="1">
                <a:off x="3024" y="2496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6362" name="Rectangle 44"/>
              <p:cNvSpPr>
                <a:spLocks noChangeAspect="1" noChangeArrowheads="1"/>
              </p:cNvSpPr>
              <p:nvPr/>
            </p:nvSpPr>
            <p:spPr bwMode="auto">
              <a:xfrm flipV="1">
                <a:off x="3024" y="2448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6363" name="Rectangle 45"/>
              <p:cNvSpPr>
                <a:spLocks noChangeAspect="1" noChangeArrowheads="1"/>
              </p:cNvSpPr>
              <p:nvPr/>
            </p:nvSpPr>
            <p:spPr bwMode="auto">
              <a:xfrm flipV="1">
                <a:off x="3024" y="2544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6364" name="Rectangle 46"/>
              <p:cNvSpPr>
                <a:spLocks noChangeAspect="1" noChangeArrowheads="1"/>
              </p:cNvSpPr>
              <p:nvPr/>
            </p:nvSpPr>
            <p:spPr bwMode="auto">
              <a:xfrm flipV="1">
                <a:off x="2928" y="2448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6365" name="Rectangle 47"/>
              <p:cNvSpPr>
                <a:spLocks noChangeAspect="1" noChangeArrowheads="1"/>
              </p:cNvSpPr>
              <p:nvPr/>
            </p:nvSpPr>
            <p:spPr bwMode="auto">
              <a:xfrm flipV="1">
                <a:off x="2976" y="2448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grpSp>
          <p:nvGrpSpPr>
            <p:cNvPr id="406008" name="Group 48"/>
            <p:cNvGrpSpPr>
              <a:grpSpLocks noChangeAspect="1"/>
            </p:cNvGrpSpPr>
            <p:nvPr/>
          </p:nvGrpSpPr>
          <p:grpSpPr bwMode="auto">
            <a:xfrm>
              <a:off x="3916" y="1355"/>
              <a:ext cx="216" cy="216"/>
              <a:chOff x="2928" y="2448"/>
              <a:chExt cx="144" cy="144"/>
            </a:xfrm>
          </p:grpSpPr>
          <p:sp>
            <p:nvSpPr>
              <p:cNvPr id="406348" name="Rectangle 49"/>
              <p:cNvSpPr>
                <a:spLocks noChangeAspect="1" noChangeArrowheads="1"/>
              </p:cNvSpPr>
              <p:nvPr/>
            </p:nvSpPr>
            <p:spPr bwMode="auto">
              <a:xfrm flipV="1">
                <a:off x="2928" y="2496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6349" name="Rectangle 50"/>
              <p:cNvSpPr>
                <a:spLocks noChangeAspect="1" noChangeArrowheads="1"/>
              </p:cNvSpPr>
              <p:nvPr/>
            </p:nvSpPr>
            <p:spPr bwMode="auto">
              <a:xfrm flipV="1">
                <a:off x="2928" y="2544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6350" name="Rectangle 51"/>
              <p:cNvSpPr>
                <a:spLocks noChangeAspect="1" noChangeArrowheads="1"/>
              </p:cNvSpPr>
              <p:nvPr/>
            </p:nvSpPr>
            <p:spPr bwMode="auto">
              <a:xfrm flipV="1">
                <a:off x="2976" y="2544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6351" name="Rectangle 52"/>
              <p:cNvSpPr>
                <a:spLocks noChangeAspect="1" noChangeArrowheads="1"/>
              </p:cNvSpPr>
              <p:nvPr/>
            </p:nvSpPr>
            <p:spPr bwMode="auto">
              <a:xfrm flipV="1">
                <a:off x="2976" y="2496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6352" name="Rectangle 53"/>
              <p:cNvSpPr>
                <a:spLocks noChangeAspect="1" noChangeArrowheads="1"/>
              </p:cNvSpPr>
              <p:nvPr/>
            </p:nvSpPr>
            <p:spPr bwMode="auto">
              <a:xfrm flipV="1">
                <a:off x="3024" y="2496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6353" name="Rectangle 54"/>
              <p:cNvSpPr>
                <a:spLocks noChangeAspect="1" noChangeArrowheads="1"/>
              </p:cNvSpPr>
              <p:nvPr/>
            </p:nvSpPr>
            <p:spPr bwMode="auto">
              <a:xfrm flipV="1">
                <a:off x="3024" y="2448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6354" name="Rectangle 55"/>
              <p:cNvSpPr>
                <a:spLocks noChangeAspect="1" noChangeArrowheads="1"/>
              </p:cNvSpPr>
              <p:nvPr/>
            </p:nvSpPr>
            <p:spPr bwMode="auto">
              <a:xfrm flipV="1">
                <a:off x="3024" y="2544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6355" name="Rectangle 56"/>
              <p:cNvSpPr>
                <a:spLocks noChangeAspect="1" noChangeArrowheads="1"/>
              </p:cNvSpPr>
              <p:nvPr/>
            </p:nvSpPr>
            <p:spPr bwMode="auto">
              <a:xfrm flipV="1">
                <a:off x="2928" y="2448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6356" name="Rectangle 57"/>
              <p:cNvSpPr>
                <a:spLocks noChangeAspect="1" noChangeArrowheads="1"/>
              </p:cNvSpPr>
              <p:nvPr/>
            </p:nvSpPr>
            <p:spPr bwMode="auto">
              <a:xfrm flipV="1">
                <a:off x="2976" y="2448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sp>
          <p:nvSpPr>
            <p:cNvPr id="406009" name="Rectangle 58"/>
            <p:cNvSpPr>
              <a:spLocks noChangeAspect="1" noChangeArrowheads="1"/>
            </p:cNvSpPr>
            <p:nvPr/>
          </p:nvSpPr>
          <p:spPr bwMode="auto">
            <a:xfrm flipV="1">
              <a:off x="3916" y="1643"/>
              <a:ext cx="72" cy="72"/>
            </a:xfrm>
            <a:prstGeom prst="rect">
              <a:avLst/>
            </a:prstGeom>
            <a:noFill/>
            <a:ln w="19050">
              <a:solidFill>
                <a:srgbClr val="11B119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06010" name="Rectangle 59"/>
            <p:cNvSpPr>
              <a:spLocks noChangeAspect="1" noChangeArrowheads="1"/>
            </p:cNvSpPr>
            <p:nvPr/>
          </p:nvSpPr>
          <p:spPr bwMode="auto">
            <a:xfrm flipV="1">
              <a:off x="3988" y="1715"/>
              <a:ext cx="72" cy="72"/>
            </a:xfrm>
            <a:prstGeom prst="rect">
              <a:avLst/>
            </a:prstGeom>
            <a:noFill/>
            <a:ln w="19050">
              <a:solidFill>
                <a:srgbClr val="11B119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06011" name="Rectangle 60"/>
            <p:cNvSpPr>
              <a:spLocks noChangeAspect="1" noChangeArrowheads="1"/>
            </p:cNvSpPr>
            <p:nvPr/>
          </p:nvSpPr>
          <p:spPr bwMode="auto">
            <a:xfrm flipV="1">
              <a:off x="3988" y="1643"/>
              <a:ext cx="72" cy="72"/>
            </a:xfrm>
            <a:prstGeom prst="rect">
              <a:avLst/>
            </a:prstGeom>
            <a:noFill/>
            <a:ln w="19050">
              <a:solidFill>
                <a:srgbClr val="11B119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06012" name="Rectangle 61"/>
            <p:cNvSpPr>
              <a:spLocks noChangeAspect="1" noChangeArrowheads="1"/>
            </p:cNvSpPr>
            <p:nvPr/>
          </p:nvSpPr>
          <p:spPr bwMode="auto">
            <a:xfrm flipV="1">
              <a:off x="4060" y="1643"/>
              <a:ext cx="72" cy="72"/>
            </a:xfrm>
            <a:prstGeom prst="rect">
              <a:avLst/>
            </a:prstGeom>
            <a:noFill/>
            <a:ln w="19050">
              <a:solidFill>
                <a:srgbClr val="11B119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06013" name="Rectangle 62"/>
            <p:cNvSpPr>
              <a:spLocks noChangeAspect="1" noChangeArrowheads="1"/>
            </p:cNvSpPr>
            <p:nvPr/>
          </p:nvSpPr>
          <p:spPr bwMode="auto">
            <a:xfrm flipV="1">
              <a:off x="4060" y="1571"/>
              <a:ext cx="72" cy="72"/>
            </a:xfrm>
            <a:prstGeom prst="rect">
              <a:avLst/>
            </a:prstGeom>
            <a:noFill/>
            <a:ln w="19050">
              <a:solidFill>
                <a:srgbClr val="11B119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06014" name="Rectangle 63"/>
            <p:cNvSpPr>
              <a:spLocks noChangeAspect="1" noChangeArrowheads="1"/>
            </p:cNvSpPr>
            <p:nvPr/>
          </p:nvSpPr>
          <p:spPr bwMode="auto">
            <a:xfrm flipV="1">
              <a:off x="4060" y="1715"/>
              <a:ext cx="72" cy="72"/>
            </a:xfrm>
            <a:prstGeom prst="rect">
              <a:avLst/>
            </a:prstGeom>
            <a:noFill/>
            <a:ln w="19050">
              <a:solidFill>
                <a:srgbClr val="11B119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06015" name="Rectangle 64"/>
            <p:cNvSpPr>
              <a:spLocks noChangeAspect="1" noChangeArrowheads="1"/>
            </p:cNvSpPr>
            <p:nvPr/>
          </p:nvSpPr>
          <p:spPr bwMode="auto">
            <a:xfrm flipV="1">
              <a:off x="3916" y="1571"/>
              <a:ext cx="72" cy="72"/>
            </a:xfrm>
            <a:prstGeom prst="rect">
              <a:avLst/>
            </a:prstGeom>
            <a:noFill/>
            <a:ln w="19050">
              <a:solidFill>
                <a:srgbClr val="11B119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06016" name="Rectangle 65"/>
            <p:cNvSpPr>
              <a:spLocks noChangeAspect="1" noChangeArrowheads="1"/>
            </p:cNvSpPr>
            <p:nvPr/>
          </p:nvSpPr>
          <p:spPr bwMode="auto">
            <a:xfrm flipV="1">
              <a:off x="3988" y="1571"/>
              <a:ext cx="72" cy="72"/>
            </a:xfrm>
            <a:prstGeom prst="rect">
              <a:avLst/>
            </a:prstGeom>
            <a:noFill/>
            <a:ln w="19050">
              <a:solidFill>
                <a:srgbClr val="11B119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06017" name="Rectangle 66"/>
            <p:cNvSpPr>
              <a:spLocks noChangeAspect="1" noChangeArrowheads="1"/>
            </p:cNvSpPr>
            <p:nvPr/>
          </p:nvSpPr>
          <p:spPr bwMode="auto">
            <a:xfrm flipV="1">
              <a:off x="3772" y="1643"/>
              <a:ext cx="72" cy="72"/>
            </a:xfrm>
            <a:prstGeom prst="rect">
              <a:avLst/>
            </a:prstGeom>
            <a:noFill/>
            <a:ln w="19050">
              <a:solidFill>
                <a:srgbClr val="11B119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06018" name="Rectangle 67"/>
            <p:cNvSpPr>
              <a:spLocks noChangeAspect="1" noChangeArrowheads="1"/>
            </p:cNvSpPr>
            <p:nvPr/>
          </p:nvSpPr>
          <p:spPr bwMode="auto">
            <a:xfrm flipV="1">
              <a:off x="3844" y="1643"/>
              <a:ext cx="72" cy="72"/>
            </a:xfrm>
            <a:prstGeom prst="rect">
              <a:avLst/>
            </a:prstGeom>
            <a:noFill/>
            <a:ln w="19050">
              <a:solidFill>
                <a:srgbClr val="11B119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06019" name="Rectangle 68"/>
            <p:cNvSpPr>
              <a:spLocks noChangeAspect="1" noChangeArrowheads="1"/>
            </p:cNvSpPr>
            <p:nvPr/>
          </p:nvSpPr>
          <p:spPr bwMode="auto">
            <a:xfrm flipV="1">
              <a:off x="3844" y="1571"/>
              <a:ext cx="72" cy="72"/>
            </a:xfrm>
            <a:prstGeom prst="rect">
              <a:avLst/>
            </a:prstGeom>
            <a:noFill/>
            <a:ln w="19050">
              <a:solidFill>
                <a:srgbClr val="11B119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06020" name="Rectangle 69"/>
            <p:cNvSpPr>
              <a:spLocks noChangeAspect="1" noChangeArrowheads="1"/>
            </p:cNvSpPr>
            <p:nvPr/>
          </p:nvSpPr>
          <p:spPr bwMode="auto">
            <a:xfrm flipV="1">
              <a:off x="3700" y="1571"/>
              <a:ext cx="72" cy="72"/>
            </a:xfrm>
            <a:prstGeom prst="rect">
              <a:avLst/>
            </a:prstGeom>
            <a:noFill/>
            <a:ln w="19050">
              <a:solidFill>
                <a:srgbClr val="11B119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06021" name="Rectangle 70"/>
            <p:cNvSpPr>
              <a:spLocks noChangeAspect="1" noChangeArrowheads="1"/>
            </p:cNvSpPr>
            <p:nvPr/>
          </p:nvSpPr>
          <p:spPr bwMode="auto">
            <a:xfrm flipV="1">
              <a:off x="3772" y="1571"/>
              <a:ext cx="72" cy="72"/>
            </a:xfrm>
            <a:prstGeom prst="rect">
              <a:avLst/>
            </a:prstGeom>
            <a:noFill/>
            <a:ln w="19050">
              <a:solidFill>
                <a:srgbClr val="11B119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grpSp>
          <p:nvGrpSpPr>
            <p:cNvPr id="406022" name="Group 71"/>
            <p:cNvGrpSpPr>
              <a:grpSpLocks noChangeAspect="1"/>
            </p:cNvGrpSpPr>
            <p:nvPr/>
          </p:nvGrpSpPr>
          <p:grpSpPr bwMode="auto">
            <a:xfrm>
              <a:off x="3268" y="1139"/>
              <a:ext cx="216" cy="216"/>
              <a:chOff x="2928" y="2448"/>
              <a:chExt cx="144" cy="144"/>
            </a:xfrm>
          </p:grpSpPr>
          <p:sp>
            <p:nvSpPr>
              <p:cNvPr id="406339" name="Rectangle 72"/>
              <p:cNvSpPr>
                <a:spLocks noChangeAspect="1" noChangeArrowheads="1"/>
              </p:cNvSpPr>
              <p:nvPr/>
            </p:nvSpPr>
            <p:spPr bwMode="auto">
              <a:xfrm flipV="1">
                <a:off x="2928" y="2496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6340" name="Rectangle 73"/>
              <p:cNvSpPr>
                <a:spLocks noChangeAspect="1" noChangeArrowheads="1"/>
              </p:cNvSpPr>
              <p:nvPr/>
            </p:nvSpPr>
            <p:spPr bwMode="auto">
              <a:xfrm flipV="1">
                <a:off x="2928" y="2544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6341" name="Rectangle 74"/>
              <p:cNvSpPr>
                <a:spLocks noChangeAspect="1" noChangeArrowheads="1"/>
              </p:cNvSpPr>
              <p:nvPr/>
            </p:nvSpPr>
            <p:spPr bwMode="auto">
              <a:xfrm flipV="1">
                <a:off x="2976" y="2544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6342" name="Rectangle 75"/>
              <p:cNvSpPr>
                <a:spLocks noChangeAspect="1" noChangeArrowheads="1"/>
              </p:cNvSpPr>
              <p:nvPr/>
            </p:nvSpPr>
            <p:spPr bwMode="auto">
              <a:xfrm flipV="1">
                <a:off x="2976" y="2496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6343" name="Rectangle 76"/>
              <p:cNvSpPr>
                <a:spLocks noChangeAspect="1" noChangeArrowheads="1"/>
              </p:cNvSpPr>
              <p:nvPr/>
            </p:nvSpPr>
            <p:spPr bwMode="auto">
              <a:xfrm flipV="1">
                <a:off x="3024" y="2496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6344" name="Rectangle 77"/>
              <p:cNvSpPr>
                <a:spLocks noChangeAspect="1" noChangeArrowheads="1"/>
              </p:cNvSpPr>
              <p:nvPr/>
            </p:nvSpPr>
            <p:spPr bwMode="auto">
              <a:xfrm flipV="1">
                <a:off x="3024" y="2448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6345" name="Rectangle 78"/>
              <p:cNvSpPr>
                <a:spLocks noChangeAspect="1" noChangeArrowheads="1"/>
              </p:cNvSpPr>
              <p:nvPr/>
            </p:nvSpPr>
            <p:spPr bwMode="auto">
              <a:xfrm flipV="1">
                <a:off x="3024" y="2544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6346" name="Rectangle 79"/>
              <p:cNvSpPr>
                <a:spLocks noChangeAspect="1" noChangeArrowheads="1"/>
              </p:cNvSpPr>
              <p:nvPr/>
            </p:nvSpPr>
            <p:spPr bwMode="auto">
              <a:xfrm flipV="1">
                <a:off x="2928" y="2448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6347" name="Rectangle 80"/>
              <p:cNvSpPr>
                <a:spLocks noChangeAspect="1" noChangeArrowheads="1"/>
              </p:cNvSpPr>
              <p:nvPr/>
            </p:nvSpPr>
            <p:spPr bwMode="auto">
              <a:xfrm flipV="1">
                <a:off x="2976" y="2448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grpSp>
          <p:nvGrpSpPr>
            <p:cNvPr id="406023" name="Group 81"/>
            <p:cNvGrpSpPr>
              <a:grpSpLocks noChangeAspect="1"/>
            </p:cNvGrpSpPr>
            <p:nvPr/>
          </p:nvGrpSpPr>
          <p:grpSpPr bwMode="auto">
            <a:xfrm>
              <a:off x="3484" y="1139"/>
              <a:ext cx="216" cy="216"/>
              <a:chOff x="2928" y="2448"/>
              <a:chExt cx="144" cy="144"/>
            </a:xfrm>
          </p:grpSpPr>
          <p:sp>
            <p:nvSpPr>
              <p:cNvPr id="406330" name="Rectangle 82"/>
              <p:cNvSpPr>
                <a:spLocks noChangeAspect="1" noChangeArrowheads="1"/>
              </p:cNvSpPr>
              <p:nvPr/>
            </p:nvSpPr>
            <p:spPr bwMode="auto">
              <a:xfrm flipV="1">
                <a:off x="2928" y="2496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6331" name="Rectangle 83"/>
              <p:cNvSpPr>
                <a:spLocks noChangeAspect="1" noChangeArrowheads="1"/>
              </p:cNvSpPr>
              <p:nvPr/>
            </p:nvSpPr>
            <p:spPr bwMode="auto">
              <a:xfrm flipV="1">
                <a:off x="2928" y="2544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6332" name="Rectangle 84"/>
              <p:cNvSpPr>
                <a:spLocks noChangeAspect="1" noChangeArrowheads="1"/>
              </p:cNvSpPr>
              <p:nvPr/>
            </p:nvSpPr>
            <p:spPr bwMode="auto">
              <a:xfrm flipV="1">
                <a:off x="2976" y="2544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6333" name="Rectangle 85"/>
              <p:cNvSpPr>
                <a:spLocks noChangeAspect="1" noChangeArrowheads="1"/>
              </p:cNvSpPr>
              <p:nvPr/>
            </p:nvSpPr>
            <p:spPr bwMode="auto">
              <a:xfrm flipV="1">
                <a:off x="2976" y="2496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6334" name="Rectangle 86"/>
              <p:cNvSpPr>
                <a:spLocks noChangeAspect="1" noChangeArrowheads="1"/>
              </p:cNvSpPr>
              <p:nvPr/>
            </p:nvSpPr>
            <p:spPr bwMode="auto">
              <a:xfrm flipV="1">
                <a:off x="3024" y="2496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6335" name="Rectangle 87"/>
              <p:cNvSpPr>
                <a:spLocks noChangeAspect="1" noChangeArrowheads="1"/>
              </p:cNvSpPr>
              <p:nvPr/>
            </p:nvSpPr>
            <p:spPr bwMode="auto">
              <a:xfrm flipV="1">
                <a:off x="3024" y="2448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6336" name="Rectangle 88"/>
              <p:cNvSpPr>
                <a:spLocks noChangeAspect="1" noChangeArrowheads="1"/>
              </p:cNvSpPr>
              <p:nvPr/>
            </p:nvSpPr>
            <p:spPr bwMode="auto">
              <a:xfrm flipV="1">
                <a:off x="3024" y="2544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6337" name="Rectangle 89"/>
              <p:cNvSpPr>
                <a:spLocks noChangeAspect="1" noChangeArrowheads="1"/>
              </p:cNvSpPr>
              <p:nvPr/>
            </p:nvSpPr>
            <p:spPr bwMode="auto">
              <a:xfrm flipV="1">
                <a:off x="2928" y="2448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6338" name="Rectangle 90"/>
              <p:cNvSpPr>
                <a:spLocks noChangeAspect="1" noChangeArrowheads="1"/>
              </p:cNvSpPr>
              <p:nvPr/>
            </p:nvSpPr>
            <p:spPr bwMode="auto">
              <a:xfrm flipV="1">
                <a:off x="2976" y="2448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grpSp>
          <p:nvGrpSpPr>
            <p:cNvPr id="406024" name="Group 91"/>
            <p:cNvGrpSpPr>
              <a:grpSpLocks noChangeAspect="1"/>
            </p:cNvGrpSpPr>
            <p:nvPr/>
          </p:nvGrpSpPr>
          <p:grpSpPr bwMode="auto">
            <a:xfrm>
              <a:off x="3700" y="1139"/>
              <a:ext cx="216" cy="216"/>
              <a:chOff x="2928" y="2448"/>
              <a:chExt cx="144" cy="144"/>
            </a:xfrm>
          </p:grpSpPr>
          <p:sp>
            <p:nvSpPr>
              <p:cNvPr id="406321" name="Rectangle 92"/>
              <p:cNvSpPr>
                <a:spLocks noChangeAspect="1" noChangeArrowheads="1"/>
              </p:cNvSpPr>
              <p:nvPr/>
            </p:nvSpPr>
            <p:spPr bwMode="auto">
              <a:xfrm flipV="1">
                <a:off x="2928" y="2496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6322" name="Rectangle 93"/>
              <p:cNvSpPr>
                <a:spLocks noChangeAspect="1" noChangeArrowheads="1"/>
              </p:cNvSpPr>
              <p:nvPr/>
            </p:nvSpPr>
            <p:spPr bwMode="auto">
              <a:xfrm flipV="1">
                <a:off x="2928" y="2544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6323" name="Rectangle 94"/>
              <p:cNvSpPr>
                <a:spLocks noChangeAspect="1" noChangeArrowheads="1"/>
              </p:cNvSpPr>
              <p:nvPr/>
            </p:nvSpPr>
            <p:spPr bwMode="auto">
              <a:xfrm flipV="1">
                <a:off x="2976" y="2544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6324" name="Rectangle 95"/>
              <p:cNvSpPr>
                <a:spLocks noChangeAspect="1" noChangeArrowheads="1"/>
              </p:cNvSpPr>
              <p:nvPr/>
            </p:nvSpPr>
            <p:spPr bwMode="auto">
              <a:xfrm flipV="1">
                <a:off x="2976" y="2496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6325" name="Rectangle 96"/>
              <p:cNvSpPr>
                <a:spLocks noChangeAspect="1" noChangeArrowheads="1"/>
              </p:cNvSpPr>
              <p:nvPr/>
            </p:nvSpPr>
            <p:spPr bwMode="auto">
              <a:xfrm flipV="1">
                <a:off x="3024" y="2496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6326" name="Rectangle 97"/>
              <p:cNvSpPr>
                <a:spLocks noChangeAspect="1" noChangeArrowheads="1"/>
              </p:cNvSpPr>
              <p:nvPr/>
            </p:nvSpPr>
            <p:spPr bwMode="auto">
              <a:xfrm flipV="1">
                <a:off x="3024" y="2448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6327" name="Rectangle 98"/>
              <p:cNvSpPr>
                <a:spLocks noChangeAspect="1" noChangeArrowheads="1"/>
              </p:cNvSpPr>
              <p:nvPr/>
            </p:nvSpPr>
            <p:spPr bwMode="auto">
              <a:xfrm flipV="1">
                <a:off x="3024" y="2544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6328" name="Rectangle 99"/>
              <p:cNvSpPr>
                <a:spLocks noChangeAspect="1" noChangeArrowheads="1"/>
              </p:cNvSpPr>
              <p:nvPr/>
            </p:nvSpPr>
            <p:spPr bwMode="auto">
              <a:xfrm flipV="1">
                <a:off x="2928" y="2448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6329" name="Rectangle 100"/>
              <p:cNvSpPr>
                <a:spLocks noChangeAspect="1" noChangeArrowheads="1"/>
              </p:cNvSpPr>
              <p:nvPr/>
            </p:nvSpPr>
            <p:spPr bwMode="auto">
              <a:xfrm flipV="1">
                <a:off x="2976" y="2448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grpSp>
          <p:nvGrpSpPr>
            <p:cNvPr id="406025" name="Group 101"/>
            <p:cNvGrpSpPr>
              <a:grpSpLocks noChangeAspect="1"/>
            </p:cNvGrpSpPr>
            <p:nvPr/>
          </p:nvGrpSpPr>
          <p:grpSpPr bwMode="auto">
            <a:xfrm>
              <a:off x="3916" y="1139"/>
              <a:ext cx="216" cy="216"/>
              <a:chOff x="2928" y="2448"/>
              <a:chExt cx="144" cy="144"/>
            </a:xfrm>
          </p:grpSpPr>
          <p:sp>
            <p:nvSpPr>
              <p:cNvPr id="406312" name="Rectangle 102"/>
              <p:cNvSpPr>
                <a:spLocks noChangeAspect="1" noChangeArrowheads="1"/>
              </p:cNvSpPr>
              <p:nvPr/>
            </p:nvSpPr>
            <p:spPr bwMode="auto">
              <a:xfrm flipV="1">
                <a:off x="2928" y="2496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6313" name="Rectangle 103"/>
              <p:cNvSpPr>
                <a:spLocks noChangeAspect="1" noChangeArrowheads="1"/>
              </p:cNvSpPr>
              <p:nvPr/>
            </p:nvSpPr>
            <p:spPr bwMode="auto">
              <a:xfrm flipV="1">
                <a:off x="2928" y="2544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6314" name="Rectangle 104"/>
              <p:cNvSpPr>
                <a:spLocks noChangeAspect="1" noChangeArrowheads="1"/>
              </p:cNvSpPr>
              <p:nvPr/>
            </p:nvSpPr>
            <p:spPr bwMode="auto">
              <a:xfrm flipV="1">
                <a:off x="2976" y="2544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6315" name="Rectangle 105"/>
              <p:cNvSpPr>
                <a:spLocks noChangeAspect="1" noChangeArrowheads="1"/>
              </p:cNvSpPr>
              <p:nvPr/>
            </p:nvSpPr>
            <p:spPr bwMode="auto">
              <a:xfrm flipV="1">
                <a:off x="2976" y="2496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6316" name="Rectangle 106"/>
              <p:cNvSpPr>
                <a:spLocks noChangeAspect="1" noChangeArrowheads="1"/>
              </p:cNvSpPr>
              <p:nvPr/>
            </p:nvSpPr>
            <p:spPr bwMode="auto">
              <a:xfrm flipV="1">
                <a:off x="3024" y="2496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6317" name="Rectangle 107"/>
              <p:cNvSpPr>
                <a:spLocks noChangeAspect="1" noChangeArrowheads="1"/>
              </p:cNvSpPr>
              <p:nvPr/>
            </p:nvSpPr>
            <p:spPr bwMode="auto">
              <a:xfrm flipV="1">
                <a:off x="3024" y="2448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6318" name="Rectangle 108"/>
              <p:cNvSpPr>
                <a:spLocks noChangeAspect="1" noChangeArrowheads="1"/>
              </p:cNvSpPr>
              <p:nvPr/>
            </p:nvSpPr>
            <p:spPr bwMode="auto">
              <a:xfrm flipV="1">
                <a:off x="3024" y="2544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6319" name="Rectangle 109"/>
              <p:cNvSpPr>
                <a:spLocks noChangeAspect="1" noChangeArrowheads="1"/>
              </p:cNvSpPr>
              <p:nvPr/>
            </p:nvSpPr>
            <p:spPr bwMode="auto">
              <a:xfrm flipV="1">
                <a:off x="2928" y="2448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6320" name="Rectangle 110"/>
              <p:cNvSpPr>
                <a:spLocks noChangeAspect="1" noChangeArrowheads="1"/>
              </p:cNvSpPr>
              <p:nvPr/>
            </p:nvSpPr>
            <p:spPr bwMode="auto">
              <a:xfrm flipV="1">
                <a:off x="2976" y="2448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grpSp>
          <p:nvGrpSpPr>
            <p:cNvPr id="406026" name="Group 111"/>
            <p:cNvGrpSpPr>
              <a:grpSpLocks noChangeAspect="1"/>
            </p:cNvGrpSpPr>
            <p:nvPr/>
          </p:nvGrpSpPr>
          <p:grpSpPr bwMode="auto">
            <a:xfrm>
              <a:off x="4132" y="1139"/>
              <a:ext cx="216" cy="216"/>
              <a:chOff x="2928" y="2448"/>
              <a:chExt cx="144" cy="144"/>
            </a:xfrm>
          </p:grpSpPr>
          <p:sp>
            <p:nvSpPr>
              <p:cNvPr id="406303" name="Rectangle 112"/>
              <p:cNvSpPr>
                <a:spLocks noChangeAspect="1" noChangeArrowheads="1"/>
              </p:cNvSpPr>
              <p:nvPr/>
            </p:nvSpPr>
            <p:spPr bwMode="auto">
              <a:xfrm flipV="1">
                <a:off x="2928" y="2496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6304" name="Rectangle 113"/>
              <p:cNvSpPr>
                <a:spLocks noChangeAspect="1" noChangeArrowheads="1"/>
              </p:cNvSpPr>
              <p:nvPr/>
            </p:nvSpPr>
            <p:spPr bwMode="auto">
              <a:xfrm flipV="1">
                <a:off x="2928" y="2544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6305" name="Rectangle 114"/>
              <p:cNvSpPr>
                <a:spLocks noChangeAspect="1" noChangeArrowheads="1"/>
              </p:cNvSpPr>
              <p:nvPr/>
            </p:nvSpPr>
            <p:spPr bwMode="auto">
              <a:xfrm flipV="1">
                <a:off x="2976" y="2544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6306" name="Rectangle 115"/>
              <p:cNvSpPr>
                <a:spLocks noChangeAspect="1" noChangeArrowheads="1"/>
              </p:cNvSpPr>
              <p:nvPr/>
            </p:nvSpPr>
            <p:spPr bwMode="auto">
              <a:xfrm flipV="1">
                <a:off x="2976" y="2496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6307" name="Rectangle 116"/>
              <p:cNvSpPr>
                <a:spLocks noChangeAspect="1" noChangeArrowheads="1"/>
              </p:cNvSpPr>
              <p:nvPr/>
            </p:nvSpPr>
            <p:spPr bwMode="auto">
              <a:xfrm flipV="1">
                <a:off x="3024" y="2496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6308" name="Rectangle 117"/>
              <p:cNvSpPr>
                <a:spLocks noChangeAspect="1" noChangeArrowheads="1"/>
              </p:cNvSpPr>
              <p:nvPr/>
            </p:nvSpPr>
            <p:spPr bwMode="auto">
              <a:xfrm flipV="1">
                <a:off x="3024" y="2448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6309" name="Rectangle 118"/>
              <p:cNvSpPr>
                <a:spLocks noChangeAspect="1" noChangeArrowheads="1"/>
              </p:cNvSpPr>
              <p:nvPr/>
            </p:nvSpPr>
            <p:spPr bwMode="auto">
              <a:xfrm flipV="1">
                <a:off x="3024" y="2544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6310" name="Rectangle 119"/>
              <p:cNvSpPr>
                <a:spLocks noChangeAspect="1" noChangeArrowheads="1"/>
              </p:cNvSpPr>
              <p:nvPr/>
            </p:nvSpPr>
            <p:spPr bwMode="auto">
              <a:xfrm flipV="1">
                <a:off x="2928" y="2448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6311" name="Rectangle 120"/>
              <p:cNvSpPr>
                <a:spLocks noChangeAspect="1" noChangeArrowheads="1"/>
              </p:cNvSpPr>
              <p:nvPr/>
            </p:nvSpPr>
            <p:spPr bwMode="auto">
              <a:xfrm flipV="1">
                <a:off x="2976" y="2448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grpSp>
          <p:nvGrpSpPr>
            <p:cNvPr id="406027" name="Group 121"/>
            <p:cNvGrpSpPr>
              <a:grpSpLocks noChangeAspect="1"/>
            </p:cNvGrpSpPr>
            <p:nvPr/>
          </p:nvGrpSpPr>
          <p:grpSpPr bwMode="auto">
            <a:xfrm>
              <a:off x="4132" y="1355"/>
              <a:ext cx="216" cy="216"/>
              <a:chOff x="2928" y="2448"/>
              <a:chExt cx="144" cy="144"/>
            </a:xfrm>
          </p:grpSpPr>
          <p:sp>
            <p:nvSpPr>
              <p:cNvPr id="406294" name="Rectangle 122"/>
              <p:cNvSpPr>
                <a:spLocks noChangeAspect="1" noChangeArrowheads="1"/>
              </p:cNvSpPr>
              <p:nvPr/>
            </p:nvSpPr>
            <p:spPr bwMode="auto">
              <a:xfrm flipV="1">
                <a:off x="2928" y="2496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6295" name="Rectangle 123"/>
              <p:cNvSpPr>
                <a:spLocks noChangeAspect="1" noChangeArrowheads="1"/>
              </p:cNvSpPr>
              <p:nvPr/>
            </p:nvSpPr>
            <p:spPr bwMode="auto">
              <a:xfrm flipV="1">
                <a:off x="2928" y="2544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6296" name="Rectangle 124"/>
              <p:cNvSpPr>
                <a:spLocks noChangeAspect="1" noChangeArrowheads="1"/>
              </p:cNvSpPr>
              <p:nvPr/>
            </p:nvSpPr>
            <p:spPr bwMode="auto">
              <a:xfrm flipV="1">
                <a:off x="2976" y="2544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6297" name="Rectangle 125"/>
              <p:cNvSpPr>
                <a:spLocks noChangeAspect="1" noChangeArrowheads="1"/>
              </p:cNvSpPr>
              <p:nvPr/>
            </p:nvSpPr>
            <p:spPr bwMode="auto">
              <a:xfrm flipV="1">
                <a:off x="2976" y="2496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6298" name="Rectangle 126"/>
              <p:cNvSpPr>
                <a:spLocks noChangeAspect="1" noChangeArrowheads="1"/>
              </p:cNvSpPr>
              <p:nvPr/>
            </p:nvSpPr>
            <p:spPr bwMode="auto">
              <a:xfrm flipV="1">
                <a:off x="3024" y="2496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6299" name="Rectangle 127"/>
              <p:cNvSpPr>
                <a:spLocks noChangeAspect="1" noChangeArrowheads="1"/>
              </p:cNvSpPr>
              <p:nvPr/>
            </p:nvSpPr>
            <p:spPr bwMode="auto">
              <a:xfrm flipV="1">
                <a:off x="3024" y="2448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6300" name="Rectangle 128"/>
              <p:cNvSpPr>
                <a:spLocks noChangeAspect="1" noChangeArrowheads="1"/>
              </p:cNvSpPr>
              <p:nvPr/>
            </p:nvSpPr>
            <p:spPr bwMode="auto">
              <a:xfrm flipV="1">
                <a:off x="3024" y="2544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6301" name="Rectangle 129"/>
              <p:cNvSpPr>
                <a:spLocks noChangeAspect="1" noChangeArrowheads="1"/>
              </p:cNvSpPr>
              <p:nvPr/>
            </p:nvSpPr>
            <p:spPr bwMode="auto">
              <a:xfrm flipV="1">
                <a:off x="2928" y="2448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6302" name="Rectangle 130"/>
              <p:cNvSpPr>
                <a:spLocks noChangeAspect="1" noChangeArrowheads="1"/>
              </p:cNvSpPr>
              <p:nvPr/>
            </p:nvSpPr>
            <p:spPr bwMode="auto">
              <a:xfrm flipV="1">
                <a:off x="2976" y="2448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grpSp>
          <p:nvGrpSpPr>
            <p:cNvPr id="406028" name="Group 131"/>
            <p:cNvGrpSpPr>
              <a:grpSpLocks noChangeAspect="1"/>
            </p:cNvGrpSpPr>
            <p:nvPr/>
          </p:nvGrpSpPr>
          <p:grpSpPr bwMode="auto">
            <a:xfrm>
              <a:off x="4132" y="1571"/>
              <a:ext cx="216" cy="216"/>
              <a:chOff x="2928" y="2448"/>
              <a:chExt cx="144" cy="144"/>
            </a:xfrm>
          </p:grpSpPr>
          <p:sp>
            <p:nvSpPr>
              <p:cNvPr id="406285" name="Rectangle 132"/>
              <p:cNvSpPr>
                <a:spLocks noChangeAspect="1" noChangeArrowheads="1"/>
              </p:cNvSpPr>
              <p:nvPr/>
            </p:nvSpPr>
            <p:spPr bwMode="auto">
              <a:xfrm flipV="1">
                <a:off x="2928" y="2496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6286" name="Rectangle 133"/>
              <p:cNvSpPr>
                <a:spLocks noChangeAspect="1" noChangeArrowheads="1"/>
              </p:cNvSpPr>
              <p:nvPr/>
            </p:nvSpPr>
            <p:spPr bwMode="auto">
              <a:xfrm flipV="1">
                <a:off x="2928" y="2544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6287" name="Rectangle 134"/>
              <p:cNvSpPr>
                <a:spLocks noChangeAspect="1" noChangeArrowheads="1"/>
              </p:cNvSpPr>
              <p:nvPr/>
            </p:nvSpPr>
            <p:spPr bwMode="auto">
              <a:xfrm flipV="1">
                <a:off x="2976" y="2544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6288" name="Rectangle 135"/>
              <p:cNvSpPr>
                <a:spLocks noChangeAspect="1" noChangeArrowheads="1"/>
              </p:cNvSpPr>
              <p:nvPr/>
            </p:nvSpPr>
            <p:spPr bwMode="auto">
              <a:xfrm flipV="1">
                <a:off x="2976" y="2496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6289" name="Rectangle 136"/>
              <p:cNvSpPr>
                <a:spLocks noChangeAspect="1" noChangeArrowheads="1"/>
              </p:cNvSpPr>
              <p:nvPr/>
            </p:nvSpPr>
            <p:spPr bwMode="auto">
              <a:xfrm flipV="1">
                <a:off x="3024" y="2496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6290" name="Rectangle 137"/>
              <p:cNvSpPr>
                <a:spLocks noChangeAspect="1" noChangeArrowheads="1"/>
              </p:cNvSpPr>
              <p:nvPr/>
            </p:nvSpPr>
            <p:spPr bwMode="auto">
              <a:xfrm flipV="1">
                <a:off x="3024" y="2448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6291" name="Rectangle 138"/>
              <p:cNvSpPr>
                <a:spLocks noChangeAspect="1" noChangeArrowheads="1"/>
              </p:cNvSpPr>
              <p:nvPr/>
            </p:nvSpPr>
            <p:spPr bwMode="auto">
              <a:xfrm flipV="1">
                <a:off x="3024" y="2544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6292" name="Rectangle 139"/>
              <p:cNvSpPr>
                <a:spLocks noChangeAspect="1" noChangeArrowheads="1"/>
              </p:cNvSpPr>
              <p:nvPr/>
            </p:nvSpPr>
            <p:spPr bwMode="auto">
              <a:xfrm flipV="1">
                <a:off x="2928" y="2448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6293" name="Rectangle 140"/>
              <p:cNvSpPr>
                <a:spLocks noChangeAspect="1" noChangeArrowheads="1"/>
              </p:cNvSpPr>
              <p:nvPr/>
            </p:nvSpPr>
            <p:spPr bwMode="auto">
              <a:xfrm flipV="1">
                <a:off x="2976" y="2448"/>
                <a:ext cx="48" cy="48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grpSp>
          <p:nvGrpSpPr>
            <p:cNvPr id="406029" name="Group 142"/>
            <p:cNvGrpSpPr>
              <a:grpSpLocks/>
            </p:cNvGrpSpPr>
            <p:nvPr/>
          </p:nvGrpSpPr>
          <p:grpSpPr bwMode="auto">
            <a:xfrm>
              <a:off x="3268" y="1139"/>
              <a:ext cx="1080" cy="1080"/>
              <a:chOff x="3384" y="1392"/>
              <a:chExt cx="1080" cy="1080"/>
            </a:xfrm>
          </p:grpSpPr>
          <p:grpSp>
            <p:nvGrpSpPr>
              <p:cNvPr id="406030" name="Group 143"/>
              <p:cNvGrpSpPr>
                <a:grpSpLocks/>
              </p:cNvGrpSpPr>
              <p:nvPr/>
            </p:nvGrpSpPr>
            <p:grpSpPr bwMode="auto">
              <a:xfrm>
                <a:off x="3384" y="2040"/>
                <a:ext cx="432" cy="432"/>
                <a:chOff x="2040" y="2544"/>
                <a:chExt cx="432" cy="432"/>
              </a:xfrm>
            </p:grpSpPr>
            <p:grpSp>
              <p:nvGrpSpPr>
                <p:cNvPr id="406245" name="Group 144"/>
                <p:cNvGrpSpPr>
                  <a:grpSpLocks noChangeAspect="1"/>
                </p:cNvGrpSpPr>
                <p:nvPr/>
              </p:nvGrpSpPr>
              <p:grpSpPr bwMode="auto">
                <a:xfrm>
                  <a:off x="2040" y="2544"/>
                  <a:ext cx="216" cy="216"/>
                  <a:chOff x="2928" y="2448"/>
                  <a:chExt cx="144" cy="144"/>
                </a:xfrm>
              </p:grpSpPr>
              <p:sp>
                <p:nvSpPr>
                  <p:cNvPr id="406276" name="Rectangle 14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277" name="Rectangle 14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278" name="Rectangle 14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279" name="Rectangle 14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280" name="Rectangle 14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281" name="Rectangle 15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282" name="Rectangle 15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283" name="Rectangle 15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284" name="Rectangle 15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</p:grpSp>
            <p:grpSp>
              <p:nvGrpSpPr>
                <p:cNvPr id="406246" name="Group 154"/>
                <p:cNvGrpSpPr>
                  <a:grpSpLocks noChangeAspect="1"/>
                </p:cNvGrpSpPr>
                <p:nvPr/>
              </p:nvGrpSpPr>
              <p:grpSpPr bwMode="auto">
                <a:xfrm>
                  <a:off x="2256" y="2544"/>
                  <a:ext cx="216" cy="216"/>
                  <a:chOff x="2928" y="2448"/>
                  <a:chExt cx="144" cy="144"/>
                </a:xfrm>
              </p:grpSpPr>
              <p:sp>
                <p:nvSpPr>
                  <p:cNvPr id="406267" name="Rectangle 15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268" name="Rectangle 15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269" name="Rectangle 15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270" name="Rectangle 15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271" name="Rectangle 15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272" name="Rectangle 16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273" name="Rectangle 16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274" name="Rectangle 16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275" name="Rectangle 16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</p:grpSp>
            <p:grpSp>
              <p:nvGrpSpPr>
                <p:cNvPr id="406247" name="Group 164"/>
                <p:cNvGrpSpPr>
                  <a:grpSpLocks noChangeAspect="1"/>
                </p:cNvGrpSpPr>
                <p:nvPr/>
              </p:nvGrpSpPr>
              <p:grpSpPr bwMode="auto">
                <a:xfrm>
                  <a:off x="2256" y="2760"/>
                  <a:ext cx="216" cy="216"/>
                  <a:chOff x="2928" y="2448"/>
                  <a:chExt cx="144" cy="144"/>
                </a:xfrm>
              </p:grpSpPr>
              <p:sp>
                <p:nvSpPr>
                  <p:cNvPr id="406258" name="Rectangle 16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259" name="Rectangle 16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260" name="Rectangle 16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261" name="Rectangle 16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262" name="Rectangle 16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263" name="Rectangle 17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264" name="Rectangle 17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265" name="Rectangle 17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266" name="Rectangle 17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</p:grpSp>
            <p:grpSp>
              <p:nvGrpSpPr>
                <p:cNvPr id="406248" name="Group 174"/>
                <p:cNvGrpSpPr>
                  <a:grpSpLocks noChangeAspect="1"/>
                </p:cNvGrpSpPr>
                <p:nvPr/>
              </p:nvGrpSpPr>
              <p:grpSpPr bwMode="auto">
                <a:xfrm>
                  <a:off x="2040" y="2760"/>
                  <a:ext cx="216" cy="216"/>
                  <a:chOff x="2928" y="2448"/>
                  <a:chExt cx="144" cy="144"/>
                </a:xfrm>
              </p:grpSpPr>
              <p:sp>
                <p:nvSpPr>
                  <p:cNvPr id="406249" name="Rectangle 17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250" name="Rectangle 17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251" name="Rectangle 17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252" name="Rectangle 17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253" name="Rectangle 17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254" name="Rectangle 18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255" name="Rectangle 18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256" name="Rectangle 18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257" name="Rectangle 18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</p:grpSp>
          </p:grpSp>
          <p:grpSp>
            <p:nvGrpSpPr>
              <p:cNvPr id="406031" name="Group 184"/>
              <p:cNvGrpSpPr>
                <a:grpSpLocks/>
              </p:cNvGrpSpPr>
              <p:nvPr/>
            </p:nvGrpSpPr>
            <p:grpSpPr bwMode="auto">
              <a:xfrm>
                <a:off x="3816" y="2040"/>
                <a:ext cx="432" cy="432"/>
                <a:chOff x="2040" y="2544"/>
                <a:chExt cx="432" cy="432"/>
              </a:xfrm>
            </p:grpSpPr>
            <p:grpSp>
              <p:nvGrpSpPr>
                <p:cNvPr id="406205" name="Group 185"/>
                <p:cNvGrpSpPr>
                  <a:grpSpLocks noChangeAspect="1"/>
                </p:cNvGrpSpPr>
                <p:nvPr/>
              </p:nvGrpSpPr>
              <p:grpSpPr bwMode="auto">
                <a:xfrm>
                  <a:off x="2040" y="2544"/>
                  <a:ext cx="216" cy="216"/>
                  <a:chOff x="2928" y="2448"/>
                  <a:chExt cx="144" cy="144"/>
                </a:xfrm>
              </p:grpSpPr>
              <p:sp>
                <p:nvSpPr>
                  <p:cNvPr id="406236" name="Rectangle 18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237" name="Rectangle 18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238" name="Rectangle 18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239" name="Rectangle 18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240" name="Rectangle 19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241" name="Rectangle 19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242" name="Rectangle 19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243" name="Rectangle 19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244" name="Rectangle 19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</p:grpSp>
            <p:grpSp>
              <p:nvGrpSpPr>
                <p:cNvPr id="406206" name="Group 195"/>
                <p:cNvGrpSpPr>
                  <a:grpSpLocks noChangeAspect="1"/>
                </p:cNvGrpSpPr>
                <p:nvPr/>
              </p:nvGrpSpPr>
              <p:grpSpPr bwMode="auto">
                <a:xfrm>
                  <a:off x="2256" y="2544"/>
                  <a:ext cx="216" cy="216"/>
                  <a:chOff x="2928" y="2448"/>
                  <a:chExt cx="144" cy="144"/>
                </a:xfrm>
              </p:grpSpPr>
              <p:sp>
                <p:nvSpPr>
                  <p:cNvPr id="406227" name="Rectangle 19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228" name="Rectangle 19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229" name="Rectangle 19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230" name="Rectangle 19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231" name="Rectangle 20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232" name="Rectangle 20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233" name="Rectangle 20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234" name="Rectangle 20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235" name="Rectangle 20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</p:grpSp>
            <p:grpSp>
              <p:nvGrpSpPr>
                <p:cNvPr id="406207" name="Group 205"/>
                <p:cNvGrpSpPr>
                  <a:grpSpLocks noChangeAspect="1"/>
                </p:cNvGrpSpPr>
                <p:nvPr/>
              </p:nvGrpSpPr>
              <p:grpSpPr bwMode="auto">
                <a:xfrm>
                  <a:off x="2256" y="2760"/>
                  <a:ext cx="216" cy="216"/>
                  <a:chOff x="2928" y="2448"/>
                  <a:chExt cx="144" cy="144"/>
                </a:xfrm>
              </p:grpSpPr>
              <p:sp>
                <p:nvSpPr>
                  <p:cNvPr id="406218" name="Rectangle 20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219" name="Rectangle 20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220" name="Rectangle 20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221" name="Rectangle 20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222" name="Rectangle 21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223" name="Rectangle 21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224" name="Rectangle 21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225" name="Rectangle 21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226" name="Rectangle 21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</p:grpSp>
            <p:grpSp>
              <p:nvGrpSpPr>
                <p:cNvPr id="406208" name="Group 215"/>
                <p:cNvGrpSpPr>
                  <a:grpSpLocks noChangeAspect="1"/>
                </p:cNvGrpSpPr>
                <p:nvPr/>
              </p:nvGrpSpPr>
              <p:grpSpPr bwMode="auto">
                <a:xfrm>
                  <a:off x="2040" y="2760"/>
                  <a:ext cx="216" cy="216"/>
                  <a:chOff x="2928" y="2448"/>
                  <a:chExt cx="144" cy="144"/>
                </a:xfrm>
              </p:grpSpPr>
              <p:sp>
                <p:nvSpPr>
                  <p:cNvPr id="406209" name="Rectangle 21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210" name="Rectangle 21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211" name="Rectangle 21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212" name="Rectangle 21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213" name="Rectangle 22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214" name="Rectangle 22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215" name="Rectangle 22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216" name="Rectangle 22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217" name="Rectangle 22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</p:grpSp>
          </p:grpSp>
          <p:grpSp>
            <p:nvGrpSpPr>
              <p:cNvPr id="406032" name="Group 225"/>
              <p:cNvGrpSpPr>
                <a:grpSpLocks/>
              </p:cNvGrpSpPr>
              <p:nvPr/>
            </p:nvGrpSpPr>
            <p:grpSpPr bwMode="auto">
              <a:xfrm>
                <a:off x="3384" y="1608"/>
                <a:ext cx="432" cy="432"/>
                <a:chOff x="2040" y="2544"/>
                <a:chExt cx="432" cy="432"/>
              </a:xfrm>
            </p:grpSpPr>
            <p:grpSp>
              <p:nvGrpSpPr>
                <p:cNvPr id="406165" name="Group 226"/>
                <p:cNvGrpSpPr>
                  <a:grpSpLocks noChangeAspect="1"/>
                </p:cNvGrpSpPr>
                <p:nvPr/>
              </p:nvGrpSpPr>
              <p:grpSpPr bwMode="auto">
                <a:xfrm>
                  <a:off x="2040" y="2544"/>
                  <a:ext cx="216" cy="216"/>
                  <a:chOff x="2928" y="2448"/>
                  <a:chExt cx="144" cy="144"/>
                </a:xfrm>
              </p:grpSpPr>
              <p:sp>
                <p:nvSpPr>
                  <p:cNvPr id="406196" name="Rectangle 22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197" name="Rectangle 22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198" name="Rectangle 22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199" name="Rectangle 23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200" name="Rectangle 23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201" name="Rectangle 23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202" name="Rectangle 23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203" name="Rectangle 23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204" name="Rectangle 23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</p:grpSp>
            <p:grpSp>
              <p:nvGrpSpPr>
                <p:cNvPr id="406166" name="Group 236"/>
                <p:cNvGrpSpPr>
                  <a:grpSpLocks noChangeAspect="1"/>
                </p:cNvGrpSpPr>
                <p:nvPr/>
              </p:nvGrpSpPr>
              <p:grpSpPr bwMode="auto">
                <a:xfrm>
                  <a:off x="2256" y="2544"/>
                  <a:ext cx="216" cy="216"/>
                  <a:chOff x="2928" y="2448"/>
                  <a:chExt cx="144" cy="144"/>
                </a:xfrm>
              </p:grpSpPr>
              <p:sp>
                <p:nvSpPr>
                  <p:cNvPr id="406187" name="Rectangle 23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188" name="Rectangle 23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189" name="Rectangle 23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190" name="Rectangle 24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191" name="Rectangle 24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192" name="Rectangle 24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193" name="Rectangle 24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194" name="Rectangle 24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195" name="Rectangle 24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</p:grpSp>
            <p:grpSp>
              <p:nvGrpSpPr>
                <p:cNvPr id="406167" name="Group 246"/>
                <p:cNvGrpSpPr>
                  <a:grpSpLocks noChangeAspect="1"/>
                </p:cNvGrpSpPr>
                <p:nvPr/>
              </p:nvGrpSpPr>
              <p:grpSpPr bwMode="auto">
                <a:xfrm>
                  <a:off x="2256" y="2760"/>
                  <a:ext cx="216" cy="216"/>
                  <a:chOff x="2928" y="2448"/>
                  <a:chExt cx="144" cy="144"/>
                </a:xfrm>
              </p:grpSpPr>
              <p:sp>
                <p:nvSpPr>
                  <p:cNvPr id="406178" name="Rectangle 24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179" name="Rectangle 24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180" name="Rectangle 24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181" name="Rectangle 25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182" name="Rectangle 25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183" name="Rectangle 25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184" name="Rectangle 25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185" name="Rectangle 25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186" name="Rectangle 25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</p:grpSp>
            <p:grpSp>
              <p:nvGrpSpPr>
                <p:cNvPr id="406168" name="Group 256"/>
                <p:cNvGrpSpPr>
                  <a:grpSpLocks noChangeAspect="1"/>
                </p:cNvGrpSpPr>
                <p:nvPr/>
              </p:nvGrpSpPr>
              <p:grpSpPr bwMode="auto">
                <a:xfrm>
                  <a:off x="2040" y="2760"/>
                  <a:ext cx="216" cy="216"/>
                  <a:chOff x="2928" y="2448"/>
                  <a:chExt cx="144" cy="144"/>
                </a:xfrm>
              </p:grpSpPr>
              <p:sp>
                <p:nvSpPr>
                  <p:cNvPr id="406169" name="Rectangle 25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170" name="Rectangle 25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171" name="Rectangle 25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172" name="Rectangle 26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173" name="Rectangle 26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174" name="Rectangle 26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175" name="Rectangle 26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176" name="Rectangle 26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177" name="Rectangle 26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</p:grpSp>
          </p:grpSp>
          <p:grpSp>
            <p:nvGrpSpPr>
              <p:cNvPr id="406033" name="Group 266"/>
              <p:cNvGrpSpPr>
                <a:grpSpLocks/>
              </p:cNvGrpSpPr>
              <p:nvPr/>
            </p:nvGrpSpPr>
            <p:grpSpPr bwMode="auto">
              <a:xfrm>
                <a:off x="3816" y="1608"/>
                <a:ext cx="432" cy="432"/>
                <a:chOff x="2040" y="2544"/>
                <a:chExt cx="432" cy="432"/>
              </a:xfrm>
            </p:grpSpPr>
            <p:grpSp>
              <p:nvGrpSpPr>
                <p:cNvPr id="406125" name="Group 267"/>
                <p:cNvGrpSpPr>
                  <a:grpSpLocks noChangeAspect="1"/>
                </p:cNvGrpSpPr>
                <p:nvPr/>
              </p:nvGrpSpPr>
              <p:grpSpPr bwMode="auto">
                <a:xfrm>
                  <a:off x="2040" y="2544"/>
                  <a:ext cx="216" cy="216"/>
                  <a:chOff x="2928" y="2448"/>
                  <a:chExt cx="144" cy="144"/>
                </a:xfrm>
              </p:grpSpPr>
              <p:sp>
                <p:nvSpPr>
                  <p:cNvPr id="406156" name="Rectangle 26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157" name="Rectangle 26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158" name="Rectangle 27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159" name="Rectangle 27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160" name="Rectangle 27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161" name="Rectangle 27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162" name="Rectangle 27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163" name="Rectangle 27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164" name="Rectangle 27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</p:grpSp>
            <p:grpSp>
              <p:nvGrpSpPr>
                <p:cNvPr id="406126" name="Group 277"/>
                <p:cNvGrpSpPr>
                  <a:grpSpLocks noChangeAspect="1"/>
                </p:cNvGrpSpPr>
                <p:nvPr/>
              </p:nvGrpSpPr>
              <p:grpSpPr bwMode="auto">
                <a:xfrm>
                  <a:off x="2256" y="2544"/>
                  <a:ext cx="216" cy="216"/>
                  <a:chOff x="2928" y="2448"/>
                  <a:chExt cx="144" cy="144"/>
                </a:xfrm>
              </p:grpSpPr>
              <p:sp>
                <p:nvSpPr>
                  <p:cNvPr id="406147" name="Rectangle 27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148" name="Rectangle 27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149" name="Rectangle 28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150" name="Rectangle 28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151" name="Rectangle 28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152" name="Rectangle 28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153" name="Rectangle 28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154" name="Rectangle 28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155" name="Rectangle 28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</p:grpSp>
            <p:grpSp>
              <p:nvGrpSpPr>
                <p:cNvPr id="406127" name="Group 287"/>
                <p:cNvGrpSpPr>
                  <a:grpSpLocks noChangeAspect="1"/>
                </p:cNvGrpSpPr>
                <p:nvPr/>
              </p:nvGrpSpPr>
              <p:grpSpPr bwMode="auto">
                <a:xfrm>
                  <a:off x="2256" y="2760"/>
                  <a:ext cx="216" cy="216"/>
                  <a:chOff x="2928" y="2448"/>
                  <a:chExt cx="144" cy="144"/>
                </a:xfrm>
              </p:grpSpPr>
              <p:sp>
                <p:nvSpPr>
                  <p:cNvPr id="406138" name="Rectangle 28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139" name="Rectangle 28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140" name="Rectangle 29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141" name="Rectangle 29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142" name="Rectangle 29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143" name="Rectangle 29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144" name="Rectangle 29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145" name="Rectangle 29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146" name="Rectangle 29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</p:grpSp>
            <p:grpSp>
              <p:nvGrpSpPr>
                <p:cNvPr id="406128" name="Group 297"/>
                <p:cNvGrpSpPr>
                  <a:grpSpLocks noChangeAspect="1"/>
                </p:cNvGrpSpPr>
                <p:nvPr/>
              </p:nvGrpSpPr>
              <p:grpSpPr bwMode="auto">
                <a:xfrm>
                  <a:off x="2040" y="2760"/>
                  <a:ext cx="216" cy="216"/>
                  <a:chOff x="2928" y="2448"/>
                  <a:chExt cx="144" cy="144"/>
                </a:xfrm>
              </p:grpSpPr>
              <p:sp>
                <p:nvSpPr>
                  <p:cNvPr id="406129" name="Rectangle 29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130" name="Rectangle 29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131" name="Rectangle 30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132" name="Rectangle 30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133" name="Rectangle 30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134" name="Rectangle 30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135" name="Rectangle 30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136" name="Rectangle 30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06137" name="Rectangle 30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</p:grpSp>
          </p:grpSp>
          <p:grpSp>
            <p:nvGrpSpPr>
              <p:cNvPr id="406034" name="Group 307"/>
              <p:cNvGrpSpPr>
                <a:grpSpLocks noChangeAspect="1"/>
              </p:cNvGrpSpPr>
              <p:nvPr/>
            </p:nvGrpSpPr>
            <p:grpSpPr bwMode="auto">
              <a:xfrm>
                <a:off x="3384" y="1392"/>
                <a:ext cx="216" cy="216"/>
                <a:chOff x="2928" y="2448"/>
                <a:chExt cx="144" cy="144"/>
              </a:xfrm>
            </p:grpSpPr>
            <p:sp>
              <p:nvSpPr>
                <p:cNvPr id="406116" name="Rectangle 30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6117" name="Rectangle 30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6118" name="Rectangle 31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6119" name="Rectangle 31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6120" name="Rectangle 31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6121" name="Rectangle 31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6122" name="Rectangle 31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6123" name="Rectangle 31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6124" name="Rectangle 31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406035" name="Group 317"/>
              <p:cNvGrpSpPr>
                <a:grpSpLocks noChangeAspect="1"/>
              </p:cNvGrpSpPr>
              <p:nvPr/>
            </p:nvGrpSpPr>
            <p:grpSpPr bwMode="auto">
              <a:xfrm>
                <a:off x="3600" y="1392"/>
                <a:ext cx="216" cy="216"/>
                <a:chOff x="2928" y="2448"/>
                <a:chExt cx="144" cy="144"/>
              </a:xfrm>
            </p:grpSpPr>
            <p:sp>
              <p:nvSpPr>
                <p:cNvPr id="406107" name="Rectangle 31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6108" name="Rectangle 31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6109" name="Rectangle 32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6110" name="Rectangle 32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6111" name="Rectangle 32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6112" name="Rectangle 32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6113" name="Rectangle 32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6114" name="Rectangle 32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6115" name="Rectangle 32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406036" name="Group 327"/>
              <p:cNvGrpSpPr>
                <a:grpSpLocks noChangeAspect="1"/>
              </p:cNvGrpSpPr>
              <p:nvPr/>
            </p:nvGrpSpPr>
            <p:grpSpPr bwMode="auto">
              <a:xfrm>
                <a:off x="3816" y="1392"/>
                <a:ext cx="216" cy="216"/>
                <a:chOff x="2928" y="2448"/>
                <a:chExt cx="144" cy="144"/>
              </a:xfrm>
            </p:grpSpPr>
            <p:sp>
              <p:nvSpPr>
                <p:cNvPr id="406098" name="Rectangle 32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6099" name="Rectangle 32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6100" name="Rectangle 33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6101" name="Rectangle 33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6102" name="Rectangle 33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6103" name="Rectangle 33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6104" name="Rectangle 33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6105" name="Rectangle 33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6106" name="Rectangle 33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406037" name="Group 337"/>
              <p:cNvGrpSpPr>
                <a:grpSpLocks noChangeAspect="1"/>
              </p:cNvGrpSpPr>
              <p:nvPr/>
            </p:nvGrpSpPr>
            <p:grpSpPr bwMode="auto">
              <a:xfrm>
                <a:off x="4032" y="1392"/>
                <a:ext cx="216" cy="216"/>
                <a:chOff x="2928" y="2448"/>
                <a:chExt cx="144" cy="144"/>
              </a:xfrm>
            </p:grpSpPr>
            <p:sp>
              <p:nvSpPr>
                <p:cNvPr id="406089" name="Rectangle 33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6090" name="Rectangle 33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6091" name="Rectangle 34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6092" name="Rectangle 34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6093" name="Rectangle 34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6094" name="Rectangle 34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6095" name="Rectangle 34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6096" name="Rectangle 34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6097" name="Rectangle 34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406038" name="Group 347"/>
              <p:cNvGrpSpPr>
                <a:grpSpLocks noChangeAspect="1"/>
              </p:cNvGrpSpPr>
              <p:nvPr/>
            </p:nvGrpSpPr>
            <p:grpSpPr bwMode="auto">
              <a:xfrm>
                <a:off x="4248" y="1392"/>
                <a:ext cx="216" cy="216"/>
                <a:chOff x="2928" y="2448"/>
                <a:chExt cx="144" cy="144"/>
              </a:xfrm>
            </p:grpSpPr>
            <p:sp>
              <p:nvSpPr>
                <p:cNvPr id="406080" name="Rectangle 34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6081" name="Rectangle 34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6082" name="Rectangle 35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6083" name="Rectangle 35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6084" name="Rectangle 35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6085" name="Rectangle 35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6086" name="Rectangle 35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6087" name="Rectangle 35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6088" name="Rectangle 35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406039" name="Group 357"/>
              <p:cNvGrpSpPr>
                <a:grpSpLocks noChangeAspect="1"/>
              </p:cNvGrpSpPr>
              <p:nvPr/>
            </p:nvGrpSpPr>
            <p:grpSpPr bwMode="auto">
              <a:xfrm>
                <a:off x="4248" y="1608"/>
                <a:ext cx="216" cy="216"/>
                <a:chOff x="2928" y="2448"/>
                <a:chExt cx="144" cy="144"/>
              </a:xfrm>
            </p:grpSpPr>
            <p:sp>
              <p:nvSpPr>
                <p:cNvPr id="406071" name="Rectangle 35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6072" name="Rectangle 35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6073" name="Rectangle 36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6074" name="Rectangle 36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6075" name="Rectangle 36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6076" name="Rectangle 36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6077" name="Rectangle 36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6078" name="Rectangle 36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6079" name="Rectangle 36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406040" name="Group 367"/>
              <p:cNvGrpSpPr>
                <a:grpSpLocks noChangeAspect="1"/>
              </p:cNvGrpSpPr>
              <p:nvPr/>
            </p:nvGrpSpPr>
            <p:grpSpPr bwMode="auto">
              <a:xfrm>
                <a:off x="4248" y="1824"/>
                <a:ext cx="216" cy="216"/>
                <a:chOff x="2928" y="2448"/>
                <a:chExt cx="144" cy="144"/>
              </a:xfrm>
            </p:grpSpPr>
            <p:sp>
              <p:nvSpPr>
                <p:cNvPr id="406062" name="Rectangle 36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6063" name="Rectangle 36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6064" name="Rectangle 37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6065" name="Rectangle 37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6066" name="Rectangle 37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6067" name="Rectangle 37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6068" name="Rectangle 37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6069" name="Rectangle 37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6070" name="Rectangle 37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406041" name="Group 377"/>
              <p:cNvGrpSpPr>
                <a:grpSpLocks noChangeAspect="1"/>
              </p:cNvGrpSpPr>
              <p:nvPr/>
            </p:nvGrpSpPr>
            <p:grpSpPr bwMode="auto">
              <a:xfrm>
                <a:off x="4248" y="2040"/>
                <a:ext cx="216" cy="216"/>
                <a:chOff x="2928" y="2448"/>
                <a:chExt cx="144" cy="144"/>
              </a:xfrm>
            </p:grpSpPr>
            <p:sp>
              <p:nvSpPr>
                <p:cNvPr id="406053" name="Rectangle 37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6054" name="Rectangle 37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6055" name="Rectangle 38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6056" name="Rectangle 38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6057" name="Rectangle 38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6058" name="Rectangle 38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6059" name="Rectangle 38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6060" name="Rectangle 38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6061" name="Rectangle 38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406042" name="Group 387"/>
              <p:cNvGrpSpPr>
                <a:grpSpLocks noChangeAspect="1"/>
              </p:cNvGrpSpPr>
              <p:nvPr/>
            </p:nvGrpSpPr>
            <p:grpSpPr bwMode="auto">
              <a:xfrm>
                <a:off x="4248" y="2256"/>
                <a:ext cx="216" cy="216"/>
                <a:chOff x="2928" y="2448"/>
                <a:chExt cx="144" cy="144"/>
              </a:xfrm>
            </p:grpSpPr>
            <p:sp>
              <p:nvSpPr>
                <p:cNvPr id="406044" name="Rectangle 38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6045" name="Rectangle 38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6046" name="Rectangle 39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6047" name="Rectangle 39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6048" name="Rectangle 39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6049" name="Rectangle 39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6050" name="Rectangle 39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6051" name="Rectangle 39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6052" name="Rectangle 39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  <p:sp>
            <p:nvSpPr>
              <p:cNvPr id="406043" name="Rectangle 397"/>
              <p:cNvSpPr>
                <a:spLocks noChangeAspect="1" noChangeArrowheads="1"/>
              </p:cNvSpPr>
              <p:nvPr/>
            </p:nvSpPr>
            <p:spPr bwMode="auto">
              <a:xfrm flipV="1">
                <a:off x="3888" y="1896"/>
                <a:ext cx="72" cy="72"/>
              </a:xfrm>
              <a:prstGeom prst="rect">
                <a:avLst/>
              </a:prstGeom>
              <a:noFill/>
              <a:ln w="9525" cap="rnd">
                <a:solidFill>
                  <a:srgbClr val="11B119"/>
                </a:solidFill>
                <a:prstDash val="sysDot"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</p:grpSp>
      <p:sp>
        <p:nvSpPr>
          <p:cNvPr id="358798" name="Rectangle 398"/>
          <p:cNvSpPr>
            <a:spLocks noChangeArrowheads="1"/>
          </p:cNvSpPr>
          <p:nvPr/>
        </p:nvSpPr>
        <p:spPr bwMode="auto">
          <a:xfrm>
            <a:off x="5680075" y="2200241"/>
            <a:ext cx="384175" cy="50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GB" sz="27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itchFamily="34" charset="0"/>
              </a:rPr>
              <a:t>p</a:t>
            </a:r>
            <a:endParaRPr lang="en-US" sz="2700" b="1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rebuchet MS" pitchFamily="34" charset="0"/>
            </a:endParaRPr>
          </a:p>
        </p:txBody>
      </p:sp>
      <p:pic>
        <p:nvPicPr>
          <p:cNvPr id="405512" name="Picture 400" descr="ex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62000" y="1001678"/>
            <a:ext cx="24384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70670" name="Group 888"/>
          <p:cNvGrpSpPr>
            <a:grpSpLocks/>
          </p:cNvGrpSpPr>
          <p:nvPr/>
        </p:nvGrpSpPr>
        <p:grpSpPr bwMode="auto">
          <a:xfrm>
            <a:off x="730250" y="909603"/>
            <a:ext cx="2546350" cy="1709738"/>
            <a:chOff x="460" y="758"/>
            <a:chExt cx="1604" cy="1077"/>
          </a:xfrm>
        </p:grpSpPr>
        <p:grpSp>
          <p:nvGrpSpPr>
            <p:cNvPr id="405517" name="Group 401"/>
            <p:cNvGrpSpPr>
              <a:grpSpLocks noChangeAspect="1"/>
            </p:cNvGrpSpPr>
            <p:nvPr/>
          </p:nvGrpSpPr>
          <p:grpSpPr bwMode="auto">
            <a:xfrm>
              <a:off x="750" y="1371"/>
              <a:ext cx="432" cy="262"/>
              <a:chOff x="3288" y="1296"/>
              <a:chExt cx="1080" cy="648"/>
            </a:xfrm>
          </p:grpSpPr>
          <p:sp>
            <p:nvSpPr>
              <p:cNvPr id="405875" name="Rectangle 402"/>
              <p:cNvSpPr>
                <a:spLocks noChangeAspect="1" noChangeArrowheads="1"/>
              </p:cNvSpPr>
              <p:nvPr/>
            </p:nvSpPr>
            <p:spPr bwMode="auto">
              <a:xfrm flipV="1">
                <a:off x="3288" y="1584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876" name="Rectangle 403"/>
              <p:cNvSpPr>
                <a:spLocks noChangeAspect="1" noChangeArrowheads="1"/>
              </p:cNvSpPr>
              <p:nvPr/>
            </p:nvSpPr>
            <p:spPr bwMode="auto">
              <a:xfrm flipV="1">
                <a:off x="3360" y="1584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877" name="Rectangle 404"/>
              <p:cNvSpPr>
                <a:spLocks noChangeAspect="1" noChangeArrowheads="1"/>
              </p:cNvSpPr>
              <p:nvPr/>
            </p:nvSpPr>
            <p:spPr bwMode="auto">
              <a:xfrm flipV="1">
                <a:off x="3432" y="1584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878" name="Rectangle 405"/>
              <p:cNvSpPr>
                <a:spLocks noChangeAspect="1" noChangeArrowheads="1"/>
              </p:cNvSpPr>
              <p:nvPr/>
            </p:nvSpPr>
            <p:spPr bwMode="auto">
              <a:xfrm flipV="1">
                <a:off x="3432" y="151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879" name="Rectangle 406"/>
              <p:cNvSpPr>
                <a:spLocks noChangeAspect="1" noChangeArrowheads="1"/>
              </p:cNvSpPr>
              <p:nvPr/>
            </p:nvSpPr>
            <p:spPr bwMode="auto">
              <a:xfrm flipV="1">
                <a:off x="3288" y="151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880" name="Rectangle 407"/>
              <p:cNvSpPr>
                <a:spLocks noChangeAspect="1" noChangeArrowheads="1"/>
              </p:cNvSpPr>
              <p:nvPr/>
            </p:nvSpPr>
            <p:spPr bwMode="auto">
              <a:xfrm flipV="1">
                <a:off x="3360" y="151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881" name="Rectangle 408"/>
              <p:cNvSpPr>
                <a:spLocks noChangeAspect="1" noChangeArrowheads="1"/>
              </p:cNvSpPr>
              <p:nvPr/>
            </p:nvSpPr>
            <p:spPr bwMode="auto">
              <a:xfrm flipV="1">
                <a:off x="3504" y="1584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882" name="Rectangle 409"/>
              <p:cNvSpPr>
                <a:spLocks noChangeAspect="1" noChangeArrowheads="1"/>
              </p:cNvSpPr>
              <p:nvPr/>
            </p:nvSpPr>
            <p:spPr bwMode="auto">
              <a:xfrm flipV="1">
                <a:off x="3576" y="1656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883" name="Rectangle 410"/>
              <p:cNvSpPr>
                <a:spLocks noChangeAspect="1" noChangeArrowheads="1"/>
              </p:cNvSpPr>
              <p:nvPr/>
            </p:nvSpPr>
            <p:spPr bwMode="auto">
              <a:xfrm flipV="1">
                <a:off x="3576" y="1584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884" name="Rectangle 411"/>
              <p:cNvSpPr>
                <a:spLocks noChangeAspect="1" noChangeArrowheads="1"/>
              </p:cNvSpPr>
              <p:nvPr/>
            </p:nvSpPr>
            <p:spPr bwMode="auto">
              <a:xfrm flipV="1">
                <a:off x="3648" y="1584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885" name="Rectangle 412"/>
              <p:cNvSpPr>
                <a:spLocks noChangeAspect="1" noChangeArrowheads="1"/>
              </p:cNvSpPr>
              <p:nvPr/>
            </p:nvSpPr>
            <p:spPr bwMode="auto">
              <a:xfrm flipV="1">
                <a:off x="3648" y="151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886" name="Rectangle 413"/>
              <p:cNvSpPr>
                <a:spLocks noChangeAspect="1" noChangeArrowheads="1"/>
              </p:cNvSpPr>
              <p:nvPr/>
            </p:nvSpPr>
            <p:spPr bwMode="auto">
              <a:xfrm flipV="1">
                <a:off x="3648" y="1656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887" name="Rectangle 414"/>
              <p:cNvSpPr>
                <a:spLocks noChangeAspect="1" noChangeArrowheads="1"/>
              </p:cNvSpPr>
              <p:nvPr/>
            </p:nvSpPr>
            <p:spPr bwMode="auto">
              <a:xfrm flipV="1">
                <a:off x="3504" y="151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888" name="Rectangle 415"/>
              <p:cNvSpPr>
                <a:spLocks noChangeAspect="1" noChangeArrowheads="1"/>
              </p:cNvSpPr>
              <p:nvPr/>
            </p:nvSpPr>
            <p:spPr bwMode="auto">
              <a:xfrm flipV="1">
                <a:off x="3576" y="151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grpSp>
            <p:nvGrpSpPr>
              <p:cNvPr id="405889" name="Group 416"/>
              <p:cNvGrpSpPr>
                <a:grpSpLocks noChangeAspect="1"/>
              </p:cNvGrpSpPr>
              <p:nvPr/>
            </p:nvGrpSpPr>
            <p:grpSpPr bwMode="auto">
              <a:xfrm>
                <a:off x="3720" y="1512"/>
                <a:ext cx="216" cy="216"/>
                <a:chOff x="2928" y="2448"/>
                <a:chExt cx="144" cy="144"/>
              </a:xfrm>
            </p:grpSpPr>
            <p:sp>
              <p:nvSpPr>
                <p:cNvPr id="405984" name="Rectangle 41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985" name="Rectangle 41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986" name="Rectangle 41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987" name="Rectangle 42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988" name="Rectangle 42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989" name="Rectangle 42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990" name="Rectangle 42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991" name="Rectangle 42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992" name="Rectangle 42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405890" name="Group 426"/>
              <p:cNvGrpSpPr>
                <a:grpSpLocks noChangeAspect="1"/>
              </p:cNvGrpSpPr>
              <p:nvPr/>
            </p:nvGrpSpPr>
            <p:grpSpPr bwMode="auto">
              <a:xfrm>
                <a:off x="3936" y="1512"/>
                <a:ext cx="216" cy="216"/>
                <a:chOff x="2928" y="2448"/>
                <a:chExt cx="144" cy="144"/>
              </a:xfrm>
            </p:grpSpPr>
            <p:sp>
              <p:nvSpPr>
                <p:cNvPr id="405975" name="Rectangle 42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976" name="Rectangle 42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977" name="Rectangle 42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978" name="Rectangle 43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979" name="Rectangle 43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980" name="Rectangle 43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981" name="Rectangle 43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982" name="Rectangle 43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983" name="Rectangle 43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  <p:sp>
            <p:nvSpPr>
              <p:cNvPr id="405891" name="Rectangle 436"/>
              <p:cNvSpPr>
                <a:spLocks noChangeAspect="1" noChangeArrowheads="1"/>
              </p:cNvSpPr>
              <p:nvPr/>
            </p:nvSpPr>
            <p:spPr bwMode="auto">
              <a:xfrm flipV="1">
                <a:off x="3936" y="1800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892" name="Rectangle 437"/>
              <p:cNvSpPr>
                <a:spLocks noChangeAspect="1" noChangeArrowheads="1"/>
              </p:cNvSpPr>
              <p:nvPr/>
            </p:nvSpPr>
            <p:spPr bwMode="auto">
              <a:xfrm flipV="1">
                <a:off x="4008" y="187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893" name="Rectangle 438"/>
              <p:cNvSpPr>
                <a:spLocks noChangeAspect="1" noChangeArrowheads="1"/>
              </p:cNvSpPr>
              <p:nvPr/>
            </p:nvSpPr>
            <p:spPr bwMode="auto">
              <a:xfrm flipV="1">
                <a:off x="4008" y="1800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894" name="Rectangle 439"/>
              <p:cNvSpPr>
                <a:spLocks noChangeAspect="1" noChangeArrowheads="1"/>
              </p:cNvSpPr>
              <p:nvPr/>
            </p:nvSpPr>
            <p:spPr bwMode="auto">
              <a:xfrm flipV="1">
                <a:off x="4080" y="1800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895" name="Rectangle 440"/>
              <p:cNvSpPr>
                <a:spLocks noChangeAspect="1" noChangeArrowheads="1"/>
              </p:cNvSpPr>
              <p:nvPr/>
            </p:nvSpPr>
            <p:spPr bwMode="auto">
              <a:xfrm flipV="1">
                <a:off x="4080" y="1728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896" name="Rectangle 441"/>
              <p:cNvSpPr>
                <a:spLocks noChangeAspect="1" noChangeArrowheads="1"/>
              </p:cNvSpPr>
              <p:nvPr/>
            </p:nvSpPr>
            <p:spPr bwMode="auto">
              <a:xfrm flipV="1">
                <a:off x="4080" y="187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897" name="Rectangle 442"/>
              <p:cNvSpPr>
                <a:spLocks noChangeAspect="1" noChangeArrowheads="1"/>
              </p:cNvSpPr>
              <p:nvPr/>
            </p:nvSpPr>
            <p:spPr bwMode="auto">
              <a:xfrm flipV="1">
                <a:off x="3936" y="1728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898" name="Rectangle 443"/>
              <p:cNvSpPr>
                <a:spLocks noChangeAspect="1" noChangeArrowheads="1"/>
              </p:cNvSpPr>
              <p:nvPr/>
            </p:nvSpPr>
            <p:spPr bwMode="auto">
              <a:xfrm flipV="1">
                <a:off x="4008" y="1728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899" name="Rectangle 444"/>
              <p:cNvSpPr>
                <a:spLocks noChangeAspect="1" noChangeArrowheads="1"/>
              </p:cNvSpPr>
              <p:nvPr/>
            </p:nvSpPr>
            <p:spPr bwMode="auto">
              <a:xfrm flipV="1">
                <a:off x="3792" y="1800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900" name="Rectangle 445"/>
              <p:cNvSpPr>
                <a:spLocks noChangeAspect="1" noChangeArrowheads="1"/>
              </p:cNvSpPr>
              <p:nvPr/>
            </p:nvSpPr>
            <p:spPr bwMode="auto">
              <a:xfrm flipV="1">
                <a:off x="3864" y="1800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901" name="Rectangle 446"/>
              <p:cNvSpPr>
                <a:spLocks noChangeAspect="1" noChangeArrowheads="1"/>
              </p:cNvSpPr>
              <p:nvPr/>
            </p:nvSpPr>
            <p:spPr bwMode="auto">
              <a:xfrm flipV="1">
                <a:off x="3864" y="1728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902" name="Rectangle 447"/>
              <p:cNvSpPr>
                <a:spLocks noChangeAspect="1" noChangeArrowheads="1"/>
              </p:cNvSpPr>
              <p:nvPr/>
            </p:nvSpPr>
            <p:spPr bwMode="auto">
              <a:xfrm flipV="1">
                <a:off x="3720" y="1728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903" name="Rectangle 448"/>
              <p:cNvSpPr>
                <a:spLocks noChangeAspect="1" noChangeArrowheads="1"/>
              </p:cNvSpPr>
              <p:nvPr/>
            </p:nvSpPr>
            <p:spPr bwMode="auto">
              <a:xfrm flipV="1">
                <a:off x="3792" y="1728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grpSp>
            <p:nvGrpSpPr>
              <p:cNvPr id="405904" name="Group 449"/>
              <p:cNvGrpSpPr>
                <a:grpSpLocks noChangeAspect="1"/>
              </p:cNvGrpSpPr>
              <p:nvPr/>
            </p:nvGrpSpPr>
            <p:grpSpPr bwMode="auto">
              <a:xfrm>
                <a:off x="3288" y="1296"/>
                <a:ext cx="216" cy="216"/>
                <a:chOff x="2928" y="2448"/>
                <a:chExt cx="144" cy="144"/>
              </a:xfrm>
            </p:grpSpPr>
            <p:sp>
              <p:nvSpPr>
                <p:cNvPr id="405966" name="Rectangle 45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967" name="Rectangle 45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968" name="Rectangle 45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969" name="Rectangle 45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970" name="Rectangle 45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971" name="Rectangle 45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972" name="Rectangle 45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973" name="Rectangle 45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974" name="Rectangle 45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405905" name="Group 459"/>
              <p:cNvGrpSpPr>
                <a:grpSpLocks noChangeAspect="1"/>
              </p:cNvGrpSpPr>
              <p:nvPr/>
            </p:nvGrpSpPr>
            <p:grpSpPr bwMode="auto">
              <a:xfrm>
                <a:off x="3504" y="1296"/>
                <a:ext cx="216" cy="216"/>
                <a:chOff x="2928" y="2448"/>
                <a:chExt cx="144" cy="144"/>
              </a:xfrm>
            </p:grpSpPr>
            <p:sp>
              <p:nvSpPr>
                <p:cNvPr id="405957" name="Rectangle 46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958" name="Rectangle 46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959" name="Rectangle 46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960" name="Rectangle 46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961" name="Rectangle 46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962" name="Rectangle 46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963" name="Rectangle 46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964" name="Rectangle 46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965" name="Rectangle 46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405906" name="Group 469"/>
              <p:cNvGrpSpPr>
                <a:grpSpLocks noChangeAspect="1"/>
              </p:cNvGrpSpPr>
              <p:nvPr/>
            </p:nvGrpSpPr>
            <p:grpSpPr bwMode="auto">
              <a:xfrm>
                <a:off x="3720" y="1296"/>
                <a:ext cx="216" cy="216"/>
                <a:chOff x="2928" y="2448"/>
                <a:chExt cx="144" cy="144"/>
              </a:xfrm>
            </p:grpSpPr>
            <p:sp>
              <p:nvSpPr>
                <p:cNvPr id="405948" name="Rectangle 47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949" name="Rectangle 47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950" name="Rectangle 47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951" name="Rectangle 47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952" name="Rectangle 47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953" name="Rectangle 47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954" name="Rectangle 47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955" name="Rectangle 47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956" name="Rectangle 47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405907" name="Group 479"/>
              <p:cNvGrpSpPr>
                <a:grpSpLocks noChangeAspect="1"/>
              </p:cNvGrpSpPr>
              <p:nvPr/>
            </p:nvGrpSpPr>
            <p:grpSpPr bwMode="auto">
              <a:xfrm>
                <a:off x="3936" y="1296"/>
                <a:ext cx="216" cy="216"/>
                <a:chOff x="2928" y="2448"/>
                <a:chExt cx="144" cy="144"/>
              </a:xfrm>
            </p:grpSpPr>
            <p:sp>
              <p:nvSpPr>
                <p:cNvPr id="405939" name="Rectangle 48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940" name="Rectangle 48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941" name="Rectangle 48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942" name="Rectangle 48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943" name="Rectangle 48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944" name="Rectangle 48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945" name="Rectangle 48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946" name="Rectangle 48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947" name="Rectangle 48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405908" name="Group 489"/>
              <p:cNvGrpSpPr>
                <a:grpSpLocks noChangeAspect="1"/>
              </p:cNvGrpSpPr>
              <p:nvPr/>
            </p:nvGrpSpPr>
            <p:grpSpPr bwMode="auto">
              <a:xfrm>
                <a:off x="4152" y="1296"/>
                <a:ext cx="216" cy="216"/>
                <a:chOff x="2928" y="2448"/>
                <a:chExt cx="144" cy="144"/>
              </a:xfrm>
            </p:grpSpPr>
            <p:sp>
              <p:nvSpPr>
                <p:cNvPr id="405930" name="Rectangle 49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931" name="Rectangle 49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932" name="Rectangle 49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933" name="Rectangle 49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934" name="Rectangle 49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935" name="Rectangle 49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936" name="Rectangle 49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937" name="Rectangle 49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938" name="Rectangle 49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405909" name="Group 499"/>
              <p:cNvGrpSpPr>
                <a:grpSpLocks noChangeAspect="1"/>
              </p:cNvGrpSpPr>
              <p:nvPr/>
            </p:nvGrpSpPr>
            <p:grpSpPr bwMode="auto">
              <a:xfrm>
                <a:off x="4152" y="1512"/>
                <a:ext cx="216" cy="216"/>
                <a:chOff x="2928" y="2448"/>
                <a:chExt cx="144" cy="144"/>
              </a:xfrm>
            </p:grpSpPr>
            <p:sp>
              <p:nvSpPr>
                <p:cNvPr id="405921" name="Rectangle 50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922" name="Rectangle 50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923" name="Rectangle 50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924" name="Rectangle 50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925" name="Rectangle 50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926" name="Rectangle 50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927" name="Rectangle 50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928" name="Rectangle 50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929" name="Rectangle 50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405910" name="Group 509"/>
              <p:cNvGrpSpPr>
                <a:grpSpLocks noChangeAspect="1"/>
              </p:cNvGrpSpPr>
              <p:nvPr/>
            </p:nvGrpSpPr>
            <p:grpSpPr bwMode="auto">
              <a:xfrm>
                <a:off x="4152" y="1728"/>
                <a:ext cx="216" cy="216"/>
                <a:chOff x="2928" y="2448"/>
                <a:chExt cx="144" cy="144"/>
              </a:xfrm>
            </p:grpSpPr>
            <p:sp>
              <p:nvSpPr>
                <p:cNvPr id="405912" name="Rectangle 51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913" name="Rectangle 51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914" name="Rectangle 51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915" name="Rectangle 51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916" name="Rectangle 51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917" name="Rectangle 51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918" name="Rectangle 51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919" name="Rectangle 51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920" name="Rectangle 51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  <p:sp>
            <p:nvSpPr>
              <p:cNvPr id="405911" name="Rectangle 519"/>
              <p:cNvSpPr>
                <a:spLocks noChangeAspect="1" noChangeArrowheads="1"/>
              </p:cNvSpPr>
              <p:nvPr/>
            </p:nvSpPr>
            <p:spPr bwMode="auto">
              <a:xfrm flipV="1">
                <a:off x="3792" y="1800"/>
                <a:ext cx="72" cy="72"/>
              </a:xfrm>
              <a:prstGeom prst="rect">
                <a:avLst/>
              </a:prstGeom>
              <a:solidFill>
                <a:srgbClr val="11B119"/>
              </a:solidFill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grpSp>
          <p:nvGrpSpPr>
            <p:cNvPr id="405518" name="Group 520"/>
            <p:cNvGrpSpPr>
              <a:grpSpLocks noChangeAspect="1"/>
            </p:cNvGrpSpPr>
            <p:nvPr/>
          </p:nvGrpSpPr>
          <p:grpSpPr bwMode="auto">
            <a:xfrm>
              <a:off x="1632" y="1573"/>
              <a:ext cx="432" cy="262"/>
              <a:chOff x="3288" y="1296"/>
              <a:chExt cx="1080" cy="648"/>
            </a:xfrm>
          </p:grpSpPr>
          <p:sp>
            <p:nvSpPr>
              <p:cNvPr id="405757" name="Rectangle 521"/>
              <p:cNvSpPr>
                <a:spLocks noChangeAspect="1" noChangeArrowheads="1"/>
              </p:cNvSpPr>
              <p:nvPr/>
            </p:nvSpPr>
            <p:spPr bwMode="auto">
              <a:xfrm flipV="1">
                <a:off x="3288" y="1584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758" name="Rectangle 522"/>
              <p:cNvSpPr>
                <a:spLocks noChangeAspect="1" noChangeArrowheads="1"/>
              </p:cNvSpPr>
              <p:nvPr/>
            </p:nvSpPr>
            <p:spPr bwMode="auto">
              <a:xfrm flipV="1">
                <a:off x="3360" y="1584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759" name="Rectangle 523"/>
              <p:cNvSpPr>
                <a:spLocks noChangeAspect="1" noChangeArrowheads="1"/>
              </p:cNvSpPr>
              <p:nvPr/>
            </p:nvSpPr>
            <p:spPr bwMode="auto">
              <a:xfrm flipV="1">
                <a:off x="3432" y="1584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760" name="Rectangle 524"/>
              <p:cNvSpPr>
                <a:spLocks noChangeAspect="1" noChangeArrowheads="1"/>
              </p:cNvSpPr>
              <p:nvPr/>
            </p:nvSpPr>
            <p:spPr bwMode="auto">
              <a:xfrm flipV="1">
                <a:off x="3432" y="151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761" name="Rectangle 525"/>
              <p:cNvSpPr>
                <a:spLocks noChangeAspect="1" noChangeArrowheads="1"/>
              </p:cNvSpPr>
              <p:nvPr/>
            </p:nvSpPr>
            <p:spPr bwMode="auto">
              <a:xfrm flipV="1">
                <a:off x="3288" y="151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762" name="Rectangle 526"/>
              <p:cNvSpPr>
                <a:spLocks noChangeAspect="1" noChangeArrowheads="1"/>
              </p:cNvSpPr>
              <p:nvPr/>
            </p:nvSpPr>
            <p:spPr bwMode="auto">
              <a:xfrm flipV="1">
                <a:off x="3360" y="151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763" name="Rectangle 527"/>
              <p:cNvSpPr>
                <a:spLocks noChangeAspect="1" noChangeArrowheads="1"/>
              </p:cNvSpPr>
              <p:nvPr/>
            </p:nvSpPr>
            <p:spPr bwMode="auto">
              <a:xfrm flipV="1">
                <a:off x="3504" y="1584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764" name="Rectangle 528"/>
              <p:cNvSpPr>
                <a:spLocks noChangeAspect="1" noChangeArrowheads="1"/>
              </p:cNvSpPr>
              <p:nvPr/>
            </p:nvSpPr>
            <p:spPr bwMode="auto">
              <a:xfrm flipV="1">
                <a:off x="3576" y="1656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765" name="Rectangle 529"/>
              <p:cNvSpPr>
                <a:spLocks noChangeAspect="1" noChangeArrowheads="1"/>
              </p:cNvSpPr>
              <p:nvPr/>
            </p:nvSpPr>
            <p:spPr bwMode="auto">
              <a:xfrm flipV="1">
                <a:off x="3576" y="1584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766" name="Rectangle 530"/>
              <p:cNvSpPr>
                <a:spLocks noChangeAspect="1" noChangeArrowheads="1"/>
              </p:cNvSpPr>
              <p:nvPr/>
            </p:nvSpPr>
            <p:spPr bwMode="auto">
              <a:xfrm flipV="1">
                <a:off x="3648" y="1584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767" name="Rectangle 531"/>
              <p:cNvSpPr>
                <a:spLocks noChangeAspect="1" noChangeArrowheads="1"/>
              </p:cNvSpPr>
              <p:nvPr/>
            </p:nvSpPr>
            <p:spPr bwMode="auto">
              <a:xfrm flipV="1">
                <a:off x="3648" y="151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768" name="Rectangle 532"/>
              <p:cNvSpPr>
                <a:spLocks noChangeAspect="1" noChangeArrowheads="1"/>
              </p:cNvSpPr>
              <p:nvPr/>
            </p:nvSpPr>
            <p:spPr bwMode="auto">
              <a:xfrm flipV="1">
                <a:off x="3648" y="1656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769" name="Rectangle 533"/>
              <p:cNvSpPr>
                <a:spLocks noChangeAspect="1" noChangeArrowheads="1"/>
              </p:cNvSpPr>
              <p:nvPr/>
            </p:nvSpPr>
            <p:spPr bwMode="auto">
              <a:xfrm flipV="1">
                <a:off x="3504" y="151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770" name="Rectangle 534"/>
              <p:cNvSpPr>
                <a:spLocks noChangeAspect="1" noChangeArrowheads="1"/>
              </p:cNvSpPr>
              <p:nvPr/>
            </p:nvSpPr>
            <p:spPr bwMode="auto">
              <a:xfrm flipV="1">
                <a:off x="3576" y="151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grpSp>
            <p:nvGrpSpPr>
              <p:cNvPr id="405771" name="Group 535"/>
              <p:cNvGrpSpPr>
                <a:grpSpLocks noChangeAspect="1"/>
              </p:cNvGrpSpPr>
              <p:nvPr/>
            </p:nvGrpSpPr>
            <p:grpSpPr bwMode="auto">
              <a:xfrm>
                <a:off x="3720" y="1512"/>
                <a:ext cx="216" cy="216"/>
                <a:chOff x="2928" y="2448"/>
                <a:chExt cx="144" cy="144"/>
              </a:xfrm>
            </p:grpSpPr>
            <p:sp>
              <p:nvSpPr>
                <p:cNvPr id="405866" name="Rectangle 53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867" name="Rectangle 53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868" name="Rectangle 53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869" name="Rectangle 53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870" name="Rectangle 54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871" name="Rectangle 54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872" name="Rectangle 54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873" name="Rectangle 54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874" name="Rectangle 54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405772" name="Group 545"/>
              <p:cNvGrpSpPr>
                <a:grpSpLocks noChangeAspect="1"/>
              </p:cNvGrpSpPr>
              <p:nvPr/>
            </p:nvGrpSpPr>
            <p:grpSpPr bwMode="auto">
              <a:xfrm>
                <a:off x="3936" y="1512"/>
                <a:ext cx="216" cy="216"/>
                <a:chOff x="2928" y="2448"/>
                <a:chExt cx="144" cy="144"/>
              </a:xfrm>
            </p:grpSpPr>
            <p:sp>
              <p:nvSpPr>
                <p:cNvPr id="405857" name="Rectangle 54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858" name="Rectangle 54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859" name="Rectangle 54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860" name="Rectangle 54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861" name="Rectangle 55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862" name="Rectangle 55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863" name="Rectangle 55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864" name="Rectangle 55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865" name="Rectangle 55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  <p:sp>
            <p:nvSpPr>
              <p:cNvPr id="405773" name="Rectangle 555"/>
              <p:cNvSpPr>
                <a:spLocks noChangeAspect="1" noChangeArrowheads="1"/>
              </p:cNvSpPr>
              <p:nvPr/>
            </p:nvSpPr>
            <p:spPr bwMode="auto">
              <a:xfrm flipV="1">
                <a:off x="3936" y="1800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774" name="Rectangle 556"/>
              <p:cNvSpPr>
                <a:spLocks noChangeAspect="1" noChangeArrowheads="1"/>
              </p:cNvSpPr>
              <p:nvPr/>
            </p:nvSpPr>
            <p:spPr bwMode="auto">
              <a:xfrm flipV="1">
                <a:off x="4008" y="187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775" name="Rectangle 557"/>
              <p:cNvSpPr>
                <a:spLocks noChangeAspect="1" noChangeArrowheads="1"/>
              </p:cNvSpPr>
              <p:nvPr/>
            </p:nvSpPr>
            <p:spPr bwMode="auto">
              <a:xfrm flipV="1">
                <a:off x="4008" y="1800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776" name="Rectangle 558"/>
              <p:cNvSpPr>
                <a:spLocks noChangeAspect="1" noChangeArrowheads="1"/>
              </p:cNvSpPr>
              <p:nvPr/>
            </p:nvSpPr>
            <p:spPr bwMode="auto">
              <a:xfrm flipV="1">
                <a:off x="4080" y="1800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777" name="Rectangle 559"/>
              <p:cNvSpPr>
                <a:spLocks noChangeAspect="1" noChangeArrowheads="1"/>
              </p:cNvSpPr>
              <p:nvPr/>
            </p:nvSpPr>
            <p:spPr bwMode="auto">
              <a:xfrm flipV="1">
                <a:off x="4080" y="1728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778" name="Rectangle 560"/>
              <p:cNvSpPr>
                <a:spLocks noChangeAspect="1" noChangeArrowheads="1"/>
              </p:cNvSpPr>
              <p:nvPr/>
            </p:nvSpPr>
            <p:spPr bwMode="auto">
              <a:xfrm flipV="1">
                <a:off x="4080" y="187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779" name="Rectangle 561"/>
              <p:cNvSpPr>
                <a:spLocks noChangeAspect="1" noChangeArrowheads="1"/>
              </p:cNvSpPr>
              <p:nvPr/>
            </p:nvSpPr>
            <p:spPr bwMode="auto">
              <a:xfrm flipV="1">
                <a:off x="3936" y="1728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780" name="Rectangle 562"/>
              <p:cNvSpPr>
                <a:spLocks noChangeAspect="1" noChangeArrowheads="1"/>
              </p:cNvSpPr>
              <p:nvPr/>
            </p:nvSpPr>
            <p:spPr bwMode="auto">
              <a:xfrm flipV="1">
                <a:off x="4008" y="1728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781" name="Rectangle 563"/>
              <p:cNvSpPr>
                <a:spLocks noChangeAspect="1" noChangeArrowheads="1"/>
              </p:cNvSpPr>
              <p:nvPr/>
            </p:nvSpPr>
            <p:spPr bwMode="auto">
              <a:xfrm flipV="1">
                <a:off x="3792" y="1800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782" name="Rectangle 564"/>
              <p:cNvSpPr>
                <a:spLocks noChangeAspect="1" noChangeArrowheads="1"/>
              </p:cNvSpPr>
              <p:nvPr/>
            </p:nvSpPr>
            <p:spPr bwMode="auto">
              <a:xfrm flipV="1">
                <a:off x="3864" y="1800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783" name="Rectangle 565"/>
              <p:cNvSpPr>
                <a:spLocks noChangeAspect="1" noChangeArrowheads="1"/>
              </p:cNvSpPr>
              <p:nvPr/>
            </p:nvSpPr>
            <p:spPr bwMode="auto">
              <a:xfrm flipV="1">
                <a:off x="3864" y="1728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784" name="Rectangle 566"/>
              <p:cNvSpPr>
                <a:spLocks noChangeAspect="1" noChangeArrowheads="1"/>
              </p:cNvSpPr>
              <p:nvPr/>
            </p:nvSpPr>
            <p:spPr bwMode="auto">
              <a:xfrm flipV="1">
                <a:off x="3720" y="1728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785" name="Rectangle 567"/>
              <p:cNvSpPr>
                <a:spLocks noChangeAspect="1" noChangeArrowheads="1"/>
              </p:cNvSpPr>
              <p:nvPr/>
            </p:nvSpPr>
            <p:spPr bwMode="auto">
              <a:xfrm flipV="1">
                <a:off x="3792" y="1728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grpSp>
            <p:nvGrpSpPr>
              <p:cNvPr id="405786" name="Group 568"/>
              <p:cNvGrpSpPr>
                <a:grpSpLocks noChangeAspect="1"/>
              </p:cNvGrpSpPr>
              <p:nvPr/>
            </p:nvGrpSpPr>
            <p:grpSpPr bwMode="auto">
              <a:xfrm>
                <a:off x="3288" y="1296"/>
                <a:ext cx="216" cy="216"/>
                <a:chOff x="2928" y="2448"/>
                <a:chExt cx="144" cy="144"/>
              </a:xfrm>
            </p:grpSpPr>
            <p:sp>
              <p:nvSpPr>
                <p:cNvPr id="405848" name="Rectangle 56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849" name="Rectangle 57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850" name="Rectangle 57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851" name="Rectangle 57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852" name="Rectangle 57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853" name="Rectangle 57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854" name="Rectangle 57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855" name="Rectangle 57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856" name="Rectangle 57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405787" name="Group 578"/>
              <p:cNvGrpSpPr>
                <a:grpSpLocks noChangeAspect="1"/>
              </p:cNvGrpSpPr>
              <p:nvPr/>
            </p:nvGrpSpPr>
            <p:grpSpPr bwMode="auto">
              <a:xfrm>
                <a:off x="3504" y="1296"/>
                <a:ext cx="216" cy="216"/>
                <a:chOff x="2928" y="2448"/>
                <a:chExt cx="144" cy="144"/>
              </a:xfrm>
            </p:grpSpPr>
            <p:sp>
              <p:nvSpPr>
                <p:cNvPr id="405839" name="Rectangle 57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840" name="Rectangle 58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841" name="Rectangle 58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842" name="Rectangle 58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843" name="Rectangle 58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844" name="Rectangle 58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845" name="Rectangle 58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846" name="Rectangle 58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847" name="Rectangle 58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405788" name="Group 588"/>
              <p:cNvGrpSpPr>
                <a:grpSpLocks noChangeAspect="1"/>
              </p:cNvGrpSpPr>
              <p:nvPr/>
            </p:nvGrpSpPr>
            <p:grpSpPr bwMode="auto">
              <a:xfrm>
                <a:off x="3720" y="1296"/>
                <a:ext cx="216" cy="216"/>
                <a:chOff x="2928" y="2448"/>
                <a:chExt cx="144" cy="144"/>
              </a:xfrm>
            </p:grpSpPr>
            <p:sp>
              <p:nvSpPr>
                <p:cNvPr id="405830" name="Rectangle 58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831" name="Rectangle 59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832" name="Rectangle 59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833" name="Rectangle 59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834" name="Rectangle 59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835" name="Rectangle 59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836" name="Rectangle 59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837" name="Rectangle 59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838" name="Rectangle 59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405789" name="Group 598"/>
              <p:cNvGrpSpPr>
                <a:grpSpLocks noChangeAspect="1"/>
              </p:cNvGrpSpPr>
              <p:nvPr/>
            </p:nvGrpSpPr>
            <p:grpSpPr bwMode="auto">
              <a:xfrm>
                <a:off x="3936" y="1296"/>
                <a:ext cx="216" cy="216"/>
                <a:chOff x="2928" y="2448"/>
                <a:chExt cx="144" cy="144"/>
              </a:xfrm>
            </p:grpSpPr>
            <p:sp>
              <p:nvSpPr>
                <p:cNvPr id="405821" name="Rectangle 59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822" name="Rectangle 60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823" name="Rectangle 60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824" name="Rectangle 60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825" name="Rectangle 60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826" name="Rectangle 60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827" name="Rectangle 60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828" name="Rectangle 60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829" name="Rectangle 60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405790" name="Group 608"/>
              <p:cNvGrpSpPr>
                <a:grpSpLocks noChangeAspect="1"/>
              </p:cNvGrpSpPr>
              <p:nvPr/>
            </p:nvGrpSpPr>
            <p:grpSpPr bwMode="auto">
              <a:xfrm>
                <a:off x="4152" y="1296"/>
                <a:ext cx="216" cy="216"/>
                <a:chOff x="2928" y="2448"/>
                <a:chExt cx="144" cy="144"/>
              </a:xfrm>
            </p:grpSpPr>
            <p:sp>
              <p:nvSpPr>
                <p:cNvPr id="405812" name="Rectangle 60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813" name="Rectangle 61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814" name="Rectangle 61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815" name="Rectangle 61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816" name="Rectangle 61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817" name="Rectangle 61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818" name="Rectangle 61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819" name="Rectangle 61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820" name="Rectangle 61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405791" name="Group 618"/>
              <p:cNvGrpSpPr>
                <a:grpSpLocks noChangeAspect="1"/>
              </p:cNvGrpSpPr>
              <p:nvPr/>
            </p:nvGrpSpPr>
            <p:grpSpPr bwMode="auto">
              <a:xfrm>
                <a:off x="4152" y="1512"/>
                <a:ext cx="216" cy="216"/>
                <a:chOff x="2928" y="2448"/>
                <a:chExt cx="144" cy="144"/>
              </a:xfrm>
            </p:grpSpPr>
            <p:sp>
              <p:nvSpPr>
                <p:cNvPr id="405803" name="Rectangle 61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804" name="Rectangle 62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805" name="Rectangle 62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806" name="Rectangle 62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807" name="Rectangle 62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808" name="Rectangle 62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809" name="Rectangle 62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810" name="Rectangle 62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811" name="Rectangle 62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405792" name="Group 628"/>
              <p:cNvGrpSpPr>
                <a:grpSpLocks noChangeAspect="1"/>
              </p:cNvGrpSpPr>
              <p:nvPr/>
            </p:nvGrpSpPr>
            <p:grpSpPr bwMode="auto">
              <a:xfrm>
                <a:off x="4152" y="1728"/>
                <a:ext cx="216" cy="216"/>
                <a:chOff x="2928" y="2448"/>
                <a:chExt cx="144" cy="144"/>
              </a:xfrm>
            </p:grpSpPr>
            <p:sp>
              <p:nvSpPr>
                <p:cNvPr id="405794" name="Rectangle 62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795" name="Rectangle 63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796" name="Rectangle 63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797" name="Rectangle 63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798" name="Rectangle 63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799" name="Rectangle 63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800" name="Rectangle 63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801" name="Rectangle 63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802" name="Rectangle 63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  <p:sp>
            <p:nvSpPr>
              <p:cNvPr id="405793" name="Rectangle 638"/>
              <p:cNvSpPr>
                <a:spLocks noChangeAspect="1" noChangeArrowheads="1"/>
              </p:cNvSpPr>
              <p:nvPr/>
            </p:nvSpPr>
            <p:spPr bwMode="auto">
              <a:xfrm flipV="1">
                <a:off x="3792" y="1800"/>
                <a:ext cx="72" cy="72"/>
              </a:xfrm>
              <a:prstGeom prst="rect">
                <a:avLst/>
              </a:prstGeom>
              <a:solidFill>
                <a:srgbClr val="11B119"/>
              </a:solidFill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grpSp>
          <p:nvGrpSpPr>
            <p:cNvPr id="405519" name="Group 639"/>
            <p:cNvGrpSpPr>
              <a:grpSpLocks noChangeAspect="1"/>
            </p:cNvGrpSpPr>
            <p:nvPr/>
          </p:nvGrpSpPr>
          <p:grpSpPr bwMode="auto">
            <a:xfrm>
              <a:off x="1368" y="968"/>
              <a:ext cx="432" cy="262"/>
              <a:chOff x="3288" y="1296"/>
              <a:chExt cx="1080" cy="648"/>
            </a:xfrm>
          </p:grpSpPr>
          <p:sp>
            <p:nvSpPr>
              <p:cNvPr id="405639" name="Rectangle 640"/>
              <p:cNvSpPr>
                <a:spLocks noChangeAspect="1" noChangeArrowheads="1"/>
              </p:cNvSpPr>
              <p:nvPr/>
            </p:nvSpPr>
            <p:spPr bwMode="auto">
              <a:xfrm flipV="1">
                <a:off x="3288" y="1584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640" name="Rectangle 641"/>
              <p:cNvSpPr>
                <a:spLocks noChangeAspect="1" noChangeArrowheads="1"/>
              </p:cNvSpPr>
              <p:nvPr/>
            </p:nvSpPr>
            <p:spPr bwMode="auto">
              <a:xfrm flipV="1">
                <a:off x="3360" y="1584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641" name="Rectangle 642"/>
              <p:cNvSpPr>
                <a:spLocks noChangeAspect="1" noChangeArrowheads="1"/>
              </p:cNvSpPr>
              <p:nvPr/>
            </p:nvSpPr>
            <p:spPr bwMode="auto">
              <a:xfrm flipV="1">
                <a:off x="3432" y="1584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642" name="Rectangle 643"/>
              <p:cNvSpPr>
                <a:spLocks noChangeAspect="1" noChangeArrowheads="1"/>
              </p:cNvSpPr>
              <p:nvPr/>
            </p:nvSpPr>
            <p:spPr bwMode="auto">
              <a:xfrm flipV="1">
                <a:off x="3432" y="151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643" name="Rectangle 644"/>
              <p:cNvSpPr>
                <a:spLocks noChangeAspect="1" noChangeArrowheads="1"/>
              </p:cNvSpPr>
              <p:nvPr/>
            </p:nvSpPr>
            <p:spPr bwMode="auto">
              <a:xfrm flipV="1">
                <a:off x="3288" y="151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644" name="Rectangle 645"/>
              <p:cNvSpPr>
                <a:spLocks noChangeAspect="1" noChangeArrowheads="1"/>
              </p:cNvSpPr>
              <p:nvPr/>
            </p:nvSpPr>
            <p:spPr bwMode="auto">
              <a:xfrm flipV="1">
                <a:off x="3360" y="151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645" name="Rectangle 646"/>
              <p:cNvSpPr>
                <a:spLocks noChangeAspect="1" noChangeArrowheads="1"/>
              </p:cNvSpPr>
              <p:nvPr/>
            </p:nvSpPr>
            <p:spPr bwMode="auto">
              <a:xfrm flipV="1">
                <a:off x="3504" y="1584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646" name="Rectangle 647"/>
              <p:cNvSpPr>
                <a:spLocks noChangeAspect="1" noChangeArrowheads="1"/>
              </p:cNvSpPr>
              <p:nvPr/>
            </p:nvSpPr>
            <p:spPr bwMode="auto">
              <a:xfrm flipV="1">
                <a:off x="3576" y="1656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647" name="Rectangle 648"/>
              <p:cNvSpPr>
                <a:spLocks noChangeAspect="1" noChangeArrowheads="1"/>
              </p:cNvSpPr>
              <p:nvPr/>
            </p:nvSpPr>
            <p:spPr bwMode="auto">
              <a:xfrm flipV="1">
                <a:off x="3576" y="1584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648" name="Rectangle 649"/>
              <p:cNvSpPr>
                <a:spLocks noChangeAspect="1" noChangeArrowheads="1"/>
              </p:cNvSpPr>
              <p:nvPr/>
            </p:nvSpPr>
            <p:spPr bwMode="auto">
              <a:xfrm flipV="1">
                <a:off x="3648" y="1584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649" name="Rectangle 650"/>
              <p:cNvSpPr>
                <a:spLocks noChangeAspect="1" noChangeArrowheads="1"/>
              </p:cNvSpPr>
              <p:nvPr/>
            </p:nvSpPr>
            <p:spPr bwMode="auto">
              <a:xfrm flipV="1">
                <a:off x="3648" y="151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650" name="Rectangle 651"/>
              <p:cNvSpPr>
                <a:spLocks noChangeAspect="1" noChangeArrowheads="1"/>
              </p:cNvSpPr>
              <p:nvPr/>
            </p:nvSpPr>
            <p:spPr bwMode="auto">
              <a:xfrm flipV="1">
                <a:off x="3648" y="1656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651" name="Rectangle 652"/>
              <p:cNvSpPr>
                <a:spLocks noChangeAspect="1" noChangeArrowheads="1"/>
              </p:cNvSpPr>
              <p:nvPr/>
            </p:nvSpPr>
            <p:spPr bwMode="auto">
              <a:xfrm flipV="1">
                <a:off x="3504" y="151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652" name="Rectangle 653"/>
              <p:cNvSpPr>
                <a:spLocks noChangeAspect="1" noChangeArrowheads="1"/>
              </p:cNvSpPr>
              <p:nvPr/>
            </p:nvSpPr>
            <p:spPr bwMode="auto">
              <a:xfrm flipV="1">
                <a:off x="3576" y="151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grpSp>
            <p:nvGrpSpPr>
              <p:cNvPr id="405653" name="Group 654"/>
              <p:cNvGrpSpPr>
                <a:grpSpLocks noChangeAspect="1"/>
              </p:cNvGrpSpPr>
              <p:nvPr/>
            </p:nvGrpSpPr>
            <p:grpSpPr bwMode="auto">
              <a:xfrm>
                <a:off x="3720" y="1512"/>
                <a:ext cx="216" cy="216"/>
                <a:chOff x="2928" y="2448"/>
                <a:chExt cx="144" cy="144"/>
              </a:xfrm>
            </p:grpSpPr>
            <p:sp>
              <p:nvSpPr>
                <p:cNvPr id="405748" name="Rectangle 65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749" name="Rectangle 65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750" name="Rectangle 65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751" name="Rectangle 65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752" name="Rectangle 65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753" name="Rectangle 66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754" name="Rectangle 66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755" name="Rectangle 66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756" name="Rectangle 66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405654" name="Group 664"/>
              <p:cNvGrpSpPr>
                <a:grpSpLocks noChangeAspect="1"/>
              </p:cNvGrpSpPr>
              <p:nvPr/>
            </p:nvGrpSpPr>
            <p:grpSpPr bwMode="auto">
              <a:xfrm>
                <a:off x="3936" y="1512"/>
                <a:ext cx="216" cy="216"/>
                <a:chOff x="2928" y="2448"/>
                <a:chExt cx="144" cy="144"/>
              </a:xfrm>
            </p:grpSpPr>
            <p:sp>
              <p:nvSpPr>
                <p:cNvPr id="405739" name="Rectangle 66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740" name="Rectangle 66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741" name="Rectangle 66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742" name="Rectangle 66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743" name="Rectangle 66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744" name="Rectangle 67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745" name="Rectangle 67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746" name="Rectangle 67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747" name="Rectangle 67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  <p:sp>
            <p:nvSpPr>
              <p:cNvPr id="405655" name="Rectangle 674"/>
              <p:cNvSpPr>
                <a:spLocks noChangeAspect="1" noChangeArrowheads="1"/>
              </p:cNvSpPr>
              <p:nvPr/>
            </p:nvSpPr>
            <p:spPr bwMode="auto">
              <a:xfrm flipV="1">
                <a:off x="3936" y="1800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656" name="Rectangle 675"/>
              <p:cNvSpPr>
                <a:spLocks noChangeAspect="1" noChangeArrowheads="1"/>
              </p:cNvSpPr>
              <p:nvPr/>
            </p:nvSpPr>
            <p:spPr bwMode="auto">
              <a:xfrm flipV="1">
                <a:off x="4008" y="187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657" name="Rectangle 676"/>
              <p:cNvSpPr>
                <a:spLocks noChangeAspect="1" noChangeArrowheads="1"/>
              </p:cNvSpPr>
              <p:nvPr/>
            </p:nvSpPr>
            <p:spPr bwMode="auto">
              <a:xfrm flipV="1">
                <a:off x="4008" y="1800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658" name="Rectangle 677"/>
              <p:cNvSpPr>
                <a:spLocks noChangeAspect="1" noChangeArrowheads="1"/>
              </p:cNvSpPr>
              <p:nvPr/>
            </p:nvSpPr>
            <p:spPr bwMode="auto">
              <a:xfrm flipV="1">
                <a:off x="4080" y="1800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659" name="Rectangle 678"/>
              <p:cNvSpPr>
                <a:spLocks noChangeAspect="1" noChangeArrowheads="1"/>
              </p:cNvSpPr>
              <p:nvPr/>
            </p:nvSpPr>
            <p:spPr bwMode="auto">
              <a:xfrm flipV="1">
                <a:off x="4080" y="1728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660" name="Rectangle 679"/>
              <p:cNvSpPr>
                <a:spLocks noChangeAspect="1" noChangeArrowheads="1"/>
              </p:cNvSpPr>
              <p:nvPr/>
            </p:nvSpPr>
            <p:spPr bwMode="auto">
              <a:xfrm flipV="1">
                <a:off x="4080" y="187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661" name="Rectangle 680"/>
              <p:cNvSpPr>
                <a:spLocks noChangeAspect="1" noChangeArrowheads="1"/>
              </p:cNvSpPr>
              <p:nvPr/>
            </p:nvSpPr>
            <p:spPr bwMode="auto">
              <a:xfrm flipV="1">
                <a:off x="3936" y="1728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662" name="Rectangle 681"/>
              <p:cNvSpPr>
                <a:spLocks noChangeAspect="1" noChangeArrowheads="1"/>
              </p:cNvSpPr>
              <p:nvPr/>
            </p:nvSpPr>
            <p:spPr bwMode="auto">
              <a:xfrm flipV="1">
                <a:off x="4008" y="1728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663" name="Rectangle 682"/>
              <p:cNvSpPr>
                <a:spLocks noChangeAspect="1" noChangeArrowheads="1"/>
              </p:cNvSpPr>
              <p:nvPr/>
            </p:nvSpPr>
            <p:spPr bwMode="auto">
              <a:xfrm flipV="1">
                <a:off x="3792" y="1800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664" name="Rectangle 683"/>
              <p:cNvSpPr>
                <a:spLocks noChangeAspect="1" noChangeArrowheads="1"/>
              </p:cNvSpPr>
              <p:nvPr/>
            </p:nvSpPr>
            <p:spPr bwMode="auto">
              <a:xfrm flipV="1">
                <a:off x="3864" y="1800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665" name="Rectangle 684"/>
              <p:cNvSpPr>
                <a:spLocks noChangeAspect="1" noChangeArrowheads="1"/>
              </p:cNvSpPr>
              <p:nvPr/>
            </p:nvSpPr>
            <p:spPr bwMode="auto">
              <a:xfrm flipV="1">
                <a:off x="3864" y="1728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666" name="Rectangle 685"/>
              <p:cNvSpPr>
                <a:spLocks noChangeAspect="1" noChangeArrowheads="1"/>
              </p:cNvSpPr>
              <p:nvPr/>
            </p:nvSpPr>
            <p:spPr bwMode="auto">
              <a:xfrm flipV="1">
                <a:off x="3720" y="1728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667" name="Rectangle 686"/>
              <p:cNvSpPr>
                <a:spLocks noChangeAspect="1" noChangeArrowheads="1"/>
              </p:cNvSpPr>
              <p:nvPr/>
            </p:nvSpPr>
            <p:spPr bwMode="auto">
              <a:xfrm flipV="1">
                <a:off x="3792" y="1728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grpSp>
            <p:nvGrpSpPr>
              <p:cNvPr id="405668" name="Group 687"/>
              <p:cNvGrpSpPr>
                <a:grpSpLocks noChangeAspect="1"/>
              </p:cNvGrpSpPr>
              <p:nvPr/>
            </p:nvGrpSpPr>
            <p:grpSpPr bwMode="auto">
              <a:xfrm>
                <a:off x="3288" y="1296"/>
                <a:ext cx="216" cy="216"/>
                <a:chOff x="2928" y="2448"/>
                <a:chExt cx="144" cy="144"/>
              </a:xfrm>
            </p:grpSpPr>
            <p:sp>
              <p:nvSpPr>
                <p:cNvPr id="405730" name="Rectangle 68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731" name="Rectangle 68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732" name="Rectangle 69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733" name="Rectangle 69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734" name="Rectangle 69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735" name="Rectangle 69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736" name="Rectangle 69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737" name="Rectangle 69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738" name="Rectangle 69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405669" name="Group 697"/>
              <p:cNvGrpSpPr>
                <a:grpSpLocks noChangeAspect="1"/>
              </p:cNvGrpSpPr>
              <p:nvPr/>
            </p:nvGrpSpPr>
            <p:grpSpPr bwMode="auto">
              <a:xfrm>
                <a:off x="3504" y="1296"/>
                <a:ext cx="216" cy="216"/>
                <a:chOff x="2928" y="2448"/>
                <a:chExt cx="144" cy="144"/>
              </a:xfrm>
            </p:grpSpPr>
            <p:sp>
              <p:nvSpPr>
                <p:cNvPr id="405721" name="Rectangle 69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722" name="Rectangle 69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723" name="Rectangle 70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724" name="Rectangle 70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725" name="Rectangle 70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726" name="Rectangle 70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727" name="Rectangle 70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728" name="Rectangle 70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729" name="Rectangle 70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405670" name="Group 707"/>
              <p:cNvGrpSpPr>
                <a:grpSpLocks noChangeAspect="1"/>
              </p:cNvGrpSpPr>
              <p:nvPr/>
            </p:nvGrpSpPr>
            <p:grpSpPr bwMode="auto">
              <a:xfrm>
                <a:off x="3720" y="1296"/>
                <a:ext cx="216" cy="216"/>
                <a:chOff x="2928" y="2448"/>
                <a:chExt cx="144" cy="144"/>
              </a:xfrm>
            </p:grpSpPr>
            <p:sp>
              <p:nvSpPr>
                <p:cNvPr id="405712" name="Rectangle 70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713" name="Rectangle 70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714" name="Rectangle 71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715" name="Rectangle 71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716" name="Rectangle 71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717" name="Rectangle 71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718" name="Rectangle 71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719" name="Rectangle 71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720" name="Rectangle 71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405671" name="Group 717"/>
              <p:cNvGrpSpPr>
                <a:grpSpLocks noChangeAspect="1"/>
              </p:cNvGrpSpPr>
              <p:nvPr/>
            </p:nvGrpSpPr>
            <p:grpSpPr bwMode="auto">
              <a:xfrm>
                <a:off x="3936" y="1296"/>
                <a:ext cx="216" cy="216"/>
                <a:chOff x="2928" y="2448"/>
                <a:chExt cx="144" cy="144"/>
              </a:xfrm>
            </p:grpSpPr>
            <p:sp>
              <p:nvSpPr>
                <p:cNvPr id="405703" name="Rectangle 71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704" name="Rectangle 71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705" name="Rectangle 72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706" name="Rectangle 72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707" name="Rectangle 72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708" name="Rectangle 72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709" name="Rectangle 72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710" name="Rectangle 72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711" name="Rectangle 72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405672" name="Group 727"/>
              <p:cNvGrpSpPr>
                <a:grpSpLocks noChangeAspect="1"/>
              </p:cNvGrpSpPr>
              <p:nvPr/>
            </p:nvGrpSpPr>
            <p:grpSpPr bwMode="auto">
              <a:xfrm>
                <a:off x="4152" y="1296"/>
                <a:ext cx="216" cy="216"/>
                <a:chOff x="2928" y="2448"/>
                <a:chExt cx="144" cy="144"/>
              </a:xfrm>
            </p:grpSpPr>
            <p:sp>
              <p:nvSpPr>
                <p:cNvPr id="405694" name="Rectangle 72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695" name="Rectangle 72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696" name="Rectangle 73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697" name="Rectangle 73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698" name="Rectangle 73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699" name="Rectangle 73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700" name="Rectangle 73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701" name="Rectangle 73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702" name="Rectangle 73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405673" name="Group 737"/>
              <p:cNvGrpSpPr>
                <a:grpSpLocks noChangeAspect="1"/>
              </p:cNvGrpSpPr>
              <p:nvPr/>
            </p:nvGrpSpPr>
            <p:grpSpPr bwMode="auto">
              <a:xfrm>
                <a:off x="4152" y="1512"/>
                <a:ext cx="216" cy="216"/>
                <a:chOff x="2928" y="2448"/>
                <a:chExt cx="144" cy="144"/>
              </a:xfrm>
            </p:grpSpPr>
            <p:sp>
              <p:nvSpPr>
                <p:cNvPr id="405685" name="Rectangle 73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686" name="Rectangle 73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687" name="Rectangle 74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688" name="Rectangle 74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689" name="Rectangle 74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690" name="Rectangle 74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691" name="Rectangle 74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692" name="Rectangle 74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693" name="Rectangle 74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405674" name="Group 747"/>
              <p:cNvGrpSpPr>
                <a:grpSpLocks noChangeAspect="1"/>
              </p:cNvGrpSpPr>
              <p:nvPr/>
            </p:nvGrpSpPr>
            <p:grpSpPr bwMode="auto">
              <a:xfrm>
                <a:off x="4152" y="1728"/>
                <a:ext cx="216" cy="216"/>
                <a:chOff x="2928" y="2448"/>
                <a:chExt cx="144" cy="144"/>
              </a:xfrm>
            </p:grpSpPr>
            <p:sp>
              <p:nvSpPr>
                <p:cNvPr id="405676" name="Rectangle 74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677" name="Rectangle 74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678" name="Rectangle 75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679" name="Rectangle 75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680" name="Rectangle 75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681" name="Rectangle 75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682" name="Rectangle 75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683" name="Rectangle 75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684" name="Rectangle 75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  <p:sp>
            <p:nvSpPr>
              <p:cNvPr id="405675" name="Rectangle 757"/>
              <p:cNvSpPr>
                <a:spLocks noChangeAspect="1" noChangeArrowheads="1"/>
              </p:cNvSpPr>
              <p:nvPr/>
            </p:nvSpPr>
            <p:spPr bwMode="auto">
              <a:xfrm flipV="1">
                <a:off x="3792" y="1800"/>
                <a:ext cx="72" cy="72"/>
              </a:xfrm>
              <a:prstGeom prst="rect">
                <a:avLst/>
              </a:prstGeom>
              <a:solidFill>
                <a:srgbClr val="11B119"/>
              </a:solidFill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grpSp>
          <p:nvGrpSpPr>
            <p:cNvPr id="405520" name="Group 758"/>
            <p:cNvGrpSpPr>
              <a:grpSpLocks noChangeAspect="1"/>
            </p:cNvGrpSpPr>
            <p:nvPr/>
          </p:nvGrpSpPr>
          <p:grpSpPr bwMode="auto">
            <a:xfrm>
              <a:off x="460" y="758"/>
              <a:ext cx="432" cy="262"/>
              <a:chOff x="3288" y="1296"/>
              <a:chExt cx="1080" cy="648"/>
            </a:xfrm>
          </p:grpSpPr>
          <p:sp>
            <p:nvSpPr>
              <p:cNvPr id="405521" name="Rectangle 759"/>
              <p:cNvSpPr>
                <a:spLocks noChangeAspect="1" noChangeArrowheads="1"/>
              </p:cNvSpPr>
              <p:nvPr/>
            </p:nvSpPr>
            <p:spPr bwMode="auto">
              <a:xfrm flipV="1">
                <a:off x="3288" y="1584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522" name="Rectangle 760"/>
              <p:cNvSpPr>
                <a:spLocks noChangeAspect="1" noChangeArrowheads="1"/>
              </p:cNvSpPr>
              <p:nvPr/>
            </p:nvSpPr>
            <p:spPr bwMode="auto">
              <a:xfrm flipV="1">
                <a:off x="3360" y="1584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523" name="Rectangle 761"/>
              <p:cNvSpPr>
                <a:spLocks noChangeAspect="1" noChangeArrowheads="1"/>
              </p:cNvSpPr>
              <p:nvPr/>
            </p:nvSpPr>
            <p:spPr bwMode="auto">
              <a:xfrm flipV="1">
                <a:off x="3432" y="1584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524" name="Rectangle 762"/>
              <p:cNvSpPr>
                <a:spLocks noChangeAspect="1" noChangeArrowheads="1"/>
              </p:cNvSpPr>
              <p:nvPr/>
            </p:nvSpPr>
            <p:spPr bwMode="auto">
              <a:xfrm flipV="1">
                <a:off x="3432" y="151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525" name="Rectangle 763"/>
              <p:cNvSpPr>
                <a:spLocks noChangeAspect="1" noChangeArrowheads="1"/>
              </p:cNvSpPr>
              <p:nvPr/>
            </p:nvSpPr>
            <p:spPr bwMode="auto">
              <a:xfrm flipV="1">
                <a:off x="3288" y="151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526" name="Rectangle 764"/>
              <p:cNvSpPr>
                <a:spLocks noChangeAspect="1" noChangeArrowheads="1"/>
              </p:cNvSpPr>
              <p:nvPr/>
            </p:nvSpPr>
            <p:spPr bwMode="auto">
              <a:xfrm flipV="1">
                <a:off x="3360" y="151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527" name="Rectangle 765"/>
              <p:cNvSpPr>
                <a:spLocks noChangeAspect="1" noChangeArrowheads="1"/>
              </p:cNvSpPr>
              <p:nvPr/>
            </p:nvSpPr>
            <p:spPr bwMode="auto">
              <a:xfrm flipV="1">
                <a:off x="3504" y="1584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528" name="Rectangle 766"/>
              <p:cNvSpPr>
                <a:spLocks noChangeAspect="1" noChangeArrowheads="1"/>
              </p:cNvSpPr>
              <p:nvPr/>
            </p:nvSpPr>
            <p:spPr bwMode="auto">
              <a:xfrm flipV="1">
                <a:off x="3576" y="1656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529" name="Rectangle 767"/>
              <p:cNvSpPr>
                <a:spLocks noChangeAspect="1" noChangeArrowheads="1"/>
              </p:cNvSpPr>
              <p:nvPr/>
            </p:nvSpPr>
            <p:spPr bwMode="auto">
              <a:xfrm flipV="1">
                <a:off x="3576" y="1584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530" name="Rectangle 768"/>
              <p:cNvSpPr>
                <a:spLocks noChangeAspect="1" noChangeArrowheads="1"/>
              </p:cNvSpPr>
              <p:nvPr/>
            </p:nvSpPr>
            <p:spPr bwMode="auto">
              <a:xfrm flipV="1">
                <a:off x="3648" y="1584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531" name="Rectangle 769"/>
              <p:cNvSpPr>
                <a:spLocks noChangeAspect="1" noChangeArrowheads="1"/>
              </p:cNvSpPr>
              <p:nvPr/>
            </p:nvSpPr>
            <p:spPr bwMode="auto">
              <a:xfrm flipV="1">
                <a:off x="3648" y="151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532" name="Rectangle 770"/>
              <p:cNvSpPr>
                <a:spLocks noChangeAspect="1" noChangeArrowheads="1"/>
              </p:cNvSpPr>
              <p:nvPr/>
            </p:nvSpPr>
            <p:spPr bwMode="auto">
              <a:xfrm flipV="1">
                <a:off x="3648" y="1656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533" name="Rectangle 771"/>
              <p:cNvSpPr>
                <a:spLocks noChangeAspect="1" noChangeArrowheads="1"/>
              </p:cNvSpPr>
              <p:nvPr/>
            </p:nvSpPr>
            <p:spPr bwMode="auto">
              <a:xfrm flipV="1">
                <a:off x="3504" y="151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534" name="Rectangle 772"/>
              <p:cNvSpPr>
                <a:spLocks noChangeAspect="1" noChangeArrowheads="1"/>
              </p:cNvSpPr>
              <p:nvPr/>
            </p:nvSpPr>
            <p:spPr bwMode="auto">
              <a:xfrm flipV="1">
                <a:off x="3576" y="151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grpSp>
            <p:nvGrpSpPr>
              <p:cNvPr id="405535" name="Group 773"/>
              <p:cNvGrpSpPr>
                <a:grpSpLocks noChangeAspect="1"/>
              </p:cNvGrpSpPr>
              <p:nvPr/>
            </p:nvGrpSpPr>
            <p:grpSpPr bwMode="auto">
              <a:xfrm>
                <a:off x="3720" y="1512"/>
                <a:ext cx="216" cy="216"/>
                <a:chOff x="2928" y="2448"/>
                <a:chExt cx="144" cy="144"/>
              </a:xfrm>
            </p:grpSpPr>
            <p:sp>
              <p:nvSpPr>
                <p:cNvPr id="405630" name="Rectangle 77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631" name="Rectangle 77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632" name="Rectangle 77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633" name="Rectangle 77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634" name="Rectangle 77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635" name="Rectangle 77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636" name="Rectangle 78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637" name="Rectangle 78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638" name="Rectangle 78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405536" name="Group 783"/>
              <p:cNvGrpSpPr>
                <a:grpSpLocks noChangeAspect="1"/>
              </p:cNvGrpSpPr>
              <p:nvPr/>
            </p:nvGrpSpPr>
            <p:grpSpPr bwMode="auto">
              <a:xfrm>
                <a:off x="3936" y="1512"/>
                <a:ext cx="216" cy="216"/>
                <a:chOff x="2928" y="2448"/>
                <a:chExt cx="144" cy="144"/>
              </a:xfrm>
            </p:grpSpPr>
            <p:sp>
              <p:nvSpPr>
                <p:cNvPr id="405621" name="Rectangle 78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622" name="Rectangle 78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623" name="Rectangle 78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624" name="Rectangle 78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625" name="Rectangle 78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626" name="Rectangle 78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627" name="Rectangle 79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628" name="Rectangle 79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629" name="Rectangle 79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  <p:sp>
            <p:nvSpPr>
              <p:cNvPr id="405537" name="Rectangle 793"/>
              <p:cNvSpPr>
                <a:spLocks noChangeAspect="1" noChangeArrowheads="1"/>
              </p:cNvSpPr>
              <p:nvPr/>
            </p:nvSpPr>
            <p:spPr bwMode="auto">
              <a:xfrm flipV="1">
                <a:off x="3936" y="1800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538" name="Rectangle 794"/>
              <p:cNvSpPr>
                <a:spLocks noChangeAspect="1" noChangeArrowheads="1"/>
              </p:cNvSpPr>
              <p:nvPr/>
            </p:nvSpPr>
            <p:spPr bwMode="auto">
              <a:xfrm flipV="1">
                <a:off x="4008" y="187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539" name="Rectangle 795"/>
              <p:cNvSpPr>
                <a:spLocks noChangeAspect="1" noChangeArrowheads="1"/>
              </p:cNvSpPr>
              <p:nvPr/>
            </p:nvSpPr>
            <p:spPr bwMode="auto">
              <a:xfrm flipV="1">
                <a:off x="4008" y="1800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540" name="Rectangle 796"/>
              <p:cNvSpPr>
                <a:spLocks noChangeAspect="1" noChangeArrowheads="1"/>
              </p:cNvSpPr>
              <p:nvPr/>
            </p:nvSpPr>
            <p:spPr bwMode="auto">
              <a:xfrm flipV="1">
                <a:off x="4080" y="1800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541" name="Rectangle 797"/>
              <p:cNvSpPr>
                <a:spLocks noChangeAspect="1" noChangeArrowheads="1"/>
              </p:cNvSpPr>
              <p:nvPr/>
            </p:nvSpPr>
            <p:spPr bwMode="auto">
              <a:xfrm flipV="1">
                <a:off x="4080" y="1728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542" name="Rectangle 798"/>
              <p:cNvSpPr>
                <a:spLocks noChangeAspect="1" noChangeArrowheads="1"/>
              </p:cNvSpPr>
              <p:nvPr/>
            </p:nvSpPr>
            <p:spPr bwMode="auto">
              <a:xfrm flipV="1">
                <a:off x="4080" y="187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543" name="Rectangle 799"/>
              <p:cNvSpPr>
                <a:spLocks noChangeAspect="1" noChangeArrowheads="1"/>
              </p:cNvSpPr>
              <p:nvPr/>
            </p:nvSpPr>
            <p:spPr bwMode="auto">
              <a:xfrm flipV="1">
                <a:off x="3936" y="1728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544" name="Rectangle 800"/>
              <p:cNvSpPr>
                <a:spLocks noChangeAspect="1" noChangeArrowheads="1"/>
              </p:cNvSpPr>
              <p:nvPr/>
            </p:nvSpPr>
            <p:spPr bwMode="auto">
              <a:xfrm flipV="1">
                <a:off x="4008" y="1728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545" name="Rectangle 801"/>
              <p:cNvSpPr>
                <a:spLocks noChangeAspect="1" noChangeArrowheads="1"/>
              </p:cNvSpPr>
              <p:nvPr/>
            </p:nvSpPr>
            <p:spPr bwMode="auto">
              <a:xfrm flipV="1">
                <a:off x="3792" y="1800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546" name="Rectangle 802"/>
              <p:cNvSpPr>
                <a:spLocks noChangeAspect="1" noChangeArrowheads="1"/>
              </p:cNvSpPr>
              <p:nvPr/>
            </p:nvSpPr>
            <p:spPr bwMode="auto">
              <a:xfrm flipV="1">
                <a:off x="3864" y="1800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547" name="Rectangle 803"/>
              <p:cNvSpPr>
                <a:spLocks noChangeAspect="1" noChangeArrowheads="1"/>
              </p:cNvSpPr>
              <p:nvPr/>
            </p:nvSpPr>
            <p:spPr bwMode="auto">
              <a:xfrm flipV="1">
                <a:off x="3864" y="1728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548" name="Rectangle 804"/>
              <p:cNvSpPr>
                <a:spLocks noChangeAspect="1" noChangeArrowheads="1"/>
              </p:cNvSpPr>
              <p:nvPr/>
            </p:nvSpPr>
            <p:spPr bwMode="auto">
              <a:xfrm flipV="1">
                <a:off x="3720" y="1728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5549" name="Rectangle 805"/>
              <p:cNvSpPr>
                <a:spLocks noChangeAspect="1" noChangeArrowheads="1"/>
              </p:cNvSpPr>
              <p:nvPr/>
            </p:nvSpPr>
            <p:spPr bwMode="auto">
              <a:xfrm flipV="1">
                <a:off x="3792" y="1728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grpSp>
            <p:nvGrpSpPr>
              <p:cNvPr id="405550" name="Group 806"/>
              <p:cNvGrpSpPr>
                <a:grpSpLocks noChangeAspect="1"/>
              </p:cNvGrpSpPr>
              <p:nvPr/>
            </p:nvGrpSpPr>
            <p:grpSpPr bwMode="auto">
              <a:xfrm>
                <a:off x="3288" y="1296"/>
                <a:ext cx="216" cy="216"/>
                <a:chOff x="2928" y="2448"/>
                <a:chExt cx="144" cy="144"/>
              </a:xfrm>
            </p:grpSpPr>
            <p:sp>
              <p:nvSpPr>
                <p:cNvPr id="405612" name="Rectangle 80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613" name="Rectangle 80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614" name="Rectangle 80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615" name="Rectangle 81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616" name="Rectangle 81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617" name="Rectangle 81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618" name="Rectangle 81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619" name="Rectangle 81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620" name="Rectangle 81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405551" name="Group 816"/>
              <p:cNvGrpSpPr>
                <a:grpSpLocks noChangeAspect="1"/>
              </p:cNvGrpSpPr>
              <p:nvPr/>
            </p:nvGrpSpPr>
            <p:grpSpPr bwMode="auto">
              <a:xfrm>
                <a:off x="3504" y="1296"/>
                <a:ext cx="216" cy="216"/>
                <a:chOff x="2928" y="2448"/>
                <a:chExt cx="144" cy="144"/>
              </a:xfrm>
            </p:grpSpPr>
            <p:sp>
              <p:nvSpPr>
                <p:cNvPr id="405603" name="Rectangle 81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604" name="Rectangle 81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605" name="Rectangle 81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606" name="Rectangle 82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607" name="Rectangle 82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608" name="Rectangle 82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609" name="Rectangle 82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610" name="Rectangle 82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611" name="Rectangle 82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405552" name="Group 826"/>
              <p:cNvGrpSpPr>
                <a:grpSpLocks noChangeAspect="1"/>
              </p:cNvGrpSpPr>
              <p:nvPr/>
            </p:nvGrpSpPr>
            <p:grpSpPr bwMode="auto">
              <a:xfrm>
                <a:off x="3720" y="1296"/>
                <a:ext cx="216" cy="216"/>
                <a:chOff x="2928" y="2448"/>
                <a:chExt cx="144" cy="144"/>
              </a:xfrm>
            </p:grpSpPr>
            <p:sp>
              <p:nvSpPr>
                <p:cNvPr id="405594" name="Rectangle 82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595" name="Rectangle 82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596" name="Rectangle 82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597" name="Rectangle 83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598" name="Rectangle 83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599" name="Rectangle 83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600" name="Rectangle 83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601" name="Rectangle 83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602" name="Rectangle 83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405553" name="Group 836"/>
              <p:cNvGrpSpPr>
                <a:grpSpLocks noChangeAspect="1"/>
              </p:cNvGrpSpPr>
              <p:nvPr/>
            </p:nvGrpSpPr>
            <p:grpSpPr bwMode="auto">
              <a:xfrm>
                <a:off x="3936" y="1296"/>
                <a:ext cx="216" cy="216"/>
                <a:chOff x="2928" y="2448"/>
                <a:chExt cx="144" cy="144"/>
              </a:xfrm>
            </p:grpSpPr>
            <p:sp>
              <p:nvSpPr>
                <p:cNvPr id="405585" name="Rectangle 83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586" name="Rectangle 83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587" name="Rectangle 83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588" name="Rectangle 84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589" name="Rectangle 84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590" name="Rectangle 84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591" name="Rectangle 84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592" name="Rectangle 84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593" name="Rectangle 84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405554" name="Group 846"/>
              <p:cNvGrpSpPr>
                <a:grpSpLocks noChangeAspect="1"/>
              </p:cNvGrpSpPr>
              <p:nvPr/>
            </p:nvGrpSpPr>
            <p:grpSpPr bwMode="auto">
              <a:xfrm>
                <a:off x="4152" y="1296"/>
                <a:ext cx="216" cy="216"/>
                <a:chOff x="2928" y="2448"/>
                <a:chExt cx="144" cy="144"/>
              </a:xfrm>
            </p:grpSpPr>
            <p:sp>
              <p:nvSpPr>
                <p:cNvPr id="405576" name="Rectangle 84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577" name="Rectangle 84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578" name="Rectangle 84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579" name="Rectangle 85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580" name="Rectangle 85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581" name="Rectangle 85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582" name="Rectangle 85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583" name="Rectangle 85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584" name="Rectangle 85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405555" name="Group 856"/>
              <p:cNvGrpSpPr>
                <a:grpSpLocks noChangeAspect="1"/>
              </p:cNvGrpSpPr>
              <p:nvPr/>
            </p:nvGrpSpPr>
            <p:grpSpPr bwMode="auto">
              <a:xfrm>
                <a:off x="4152" y="1512"/>
                <a:ext cx="216" cy="216"/>
                <a:chOff x="2928" y="2448"/>
                <a:chExt cx="144" cy="144"/>
              </a:xfrm>
            </p:grpSpPr>
            <p:sp>
              <p:nvSpPr>
                <p:cNvPr id="405567" name="Rectangle 85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568" name="Rectangle 85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569" name="Rectangle 85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570" name="Rectangle 86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571" name="Rectangle 86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572" name="Rectangle 86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573" name="Rectangle 86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574" name="Rectangle 86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575" name="Rectangle 86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405556" name="Group 866"/>
              <p:cNvGrpSpPr>
                <a:grpSpLocks noChangeAspect="1"/>
              </p:cNvGrpSpPr>
              <p:nvPr/>
            </p:nvGrpSpPr>
            <p:grpSpPr bwMode="auto">
              <a:xfrm>
                <a:off x="4152" y="1728"/>
                <a:ext cx="216" cy="216"/>
                <a:chOff x="2928" y="2448"/>
                <a:chExt cx="144" cy="144"/>
              </a:xfrm>
            </p:grpSpPr>
            <p:sp>
              <p:nvSpPr>
                <p:cNvPr id="405558" name="Rectangle 86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559" name="Rectangle 86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560" name="Rectangle 86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561" name="Rectangle 87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562" name="Rectangle 87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563" name="Rectangle 87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564" name="Rectangle 87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565" name="Rectangle 87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5566" name="Rectangle 87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hangingPunct="0"/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  <p:sp>
            <p:nvSpPr>
              <p:cNvPr id="405557" name="Rectangle 876"/>
              <p:cNvSpPr>
                <a:spLocks noChangeAspect="1" noChangeArrowheads="1"/>
              </p:cNvSpPr>
              <p:nvPr/>
            </p:nvSpPr>
            <p:spPr bwMode="auto">
              <a:xfrm flipV="1">
                <a:off x="3792" y="1800"/>
                <a:ext cx="72" cy="72"/>
              </a:xfrm>
              <a:prstGeom prst="rect">
                <a:avLst/>
              </a:prstGeom>
              <a:solidFill>
                <a:srgbClr val="11B119"/>
              </a:solidFill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</p:grpSp>
      <p:sp>
        <p:nvSpPr>
          <p:cNvPr id="405514" name="Text Box 877"/>
          <p:cNvSpPr txBox="1">
            <a:spLocks noChangeArrowheads="1"/>
          </p:cNvSpPr>
          <p:nvPr/>
        </p:nvSpPr>
        <p:spPr bwMode="auto">
          <a:xfrm>
            <a:off x="1339850" y="2808279"/>
            <a:ext cx="138271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600" b="1">
                <a:solidFill>
                  <a:srgbClr val="000000"/>
                </a:solidFill>
              </a:rPr>
              <a:t>input image</a:t>
            </a:r>
            <a:r>
              <a:rPr lang="en-US" sz="1600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405515" name="Text Box 889"/>
          <p:cNvSpPr txBox="1">
            <a:spLocks noChangeArrowheads="1"/>
          </p:cNvSpPr>
          <p:nvPr/>
        </p:nvSpPr>
        <p:spPr bwMode="auto">
          <a:xfrm>
            <a:off x="5119695" y="3319461"/>
            <a:ext cx="20478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600" b="1" dirty="0">
                <a:solidFill>
                  <a:srgbClr val="000000"/>
                </a:solidFill>
              </a:rPr>
              <a:t>synthesized image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863" name="Rectangle 4"/>
          <p:cNvSpPr>
            <a:spLocks noChangeArrowheads="1"/>
          </p:cNvSpPr>
          <p:nvPr/>
        </p:nvSpPr>
        <p:spPr bwMode="auto">
          <a:xfrm>
            <a:off x="0" y="6581775"/>
            <a:ext cx="2693987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200" dirty="0"/>
              <a:t>Slide from </a:t>
            </a:r>
            <a:r>
              <a:rPr lang="en-US" sz="1200" dirty="0" err="1"/>
              <a:t>Alyosha</a:t>
            </a:r>
            <a:r>
              <a:rPr lang="en-US" sz="1200" dirty="0"/>
              <a:t> </a:t>
            </a:r>
            <a:r>
              <a:rPr lang="en-US" sz="1200" dirty="0" err="1"/>
              <a:t>Efros</a:t>
            </a:r>
            <a:r>
              <a:rPr lang="en-US" sz="1200" dirty="0"/>
              <a:t>, ICCV 1999</a:t>
            </a:r>
          </a:p>
        </p:txBody>
      </p:sp>
      <p:sp>
        <p:nvSpPr>
          <p:cNvPr id="864" name="Slide Number Placeholder 86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9ADC756-D83E-4539-84F1-53FAA5281366}" type="slidenum">
              <a:rPr lang="en-US" smtClean="0"/>
              <a:pPr>
                <a:defRPr/>
              </a:pPr>
              <a:t>86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5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5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06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50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50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50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50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5506" grpId="0" uiExpand="1" build="p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0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Neighborhood Window</a:t>
            </a:r>
          </a:p>
        </p:txBody>
      </p:sp>
      <p:pic>
        <p:nvPicPr>
          <p:cNvPr id="409602" name="Picture 3"/>
          <p:cNvPicPr>
            <a:picLocks noChangeAspect="1" noChangeArrowheads="1"/>
          </p:cNvPicPr>
          <p:nvPr/>
        </p:nvPicPr>
        <p:blipFill>
          <a:blip r:embed="rId3" cstate="print"/>
          <a:srcRect l="15591" t="19356" r="16129" b="18817"/>
          <a:stretch>
            <a:fillRect/>
          </a:stretch>
        </p:blipFill>
        <p:spPr bwMode="auto">
          <a:xfrm>
            <a:off x="3187700" y="2057400"/>
            <a:ext cx="1612900" cy="1460500"/>
          </a:xfrm>
          <a:prstGeom prst="rect">
            <a:avLst/>
          </a:prstGeom>
          <a:noFill/>
          <a:ln w="9525">
            <a:solidFill>
              <a:schemeClr val="folHlink"/>
            </a:solidFill>
            <a:miter lim="800000"/>
            <a:headEnd/>
            <a:tailEnd/>
          </a:ln>
        </p:spPr>
      </p:pic>
      <p:pic>
        <p:nvPicPr>
          <p:cNvPr id="409603" name="Picture 4"/>
          <p:cNvPicPr>
            <a:picLocks noChangeAspect="1" noChangeArrowheads="1"/>
          </p:cNvPicPr>
          <p:nvPr/>
        </p:nvPicPr>
        <p:blipFill>
          <a:blip r:embed="rId4" cstate="print"/>
          <a:srcRect l="6250" t="7864" r="6667" b="8388"/>
          <a:stretch>
            <a:fillRect/>
          </a:stretch>
        </p:blipFill>
        <p:spPr bwMode="auto">
          <a:xfrm>
            <a:off x="266700" y="4473575"/>
            <a:ext cx="2654300" cy="2028825"/>
          </a:xfrm>
          <a:prstGeom prst="rect">
            <a:avLst/>
          </a:prstGeom>
          <a:noFill/>
          <a:ln w="9525">
            <a:solidFill>
              <a:schemeClr val="folHlink"/>
            </a:solidFill>
            <a:miter lim="800000"/>
            <a:headEnd/>
            <a:tailEnd/>
          </a:ln>
        </p:spPr>
      </p:pic>
      <p:pic>
        <p:nvPicPr>
          <p:cNvPr id="409604" name="Picture 5"/>
          <p:cNvPicPr>
            <a:picLocks noChangeAspect="1" noChangeArrowheads="1"/>
          </p:cNvPicPr>
          <p:nvPr/>
        </p:nvPicPr>
        <p:blipFill>
          <a:blip r:embed="rId3" cstate="print"/>
          <a:srcRect l="16666" t="20268" r="19048" b="18927"/>
          <a:stretch>
            <a:fillRect/>
          </a:stretch>
        </p:blipFill>
        <p:spPr bwMode="auto">
          <a:xfrm>
            <a:off x="1168400" y="2501900"/>
            <a:ext cx="685800" cy="647700"/>
          </a:xfrm>
          <a:prstGeom prst="rect">
            <a:avLst/>
          </a:prstGeom>
          <a:noFill/>
          <a:ln w="9525">
            <a:solidFill>
              <a:schemeClr val="folHlink"/>
            </a:solidFill>
            <a:miter lim="800000"/>
            <a:headEnd/>
            <a:tailEnd/>
          </a:ln>
        </p:spPr>
      </p:pic>
      <p:sp>
        <p:nvSpPr>
          <p:cNvPr id="409605" name="Rectangle 6"/>
          <p:cNvSpPr>
            <a:spLocks noChangeArrowheads="1"/>
          </p:cNvSpPr>
          <p:nvPr/>
        </p:nvSpPr>
        <p:spPr bwMode="auto">
          <a:xfrm>
            <a:off x="3810000" y="2590800"/>
            <a:ext cx="304800" cy="304800"/>
          </a:xfrm>
          <a:prstGeom prst="rect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409606" name="Line 7"/>
          <p:cNvSpPr>
            <a:spLocks noChangeShapeType="1"/>
          </p:cNvSpPr>
          <p:nvPr/>
        </p:nvSpPr>
        <p:spPr bwMode="auto">
          <a:xfrm flipH="1">
            <a:off x="1371600" y="2895600"/>
            <a:ext cx="2590800" cy="1524000"/>
          </a:xfrm>
          <a:prstGeom prst="line">
            <a:avLst/>
          </a:prstGeom>
          <a:noFill/>
          <a:ln w="38100">
            <a:solidFill>
              <a:srgbClr val="0000FF"/>
            </a:solidFill>
            <a:prstDash val="sysDot"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3162300" y="2590800"/>
            <a:ext cx="2667000" cy="3911600"/>
            <a:chOff x="1992" y="1632"/>
            <a:chExt cx="1680" cy="2464"/>
          </a:xfrm>
        </p:grpSpPr>
        <p:pic>
          <p:nvPicPr>
            <p:cNvPr id="409618" name="Picture 9"/>
            <p:cNvPicPr>
              <a:picLocks noChangeAspect="1" noChangeArrowheads="1"/>
            </p:cNvPicPr>
            <p:nvPr/>
          </p:nvPicPr>
          <p:blipFill>
            <a:blip r:embed="rId5" cstate="print"/>
            <a:srcRect l="6250" t="7864" r="6250" b="8388"/>
            <a:stretch>
              <a:fillRect/>
            </a:stretch>
          </p:blipFill>
          <p:spPr bwMode="auto">
            <a:xfrm>
              <a:off x="1992" y="2818"/>
              <a:ext cx="1680" cy="1278"/>
            </a:xfrm>
            <a:prstGeom prst="rect">
              <a:avLst/>
            </a:prstGeom>
            <a:noFill/>
            <a:ln w="9525">
              <a:solidFill>
                <a:schemeClr val="folHlink"/>
              </a:solidFill>
              <a:miter lim="800000"/>
              <a:headEnd/>
              <a:tailEnd/>
            </a:ln>
          </p:spPr>
        </p:pic>
        <p:sp>
          <p:nvSpPr>
            <p:cNvPr id="409619" name="Rectangle 10"/>
            <p:cNvSpPr>
              <a:spLocks noChangeArrowheads="1"/>
            </p:cNvSpPr>
            <p:nvPr/>
          </p:nvSpPr>
          <p:spPr bwMode="auto">
            <a:xfrm>
              <a:off x="2400" y="1632"/>
              <a:ext cx="288" cy="288"/>
            </a:xfrm>
            <a:prstGeom prst="rect">
              <a:avLst/>
            </a:prstGeom>
            <a:noFill/>
            <a:ln w="38100">
              <a:solidFill>
                <a:srgbClr val="00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/>
            </a:p>
          </p:txBody>
        </p:sp>
        <p:sp>
          <p:nvSpPr>
            <p:cNvPr id="409620" name="Line 11"/>
            <p:cNvSpPr>
              <a:spLocks noChangeShapeType="1"/>
            </p:cNvSpPr>
            <p:nvPr/>
          </p:nvSpPr>
          <p:spPr bwMode="auto">
            <a:xfrm>
              <a:off x="2544" y="1920"/>
              <a:ext cx="0" cy="864"/>
            </a:xfrm>
            <a:prstGeom prst="line">
              <a:avLst/>
            </a:prstGeom>
            <a:noFill/>
            <a:ln w="38100">
              <a:solidFill>
                <a:srgbClr val="00FF00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" name="Group 12"/>
          <p:cNvGrpSpPr>
            <a:grpSpLocks/>
          </p:cNvGrpSpPr>
          <p:nvPr/>
        </p:nvGrpSpPr>
        <p:grpSpPr bwMode="auto">
          <a:xfrm>
            <a:off x="3810000" y="2590800"/>
            <a:ext cx="4902200" cy="3911600"/>
            <a:chOff x="2400" y="1632"/>
            <a:chExt cx="3088" cy="2464"/>
          </a:xfrm>
        </p:grpSpPr>
        <p:pic>
          <p:nvPicPr>
            <p:cNvPr id="409615" name="Picture 13"/>
            <p:cNvPicPr>
              <a:picLocks noChangeAspect="1" noChangeArrowheads="1"/>
            </p:cNvPicPr>
            <p:nvPr/>
          </p:nvPicPr>
          <p:blipFill>
            <a:blip r:embed="rId6" cstate="print"/>
            <a:srcRect l="6250" t="7869" r="6667" b="8394"/>
            <a:stretch>
              <a:fillRect/>
            </a:stretch>
          </p:blipFill>
          <p:spPr bwMode="auto">
            <a:xfrm>
              <a:off x="3816" y="2819"/>
              <a:ext cx="1672" cy="1277"/>
            </a:xfrm>
            <a:prstGeom prst="rect">
              <a:avLst/>
            </a:prstGeom>
            <a:noFill/>
            <a:ln w="9525">
              <a:solidFill>
                <a:schemeClr val="folHlink"/>
              </a:solidFill>
              <a:miter lim="800000"/>
              <a:headEnd/>
              <a:tailEnd/>
            </a:ln>
          </p:spPr>
        </p:pic>
        <p:sp>
          <p:nvSpPr>
            <p:cNvPr id="409616" name="Rectangle 14"/>
            <p:cNvSpPr>
              <a:spLocks noChangeArrowheads="1"/>
            </p:cNvSpPr>
            <p:nvPr/>
          </p:nvSpPr>
          <p:spPr bwMode="auto">
            <a:xfrm>
              <a:off x="2400" y="1632"/>
              <a:ext cx="384" cy="384"/>
            </a:xfrm>
            <a:prstGeom prst="rect">
              <a:avLst/>
            </a:prstGeom>
            <a:noFill/>
            <a:ln w="3810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/>
            </a:p>
          </p:txBody>
        </p:sp>
        <p:sp>
          <p:nvSpPr>
            <p:cNvPr id="409617" name="Line 15"/>
            <p:cNvSpPr>
              <a:spLocks noChangeShapeType="1"/>
            </p:cNvSpPr>
            <p:nvPr/>
          </p:nvSpPr>
          <p:spPr bwMode="auto">
            <a:xfrm>
              <a:off x="2688" y="2016"/>
              <a:ext cx="1152" cy="768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4" name="Group 16"/>
          <p:cNvGrpSpPr>
            <a:grpSpLocks/>
          </p:cNvGrpSpPr>
          <p:nvPr/>
        </p:nvGrpSpPr>
        <p:grpSpPr bwMode="auto">
          <a:xfrm>
            <a:off x="3810000" y="2185988"/>
            <a:ext cx="4902200" cy="2030412"/>
            <a:chOff x="2400" y="1377"/>
            <a:chExt cx="3088" cy="1279"/>
          </a:xfrm>
        </p:grpSpPr>
        <p:pic>
          <p:nvPicPr>
            <p:cNvPr id="409612" name="Picture 17"/>
            <p:cNvPicPr>
              <a:picLocks noChangeAspect="1" noChangeArrowheads="1"/>
            </p:cNvPicPr>
            <p:nvPr/>
          </p:nvPicPr>
          <p:blipFill>
            <a:blip r:embed="rId7" cstate="print"/>
            <a:srcRect l="6250" t="7858" r="6667" b="8383"/>
            <a:stretch>
              <a:fillRect/>
            </a:stretch>
          </p:blipFill>
          <p:spPr bwMode="auto">
            <a:xfrm>
              <a:off x="3816" y="1377"/>
              <a:ext cx="1672" cy="1279"/>
            </a:xfrm>
            <a:prstGeom prst="rect">
              <a:avLst/>
            </a:prstGeom>
            <a:noFill/>
            <a:ln w="9525">
              <a:solidFill>
                <a:schemeClr val="folHlink"/>
              </a:solidFill>
              <a:miter lim="800000"/>
              <a:headEnd/>
              <a:tailEnd/>
            </a:ln>
          </p:spPr>
        </p:pic>
        <p:sp>
          <p:nvSpPr>
            <p:cNvPr id="409613" name="Rectangle 18"/>
            <p:cNvSpPr>
              <a:spLocks noChangeArrowheads="1"/>
            </p:cNvSpPr>
            <p:nvPr/>
          </p:nvSpPr>
          <p:spPr bwMode="auto">
            <a:xfrm>
              <a:off x="2400" y="1632"/>
              <a:ext cx="528" cy="480"/>
            </a:xfrm>
            <a:prstGeom prst="rect">
              <a:avLst/>
            </a:prstGeom>
            <a:noFill/>
            <a:ln w="38100">
              <a:solidFill>
                <a:srgbClr val="FF00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/>
            </a:p>
          </p:txBody>
        </p:sp>
        <p:sp>
          <p:nvSpPr>
            <p:cNvPr id="409614" name="Line 19"/>
            <p:cNvSpPr>
              <a:spLocks noChangeShapeType="1"/>
            </p:cNvSpPr>
            <p:nvPr/>
          </p:nvSpPr>
          <p:spPr bwMode="auto">
            <a:xfrm>
              <a:off x="2928" y="1872"/>
              <a:ext cx="864" cy="96"/>
            </a:xfrm>
            <a:prstGeom prst="line">
              <a:avLst/>
            </a:prstGeom>
            <a:noFill/>
            <a:ln w="38100">
              <a:solidFill>
                <a:srgbClr val="FF00FF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409610" name="Text Box 20"/>
          <p:cNvSpPr txBox="1">
            <a:spLocks noChangeArrowheads="1"/>
          </p:cNvSpPr>
          <p:nvPr/>
        </p:nvSpPr>
        <p:spPr bwMode="auto">
          <a:xfrm>
            <a:off x="1219200" y="2133600"/>
            <a:ext cx="6540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/>
              <a:t>input</a:t>
            </a:r>
          </a:p>
        </p:txBody>
      </p:sp>
      <p:sp>
        <p:nvSpPr>
          <p:cNvPr id="22" name="Rectangle 4"/>
          <p:cNvSpPr>
            <a:spLocks noChangeArrowheads="1"/>
          </p:cNvSpPr>
          <p:nvPr/>
        </p:nvSpPr>
        <p:spPr bwMode="auto">
          <a:xfrm>
            <a:off x="0" y="6581775"/>
            <a:ext cx="2693987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200" dirty="0"/>
              <a:t>Slide from </a:t>
            </a:r>
            <a:r>
              <a:rPr lang="en-US" sz="1200" dirty="0" err="1"/>
              <a:t>Alyosha</a:t>
            </a:r>
            <a:r>
              <a:rPr lang="en-US" sz="1200" dirty="0"/>
              <a:t> </a:t>
            </a:r>
            <a:r>
              <a:rPr lang="en-US" sz="1200" dirty="0" err="1"/>
              <a:t>Efros</a:t>
            </a:r>
            <a:r>
              <a:rPr lang="en-US" sz="1200" dirty="0"/>
              <a:t>, ICCV 1999</a:t>
            </a: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12"/>
          </p:nvPr>
        </p:nvSpPr>
        <p:spPr>
          <a:xfrm>
            <a:off x="6553200" y="6534150"/>
            <a:ext cx="2133600" cy="476250"/>
          </a:xfrm>
        </p:spPr>
        <p:txBody>
          <a:bodyPr/>
          <a:lstStyle/>
          <a:p>
            <a:pPr>
              <a:defRPr/>
            </a:pPr>
            <a:fld id="{2F36629A-99BA-43CE-910B-DE79E020FC06}" type="slidenum">
              <a:rPr lang="en-US" smtClean="0"/>
              <a:pPr>
                <a:defRPr/>
              </a:pPr>
              <a:t>87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649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0"/>
            <a:ext cx="7772400" cy="1143000"/>
          </a:xfrm>
        </p:spPr>
        <p:txBody>
          <a:bodyPr lIns="0" tIns="0" rIns="0" bIns="0"/>
          <a:lstStyle/>
          <a:p>
            <a:pPr eaLnBrk="1" hangingPunct="1"/>
            <a:r>
              <a:rPr lang="en-GB" smtClean="0"/>
              <a:t>Varying Window Size</a:t>
            </a:r>
          </a:p>
        </p:txBody>
      </p:sp>
      <p:pic>
        <p:nvPicPr>
          <p:cNvPr id="411650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3200" y="657225"/>
            <a:ext cx="635000" cy="64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1651" name="Picture 4"/>
          <p:cNvPicPr>
            <a:picLocks noChangeAspect="1" noChangeArrowheads="1"/>
          </p:cNvPicPr>
          <p:nvPr/>
        </p:nvPicPr>
        <p:blipFill>
          <a:blip r:embed="rId4" cstate="print"/>
          <a:srcRect l="6250" t="6020" r="6250" b="5869"/>
          <a:stretch>
            <a:fillRect/>
          </a:stretch>
        </p:blipFill>
        <p:spPr bwMode="auto">
          <a:xfrm>
            <a:off x="514350" y="1495425"/>
            <a:ext cx="1866900" cy="1858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1652" name="Picture 5"/>
          <p:cNvPicPr>
            <a:picLocks noChangeAspect="1" noChangeArrowheads="1"/>
          </p:cNvPicPr>
          <p:nvPr/>
        </p:nvPicPr>
        <p:blipFill>
          <a:blip r:embed="rId5" cstate="print"/>
          <a:srcRect l="5807" t="5910" r="6702" b="5910"/>
          <a:stretch>
            <a:fillRect/>
          </a:stretch>
        </p:blipFill>
        <p:spPr bwMode="auto">
          <a:xfrm>
            <a:off x="2562225" y="1492250"/>
            <a:ext cx="1865313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1653" name="Picture 6"/>
          <p:cNvPicPr>
            <a:picLocks noChangeAspect="1" noChangeArrowheads="1"/>
          </p:cNvPicPr>
          <p:nvPr/>
        </p:nvPicPr>
        <p:blipFill>
          <a:blip r:embed="rId6" cstate="print"/>
          <a:srcRect l="5807" t="5910" r="7149" b="5910"/>
          <a:stretch>
            <a:fillRect/>
          </a:stretch>
        </p:blipFill>
        <p:spPr bwMode="auto">
          <a:xfrm>
            <a:off x="4621213" y="1492250"/>
            <a:ext cx="1855787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1654" name="Picture 7"/>
          <p:cNvPicPr>
            <a:picLocks noChangeAspect="1" noChangeArrowheads="1"/>
          </p:cNvPicPr>
          <p:nvPr/>
        </p:nvPicPr>
        <p:blipFill>
          <a:blip r:embed="rId7" cstate="print"/>
          <a:srcRect l="5803" t="5905" r="7143" b="5905"/>
          <a:stretch>
            <a:fillRect/>
          </a:stretch>
        </p:blipFill>
        <p:spPr bwMode="auto">
          <a:xfrm>
            <a:off x="6677025" y="1492250"/>
            <a:ext cx="1857375" cy="184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1655" name="Picture 8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28600" y="3578225"/>
            <a:ext cx="838200" cy="60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1656" name="Picture 9"/>
          <p:cNvPicPr>
            <a:picLocks noChangeAspect="1" noChangeArrowheads="1"/>
          </p:cNvPicPr>
          <p:nvPr/>
        </p:nvPicPr>
        <p:blipFill>
          <a:blip r:embed="rId9" cstate="print"/>
          <a:srcRect t="543" r="781" b="1628"/>
          <a:stretch>
            <a:fillRect/>
          </a:stretch>
        </p:blipFill>
        <p:spPr bwMode="auto">
          <a:xfrm>
            <a:off x="914400" y="4273550"/>
            <a:ext cx="2419350" cy="171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1657" name="Picture 10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505200" y="4264025"/>
            <a:ext cx="2438400" cy="175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1658" name="Picture 11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096000" y="4264025"/>
            <a:ext cx="2370138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1659" name="Text Box 12"/>
          <p:cNvSpPr txBox="1">
            <a:spLocks noChangeArrowheads="1"/>
          </p:cNvSpPr>
          <p:nvPr/>
        </p:nvSpPr>
        <p:spPr bwMode="auto">
          <a:xfrm>
            <a:off x="898525" y="6137275"/>
            <a:ext cx="30607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/>
              <a:t>Increasing window size</a:t>
            </a:r>
          </a:p>
        </p:txBody>
      </p:sp>
      <p:sp>
        <p:nvSpPr>
          <p:cNvPr id="411660" name="Line 13"/>
          <p:cNvSpPr>
            <a:spLocks noChangeShapeType="1"/>
          </p:cNvSpPr>
          <p:nvPr/>
        </p:nvSpPr>
        <p:spPr bwMode="auto">
          <a:xfrm>
            <a:off x="4038600" y="6400800"/>
            <a:ext cx="3962400" cy="0"/>
          </a:xfrm>
          <a:prstGeom prst="line">
            <a:avLst/>
          </a:prstGeom>
          <a:noFill/>
          <a:ln w="38100">
            <a:solidFill>
              <a:srgbClr val="11B119"/>
            </a:solidFill>
            <a:round/>
            <a:headEnd/>
            <a:tailEnd type="triangle" w="lg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" name="Rectangle 4"/>
          <p:cNvSpPr>
            <a:spLocks noChangeArrowheads="1"/>
          </p:cNvSpPr>
          <p:nvPr/>
        </p:nvSpPr>
        <p:spPr bwMode="auto">
          <a:xfrm>
            <a:off x="0" y="6581775"/>
            <a:ext cx="2693987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200" dirty="0"/>
              <a:t>Slide from </a:t>
            </a:r>
            <a:r>
              <a:rPr lang="en-US" sz="1200" dirty="0" err="1"/>
              <a:t>Alyosha</a:t>
            </a:r>
            <a:r>
              <a:rPr lang="en-US" sz="1200" dirty="0"/>
              <a:t> </a:t>
            </a:r>
            <a:r>
              <a:rPr lang="en-US" sz="1200" dirty="0" err="1"/>
              <a:t>Efros</a:t>
            </a:r>
            <a:r>
              <a:rPr lang="en-US" sz="1200" dirty="0"/>
              <a:t>, ICCV 1999</a:t>
            </a: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F36629A-99BA-43CE-910B-DE79E020FC06}" type="slidenum">
              <a:rPr lang="en-US" smtClean="0"/>
              <a:pPr>
                <a:defRPr/>
              </a:pPr>
              <a:t>88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697" name="Rectangle 2"/>
          <p:cNvSpPr>
            <a:spLocks noGrp="1" noChangeArrowheads="1"/>
          </p:cNvSpPr>
          <p:nvPr>
            <p:ph type="title"/>
          </p:nvPr>
        </p:nvSpPr>
        <p:spPr>
          <a:xfrm>
            <a:off x="766763" y="152400"/>
            <a:ext cx="8224837" cy="757238"/>
          </a:xfrm>
        </p:spPr>
        <p:txBody>
          <a:bodyPr lIns="18000" tIns="46800" rIns="18000" bIns="46800"/>
          <a:lstStyle/>
          <a:p>
            <a:pPr>
              <a:spcBef>
                <a:spcPts val="513"/>
              </a:spcBef>
            </a:pPr>
            <a:r>
              <a:rPr lang="en-GB" smtClean="0"/>
              <a:t>Growing Texture</a:t>
            </a:r>
          </a:p>
        </p:txBody>
      </p:sp>
      <p:sp>
        <p:nvSpPr>
          <p:cNvPr id="41369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-228600" y="4038600"/>
            <a:ext cx="9367838" cy="2357438"/>
          </a:xfrm>
        </p:spPr>
        <p:txBody>
          <a:bodyPr lIns="18000" tIns="46800" rIns="18000" bIns="46800"/>
          <a:lstStyle/>
          <a:p>
            <a:pPr lvl="1">
              <a:spcBef>
                <a:spcPts val="700"/>
              </a:spcBef>
            </a:pPr>
            <a:endParaRPr lang="en-GB" smtClean="0"/>
          </a:p>
          <a:p>
            <a:pPr lvl="1">
              <a:spcBef>
                <a:spcPts val="700"/>
              </a:spcBef>
            </a:pPr>
            <a:endParaRPr lang="en-GB" smtClean="0"/>
          </a:p>
        </p:txBody>
      </p:sp>
      <p:sp>
        <p:nvSpPr>
          <p:cNvPr id="413699" name="Rectangle 4"/>
          <p:cNvSpPr>
            <a:spLocks noChangeArrowheads="1"/>
          </p:cNvSpPr>
          <p:nvPr/>
        </p:nvSpPr>
        <p:spPr bwMode="auto">
          <a:xfrm>
            <a:off x="228600" y="4267200"/>
            <a:ext cx="86868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8000" tIns="46800" rIns="18000" bIns="46800"/>
          <a:lstStyle/>
          <a:p>
            <a:pPr marL="742950" lvl="1" indent="-285750" eaLnBrk="0" hangingPunct="0">
              <a:spcBef>
                <a:spcPts val="700"/>
              </a:spcBef>
              <a:buFontTx/>
              <a:buChar char="•"/>
            </a:pPr>
            <a:r>
              <a:rPr lang="en-GB" sz="2000">
                <a:solidFill>
                  <a:srgbClr val="000000"/>
                </a:solidFill>
              </a:rPr>
              <a:t>Starting from the initial image,  “grow” the texture one pixel at a time</a:t>
            </a:r>
          </a:p>
          <a:p>
            <a:pPr marL="742950" lvl="1" indent="-285750" eaLnBrk="0" hangingPunct="0">
              <a:spcBef>
                <a:spcPts val="700"/>
              </a:spcBef>
              <a:buFontTx/>
              <a:buChar char="•"/>
            </a:pPr>
            <a:endParaRPr lang="en-GB" sz="2000">
              <a:solidFill>
                <a:srgbClr val="000000"/>
              </a:solidFill>
            </a:endParaRPr>
          </a:p>
        </p:txBody>
      </p:sp>
      <p:pic>
        <p:nvPicPr>
          <p:cNvPr id="413700" name="Picture 5" descr="star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1295400"/>
            <a:ext cx="2439988" cy="2492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3701" name="Picture 6" descr="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40100" y="1295400"/>
            <a:ext cx="2451100" cy="248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3702" name="Picture 7" descr="1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11900" y="1295400"/>
            <a:ext cx="2451100" cy="248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3703" name="AutoShape 8"/>
          <p:cNvSpPr>
            <a:spLocks noChangeArrowheads="1"/>
          </p:cNvSpPr>
          <p:nvPr/>
        </p:nvSpPr>
        <p:spPr bwMode="auto">
          <a:xfrm>
            <a:off x="2971800" y="2438400"/>
            <a:ext cx="304800" cy="304800"/>
          </a:xfrm>
          <a:prstGeom prst="rightArrow">
            <a:avLst>
              <a:gd name="adj1" fmla="val 50000"/>
              <a:gd name="adj2" fmla="val 25000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13704" name="AutoShape 9"/>
          <p:cNvSpPr>
            <a:spLocks noChangeArrowheads="1"/>
          </p:cNvSpPr>
          <p:nvPr/>
        </p:nvSpPr>
        <p:spPr bwMode="auto">
          <a:xfrm>
            <a:off x="5867400" y="2438400"/>
            <a:ext cx="304800" cy="304800"/>
          </a:xfrm>
          <a:prstGeom prst="rightArrow">
            <a:avLst>
              <a:gd name="adj1" fmla="val 50000"/>
              <a:gd name="adj2" fmla="val 25000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1" name="Rectangle 4"/>
          <p:cNvSpPr>
            <a:spLocks noChangeArrowheads="1"/>
          </p:cNvSpPr>
          <p:nvPr/>
        </p:nvSpPr>
        <p:spPr bwMode="auto">
          <a:xfrm>
            <a:off x="0" y="6581775"/>
            <a:ext cx="2693987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200" dirty="0"/>
              <a:t>Slide from </a:t>
            </a:r>
            <a:r>
              <a:rPr lang="en-US" sz="1200" dirty="0" err="1"/>
              <a:t>Alyosha</a:t>
            </a:r>
            <a:r>
              <a:rPr lang="en-US" sz="1200" dirty="0"/>
              <a:t> </a:t>
            </a:r>
            <a:r>
              <a:rPr lang="en-US" sz="1200" dirty="0" err="1"/>
              <a:t>Efros</a:t>
            </a:r>
            <a:r>
              <a:rPr lang="en-US" sz="1200" dirty="0"/>
              <a:t>, ICCV 1999</a:t>
            </a: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9ADC756-D83E-4539-84F1-53FAA5281366}" type="slidenum">
              <a:rPr lang="en-US" smtClean="0"/>
              <a:pPr>
                <a:defRPr/>
              </a:pPr>
              <a:t>89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Includes: more regular patterns</a:t>
            </a:r>
          </a:p>
        </p:txBody>
      </p:sp>
      <p:pic>
        <p:nvPicPr>
          <p:cNvPr id="88066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" y="1981200"/>
            <a:ext cx="2514600" cy="2441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8067" name="Picture 17"/>
          <p:cNvPicPr>
            <a:picLocks noChangeAspect="1" noChangeArrowheads="1"/>
          </p:cNvPicPr>
          <p:nvPr/>
        </p:nvPicPr>
        <p:blipFill>
          <a:blip r:embed="rId4" cstate="print"/>
          <a:srcRect l="6250" t="7858" r="6667" b="8383"/>
          <a:stretch>
            <a:fillRect/>
          </a:stretch>
        </p:blipFill>
        <p:spPr bwMode="auto">
          <a:xfrm>
            <a:off x="3200400" y="1981200"/>
            <a:ext cx="2819400" cy="2438400"/>
          </a:xfrm>
          <a:prstGeom prst="rect">
            <a:avLst/>
          </a:prstGeom>
          <a:noFill/>
          <a:ln w="9525">
            <a:solidFill>
              <a:schemeClr val="folHlink"/>
            </a:solidFill>
            <a:miter lim="800000"/>
            <a:headEnd/>
            <a:tailEnd/>
          </a:ln>
        </p:spPr>
      </p:pic>
      <p:pic>
        <p:nvPicPr>
          <p:cNvPr id="88068" name="Picture 2" descr="http://www.ux.uis.no/~tranden/brodatz/D102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72200" y="1917700"/>
            <a:ext cx="25146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6C3202-6032-4398-816A-8AC20E230ECE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745" name="Freeform 2"/>
          <p:cNvSpPr>
            <a:spLocks noChangeArrowheads="1"/>
          </p:cNvSpPr>
          <p:nvPr/>
        </p:nvSpPr>
        <p:spPr bwMode="auto">
          <a:xfrm>
            <a:off x="2438400" y="2782888"/>
            <a:ext cx="376238" cy="427037"/>
          </a:xfrm>
          <a:custGeom>
            <a:avLst/>
            <a:gdLst>
              <a:gd name="T0" fmla="*/ 2147483647 w 1051"/>
              <a:gd name="T1" fmla="*/ 0 h 1192"/>
              <a:gd name="T2" fmla="*/ 2147483647 w 1051"/>
              <a:gd name="T3" fmla="*/ 0 h 1192"/>
              <a:gd name="T4" fmla="*/ 2147483647 w 1051"/>
              <a:gd name="T5" fmla="*/ 2147483647 h 1192"/>
              <a:gd name="T6" fmla="*/ 0 w 1051"/>
              <a:gd name="T7" fmla="*/ 2147483647 h 1192"/>
              <a:gd name="T8" fmla="*/ 2147483647 w 1051"/>
              <a:gd name="T9" fmla="*/ 2147483647 h 1192"/>
              <a:gd name="T10" fmla="*/ 2147483647 w 1051"/>
              <a:gd name="T11" fmla="*/ 2147483647 h 1192"/>
              <a:gd name="T12" fmla="*/ 2147483647 w 1051"/>
              <a:gd name="T13" fmla="*/ 2147483647 h 1192"/>
              <a:gd name="T14" fmla="*/ 2147483647 w 1051"/>
              <a:gd name="T15" fmla="*/ 0 h 1192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051"/>
              <a:gd name="T25" fmla="*/ 0 h 1192"/>
              <a:gd name="T26" fmla="*/ 1051 w 1051"/>
              <a:gd name="T27" fmla="*/ 1192 h 1192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051" h="1192">
                <a:moveTo>
                  <a:pt x="787" y="0"/>
                </a:moveTo>
                <a:lnTo>
                  <a:pt x="263" y="0"/>
                </a:lnTo>
                <a:lnTo>
                  <a:pt x="263" y="893"/>
                </a:lnTo>
                <a:lnTo>
                  <a:pt x="0" y="893"/>
                </a:lnTo>
                <a:lnTo>
                  <a:pt x="525" y="1191"/>
                </a:lnTo>
                <a:lnTo>
                  <a:pt x="1050" y="893"/>
                </a:lnTo>
                <a:lnTo>
                  <a:pt x="787" y="893"/>
                </a:lnTo>
                <a:lnTo>
                  <a:pt x="787" y="0"/>
                </a:lnTo>
              </a:path>
            </a:pathLst>
          </a:custGeom>
          <a:solidFill>
            <a:srgbClr val="11B119"/>
          </a:solidFill>
          <a:ln w="144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415746" name="Freeform 3"/>
          <p:cNvSpPr>
            <a:spLocks noChangeArrowheads="1"/>
          </p:cNvSpPr>
          <p:nvPr/>
        </p:nvSpPr>
        <p:spPr bwMode="auto">
          <a:xfrm>
            <a:off x="6477000" y="2768600"/>
            <a:ext cx="376238" cy="396875"/>
          </a:xfrm>
          <a:custGeom>
            <a:avLst/>
            <a:gdLst>
              <a:gd name="T0" fmla="*/ 2147483647 w 1050"/>
              <a:gd name="T1" fmla="*/ 0 h 1107"/>
              <a:gd name="T2" fmla="*/ 2147483647 w 1050"/>
              <a:gd name="T3" fmla="*/ 0 h 1107"/>
              <a:gd name="T4" fmla="*/ 2147483647 w 1050"/>
              <a:gd name="T5" fmla="*/ 2147483647 h 1107"/>
              <a:gd name="T6" fmla="*/ 0 w 1050"/>
              <a:gd name="T7" fmla="*/ 2147483647 h 1107"/>
              <a:gd name="T8" fmla="*/ 2147483647 w 1050"/>
              <a:gd name="T9" fmla="*/ 2147483647 h 1107"/>
              <a:gd name="T10" fmla="*/ 2147483647 w 1050"/>
              <a:gd name="T11" fmla="*/ 2147483647 h 1107"/>
              <a:gd name="T12" fmla="*/ 2147483647 w 1050"/>
              <a:gd name="T13" fmla="*/ 2147483647 h 1107"/>
              <a:gd name="T14" fmla="*/ 2147483647 w 1050"/>
              <a:gd name="T15" fmla="*/ 0 h 1107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050"/>
              <a:gd name="T25" fmla="*/ 0 h 1107"/>
              <a:gd name="T26" fmla="*/ 1050 w 1050"/>
              <a:gd name="T27" fmla="*/ 1107 h 1107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050" h="1107">
                <a:moveTo>
                  <a:pt x="787" y="0"/>
                </a:moveTo>
                <a:lnTo>
                  <a:pt x="262" y="0"/>
                </a:lnTo>
                <a:lnTo>
                  <a:pt x="262" y="829"/>
                </a:lnTo>
                <a:lnTo>
                  <a:pt x="0" y="829"/>
                </a:lnTo>
                <a:lnTo>
                  <a:pt x="524" y="1106"/>
                </a:lnTo>
                <a:lnTo>
                  <a:pt x="1049" y="829"/>
                </a:lnTo>
                <a:lnTo>
                  <a:pt x="787" y="829"/>
                </a:lnTo>
                <a:lnTo>
                  <a:pt x="787" y="0"/>
                </a:lnTo>
              </a:path>
            </a:pathLst>
          </a:custGeom>
          <a:solidFill>
            <a:srgbClr val="11B119"/>
          </a:solidFill>
          <a:ln w="144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pic>
        <p:nvPicPr>
          <p:cNvPr id="415747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70625" y="1633538"/>
            <a:ext cx="887413" cy="985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5748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81600" y="3238500"/>
            <a:ext cx="2978150" cy="330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5749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90600" y="3276600"/>
            <a:ext cx="3016250" cy="3262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5750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63763" y="1639888"/>
            <a:ext cx="911225" cy="985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5751" name="Rectangle 8"/>
          <p:cNvSpPr>
            <a:spLocks noGrp="1" noChangeArrowheads="1"/>
          </p:cNvSpPr>
          <p:nvPr>
            <p:ph type="title"/>
          </p:nvPr>
        </p:nvSpPr>
        <p:spPr>
          <a:xfrm>
            <a:off x="609600" y="0"/>
            <a:ext cx="7996238" cy="990600"/>
          </a:xfrm>
        </p:spPr>
        <p:txBody>
          <a:bodyPr lIns="0" tIns="0" rIns="0" bIns="0"/>
          <a:lstStyle/>
          <a:p>
            <a:pPr eaLnBrk="1" hangingPunct="1">
              <a:lnSpc>
                <a:spcPct val="61000"/>
              </a:lnSpc>
              <a:spcBef>
                <a:spcPts val="963"/>
              </a:spcBef>
            </a:pPr>
            <a:r>
              <a:rPr lang="en-GB" smtClean="0"/>
              <a:t>Synthesis results</a:t>
            </a:r>
          </a:p>
        </p:txBody>
      </p:sp>
      <p:sp>
        <p:nvSpPr>
          <p:cNvPr id="415752" name="Text Box 9"/>
          <p:cNvSpPr txBox="1">
            <a:spLocks noChangeArrowheads="1"/>
          </p:cNvSpPr>
          <p:nvPr/>
        </p:nvSpPr>
        <p:spPr bwMode="auto">
          <a:xfrm>
            <a:off x="1752600" y="1066800"/>
            <a:ext cx="18669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/>
              <a:t>french canvas</a:t>
            </a:r>
          </a:p>
        </p:txBody>
      </p:sp>
      <p:sp>
        <p:nvSpPr>
          <p:cNvPr id="415753" name="Text Box 10"/>
          <p:cNvSpPr txBox="1">
            <a:spLocks noChangeArrowheads="1"/>
          </p:cNvSpPr>
          <p:nvPr/>
        </p:nvSpPr>
        <p:spPr bwMode="auto">
          <a:xfrm>
            <a:off x="5943600" y="1066800"/>
            <a:ext cx="15954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/>
              <a:t>rafia weave</a:t>
            </a:r>
          </a:p>
        </p:txBody>
      </p:sp>
      <p:sp>
        <p:nvSpPr>
          <p:cNvPr id="12" name="Rectangle 4"/>
          <p:cNvSpPr>
            <a:spLocks noChangeArrowheads="1"/>
          </p:cNvSpPr>
          <p:nvPr/>
        </p:nvSpPr>
        <p:spPr bwMode="auto">
          <a:xfrm>
            <a:off x="0" y="6581775"/>
            <a:ext cx="2693987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200" dirty="0"/>
              <a:t>Slide from </a:t>
            </a:r>
            <a:r>
              <a:rPr lang="en-US" sz="1200" dirty="0" err="1"/>
              <a:t>Alyosha</a:t>
            </a:r>
            <a:r>
              <a:rPr lang="en-US" sz="1200" dirty="0"/>
              <a:t> </a:t>
            </a:r>
            <a:r>
              <a:rPr lang="en-US" sz="1200" dirty="0" err="1"/>
              <a:t>Efros</a:t>
            </a:r>
            <a:r>
              <a:rPr lang="en-US" sz="1200" dirty="0"/>
              <a:t>, ICCV 1999</a:t>
            </a: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F36629A-99BA-43CE-910B-DE79E020FC06}" type="slidenum">
              <a:rPr lang="en-US" smtClean="0"/>
              <a:pPr>
                <a:defRPr/>
              </a:pPr>
              <a:t>90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793" name="Rectangle 2"/>
          <p:cNvSpPr>
            <a:spLocks noGrp="1" noChangeArrowheads="1"/>
          </p:cNvSpPr>
          <p:nvPr>
            <p:ph type="title"/>
          </p:nvPr>
        </p:nvSpPr>
        <p:spPr>
          <a:xfrm>
            <a:off x="644525" y="-46038"/>
            <a:ext cx="7767638" cy="814388"/>
          </a:xfrm>
        </p:spPr>
        <p:txBody>
          <a:bodyPr lIns="18000" tIns="46800" rIns="18000" bIns="46800"/>
          <a:lstStyle/>
          <a:p>
            <a:pPr eaLnBrk="1" hangingPunct="1">
              <a:spcBef>
                <a:spcPts val="963"/>
              </a:spcBef>
            </a:pPr>
            <a:endParaRPr lang="en-GB" smtClean="0"/>
          </a:p>
        </p:txBody>
      </p:sp>
      <p:pic>
        <p:nvPicPr>
          <p:cNvPr id="41779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3248025"/>
            <a:ext cx="3271838" cy="3271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7795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58938" y="1309688"/>
            <a:ext cx="1519237" cy="1392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7796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00600" y="3248025"/>
            <a:ext cx="3271838" cy="3271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7797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45163" y="1308100"/>
            <a:ext cx="1468437" cy="1425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7798" name="Freeform 7"/>
          <p:cNvSpPr>
            <a:spLocks noChangeArrowheads="1"/>
          </p:cNvSpPr>
          <p:nvPr/>
        </p:nvSpPr>
        <p:spPr bwMode="auto">
          <a:xfrm>
            <a:off x="2209800" y="2782888"/>
            <a:ext cx="376238" cy="376237"/>
          </a:xfrm>
          <a:custGeom>
            <a:avLst/>
            <a:gdLst>
              <a:gd name="T0" fmla="*/ 2147483647 w 1051"/>
              <a:gd name="T1" fmla="*/ 0 h 1051"/>
              <a:gd name="T2" fmla="*/ 2147483647 w 1051"/>
              <a:gd name="T3" fmla="*/ 0 h 1051"/>
              <a:gd name="T4" fmla="*/ 2147483647 w 1051"/>
              <a:gd name="T5" fmla="*/ 2147483647 h 1051"/>
              <a:gd name="T6" fmla="*/ 0 w 1051"/>
              <a:gd name="T7" fmla="*/ 2147483647 h 1051"/>
              <a:gd name="T8" fmla="*/ 2147483647 w 1051"/>
              <a:gd name="T9" fmla="*/ 2147483647 h 1051"/>
              <a:gd name="T10" fmla="*/ 2147483647 w 1051"/>
              <a:gd name="T11" fmla="*/ 2147483647 h 1051"/>
              <a:gd name="T12" fmla="*/ 2147483647 w 1051"/>
              <a:gd name="T13" fmla="*/ 2147483647 h 1051"/>
              <a:gd name="T14" fmla="*/ 2147483647 w 1051"/>
              <a:gd name="T15" fmla="*/ 0 h 1051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051"/>
              <a:gd name="T25" fmla="*/ 0 h 1051"/>
              <a:gd name="T26" fmla="*/ 1051 w 1051"/>
              <a:gd name="T27" fmla="*/ 1051 h 1051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051" h="1051">
                <a:moveTo>
                  <a:pt x="787" y="0"/>
                </a:moveTo>
                <a:lnTo>
                  <a:pt x="263" y="0"/>
                </a:lnTo>
                <a:lnTo>
                  <a:pt x="263" y="787"/>
                </a:lnTo>
                <a:lnTo>
                  <a:pt x="0" y="787"/>
                </a:lnTo>
                <a:lnTo>
                  <a:pt x="525" y="1050"/>
                </a:lnTo>
                <a:lnTo>
                  <a:pt x="1050" y="787"/>
                </a:lnTo>
                <a:lnTo>
                  <a:pt x="787" y="787"/>
                </a:lnTo>
                <a:lnTo>
                  <a:pt x="787" y="0"/>
                </a:lnTo>
              </a:path>
            </a:pathLst>
          </a:custGeom>
          <a:solidFill>
            <a:srgbClr val="11B119"/>
          </a:solidFill>
          <a:ln w="144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417799" name="Freeform 8"/>
          <p:cNvSpPr>
            <a:spLocks noChangeArrowheads="1"/>
          </p:cNvSpPr>
          <p:nvPr/>
        </p:nvSpPr>
        <p:spPr bwMode="auto">
          <a:xfrm>
            <a:off x="6324600" y="2819400"/>
            <a:ext cx="376238" cy="360363"/>
          </a:xfrm>
          <a:custGeom>
            <a:avLst/>
            <a:gdLst>
              <a:gd name="T0" fmla="*/ 2147483647 w 1051"/>
              <a:gd name="T1" fmla="*/ 0 h 1006"/>
              <a:gd name="T2" fmla="*/ 2147483647 w 1051"/>
              <a:gd name="T3" fmla="*/ 0 h 1006"/>
              <a:gd name="T4" fmla="*/ 2147483647 w 1051"/>
              <a:gd name="T5" fmla="*/ 2147483647 h 1006"/>
              <a:gd name="T6" fmla="*/ 0 w 1051"/>
              <a:gd name="T7" fmla="*/ 2147483647 h 1006"/>
              <a:gd name="T8" fmla="*/ 2147483647 w 1051"/>
              <a:gd name="T9" fmla="*/ 2147483647 h 1006"/>
              <a:gd name="T10" fmla="*/ 2147483647 w 1051"/>
              <a:gd name="T11" fmla="*/ 2147483647 h 1006"/>
              <a:gd name="T12" fmla="*/ 2147483647 w 1051"/>
              <a:gd name="T13" fmla="*/ 2147483647 h 1006"/>
              <a:gd name="T14" fmla="*/ 2147483647 w 1051"/>
              <a:gd name="T15" fmla="*/ 0 h 100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051"/>
              <a:gd name="T25" fmla="*/ 0 h 1006"/>
              <a:gd name="T26" fmla="*/ 1051 w 1051"/>
              <a:gd name="T27" fmla="*/ 1006 h 100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051" h="1006">
                <a:moveTo>
                  <a:pt x="787" y="0"/>
                </a:moveTo>
                <a:lnTo>
                  <a:pt x="263" y="0"/>
                </a:lnTo>
                <a:lnTo>
                  <a:pt x="263" y="754"/>
                </a:lnTo>
                <a:lnTo>
                  <a:pt x="0" y="754"/>
                </a:lnTo>
                <a:lnTo>
                  <a:pt x="525" y="1005"/>
                </a:lnTo>
                <a:lnTo>
                  <a:pt x="1050" y="754"/>
                </a:lnTo>
                <a:lnTo>
                  <a:pt x="787" y="754"/>
                </a:lnTo>
                <a:lnTo>
                  <a:pt x="787" y="0"/>
                </a:lnTo>
              </a:path>
            </a:pathLst>
          </a:custGeom>
          <a:solidFill>
            <a:srgbClr val="11B119"/>
          </a:solidFill>
          <a:ln w="144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417800" name="Text Box 9"/>
          <p:cNvSpPr txBox="1">
            <a:spLocks noChangeArrowheads="1"/>
          </p:cNvSpPr>
          <p:nvPr/>
        </p:nvSpPr>
        <p:spPr bwMode="auto">
          <a:xfrm>
            <a:off x="1524000" y="762000"/>
            <a:ext cx="16129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/>
              <a:t>white bread</a:t>
            </a:r>
          </a:p>
        </p:txBody>
      </p:sp>
      <p:sp>
        <p:nvSpPr>
          <p:cNvPr id="417801" name="Text Box 10"/>
          <p:cNvSpPr txBox="1">
            <a:spLocks noChangeArrowheads="1"/>
          </p:cNvSpPr>
          <p:nvPr/>
        </p:nvSpPr>
        <p:spPr bwMode="auto">
          <a:xfrm>
            <a:off x="5791200" y="762000"/>
            <a:ext cx="14097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/>
              <a:t>brick wall</a:t>
            </a:r>
          </a:p>
        </p:txBody>
      </p:sp>
      <p:sp>
        <p:nvSpPr>
          <p:cNvPr id="417802" name="Rectangle 8"/>
          <p:cNvSpPr>
            <a:spLocks noChangeArrowheads="1"/>
          </p:cNvSpPr>
          <p:nvPr/>
        </p:nvSpPr>
        <p:spPr bwMode="auto">
          <a:xfrm>
            <a:off x="609600" y="0"/>
            <a:ext cx="7996238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>
              <a:lnSpc>
                <a:spcPct val="61000"/>
              </a:lnSpc>
              <a:spcBef>
                <a:spcPts val="963"/>
              </a:spcBef>
            </a:pPr>
            <a:r>
              <a:rPr lang="en-GB" sz="4400">
                <a:solidFill>
                  <a:schemeClr val="tx2"/>
                </a:solidFill>
              </a:rPr>
              <a:t>Synthesis results</a:t>
            </a:r>
          </a:p>
        </p:txBody>
      </p:sp>
      <p:sp>
        <p:nvSpPr>
          <p:cNvPr id="13" name="Rectangle 4"/>
          <p:cNvSpPr>
            <a:spLocks noChangeArrowheads="1"/>
          </p:cNvSpPr>
          <p:nvPr/>
        </p:nvSpPr>
        <p:spPr bwMode="auto">
          <a:xfrm>
            <a:off x="0" y="6581775"/>
            <a:ext cx="2693987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200" dirty="0"/>
              <a:t>Slide from </a:t>
            </a:r>
            <a:r>
              <a:rPr lang="en-US" sz="1200" dirty="0" err="1"/>
              <a:t>Alyosha</a:t>
            </a:r>
            <a:r>
              <a:rPr lang="en-US" sz="1200" dirty="0"/>
              <a:t> </a:t>
            </a:r>
            <a:r>
              <a:rPr lang="en-US" sz="1200" dirty="0" err="1"/>
              <a:t>Efros</a:t>
            </a:r>
            <a:r>
              <a:rPr lang="en-US" sz="1200" dirty="0"/>
              <a:t>, ICCV 1999</a:t>
            </a: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F36629A-99BA-43CE-910B-DE79E020FC06}" type="slidenum">
              <a:rPr lang="en-US" smtClean="0"/>
              <a:pPr>
                <a:defRPr/>
              </a:pPr>
              <a:t>91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4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2863" y="993775"/>
            <a:ext cx="1722437" cy="1808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4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71800" y="2947988"/>
            <a:ext cx="3452813" cy="3681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843" name="Rectangle 8"/>
          <p:cNvSpPr>
            <a:spLocks noChangeArrowheads="1"/>
          </p:cNvSpPr>
          <p:nvPr/>
        </p:nvSpPr>
        <p:spPr bwMode="auto">
          <a:xfrm>
            <a:off x="609600" y="0"/>
            <a:ext cx="7996238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>
              <a:lnSpc>
                <a:spcPct val="61000"/>
              </a:lnSpc>
              <a:spcBef>
                <a:spcPts val="963"/>
              </a:spcBef>
            </a:pPr>
            <a:r>
              <a:rPr lang="en-GB" sz="4400">
                <a:solidFill>
                  <a:schemeClr val="tx2"/>
                </a:solidFill>
              </a:rPr>
              <a:t>Synthesis results</a:t>
            </a: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0" y="6581775"/>
            <a:ext cx="2693987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200" dirty="0"/>
              <a:t>Slide from </a:t>
            </a:r>
            <a:r>
              <a:rPr lang="en-US" sz="1200" dirty="0" err="1"/>
              <a:t>Alyosha</a:t>
            </a:r>
            <a:r>
              <a:rPr lang="en-US" sz="1200" dirty="0"/>
              <a:t> </a:t>
            </a:r>
            <a:r>
              <a:rPr lang="en-US" sz="1200" dirty="0" err="1"/>
              <a:t>Efros</a:t>
            </a:r>
            <a:r>
              <a:rPr lang="en-US" sz="1200" dirty="0"/>
              <a:t>, ICCV 1999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F36629A-99BA-43CE-910B-DE79E020FC06}" type="slidenum">
              <a:rPr lang="en-US" smtClean="0"/>
              <a:pPr>
                <a:defRPr/>
              </a:pPr>
              <a:t>92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889" name="Rectangle 2"/>
          <p:cNvSpPr>
            <a:spLocks noGrp="1" noChangeArrowheads="1"/>
          </p:cNvSpPr>
          <p:nvPr>
            <p:ph type="title"/>
          </p:nvPr>
        </p:nvSpPr>
        <p:spPr>
          <a:xfrm>
            <a:off x="482600" y="0"/>
            <a:ext cx="8229600" cy="1143000"/>
          </a:xfrm>
        </p:spPr>
        <p:txBody>
          <a:bodyPr lIns="0" tIns="0" rIns="0" bIns="0"/>
          <a:lstStyle/>
          <a:p>
            <a:r>
              <a:rPr lang="en-GB" smtClean="0"/>
              <a:t>Failure Cases</a:t>
            </a:r>
          </a:p>
        </p:txBody>
      </p:sp>
      <p:pic>
        <p:nvPicPr>
          <p:cNvPr id="421890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6800" y="2971800"/>
            <a:ext cx="32004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21891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14400" y="2998788"/>
            <a:ext cx="3173413" cy="3173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21892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15000" y="1143000"/>
            <a:ext cx="1447800" cy="119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21893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828800" y="1173163"/>
            <a:ext cx="1189038" cy="1189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21894" name="Freeform 7"/>
          <p:cNvSpPr>
            <a:spLocks noChangeArrowheads="1"/>
          </p:cNvSpPr>
          <p:nvPr/>
        </p:nvSpPr>
        <p:spPr bwMode="auto">
          <a:xfrm>
            <a:off x="2209800" y="2514600"/>
            <a:ext cx="376238" cy="376238"/>
          </a:xfrm>
          <a:custGeom>
            <a:avLst/>
            <a:gdLst>
              <a:gd name="T0" fmla="*/ 100854335 w 1051"/>
              <a:gd name="T1" fmla="*/ 0 h 1051"/>
              <a:gd name="T2" fmla="*/ 33703546 w 1051"/>
              <a:gd name="T3" fmla="*/ 0 h 1051"/>
              <a:gd name="T4" fmla="*/ 33703546 w 1051"/>
              <a:gd name="T5" fmla="*/ 100854335 h 1051"/>
              <a:gd name="T6" fmla="*/ 0 w 1051"/>
              <a:gd name="T7" fmla="*/ 100854335 h 1051"/>
              <a:gd name="T8" fmla="*/ 67278935 w 1051"/>
              <a:gd name="T9" fmla="*/ 134557869 h 1051"/>
              <a:gd name="T10" fmla="*/ 134557869 w 1051"/>
              <a:gd name="T11" fmla="*/ 100854335 h 1051"/>
              <a:gd name="T12" fmla="*/ 100854335 w 1051"/>
              <a:gd name="T13" fmla="*/ 100854335 h 1051"/>
              <a:gd name="T14" fmla="*/ 100854335 w 1051"/>
              <a:gd name="T15" fmla="*/ 0 h 1051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051"/>
              <a:gd name="T25" fmla="*/ 0 h 1051"/>
              <a:gd name="T26" fmla="*/ 1051 w 1051"/>
              <a:gd name="T27" fmla="*/ 1051 h 1051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051" h="1051">
                <a:moveTo>
                  <a:pt x="787" y="0"/>
                </a:moveTo>
                <a:lnTo>
                  <a:pt x="263" y="0"/>
                </a:lnTo>
                <a:lnTo>
                  <a:pt x="263" y="787"/>
                </a:lnTo>
                <a:lnTo>
                  <a:pt x="0" y="787"/>
                </a:lnTo>
                <a:lnTo>
                  <a:pt x="525" y="1050"/>
                </a:lnTo>
                <a:lnTo>
                  <a:pt x="1050" y="787"/>
                </a:lnTo>
                <a:lnTo>
                  <a:pt x="787" y="787"/>
                </a:lnTo>
                <a:lnTo>
                  <a:pt x="787" y="0"/>
                </a:lnTo>
              </a:path>
            </a:pathLst>
          </a:custGeom>
          <a:solidFill>
            <a:schemeClr val="tx1"/>
          </a:solidFill>
          <a:ln w="144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421895" name="Freeform 8"/>
          <p:cNvSpPr>
            <a:spLocks noChangeArrowheads="1"/>
          </p:cNvSpPr>
          <p:nvPr/>
        </p:nvSpPr>
        <p:spPr bwMode="auto">
          <a:xfrm>
            <a:off x="6248400" y="2514600"/>
            <a:ext cx="376238" cy="376238"/>
          </a:xfrm>
          <a:custGeom>
            <a:avLst/>
            <a:gdLst>
              <a:gd name="T0" fmla="*/ 100854335 w 1051"/>
              <a:gd name="T1" fmla="*/ 0 h 1051"/>
              <a:gd name="T2" fmla="*/ 33703546 w 1051"/>
              <a:gd name="T3" fmla="*/ 0 h 1051"/>
              <a:gd name="T4" fmla="*/ 33703546 w 1051"/>
              <a:gd name="T5" fmla="*/ 100854335 h 1051"/>
              <a:gd name="T6" fmla="*/ 0 w 1051"/>
              <a:gd name="T7" fmla="*/ 100854335 h 1051"/>
              <a:gd name="T8" fmla="*/ 67278935 w 1051"/>
              <a:gd name="T9" fmla="*/ 134557869 h 1051"/>
              <a:gd name="T10" fmla="*/ 134557869 w 1051"/>
              <a:gd name="T11" fmla="*/ 100854335 h 1051"/>
              <a:gd name="T12" fmla="*/ 100854335 w 1051"/>
              <a:gd name="T13" fmla="*/ 100854335 h 1051"/>
              <a:gd name="T14" fmla="*/ 100854335 w 1051"/>
              <a:gd name="T15" fmla="*/ 0 h 1051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051"/>
              <a:gd name="T25" fmla="*/ 0 h 1051"/>
              <a:gd name="T26" fmla="*/ 1051 w 1051"/>
              <a:gd name="T27" fmla="*/ 1051 h 1051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051" h="1051">
                <a:moveTo>
                  <a:pt x="787" y="0"/>
                </a:moveTo>
                <a:lnTo>
                  <a:pt x="263" y="0"/>
                </a:lnTo>
                <a:lnTo>
                  <a:pt x="263" y="787"/>
                </a:lnTo>
                <a:lnTo>
                  <a:pt x="0" y="787"/>
                </a:lnTo>
                <a:lnTo>
                  <a:pt x="525" y="1050"/>
                </a:lnTo>
                <a:lnTo>
                  <a:pt x="1050" y="787"/>
                </a:lnTo>
                <a:lnTo>
                  <a:pt x="787" y="787"/>
                </a:lnTo>
                <a:lnTo>
                  <a:pt x="787" y="0"/>
                </a:lnTo>
              </a:path>
            </a:pathLst>
          </a:custGeom>
          <a:solidFill>
            <a:schemeClr val="tx1"/>
          </a:solidFill>
          <a:ln w="144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421896" name="Text Box 9"/>
          <p:cNvSpPr txBox="1">
            <a:spLocks noChangeArrowheads="1"/>
          </p:cNvSpPr>
          <p:nvPr/>
        </p:nvSpPr>
        <p:spPr bwMode="auto">
          <a:xfrm>
            <a:off x="1371600" y="6172200"/>
            <a:ext cx="25368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400" b="1">
                <a:latin typeface="Times New Roman" pitchFamily="18" charset="0"/>
              </a:rPr>
              <a:t>Growing garbage</a:t>
            </a:r>
            <a:r>
              <a:rPr lang="en-US" sz="2400">
                <a:latin typeface="Times New Roman" pitchFamily="18" charset="0"/>
              </a:rPr>
              <a:t> </a:t>
            </a:r>
          </a:p>
        </p:txBody>
      </p:sp>
      <p:sp>
        <p:nvSpPr>
          <p:cNvPr id="421897" name="Text Box 10"/>
          <p:cNvSpPr txBox="1">
            <a:spLocks noChangeArrowheads="1"/>
          </p:cNvSpPr>
          <p:nvPr/>
        </p:nvSpPr>
        <p:spPr bwMode="auto">
          <a:xfrm>
            <a:off x="5181600" y="6172200"/>
            <a:ext cx="25288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400" b="1">
                <a:latin typeface="Times New Roman" pitchFamily="18" charset="0"/>
              </a:rPr>
              <a:t>Verbatim copying</a:t>
            </a:r>
            <a:endParaRPr lang="en-US" sz="2400">
              <a:latin typeface="Times New Roman" pitchFamily="18" charset="0"/>
            </a:endParaRPr>
          </a:p>
        </p:txBody>
      </p:sp>
      <p:sp>
        <p:nvSpPr>
          <p:cNvPr id="12" name="Rectangle 4"/>
          <p:cNvSpPr>
            <a:spLocks noChangeArrowheads="1"/>
          </p:cNvSpPr>
          <p:nvPr/>
        </p:nvSpPr>
        <p:spPr bwMode="auto">
          <a:xfrm>
            <a:off x="0" y="6581775"/>
            <a:ext cx="2693987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200" dirty="0"/>
              <a:t>Slide from </a:t>
            </a:r>
            <a:r>
              <a:rPr lang="en-US" sz="1200" dirty="0" err="1"/>
              <a:t>Alyosha</a:t>
            </a:r>
            <a:r>
              <a:rPr lang="en-US" sz="1200" dirty="0"/>
              <a:t> </a:t>
            </a:r>
            <a:r>
              <a:rPr lang="en-US" sz="1200" dirty="0" err="1"/>
              <a:t>Efros</a:t>
            </a:r>
            <a:r>
              <a:rPr lang="en-US" sz="1200" dirty="0"/>
              <a:t>, ICCV 1999</a:t>
            </a: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F36629A-99BA-43CE-910B-DE79E020FC06}" type="slidenum">
              <a:rPr lang="en-US" smtClean="0"/>
              <a:pPr>
                <a:defRPr/>
              </a:pPr>
              <a:t>93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937" name="Rectangle 2"/>
          <p:cNvSpPr>
            <a:spLocks noGrp="1" noChangeArrowheads="1"/>
          </p:cNvSpPr>
          <p:nvPr>
            <p:ph type="title"/>
          </p:nvPr>
        </p:nvSpPr>
        <p:spPr>
          <a:xfrm>
            <a:off x="446088" y="0"/>
            <a:ext cx="8229600" cy="1143000"/>
          </a:xfrm>
        </p:spPr>
        <p:txBody>
          <a:bodyPr/>
          <a:lstStyle/>
          <a:p>
            <a:pPr eaLnBrk="1" hangingPunct="1"/>
            <a:r>
              <a:rPr lang="en-US" smtClean="0"/>
              <a:t>Hole Filling</a:t>
            </a:r>
          </a:p>
        </p:txBody>
      </p:sp>
      <p:pic>
        <p:nvPicPr>
          <p:cNvPr id="423938" name="Picture 3" descr="greg_wal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" y="1524000"/>
            <a:ext cx="1943100" cy="194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23939" name="Picture 4" descr="greg_wall-filled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43600" y="4267200"/>
            <a:ext cx="1943100" cy="194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23940" name="Picture 5" descr="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29000" y="1524000"/>
            <a:ext cx="1943100" cy="194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23941" name="Picture 6" descr="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943600" y="1524000"/>
            <a:ext cx="1943100" cy="194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23942" name="Picture 7" descr="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914400" y="4267200"/>
            <a:ext cx="1943100" cy="194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23943" name="Picture 8" descr="9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429000" y="4267200"/>
            <a:ext cx="1943100" cy="194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0" y="6581775"/>
            <a:ext cx="2693987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200" dirty="0"/>
              <a:t>Slide from </a:t>
            </a:r>
            <a:r>
              <a:rPr lang="en-US" sz="1200" dirty="0" err="1"/>
              <a:t>Alyosha</a:t>
            </a:r>
            <a:r>
              <a:rPr lang="en-US" sz="1200" dirty="0"/>
              <a:t> </a:t>
            </a:r>
            <a:r>
              <a:rPr lang="en-US" sz="1200" dirty="0" err="1"/>
              <a:t>Efros</a:t>
            </a:r>
            <a:r>
              <a:rPr lang="en-US" sz="1200" dirty="0"/>
              <a:t>, ICCV 1999</a:t>
            </a: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F36629A-99BA-43CE-910B-DE79E020FC06}" type="slidenum">
              <a:rPr lang="en-US" smtClean="0"/>
              <a:pPr>
                <a:defRPr/>
              </a:pPr>
              <a:t>94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598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81600" y="4114800"/>
            <a:ext cx="3597275" cy="2547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25986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81600" y="1219200"/>
            <a:ext cx="2601913" cy="2601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25987" name="Rectangle 4"/>
          <p:cNvSpPr>
            <a:spLocks noGrp="1" noChangeArrowheads="1"/>
          </p:cNvSpPr>
          <p:nvPr>
            <p:ph type="title"/>
          </p:nvPr>
        </p:nvSpPr>
        <p:spPr>
          <a:xfrm>
            <a:off x="628650" y="-149225"/>
            <a:ext cx="7772400" cy="1371600"/>
          </a:xfrm>
        </p:spPr>
        <p:txBody>
          <a:bodyPr lIns="0" tIns="0" rIns="0" bIns="0"/>
          <a:lstStyle/>
          <a:p>
            <a:pPr eaLnBrk="1" hangingPunct="1"/>
            <a:r>
              <a:rPr lang="en-GB" smtClean="0"/>
              <a:t>Extrapolation</a:t>
            </a:r>
          </a:p>
        </p:txBody>
      </p:sp>
      <p:pic>
        <p:nvPicPr>
          <p:cNvPr id="425988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36688" y="1219200"/>
            <a:ext cx="2601912" cy="2601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25989" name="AutoShape 6"/>
          <p:cNvSpPr>
            <a:spLocks noChangeArrowheads="1"/>
          </p:cNvSpPr>
          <p:nvPr/>
        </p:nvSpPr>
        <p:spPr bwMode="auto">
          <a:xfrm>
            <a:off x="3962400" y="2362200"/>
            <a:ext cx="990600" cy="381000"/>
          </a:xfrm>
          <a:prstGeom prst="rightArrow">
            <a:avLst>
              <a:gd name="adj1" fmla="val 50000"/>
              <a:gd name="adj2" fmla="val 65000"/>
            </a:avLst>
          </a:prstGeom>
          <a:solidFill>
            <a:srgbClr val="11B119"/>
          </a:solidFill>
          <a:ln w="9525">
            <a:solidFill>
              <a:srgbClr val="11B119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425990" name="AutoShape 7"/>
          <p:cNvSpPr>
            <a:spLocks noChangeArrowheads="1"/>
          </p:cNvSpPr>
          <p:nvPr/>
        </p:nvSpPr>
        <p:spPr bwMode="auto">
          <a:xfrm>
            <a:off x="3962400" y="5257800"/>
            <a:ext cx="990600" cy="381000"/>
          </a:xfrm>
          <a:prstGeom prst="rightArrow">
            <a:avLst>
              <a:gd name="adj1" fmla="val 50000"/>
              <a:gd name="adj2" fmla="val 65000"/>
            </a:avLst>
          </a:prstGeom>
          <a:solidFill>
            <a:srgbClr val="11B119"/>
          </a:solidFill>
          <a:ln w="9525">
            <a:solidFill>
              <a:srgbClr val="11B119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5181600" y="1219200"/>
            <a:ext cx="3581400" cy="5432425"/>
            <a:chOff x="3264" y="768"/>
            <a:chExt cx="2256" cy="3422"/>
          </a:xfrm>
        </p:grpSpPr>
        <p:pic>
          <p:nvPicPr>
            <p:cNvPr id="425994" name="Picture 9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264" y="768"/>
              <a:ext cx="1639" cy="16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25995" name="Picture 10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264" y="2592"/>
              <a:ext cx="2256" cy="15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425992" name="Picture 1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4114800"/>
            <a:ext cx="3597275" cy="2547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tangle 4"/>
          <p:cNvSpPr>
            <a:spLocks noChangeArrowheads="1"/>
          </p:cNvSpPr>
          <p:nvPr/>
        </p:nvSpPr>
        <p:spPr bwMode="auto">
          <a:xfrm>
            <a:off x="0" y="6581775"/>
            <a:ext cx="2693987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200" dirty="0"/>
              <a:t>Slide from </a:t>
            </a:r>
            <a:r>
              <a:rPr lang="en-US" sz="1200" dirty="0" err="1"/>
              <a:t>Alyosha</a:t>
            </a:r>
            <a:r>
              <a:rPr lang="en-US" sz="1200" dirty="0"/>
              <a:t> </a:t>
            </a:r>
            <a:r>
              <a:rPr lang="en-US" sz="1200" dirty="0" err="1"/>
              <a:t>Efros</a:t>
            </a:r>
            <a:r>
              <a:rPr lang="en-US" sz="1200" dirty="0"/>
              <a:t>, ICCV 1999</a:t>
            </a: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>
          <a:xfrm>
            <a:off x="7010400" y="6534150"/>
            <a:ext cx="2133600" cy="476250"/>
          </a:xfrm>
        </p:spPr>
        <p:txBody>
          <a:bodyPr/>
          <a:lstStyle/>
          <a:p>
            <a:pPr>
              <a:defRPr/>
            </a:pPr>
            <a:fld id="{2F36629A-99BA-43CE-910B-DE79E020FC06}" type="slidenum">
              <a:rPr lang="en-US" smtClean="0"/>
              <a:pPr>
                <a:defRPr/>
              </a:pPr>
              <a:t>95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03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524000"/>
            <a:ext cx="8839200" cy="5638800"/>
          </a:xfrm>
        </p:spPr>
        <p:txBody>
          <a:bodyPr/>
          <a:lstStyle/>
          <a:p>
            <a:pPr eaLnBrk="1" hangingPunct="1"/>
            <a:r>
              <a:rPr lang="en-US" dirty="0" smtClean="0"/>
              <a:t>The </a:t>
            </a:r>
            <a:r>
              <a:rPr lang="en-US" dirty="0" err="1" smtClean="0"/>
              <a:t>Efros</a:t>
            </a:r>
            <a:r>
              <a:rPr lang="en-US" dirty="0" smtClean="0"/>
              <a:t> &amp; Leung algorithm</a:t>
            </a:r>
          </a:p>
          <a:p>
            <a:pPr lvl="1" eaLnBrk="1" hangingPunct="1"/>
            <a:r>
              <a:rPr lang="en-US" dirty="0" smtClean="0"/>
              <a:t>Simple</a:t>
            </a:r>
          </a:p>
          <a:p>
            <a:pPr lvl="1" eaLnBrk="1" hangingPunct="1"/>
            <a:r>
              <a:rPr lang="en-US" dirty="0" smtClean="0"/>
              <a:t>Surprisingly good results</a:t>
            </a:r>
          </a:p>
          <a:p>
            <a:pPr lvl="1" eaLnBrk="1" hangingPunct="1"/>
            <a:r>
              <a:rPr lang="en-US" dirty="0" smtClean="0"/>
              <a:t>Synthesis is easier than analysis!</a:t>
            </a:r>
          </a:p>
          <a:p>
            <a:pPr lvl="1" eaLnBrk="1" hangingPunct="1"/>
            <a:r>
              <a:rPr lang="en-US" dirty="0" smtClean="0"/>
              <a:t>…but very slow</a:t>
            </a:r>
          </a:p>
          <a:p>
            <a:pPr eaLnBrk="1" hangingPunct="1"/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6C3202-6032-4398-816A-8AC20E230ECE}" type="slidenum">
              <a:rPr lang="en-US" smtClean="0"/>
              <a:pPr>
                <a:defRPr/>
              </a:pPr>
              <a:t>96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03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0081" name="Group 2"/>
          <p:cNvGrpSpPr>
            <a:grpSpLocks/>
          </p:cNvGrpSpPr>
          <p:nvPr/>
        </p:nvGrpSpPr>
        <p:grpSpPr bwMode="auto">
          <a:xfrm>
            <a:off x="488950" y="1295400"/>
            <a:ext cx="3321050" cy="2227263"/>
            <a:chOff x="2852" y="973"/>
            <a:chExt cx="2092" cy="1403"/>
          </a:xfrm>
        </p:grpSpPr>
        <p:pic>
          <p:nvPicPr>
            <p:cNvPr id="430575" name="Picture 3" descr="ex2-part-large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852" y="973"/>
              <a:ext cx="2092" cy="11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430576" name="Group 4"/>
            <p:cNvGrpSpPr>
              <a:grpSpLocks/>
            </p:cNvGrpSpPr>
            <p:nvPr/>
          </p:nvGrpSpPr>
          <p:grpSpPr bwMode="auto">
            <a:xfrm>
              <a:off x="3288" y="1296"/>
              <a:ext cx="1080" cy="648"/>
              <a:chOff x="3288" y="1296"/>
              <a:chExt cx="1080" cy="648"/>
            </a:xfrm>
          </p:grpSpPr>
          <p:sp>
            <p:nvSpPr>
              <p:cNvPr id="430834" name="Rectangle 5"/>
              <p:cNvSpPr>
                <a:spLocks noChangeAspect="1" noChangeArrowheads="1"/>
              </p:cNvSpPr>
              <p:nvPr/>
            </p:nvSpPr>
            <p:spPr bwMode="auto">
              <a:xfrm flipV="1">
                <a:off x="3288" y="1584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835" name="Rectangle 6"/>
              <p:cNvSpPr>
                <a:spLocks noChangeAspect="1" noChangeArrowheads="1"/>
              </p:cNvSpPr>
              <p:nvPr/>
            </p:nvSpPr>
            <p:spPr bwMode="auto">
              <a:xfrm flipV="1">
                <a:off x="3360" y="1584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836" name="Rectangle 7"/>
              <p:cNvSpPr>
                <a:spLocks noChangeAspect="1" noChangeArrowheads="1"/>
              </p:cNvSpPr>
              <p:nvPr/>
            </p:nvSpPr>
            <p:spPr bwMode="auto">
              <a:xfrm flipV="1">
                <a:off x="3432" y="1584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837" name="Rectangle 8"/>
              <p:cNvSpPr>
                <a:spLocks noChangeAspect="1" noChangeArrowheads="1"/>
              </p:cNvSpPr>
              <p:nvPr/>
            </p:nvSpPr>
            <p:spPr bwMode="auto">
              <a:xfrm flipV="1">
                <a:off x="3432" y="1512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838" name="Rectangle 9"/>
              <p:cNvSpPr>
                <a:spLocks noChangeAspect="1" noChangeArrowheads="1"/>
              </p:cNvSpPr>
              <p:nvPr/>
            </p:nvSpPr>
            <p:spPr bwMode="auto">
              <a:xfrm flipV="1">
                <a:off x="3288" y="1512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839" name="Rectangle 10"/>
              <p:cNvSpPr>
                <a:spLocks noChangeAspect="1" noChangeArrowheads="1"/>
              </p:cNvSpPr>
              <p:nvPr/>
            </p:nvSpPr>
            <p:spPr bwMode="auto">
              <a:xfrm flipV="1">
                <a:off x="3360" y="1512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840" name="Rectangle 11"/>
              <p:cNvSpPr>
                <a:spLocks noChangeAspect="1" noChangeArrowheads="1"/>
              </p:cNvSpPr>
              <p:nvPr/>
            </p:nvSpPr>
            <p:spPr bwMode="auto">
              <a:xfrm flipV="1">
                <a:off x="3504" y="1584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841" name="Rectangle 12"/>
              <p:cNvSpPr>
                <a:spLocks noChangeAspect="1" noChangeArrowheads="1"/>
              </p:cNvSpPr>
              <p:nvPr/>
            </p:nvSpPr>
            <p:spPr bwMode="auto">
              <a:xfrm flipV="1">
                <a:off x="3576" y="1656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842" name="Rectangle 13"/>
              <p:cNvSpPr>
                <a:spLocks noChangeAspect="1" noChangeArrowheads="1"/>
              </p:cNvSpPr>
              <p:nvPr/>
            </p:nvSpPr>
            <p:spPr bwMode="auto">
              <a:xfrm flipV="1">
                <a:off x="3576" y="1584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843" name="Rectangle 14"/>
              <p:cNvSpPr>
                <a:spLocks noChangeAspect="1" noChangeArrowheads="1"/>
              </p:cNvSpPr>
              <p:nvPr/>
            </p:nvSpPr>
            <p:spPr bwMode="auto">
              <a:xfrm flipV="1">
                <a:off x="3648" y="1584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844" name="Rectangle 15"/>
              <p:cNvSpPr>
                <a:spLocks noChangeAspect="1" noChangeArrowheads="1"/>
              </p:cNvSpPr>
              <p:nvPr/>
            </p:nvSpPr>
            <p:spPr bwMode="auto">
              <a:xfrm flipV="1">
                <a:off x="3648" y="1512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845" name="Rectangle 16"/>
              <p:cNvSpPr>
                <a:spLocks noChangeAspect="1" noChangeArrowheads="1"/>
              </p:cNvSpPr>
              <p:nvPr/>
            </p:nvSpPr>
            <p:spPr bwMode="auto">
              <a:xfrm flipV="1">
                <a:off x="3648" y="1656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846" name="Rectangle 17"/>
              <p:cNvSpPr>
                <a:spLocks noChangeAspect="1" noChangeArrowheads="1"/>
              </p:cNvSpPr>
              <p:nvPr/>
            </p:nvSpPr>
            <p:spPr bwMode="auto">
              <a:xfrm flipV="1">
                <a:off x="3504" y="1512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847" name="Rectangle 18"/>
              <p:cNvSpPr>
                <a:spLocks noChangeAspect="1" noChangeArrowheads="1"/>
              </p:cNvSpPr>
              <p:nvPr/>
            </p:nvSpPr>
            <p:spPr bwMode="auto">
              <a:xfrm flipV="1">
                <a:off x="3576" y="1512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grpSp>
            <p:nvGrpSpPr>
              <p:cNvPr id="430848" name="Group 19"/>
              <p:cNvGrpSpPr>
                <a:grpSpLocks noChangeAspect="1"/>
              </p:cNvGrpSpPr>
              <p:nvPr/>
            </p:nvGrpSpPr>
            <p:grpSpPr bwMode="auto">
              <a:xfrm>
                <a:off x="3720" y="1512"/>
                <a:ext cx="216" cy="216"/>
                <a:chOff x="2928" y="2448"/>
                <a:chExt cx="144" cy="144"/>
              </a:xfrm>
            </p:grpSpPr>
            <p:sp>
              <p:nvSpPr>
                <p:cNvPr id="430943" name="Rectangle 2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944" name="Rectangle 2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945" name="Rectangle 2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946" name="Rectangle 2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947" name="Rectangle 2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948" name="Rectangle 2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949" name="Rectangle 2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950" name="Rectangle 2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951" name="Rectangle 2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</p:grpSp>
          <p:grpSp>
            <p:nvGrpSpPr>
              <p:cNvPr id="430849" name="Group 29"/>
              <p:cNvGrpSpPr>
                <a:grpSpLocks noChangeAspect="1"/>
              </p:cNvGrpSpPr>
              <p:nvPr/>
            </p:nvGrpSpPr>
            <p:grpSpPr bwMode="auto">
              <a:xfrm>
                <a:off x="3936" y="1512"/>
                <a:ext cx="216" cy="216"/>
                <a:chOff x="2928" y="2448"/>
                <a:chExt cx="144" cy="144"/>
              </a:xfrm>
            </p:grpSpPr>
            <p:sp>
              <p:nvSpPr>
                <p:cNvPr id="430934" name="Rectangle 3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935" name="Rectangle 3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936" name="Rectangle 3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937" name="Rectangle 3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938" name="Rectangle 3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939" name="Rectangle 3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940" name="Rectangle 3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941" name="Rectangle 3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942" name="Rectangle 3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</p:grpSp>
          <p:sp>
            <p:nvSpPr>
              <p:cNvPr id="430850" name="Rectangle 39"/>
              <p:cNvSpPr>
                <a:spLocks noChangeAspect="1" noChangeArrowheads="1"/>
              </p:cNvSpPr>
              <p:nvPr/>
            </p:nvSpPr>
            <p:spPr bwMode="auto">
              <a:xfrm flipV="1">
                <a:off x="3936" y="1800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851" name="Rectangle 40"/>
              <p:cNvSpPr>
                <a:spLocks noChangeAspect="1" noChangeArrowheads="1"/>
              </p:cNvSpPr>
              <p:nvPr/>
            </p:nvSpPr>
            <p:spPr bwMode="auto">
              <a:xfrm flipV="1">
                <a:off x="4008" y="1872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852" name="Rectangle 41"/>
              <p:cNvSpPr>
                <a:spLocks noChangeAspect="1" noChangeArrowheads="1"/>
              </p:cNvSpPr>
              <p:nvPr/>
            </p:nvSpPr>
            <p:spPr bwMode="auto">
              <a:xfrm flipV="1">
                <a:off x="4008" y="1800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853" name="Rectangle 42"/>
              <p:cNvSpPr>
                <a:spLocks noChangeAspect="1" noChangeArrowheads="1"/>
              </p:cNvSpPr>
              <p:nvPr/>
            </p:nvSpPr>
            <p:spPr bwMode="auto">
              <a:xfrm flipV="1">
                <a:off x="4080" y="1800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854" name="Rectangle 43"/>
              <p:cNvSpPr>
                <a:spLocks noChangeAspect="1" noChangeArrowheads="1"/>
              </p:cNvSpPr>
              <p:nvPr/>
            </p:nvSpPr>
            <p:spPr bwMode="auto">
              <a:xfrm flipV="1">
                <a:off x="4080" y="1728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855" name="Rectangle 44"/>
              <p:cNvSpPr>
                <a:spLocks noChangeAspect="1" noChangeArrowheads="1"/>
              </p:cNvSpPr>
              <p:nvPr/>
            </p:nvSpPr>
            <p:spPr bwMode="auto">
              <a:xfrm flipV="1">
                <a:off x="4080" y="1872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856" name="Rectangle 45"/>
              <p:cNvSpPr>
                <a:spLocks noChangeAspect="1" noChangeArrowheads="1"/>
              </p:cNvSpPr>
              <p:nvPr/>
            </p:nvSpPr>
            <p:spPr bwMode="auto">
              <a:xfrm flipV="1">
                <a:off x="3936" y="1728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857" name="Rectangle 46"/>
              <p:cNvSpPr>
                <a:spLocks noChangeAspect="1" noChangeArrowheads="1"/>
              </p:cNvSpPr>
              <p:nvPr/>
            </p:nvSpPr>
            <p:spPr bwMode="auto">
              <a:xfrm flipV="1">
                <a:off x="4008" y="1728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858" name="Rectangle 47"/>
              <p:cNvSpPr>
                <a:spLocks noChangeAspect="1" noChangeArrowheads="1"/>
              </p:cNvSpPr>
              <p:nvPr/>
            </p:nvSpPr>
            <p:spPr bwMode="auto">
              <a:xfrm flipV="1">
                <a:off x="3792" y="1800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859" name="Rectangle 48"/>
              <p:cNvSpPr>
                <a:spLocks noChangeAspect="1" noChangeArrowheads="1"/>
              </p:cNvSpPr>
              <p:nvPr/>
            </p:nvSpPr>
            <p:spPr bwMode="auto">
              <a:xfrm flipV="1">
                <a:off x="3864" y="1800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860" name="Rectangle 49"/>
              <p:cNvSpPr>
                <a:spLocks noChangeAspect="1" noChangeArrowheads="1"/>
              </p:cNvSpPr>
              <p:nvPr/>
            </p:nvSpPr>
            <p:spPr bwMode="auto">
              <a:xfrm flipV="1">
                <a:off x="3864" y="1728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861" name="Rectangle 50"/>
              <p:cNvSpPr>
                <a:spLocks noChangeAspect="1" noChangeArrowheads="1"/>
              </p:cNvSpPr>
              <p:nvPr/>
            </p:nvSpPr>
            <p:spPr bwMode="auto">
              <a:xfrm flipV="1">
                <a:off x="3720" y="1728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862" name="Rectangle 51"/>
              <p:cNvSpPr>
                <a:spLocks noChangeAspect="1" noChangeArrowheads="1"/>
              </p:cNvSpPr>
              <p:nvPr/>
            </p:nvSpPr>
            <p:spPr bwMode="auto">
              <a:xfrm flipV="1">
                <a:off x="3792" y="1728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grpSp>
            <p:nvGrpSpPr>
              <p:cNvPr id="430863" name="Group 52"/>
              <p:cNvGrpSpPr>
                <a:grpSpLocks noChangeAspect="1"/>
              </p:cNvGrpSpPr>
              <p:nvPr/>
            </p:nvGrpSpPr>
            <p:grpSpPr bwMode="auto">
              <a:xfrm>
                <a:off x="3288" y="1296"/>
                <a:ext cx="216" cy="216"/>
                <a:chOff x="2928" y="2448"/>
                <a:chExt cx="144" cy="144"/>
              </a:xfrm>
            </p:grpSpPr>
            <p:sp>
              <p:nvSpPr>
                <p:cNvPr id="430925" name="Rectangle 5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926" name="Rectangle 5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927" name="Rectangle 5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928" name="Rectangle 5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929" name="Rectangle 5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930" name="Rectangle 5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931" name="Rectangle 5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932" name="Rectangle 6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933" name="Rectangle 6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</p:grpSp>
          <p:grpSp>
            <p:nvGrpSpPr>
              <p:cNvPr id="430864" name="Group 62"/>
              <p:cNvGrpSpPr>
                <a:grpSpLocks noChangeAspect="1"/>
              </p:cNvGrpSpPr>
              <p:nvPr/>
            </p:nvGrpSpPr>
            <p:grpSpPr bwMode="auto">
              <a:xfrm>
                <a:off x="3504" y="1296"/>
                <a:ext cx="216" cy="216"/>
                <a:chOff x="2928" y="2448"/>
                <a:chExt cx="144" cy="144"/>
              </a:xfrm>
            </p:grpSpPr>
            <p:sp>
              <p:nvSpPr>
                <p:cNvPr id="430916" name="Rectangle 6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917" name="Rectangle 6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918" name="Rectangle 6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919" name="Rectangle 6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920" name="Rectangle 6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921" name="Rectangle 6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922" name="Rectangle 6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923" name="Rectangle 7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924" name="Rectangle 7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</p:grpSp>
          <p:grpSp>
            <p:nvGrpSpPr>
              <p:cNvPr id="430865" name="Group 72"/>
              <p:cNvGrpSpPr>
                <a:grpSpLocks noChangeAspect="1"/>
              </p:cNvGrpSpPr>
              <p:nvPr/>
            </p:nvGrpSpPr>
            <p:grpSpPr bwMode="auto">
              <a:xfrm>
                <a:off x="3720" y="1296"/>
                <a:ext cx="216" cy="216"/>
                <a:chOff x="2928" y="2448"/>
                <a:chExt cx="144" cy="144"/>
              </a:xfrm>
            </p:grpSpPr>
            <p:sp>
              <p:nvSpPr>
                <p:cNvPr id="430907" name="Rectangle 7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908" name="Rectangle 7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909" name="Rectangle 7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910" name="Rectangle 7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911" name="Rectangle 7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912" name="Rectangle 7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913" name="Rectangle 7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914" name="Rectangle 8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915" name="Rectangle 8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</p:grpSp>
          <p:grpSp>
            <p:nvGrpSpPr>
              <p:cNvPr id="430866" name="Group 82"/>
              <p:cNvGrpSpPr>
                <a:grpSpLocks noChangeAspect="1"/>
              </p:cNvGrpSpPr>
              <p:nvPr/>
            </p:nvGrpSpPr>
            <p:grpSpPr bwMode="auto">
              <a:xfrm>
                <a:off x="3936" y="1296"/>
                <a:ext cx="216" cy="216"/>
                <a:chOff x="2928" y="2448"/>
                <a:chExt cx="144" cy="144"/>
              </a:xfrm>
            </p:grpSpPr>
            <p:sp>
              <p:nvSpPr>
                <p:cNvPr id="430898" name="Rectangle 8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899" name="Rectangle 8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900" name="Rectangle 8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901" name="Rectangle 8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902" name="Rectangle 8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903" name="Rectangle 8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904" name="Rectangle 8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905" name="Rectangle 9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906" name="Rectangle 9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</p:grpSp>
          <p:grpSp>
            <p:nvGrpSpPr>
              <p:cNvPr id="430867" name="Group 92"/>
              <p:cNvGrpSpPr>
                <a:grpSpLocks noChangeAspect="1"/>
              </p:cNvGrpSpPr>
              <p:nvPr/>
            </p:nvGrpSpPr>
            <p:grpSpPr bwMode="auto">
              <a:xfrm>
                <a:off x="4152" y="1296"/>
                <a:ext cx="216" cy="216"/>
                <a:chOff x="2928" y="2448"/>
                <a:chExt cx="144" cy="144"/>
              </a:xfrm>
            </p:grpSpPr>
            <p:sp>
              <p:nvSpPr>
                <p:cNvPr id="430889" name="Rectangle 9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890" name="Rectangle 9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891" name="Rectangle 9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892" name="Rectangle 9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893" name="Rectangle 9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894" name="Rectangle 9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895" name="Rectangle 9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896" name="Rectangle 10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897" name="Rectangle 10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</p:grpSp>
          <p:grpSp>
            <p:nvGrpSpPr>
              <p:cNvPr id="430868" name="Group 102"/>
              <p:cNvGrpSpPr>
                <a:grpSpLocks noChangeAspect="1"/>
              </p:cNvGrpSpPr>
              <p:nvPr/>
            </p:nvGrpSpPr>
            <p:grpSpPr bwMode="auto">
              <a:xfrm>
                <a:off x="4152" y="1512"/>
                <a:ext cx="216" cy="216"/>
                <a:chOff x="2928" y="2448"/>
                <a:chExt cx="144" cy="144"/>
              </a:xfrm>
            </p:grpSpPr>
            <p:sp>
              <p:nvSpPr>
                <p:cNvPr id="430880" name="Rectangle 10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881" name="Rectangle 10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882" name="Rectangle 10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883" name="Rectangle 10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884" name="Rectangle 10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885" name="Rectangle 10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886" name="Rectangle 10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887" name="Rectangle 11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888" name="Rectangle 11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</p:grpSp>
          <p:grpSp>
            <p:nvGrpSpPr>
              <p:cNvPr id="430869" name="Group 112"/>
              <p:cNvGrpSpPr>
                <a:grpSpLocks noChangeAspect="1"/>
              </p:cNvGrpSpPr>
              <p:nvPr/>
            </p:nvGrpSpPr>
            <p:grpSpPr bwMode="auto">
              <a:xfrm>
                <a:off x="4152" y="1728"/>
                <a:ext cx="216" cy="216"/>
                <a:chOff x="2928" y="2448"/>
                <a:chExt cx="144" cy="144"/>
              </a:xfrm>
            </p:grpSpPr>
            <p:sp>
              <p:nvSpPr>
                <p:cNvPr id="430871" name="Rectangle 11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872" name="Rectangle 11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873" name="Rectangle 11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874" name="Rectangle 11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875" name="Rectangle 11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876" name="Rectangle 11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877" name="Rectangle 11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878" name="Rectangle 12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879" name="Rectangle 12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</p:grpSp>
          <p:sp>
            <p:nvSpPr>
              <p:cNvPr id="430870" name="Rectangle 122"/>
              <p:cNvSpPr>
                <a:spLocks noChangeAspect="1" noChangeArrowheads="1"/>
              </p:cNvSpPr>
              <p:nvPr/>
            </p:nvSpPr>
            <p:spPr bwMode="auto">
              <a:xfrm flipV="1">
                <a:off x="3792" y="1800"/>
                <a:ext cx="72" cy="72"/>
              </a:xfrm>
              <a:prstGeom prst="rect">
                <a:avLst/>
              </a:prstGeom>
              <a:solidFill>
                <a:srgbClr val="11B119"/>
              </a:solidFill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</p:grpSp>
        <p:grpSp>
          <p:nvGrpSpPr>
            <p:cNvPr id="430577" name="Group 123"/>
            <p:cNvGrpSpPr>
              <a:grpSpLocks/>
            </p:cNvGrpSpPr>
            <p:nvPr/>
          </p:nvGrpSpPr>
          <p:grpSpPr bwMode="auto">
            <a:xfrm>
              <a:off x="3288" y="1296"/>
              <a:ext cx="1080" cy="1080"/>
              <a:chOff x="3384" y="1392"/>
              <a:chExt cx="1080" cy="1080"/>
            </a:xfrm>
          </p:grpSpPr>
          <p:grpSp>
            <p:nvGrpSpPr>
              <p:cNvPr id="430579" name="Group 124"/>
              <p:cNvGrpSpPr>
                <a:grpSpLocks/>
              </p:cNvGrpSpPr>
              <p:nvPr/>
            </p:nvGrpSpPr>
            <p:grpSpPr bwMode="auto">
              <a:xfrm>
                <a:off x="3384" y="2040"/>
                <a:ext cx="432" cy="432"/>
                <a:chOff x="2040" y="2544"/>
                <a:chExt cx="432" cy="432"/>
              </a:xfrm>
            </p:grpSpPr>
            <p:grpSp>
              <p:nvGrpSpPr>
                <p:cNvPr id="430794" name="Group 125"/>
                <p:cNvGrpSpPr>
                  <a:grpSpLocks noChangeAspect="1"/>
                </p:cNvGrpSpPr>
                <p:nvPr/>
              </p:nvGrpSpPr>
              <p:grpSpPr bwMode="auto">
                <a:xfrm>
                  <a:off x="2040" y="2544"/>
                  <a:ext cx="216" cy="216"/>
                  <a:chOff x="2928" y="2448"/>
                  <a:chExt cx="144" cy="144"/>
                </a:xfrm>
              </p:grpSpPr>
              <p:sp>
                <p:nvSpPr>
                  <p:cNvPr id="430825" name="Rectangle 12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826" name="Rectangle 12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827" name="Rectangle 12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828" name="Rectangle 12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829" name="Rectangle 13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830" name="Rectangle 13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831" name="Rectangle 13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832" name="Rectangle 13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833" name="Rectangle 13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</p:grpSp>
            <p:grpSp>
              <p:nvGrpSpPr>
                <p:cNvPr id="430795" name="Group 135"/>
                <p:cNvGrpSpPr>
                  <a:grpSpLocks noChangeAspect="1"/>
                </p:cNvGrpSpPr>
                <p:nvPr/>
              </p:nvGrpSpPr>
              <p:grpSpPr bwMode="auto">
                <a:xfrm>
                  <a:off x="2256" y="2544"/>
                  <a:ext cx="216" cy="216"/>
                  <a:chOff x="2928" y="2448"/>
                  <a:chExt cx="144" cy="144"/>
                </a:xfrm>
              </p:grpSpPr>
              <p:sp>
                <p:nvSpPr>
                  <p:cNvPr id="430816" name="Rectangle 13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817" name="Rectangle 13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818" name="Rectangle 13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819" name="Rectangle 13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820" name="Rectangle 14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821" name="Rectangle 14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822" name="Rectangle 14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823" name="Rectangle 14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824" name="Rectangle 14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</p:grpSp>
            <p:grpSp>
              <p:nvGrpSpPr>
                <p:cNvPr id="430796" name="Group 145"/>
                <p:cNvGrpSpPr>
                  <a:grpSpLocks noChangeAspect="1"/>
                </p:cNvGrpSpPr>
                <p:nvPr/>
              </p:nvGrpSpPr>
              <p:grpSpPr bwMode="auto">
                <a:xfrm>
                  <a:off x="2256" y="2760"/>
                  <a:ext cx="216" cy="216"/>
                  <a:chOff x="2928" y="2448"/>
                  <a:chExt cx="144" cy="144"/>
                </a:xfrm>
              </p:grpSpPr>
              <p:sp>
                <p:nvSpPr>
                  <p:cNvPr id="430807" name="Rectangle 14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808" name="Rectangle 14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809" name="Rectangle 14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810" name="Rectangle 14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811" name="Rectangle 15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812" name="Rectangle 15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813" name="Rectangle 15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814" name="Rectangle 15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815" name="Rectangle 15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</p:grpSp>
            <p:grpSp>
              <p:nvGrpSpPr>
                <p:cNvPr id="430797" name="Group 155"/>
                <p:cNvGrpSpPr>
                  <a:grpSpLocks noChangeAspect="1"/>
                </p:cNvGrpSpPr>
                <p:nvPr/>
              </p:nvGrpSpPr>
              <p:grpSpPr bwMode="auto">
                <a:xfrm>
                  <a:off x="2040" y="2760"/>
                  <a:ext cx="216" cy="216"/>
                  <a:chOff x="2928" y="2448"/>
                  <a:chExt cx="144" cy="144"/>
                </a:xfrm>
              </p:grpSpPr>
              <p:sp>
                <p:nvSpPr>
                  <p:cNvPr id="430798" name="Rectangle 15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799" name="Rectangle 15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800" name="Rectangle 15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801" name="Rectangle 15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802" name="Rectangle 16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803" name="Rectangle 16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804" name="Rectangle 16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805" name="Rectangle 16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806" name="Rectangle 16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</p:grpSp>
          </p:grpSp>
          <p:grpSp>
            <p:nvGrpSpPr>
              <p:cNvPr id="430580" name="Group 165"/>
              <p:cNvGrpSpPr>
                <a:grpSpLocks/>
              </p:cNvGrpSpPr>
              <p:nvPr/>
            </p:nvGrpSpPr>
            <p:grpSpPr bwMode="auto">
              <a:xfrm>
                <a:off x="3816" y="2040"/>
                <a:ext cx="432" cy="432"/>
                <a:chOff x="2040" y="2544"/>
                <a:chExt cx="432" cy="432"/>
              </a:xfrm>
            </p:grpSpPr>
            <p:grpSp>
              <p:nvGrpSpPr>
                <p:cNvPr id="430754" name="Group 166"/>
                <p:cNvGrpSpPr>
                  <a:grpSpLocks noChangeAspect="1"/>
                </p:cNvGrpSpPr>
                <p:nvPr/>
              </p:nvGrpSpPr>
              <p:grpSpPr bwMode="auto">
                <a:xfrm>
                  <a:off x="2040" y="2544"/>
                  <a:ext cx="216" cy="216"/>
                  <a:chOff x="2928" y="2448"/>
                  <a:chExt cx="144" cy="144"/>
                </a:xfrm>
              </p:grpSpPr>
              <p:sp>
                <p:nvSpPr>
                  <p:cNvPr id="430785" name="Rectangle 16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786" name="Rectangle 16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787" name="Rectangle 16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788" name="Rectangle 17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789" name="Rectangle 17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790" name="Rectangle 17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791" name="Rectangle 17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792" name="Rectangle 17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793" name="Rectangle 17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</p:grpSp>
            <p:grpSp>
              <p:nvGrpSpPr>
                <p:cNvPr id="430755" name="Group 176"/>
                <p:cNvGrpSpPr>
                  <a:grpSpLocks noChangeAspect="1"/>
                </p:cNvGrpSpPr>
                <p:nvPr/>
              </p:nvGrpSpPr>
              <p:grpSpPr bwMode="auto">
                <a:xfrm>
                  <a:off x="2256" y="2544"/>
                  <a:ext cx="216" cy="216"/>
                  <a:chOff x="2928" y="2448"/>
                  <a:chExt cx="144" cy="144"/>
                </a:xfrm>
              </p:grpSpPr>
              <p:sp>
                <p:nvSpPr>
                  <p:cNvPr id="430776" name="Rectangle 17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777" name="Rectangle 17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778" name="Rectangle 17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779" name="Rectangle 18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780" name="Rectangle 18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781" name="Rectangle 18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782" name="Rectangle 18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783" name="Rectangle 18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784" name="Rectangle 18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</p:grpSp>
            <p:grpSp>
              <p:nvGrpSpPr>
                <p:cNvPr id="430756" name="Group 186"/>
                <p:cNvGrpSpPr>
                  <a:grpSpLocks noChangeAspect="1"/>
                </p:cNvGrpSpPr>
                <p:nvPr/>
              </p:nvGrpSpPr>
              <p:grpSpPr bwMode="auto">
                <a:xfrm>
                  <a:off x="2256" y="2760"/>
                  <a:ext cx="216" cy="216"/>
                  <a:chOff x="2928" y="2448"/>
                  <a:chExt cx="144" cy="144"/>
                </a:xfrm>
              </p:grpSpPr>
              <p:sp>
                <p:nvSpPr>
                  <p:cNvPr id="430767" name="Rectangle 18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768" name="Rectangle 18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769" name="Rectangle 18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770" name="Rectangle 19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771" name="Rectangle 19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772" name="Rectangle 19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773" name="Rectangle 19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774" name="Rectangle 19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775" name="Rectangle 19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</p:grpSp>
            <p:grpSp>
              <p:nvGrpSpPr>
                <p:cNvPr id="430757" name="Group 196"/>
                <p:cNvGrpSpPr>
                  <a:grpSpLocks noChangeAspect="1"/>
                </p:cNvGrpSpPr>
                <p:nvPr/>
              </p:nvGrpSpPr>
              <p:grpSpPr bwMode="auto">
                <a:xfrm>
                  <a:off x="2040" y="2760"/>
                  <a:ext cx="216" cy="216"/>
                  <a:chOff x="2928" y="2448"/>
                  <a:chExt cx="144" cy="144"/>
                </a:xfrm>
              </p:grpSpPr>
              <p:sp>
                <p:nvSpPr>
                  <p:cNvPr id="430758" name="Rectangle 19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759" name="Rectangle 19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760" name="Rectangle 19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761" name="Rectangle 20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762" name="Rectangle 20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763" name="Rectangle 20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764" name="Rectangle 20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765" name="Rectangle 20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766" name="Rectangle 20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</p:grpSp>
          </p:grpSp>
          <p:grpSp>
            <p:nvGrpSpPr>
              <p:cNvPr id="430581" name="Group 206"/>
              <p:cNvGrpSpPr>
                <a:grpSpLocks/>
              </p:cNvGrpSpPr>
              <p:nvPr/>
            </p:nvGrpSpPr>
            <p:grpSpPr bwMode="auto">
              <a:xfrm>
                <a:off x="3384" y="1608"/>
                <a:ext cx="432" cy="432"/>
                <a:chOff x="2040" y="2544"/>
                <a:chExt cx="432" cy="432"/>
              </a:xfrm>
            </p:grpSpPr>
            <p:grpSp>
              <p:nvGrpSpPr>
                <p:cNvPr id="430714" name="Group 207"/>
                <p:cNvGrpSpPr>
                  <a:grpSpLocks noChangeAspect="1"/>
                </p:cNvGrpSpPr>
                <p:nvPr/>
              </p:nvGrpSpPr>
              <p:grpSpPr bwMode="auto">
                <a:xfrm>
                  <a:off x="2040" y="2544"/>
                  <a:ext cx="216" cy="216"/>
                  <a:chOff x="2928" y="2448"/>
                  <a:chExt cx="144" cy="144"/>
                </a:xfrm>
              </p:grpSpPr>
              <p:sp>
                <p:nvSpPr>
                  <p:cNvPr id="430745" name="Rectangle 20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746" name="Rectangle 20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747" name="Rectangle 21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748" name="Rectangle 21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749" name="Rectangle 21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750" name="Rectangle 21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751" name="Rectangle 21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752" name="Rectangle 21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753" name="Rectangle 21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</p:grpSp>
            <p:grpSp>
              <p:nvGrpSpPr>
                <p:cNvPr id="430715" name="Group 217"/>
                <p:cNvGrpSpPr>
                  <a:grpSpLocks noChangeAspect="1"/>
                </p:cNvGrpSpPr>
                <p:nvPr/>
              </p:nvGrpSpPr>
              <p:grpSpPr bwMode="auto">
                <a:xfrm>
                  <a:off x="2256" y="2544"/>
                  <a:ext cx="216" cy="216"/>
                  <a:chOff x="2928" y="2448"/>
                  <a:chExt cx="144" cy="144"/>
                </a:xfrm>
              </p:grpSpPr>
              <p:sp>
                <p:nvSpPr>
                  <p:cNvPr id="430736" name="Rectangle 21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737" name="Rectangle 21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738" name="Rectangle 22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739" name="Rectangle 22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740" name="Rectangle 22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741" name="Rectangle 22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742" name="Rectangle 22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743" name="Rectangle 22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744" name="Rectangle 22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</p:grpSp>
            <p:grpSp>
              <p:nvGrpSpPr>
                <p:cNvPr id="430716" name="Group 227"/>
                <p:cNvGrpSpPr>
                  <a:grpSpLocks noChangeAspect="1"/>
                </p:cNvGrpSpPr>
                <p:nvPr/>
              </p:nvGrpSpPr>
              <p:grpSpPr bwMode="auto">
                <a:xfrm>
                  <a:off x="2256" y="2760"/>
                  <a:ext cx="216" cy="216"/>
                  <a:chOff x="2928" y="2448"/>
                  <a:chExt cx="144" cy="144"/>
                </a:xfrm>
              </p:grpSpPr>
              <p:sp>
                <p:nvSpPr>
                  <p:cNvPr id="430727" name="Rectangle 22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728" name="Rectangle 22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729" name="Rectangle 23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730" name="Rectangle 23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731" name="Rectangle 23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732" name="Rectangle 23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733" name="Rectangle 23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734" name="Rectangle 23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735" name="Rectangle 23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</p:grpSp>
            <p:grpSp>
              <p:nvGrpSpPr>
                <p:cNvPr id="430717" name="Group 237"/>
                <p:cNvGrpSpPr>
                  <a:grpSpLocks noChangeAspect="1"/>
                </p:cNvGrpSpPr>
                <p:nvPr/>
              </p:nvGrpSpPr>
              <p:grpSpPr bwMode="auto">
                <a:xfrm>
                  <a:off x="2040" y="2760"/>
                  <a:ext cx="216" cy="216"/>
                  <a:chOff x="2928" y="2448"/>
                  <a:chExt cx="144" cy="144"/>
                </a:xfrm>
              </p:grpSpPr>
              <p:sp>
                <p:nvSpPr>
                  <p:cNvPr id="430718" name="Rectangle 23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719" name="Rectangle 23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720" name="Rectangle 24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721" name="Rectangle 24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722" name="Rectangle 24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723" name="Rectangle 24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724" name="Rectangle 24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725" name="Rectangle 24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726" name="Rectangle 24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</p:grpSp>
          </p:grpSp>
          <p:grpSp>
            <p:nvGrpSpPr>
              <p:cNvPr id="430582" name="Group 247"/>
              <p:cNvGrpSpPr>
                <a:grpSpLocks/>
              </p:cNvGrpSpPr>
              <p:nvPr/>
            </p:nvGrpSpPr>
            <p:grpSpPr bwMode="auto">
              <a:xfrm>
                <a:off x="3816" y="1608"/>
                <a:ext cx="432" cy="432"/>
                <a:chOff x="2040" y="2544"/>
                <a:chExt cx="432" cy="432"/>
              </a:xfrm>
            </p:grpSpPr>
            <p:grpSp>
              <p:nvGrpSpPr>
                <p:cNvPr id="430674" name="Group 248"/>
                <p:cNvGrpSpPr>
                  <a:grpSpLocks noChangeAspect="1"/>
                </p:cNvGrpSpPr>
                <p:nvPr/>
              </p:nvGrpSpPr>
              <p:grpSpPr bwMode="auto">
                <a:xfrm>
                  <a:off x="2040" y="2544"/>
                  <a:ext cx="216" cy="216"/>
                  <a:chOff x="2928" y="2448"/>
                  <a:chExt cx="144" cy="144"/>
                </a:xfrm>
              </p:grpSpPr>
              <p:sp>
                <p:nvSpPr>
                  <p:cNvPr id="430705" name="Rectangle 24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706" name="Rectangle 25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707" name="Rectangle 25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708" name="Rectangle 25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709" name="Rectangle 25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710" name="Rectangle 25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711" name="Rectangle 25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712" name="Rectangle 25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713" name="Rectangle 25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</p:grpSp>
            <p:grpSp>
              <p:nvGrpSpPr>
                <p:cNvPr id="430675" name="Group 258"/>
                <p:cNvGrpSpPr>
                  <a:grpSpLocks noChangeAspect="1"/>
                </p:cNvGrpSpPr>
                <p:nvPr/>
              </p:nvGrpSpPr>
              <p:grpSpPr bwMode="auto">
                <a:xfrm>
                  <a:off x="2256" y="2544"/>
                  <a:ext cx="216" cy="216"/>
                  <a:chOff x="2928" y="2448"/>
                  <a:chExt cx="144" cy="144"/>
                </a:xfrm>
              </p:grpSpPr>
              <p:sp>
                <p:nvSpPr>
                  <p:cNvPr id="430696" name="Rectangle 25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697" name="Rectangle 26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698" name="Rectangle 26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699" name="Rectangle 26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700" name="Rectangle 26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701" name="Rectangle 26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702" name="Rectangle 26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703" name="Rectangle 26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704" name="Rectangle 26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</p:grpSp>
            <p:grpSp>
              <p:nvGrpSpPr>
                <p:cNvPr id="430676" name="Group 268"/>
                <p:cNvGrpSpPr>
                  <a:grpSpLocks noChangeAspect="1"/>
                </p:cNvGrpSpPr>
                <p:nvPr/>
              </p:nvGrpSpPr>
              <p:grpSpPr bwMode="auto">
                <a:xfrm>
                  <a:off x="2256" y="2760"/>
                  <a:ext cx="216" cy="216"/>
                  <a:chOff x="2928" y="2448"/>
                  <a:chExt cx="144" cy="144"/>
                </a:xfrm>
              </p:grpSpPr>
              <p:sp>
                <p:nvSpPr>
                  <p:cNvPr id="430687" name="Rectangle 26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688" name="Rectangle 27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689" name="Rectangle 27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690" name="Rectangle 27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691" name="Rectangle 27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692" name="Rectangle 27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693" name="Rectangle 27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694" name="Rectangle 27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695" name="Rectangle 27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</p:grpSp>
            <p:grpSp>
              <p:nvGrpSpPr>
                <p:cNvPr id="430677" name="Group 278"/>
                <p:cNvGrpSpPr>
                  <a:grpSpLocks noChangeAspect="1"/>
                </p:cNvGrpSpPr>
                <p:nvPr/>
              </p:nvGrpSpPr>
              <p:grpSpPr bwMode="auto">
                <a:xfrm>
                  <a:off x="2040" y="2760"/>
                  <a:ext cx="216" cy="216"/>
                  <a:chOff x="2928" y="2448"/>
                  <a:chExt cx="144" cy="144"/>
                </a:xfrm>
              </p:grpSpPr>
              <p:sp>
                <p:nvSpPr>
                  <p:cNvPr id="430678" name="Rectangle 27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679" name="Rectangle 28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680" name="Rectangle 28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681" name="Rectangle 28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682" name="Rectangle 28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683" name="Rectangle 28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684" name="Rectangle 28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685" name="Rectangle 28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  <p:sp>
                <p:nvSpPr>
                  <p:cNvPr id="430686" name="Rectangle 28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/>
                  </a:p>
                </p:txBody>
              </p:sp>
            </p:grpSp>
          </p:grpSp>
          <p:grpSp>
            <p:nvGrpSpPr>
              <p:cNvPr id="430583" name="Group 288"/>
              <p:cNvGrpSpPr>
                <a:grpSpLocks noChangeAspect="1"/>
              </p:cNvGrpSpPr>
              <p:nvPr/>
            </p:nvGrpSpPr>
            <p:grpSpPr bwMode="auto">
              <a:xfrm>
                <a:off x="3384" y="1392"/>
                <a:ext cx="216" cy="216"/>
                <a:chOff x="2928" y="2448"/>
                <a:chExt cx="144" cy="144"/>
              </a:xfrm>
            </p:grpSpPr>
            <p:sp>
              <p:nvSpPr>
                <p:cNvPr id="430665" name="Rectangle 28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666" name="Rectangle 29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667" name="Rectangle 29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668" name="Rectangle 29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669" name="Rectangle 29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670" name="Rectangle 29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671" name="Rectangle 29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672" name="Rectangle 29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673" name="Rectangle 29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</p:grpSp>
          <p:grpSp>
            <p:nvGrpSpPr>
              <p:cNvPr id="430584" name="Group 298"/>
              <p:cNvGrpSpPr>
                <a:grpSpLocks noChangeAspect="1"/>
              </p:cNvGrpSpPr>
              <p:nvPr/>
            </p:nvGrpSpPr>
            <p:grpSpPr bwMode="auto">
              <a:xfrm>
                <a:off x="3600" y="1392"/>
                <a:ext cx="216" cy="216"/>
                <a:chOff x="2928" y="2448"/>
                <a:chExt cx="144" cy="144"/>
              </a:xfrm>
            </p:grpSpPr>
            <p:sp>
              <p:nvSpPr>
                <p:cNvPr id="430656" name="Rectangle 29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657" name="Rectangle 30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658" name="Rectangle 30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659" name="Rectangle 30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660" name="Rectangle 30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661" name="Rectangle 30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662" name="Rectangle 30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663" name="Rectangle 30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664" name="Rectangle 30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</p:grpSp>
          <p:grpSp>
            <p:nvGrpSpPr>
              <p:cNvPr id="430585" name="Group 308"/>
              <p:cNvGrpSpPr>
                <a:grpSpLocks noChangeAspect="1"/>
              </p:cNvGrpSpPr>
              <p:nvPr/>
            </p:nvGrpSpPr>
            <p:grpSpPr bwMode="auto">
              <a:xfrm>
                <a:off x="3816" y="1392"/>
                <a:ext cx="216" cy="216"/>
                <a:chOff x="2928" y="2448"/>
                <a:chExt cx="144" cy="144"/>
              </a:xfrm>
            </p:grpSpPr>
            <p:sp>
              <p:nvSpPr>
                <p:cNvPr id="430647" name="Rectangle 30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648" name="Rectangle 31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649" name="Rectangle 31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650" name="Rectangle 31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651" name="Rectangle 31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652" name="Rectangle 31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653" name="Rectangle 31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654" name="Rectangle 31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655" name="Rectangle 31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</p:grpSp>
          <p:grpSp>
            <p:nvGrpSpPr>
              <p:cNvPr id="430586" name="Group 318"/>
              <p:cNvGrpSpPr>
                <a:grpSpLocks noChangeAspect="1"/>
              </p:cNvGrpSpPr>
              <p:nvPr/>
            </p:nvGrpSpPr>
            <p:grpSpPr bwMode="auto">
              <a:xfrm>
                <a:off x="4032" y="1392"/>
                <a:ext cx="216" cy="216"/>
                <a:chOff x="2928" y="2448"/>
                <a:chExt cx="144" cy="144"/>
              </a:xfrm>
            </p:grpSpPr>
            <p:sp>
              <p:nvSpPr>
                <p:cNvPr id="430638" name="Rectangle 31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639" name="Rectangle 32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640" name="Rectangle 32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641" name="Rectangle 32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642" name="Rectangle 32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643" name="Rectangle 32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644" name="Rectangle 32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645" name="Rectangle 32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646" name="Rectangle 32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</p:grpSp>
          <p:grpSp>
            <p:nvGrpSpPr>
              <p:cNvPr id="430587" name="Group 328"/>
              <p:cNvGrpSpPr>
                <a:grpSpLocks noChangeAspect="1"/>
              </p:cNvGrpSpPr>
              <p:nvPr/>
            </p:nvGrpSpPr>
            <p:grpSpPr bwMode="auto">
              <a:xfrm>
                <a:off x="4248" y="1392"/>
                <a:ext cx="216" cy="216"/>
                <a:chOff x="2928" y="2448"/>
                <a:chExt cx="144" cy="144"/>
              </a:xfrm>
            </p:grpSpPr>
            <p:sp>
              <p:nvSpPr>
                <p:cNvPr id="430629" name="Rectangle 32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630" name="Rectangle 33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631" name="Rectangle 33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632" name="Rectangle 33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633" name="Rectangle 33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634" name="Rectangle 33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635" name="Rectangle 33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636" name="Rectangle 33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637" name="Rectangle 33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</p:grpSp>
          <p:grpSp>
            <p:nvGrpSpPr>
              <p:cNvPr id="430588" name="Group 338"/>
              <p:cNvGrpSpPr>
                <a:grpSpLocks noChangeAspect="1"/>
              </p:cNvGrpSpPr>
              <p:nvPr/>
            </p:nvGrpSpPr>
            <p:grpSpPr bwMode="auto">
              <a:xfrm>
                <a:off x="4248" y="1608"/>
                <a:ext cx="216" cy="216"/>
                <a:chOff x="2928" y="2448"/>
                <a:chExt cx="144" cy="144"/>
              </a:xfrm>
            </p:grpSpPr>
            <p:sp>
              <p:nvSpPr>
                <p:cNvPr id="430620" name="Rectangle 33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621" name="Rectangle 34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622" name="Rectangle 34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623" name="Rectangle 34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624" name="Rectangle 34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625" name="Rectangle 34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626" name="Rectangle 34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627" name="Rectangle 34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628" name="Rectangle 34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</p:grpSp>
          <p:grpSp>
            <p:nvGrpSpPr>
              <p:cNvPr id="430589" name="Group 348"/>
              <p:cNvGrpSpPr>
                <a:grpSpLocks noChangeAspect="1"/>
              </p:cNvGrpSpPr>
              <p:nvPr/>
            </p:nvGrpSpPr>
            <p:grpSpPr bwMode="auto">
              <a:xfrm>
                <a:off x="4248" y="1824"/>
                <a:ext cx="216" cy="216"/>
                <a:chOff x="2928" y="2448"/>
                <a:chExt cx="144" cy="144"/>
              </a:xfrm>
            </p:grpSpPr>
            <p:sp>
              <p:nvSpPr>
                <p:cNvPr id="430611" name="Rectangle 34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612" name="Rectangle 35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613" name="Rectangle 35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614" name="Rectangle 35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615" name="Rectangle 35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616" name="Rectangle 35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617" name="Rectangle 35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618" name="Rectangle 35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619" name="Rectangle 35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</p:grpSp>
          <p:grpSp>
            <p:nvGrpSpPr>
              <p:cNvPr id="430590" name="Group 358"/>
              <p:cNvGrpSpPr>
                <a:grpSpLocks noChangeAspect="1"/>
              </p:cNvGrpSpPr>
              <p:nvPr/>
            </p:nvGrpSpPr>
            <p:grpSpPr bwMode="auto">
              <a:xfrm>
                <a:off x="4248" y="2040"/>
                <a:ext cx="216" cy="216"/>
                <a:chOff x="2928" y="2448"/>
                <a:chExt cx="144" cy="144"/>
              </a:xfrm>
            </p:grpSpPr>
            <p:sp>
              <p:nvSpPr>
                <p:cNvPr id="430602" name="Rectangle 35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603" name="Rectangle 36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604" name="Rectangle 36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605" name="Rectangle 36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606" name="Rectangle 36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607" name="Rectangle 36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608" name="Rectangle 36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609" name="Rectangle 36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610" name="Rectangle 36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</p:grpSp>
          <p:grpSp>
            <p:nvGrpSpPr>
              <p:cNvPr id="430591" name="Group 368"/>
              <p:cNvGrpSpPr>
                <a:grpSpLocks noChangeAspect="1"/>
              </p:cNvGrpSpPr>
              <p:nvPr/>
            </p:nvGrpSpPr>
            <p:grpSpPr bwMode="auto">
              <a:xfrm>
                <a:off x="4248" y="2256"/>
                <a:ext cx="216" cy="216"/>
                <a:chOff x="2928" y="2448"/>
                <a:chExt cx="144" cy="144"/>
              </a:xfrm>
            </p:grpSpPr>
            <p:sp>
              <p:nvSpPr>
                <p:cNvPr id="430593" name="Rectangle 36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594" name="Rectangle 37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595" name="Rectangle 37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596" name="Rectangle 37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597" name="Rectangle 37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598" name="Rectangle 37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599" name="Rectangle 37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600" name="Rectangle 37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601" name="Rectangle 37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</p:grpSp>
          <p:sp>
            <p:nvSpPr>
              <p:cNvPr id="430592" name="Rectangle 378"/>
              <p:cNvSpPr>
                <a:spLocks noChangeAspect="1" noChangeArrowheads="1"/>
              </p:cNvSpPr>
              <p:nvPr/>
            </p:nvSpPr>
            <p:spPr bwMode="auto">
              <a:xfrm flipV="1">
                <a:off x="3888" y="1896"/>
                <a:ext cx="72" cy="72"/>
              </a:xfrm>
              <a:prstGeom prst="rect">
                <a:avLst/>
              </a:prstGeom>
              <a:noFill/>
              <a:ln w="9525" cap="rnd">
                <a:solidFill>
                  <a:srgbClr val="11B119"/>
                </a:solidFill>
                <a:prstDash val="sysDot"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</p:grpSp>
        <p:sp>
          <p:nvSpPr>
            <p:cNvPr id="1188219" name="Rectangle 379"/>
            <p:cNvSpPr>
              <a:spLocks noChangeArrowheads="1"/>
            </p:cNvSpPr>
            <p:nvPr/>
          </p:nvSpPr>
          <p:spPr bwMode="auto">
            <a:xfrm>
              <a:off x="3598" y="1728"/>
              <a:ext cx="242" cy="3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>
                <a:defRPr/>
              </a:pPr>
              <a:r>
                <a:rPr lang="en-GB" sz="2700" b="1">
                  <a:effectLst>
                    <a:outerShdw blurRad="38100" dist="38100" dir="2700000" algn="tl">
                      <a:srgbClr val="4D4D4D"/>
                    </a:outerShdw>
                  </a:effectLst>
                  <a:latin typeface="Trebuchet MS" pitchFamily="34" charset="0"/>
                </a:rPr>
                <a:t>p</a:t>
              </a:r>
              <a:endParaRPr lang="en-US" sz="2700" b="1">
                <a:effectLst>
                  <a:outerShdw blurRad="38100" dist="38100" dir="2700000" algn="tl">
                    <a:srgbClr val="4D4D4D"/>
                  </a:outerShdw>
                </a:effectLst>
                <a:latin typeface="Trebuchet MS" pitchFamily="34" charset="0"/>
              </a:endParaRPr>
            </a:p>
          </p:txBody>
        </p:sp>
      </p:grpSp>
      <p:sp>
        <p:nvSpPr>
          <p:cNvPr id="430082" name="Rectangle 380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 eaLnBrk="1" hangingPunct="1"/>
            <a:r>
              <a:rPr lang="en-US" sz="4000" smtClean="0"/>
              <a:t>Image Quilting [Efros &amp; Freeman 2001]</a:t>
            </a:r>
          </a:p>
        </p:txBody>
      </p:sp>
      <p:sp>
        <p:nvSpPr>
          <p:cNvPr id="430083" name="Rectangle 381"/>
          <p:cNvSpPr>
            <a:spLocks noGrp="1" noChangeArrowheads="1"/>
          </p:cNvSpPr>
          <p:nvPr>
            <p:ph type="body" idx="1"/>
          </p:nvPr>
        </p:nvSpPr>
        <p:spPr>
          <a:xfrm>
            <a:off x="304800" y="3962400"/>
            <a:ext cx="8686800" cy="609600"/>
          </a:xfrm>
        </p:spPr>
        <p:txBody>
          <a:bodyPr/>
          <a:lstStyle/>
          <a:p>
            <a:pPr eaLnBrk="1" hangingPunct="1">
              <a:spcBef>
                <a:spcPts val="700"/>
              </a:spcBef>
            </a:pPr>
            <a:r>
              <a:rPr lang="en-GB" sz="2900" u="sng" smtClean="0"/>
              <a:t>Observation:</a:t>
            </a:r>
            <a:r>
              <a:rPr lang="en-GB" sz="2900" smtClean="0"/>
              <a:t> neighbor pixels are highly correlated</a:t>
            </a:r>
          </a:p>
        </p:txBody>
      </p:sp>
      <p:grpSp>
        <p:nvGrpSpPr>
          <p:cNvPr id="430084" name="Group 382"/>
          <p:cNvGrpSpPr>
            <a:grpSpLocks/>
          </p:cNvGrpSpPr>
          <p:nvPr/>
        </p:nvGrpSpPr>
        <p:grpSpPr bwMode="auto">
          <a:xfrm>
            <a:off x="5911850" y="1447800"/>
            <a:ext cx="2546350" cy="1844675"/>
            <a:chOff x="412" y="1067"/>
            <a:chExt cx="1604" cy="1162"/>
          </a:xfrm>
        </p:grpSpPr>
        <p:pic>
          <p:nvPicPr>
            <p:cNvPr id="430098" name="Picture 383" descr="ex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32" y="1125"/>
              <a:ext cx="1536" cy="11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430099" name="Group 384"/>
            <p:cNvGrpSpPr>
              <a:grpSpLocks noChangeAspect="1"/>
            </p:cNvGrpSpPr>
            <p:nvPr/>
          </p:nvGrpSpPr>
          <p:grpSpPr bwMode="auto">
            <a:xfrm>
              <a:off x="702" y="1680"/>
              <a:ext cx="432" cy="262"/>
              <a:chOff x="3288" y="1296"/>
              <a:chExt cx="1080" cy="648"/>
            </a:xfrm>
          </p:grpSpPr>
          <p:sp>
            <p:nvSpPr>
              <p:cNvPr id="430457" name="Rectangle 385"/>
              <p:cNvSpPr>
                <a:spLocks noChangeAspect="1" noChangeArrowheads="1"/>
              </p:cNvSpPr>
              <p:nvPr/>
            </p:nvSpPr>
            <p:spPr bwMode="auto">
              <a:xfrm flipV="1">
                <a:off x="3288" y="1584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458" name="Rectangle 386"/>
              <p:cNvSpPr>
                <a:spLocks noChangeAspect="1" noChangeArrowheads="1"/>
              </p:cNvSpPr>
              <p:nvPr/>
            </p:nvSpPr>
            <p:spPr bwMode="auto">
              <a:xfrm flipV="1">
                <a:off x="3360" y="1584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459" name="Rectangle 387"/>
              <p:cNvSpPr>
                <a:spLocks noChangeAspect="1" noChangeArrowheads="1"/>
              </p:cNvSpPr>
              <p:nvPr/>
            </p:nvSpPr>
            <p:spPr bwMode="auto">
              <a:xfrm flipV="1">
                <a:off x="3432" y="1584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460" name="Rectangle 388"/>
              <p:cNvSpPr>
                <a:spLocks noChangeAspect="1" noChangeArrowheads="1"/>
              </p:cNvSpPr>
              <p:nvPr/>
            </p:nvSpPr>
            <p:spPr bwMode="auto">
              <a:xfrm flipV="1">
                <a:off x="3432" y="151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461" name="Rectangle 389"/>
              <p:cNvSpPr>
                <a:spLocks noChangeAspect="1" noChangeArrowheads="1"/>
              </p:cNvSpPr>
              <p:nvPr/>
            </p:nvSpPr>
            <p:spPr bwMode="auto">
              <a:xfrm flipV="1">
                <a:off x="3288" y="151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462" name="Rectangle 390"/>
              <p:cNvSpPr>
                <a:spLocks noChangeAspect="1" noChangeArrowheads="1"/>
              </p:cNvSpPr>
              <p:nvPr/>
            </p:nvSpPr>
            <p:spPr bwMode="auto">
              <a:xfrm flipV="1">
                <a:off x="3360" y="151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463" name="Rectangle 391"/>
              <p:cNvSpPr>
                <a:spLocks noChangeAspect="1" noChangeArrowheads="1"/>
              </p:cNvSpPr>
              <p:nvPr/>
            </p:nvSpPr>
            <p:spPr bwMode="auto">
              <a:xfrm flipV="1">
                <a:off x="3504" y="1584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464" name="Rectangle 392"/>
              <p:cNvSpPr>
                <a:spLocks noChangeAspect="1" noChangeArrowheads="1"/>
              </p:cNvSpPr>
              <p:nvPr/>
            </p:nvSpPr>
            <p:spPr bwMode="auto">
              <a:xfrm flipV="1">
                <a:off x="3576" y="1656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465" name="Rectangle 393"/>
              <p:cNvSpPr>
                <a:spLocks noChangeAspect="1" noChangeArrowheads="1"/>
              </p:cNvSpPr>
              <p:nvPr/>
            </p:nvSpPr>
            <p:spPr bwMode="auto">
              <a:xfrm flipV="1">
                <a:off x="3576" y="1584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466" name="Rectangle 394"/>
              <p:cNvSpPr>
                <a:spLocks noChangeAspect="1" noChangeArrowheads="1"/>
              </p:cNvSpPr>
              <p:nvPr/>
            </p:nvSpPr>
            <p:spPr bwMode="auto">
              <a:xfrm flipV="1">
                <a:off x="3648" y="1584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467" name="Rectangle 395"/>
              <p:cNvSpPr>
                <a:spLocks noChangeAspect="1" noChangeArrowheads="1"/>
              </p:cNvSpPr>
              <p:nvPr/>
            </p:nvSpPr>
            <p:spPr bwMode="auto">
              <a:xfrm flipV="1">
                <a:off x="3648" y="151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468" name="Rectangle 396"/>
              <p:cNvSpPr>
                <a:spLocks noChangeAspect="1" noChangeArrowheads="1"/>
              </p:cNvSpPr>
              <p:nvPr/>
            </p:nvSpPr>
            <p:spPr bwMode="auto">
              <a:xfrm flipV="1">
                <a:off x="3648" y="1656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469" name="Rectangle 397"/>
              <p:cNvSpPr>
                <a:spLocks noChangeAspect="1" noChangeArrowheads="1"/>
              </p:cNvSpPr>
              <p:nvPr/>
            </p:nvSpPr>
            <p:spPr bwMode="auto">
              <a:xfrm flipV="1">
                <a:off x="3504" y="151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470" name="Rectangle 398"/>
              <p:cNvSpPr>
                <a:spLocks noChangeAspect="1" noChangeArrowheads="1"/>
              </p:cNvSpPr>
              <p:nvPr/>
            </p:nvSpPr>
            <p:spPr bwMode="auto">
              <a:xfrm flipV="1">
                <a:off x="3576" y="151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grpSp>
            <p:nvGrpSpPr>
              <p:cNvPr id="430471" name="Group 399"/>
              <p:cNvGrpSpPr>
                <a:grpSpLocks noChangeAspect="1"/>
              </p:cNvGrpSpPr>
              <p:nvPr/>
            </p:nvGrpSpPr>
            <p:grpSpPr bwMode="auto">
              <a:xfrm>
                <a:off x="3720" y="1512"/>
                <a:ext cx="216" cy="216"/>
                <a:chOff x="2928" y="2448"/>
                <a:chExt cx="144" cy="144"/>
              </a:xfrm>
            </p:grpSpPr>
            <p:sp>
              <p:nvSpPr>
                <p:cNvPr id="430566" name="Rectangle 40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567" name="Rectangle 40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568" name="Rectangle 40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569" name="Rectangle 40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570" name="Rectangle 40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571" name="Rectangle 40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572" name="Rectangle 40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573" name="Rectangle 40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574" name="Rectangle 40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</p:grpSp>
          <p:grpSp>
            <p:nvGrpSpPr>
              <p:cNvPr id="430472" name="Group 409"/>
              <p:cNvGrpSpPr>
                <a:grpSpLocks noChangeAspect="1"/>
              </p:cNvGrpSpPr>
              <p:nvPr/>
            </p:nvGrpSpPr>
            <p:grpSpPr bwMode="auto">
              <a:xfrm>
                <a:off x="3936" y="1512"/>
                <a:ext cx="216" cy="216"/>
                <a:chOff x="2928" y="2448"/>
                <a:chExt cx="144" cy="144"/>
              </a:xfrm>
            </p:grpSpPr>
            <p:sp>
              <p:nvSpPr>
                <p:cNvPr id="430557" name="Rectangle 41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558" name="Rectangle 41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559" name="Rectangle 41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560" name="Rectangle 41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561" name="Rectangle 41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562" name="Rectangle 41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563" name="Rectangle 41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564" name="Rectangle 41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565" name="Rectangle 41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</p:grpSp>
          <p:sp>
            <p:nvSpPr>
              <p:cNvPr id="430473" name="Rectangle 419"/>
              <p:cNvSpPr>
                <a:spLocks noChangeAspect="1" noChangeArrowheads="1"/>
              </p:cNvSpPr>
              <p:nvPr/>
            </p:nvSpPr>
            <p:spPr bwMode="auto">
              <a:xfrm flipV="1">
                <a:off x="3936" y="1800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474" name="Rectangle 420"/>
              <p:cNvSpPr>
                <a:spLocks noChangeAspect="1" noChangeArrowheads="1"/>
              </p:cNvSpPr>
              <p:nvPr/>
            </p:nvSpPr>
            <p:spPr bwMode="auto">
              <a:xfrm flipV="1">
                <a:off x="4008" y="187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475" name="Rectangle 421"/>
              <p:cNvSpPr>
                <a:spLocks noChangeAspect="1" noChangeArrowheads="1"/>
              </p:cNvSpPr>
              <p:nvPr/>
            </p:nvSpPr>
            <p:spPr bwMode="auto">
              <a:xfrm flipV="1">
                <a:off x="4008" y="1800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476" name="Rectangle 422"/>
              <p:cNvSpPr>
                <a:spLocks noChangeAspect="1" noChangeArrowheads="1"/>
              </p:cNvSpPr>
              <p:nvPr/>
            </p:nvSpPr>
            <p:spPr bwMode="auto">
              <a:xfrm flipV="1">
                <a:off x="4080" y="1800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477" name="Rectangle 423"/>
              <p:cNvSpPr>
                <a:spLocks noChangeAspect="1" noChangeArrowheads="1"/>
              </p:cNvSpPr>
              <p:nvPr/>
            </p:nvSpPr>
            <p:spPr bwMode="auto">
              <a:xfrm flipV="1">
                <a:off x="4080" y="1728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478" name="Rectangle 424"/>
              <p:cNvSpPr>
                <a:spLocks noChangeAspect="1" noChangeArrowheads="1"/>
              </p:cNvSpPr>
              <p:nvPr/>
            </p:nvSpPr>
            <p:spPr bwMode="auto">
              <a:xfrm flipV="1">
                <a:off x="4080" y="187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479" name="Rectangle 425"/>
              <p:cNvSpPr>
                <a:spLocks noChangeAspect="1" noChangeArrowheads="1"/>
              </p:cNvSpPr>
              <p:nvPr/>
            </p:nvSpPr>
            <p:spPr bwMode="auto">
              <a:xfrm flipV="1">
                <a:off x="3936" y="1728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480" name="Rectangle 426"/>
              <p:cNvSpPr>
                <a:spLocks noChangeAspect="1" noChangeArrowheads="1"/>
              </p:cNvSpPr>
              <p:nvPr/>
            </p:nvSpPr>
            <p:spPr bwMode="auto">
              <a:xfrm flipV="1">
                <a:off x="4008" y="1728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481" name="Rectangle 427"/>
              <p:cNvSpPr>
                <a:spLocks noChangeAspect="1" noChangeArrowheads="1"/>
              </p:cNvSpPr>
              <p:nvPr/>
            </p:nvSpPr>
            <p:spPr bwMode="auto">
              <a:xfrm flipV="1">
                <a:off x="3792" y="1800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482" name="Rectangle 428"/>
              <p:cNvSpPr>
                <a:spLocks noChangeAspect="1" noChangeArrowheads="1"/>
              </p:cNvSpPr>
              <p:nvPr/>
            </p:nvSpPr>
            <p:spPr bwMode="auto">
              <a:xfrm flipV="1">
                <a:off x="3864" y="1800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483" name="Rectangle 429"/>
              <p:cNvSpPr>
                <a:spLocks noChangeAspect="1" noChangeArrowheads="1"/>
              </p:cNvSpPr>
              <p:nvPr/>
            </p:nvSpPr>
            <p:spPr bwMode="auto">
              <a:xfrm flipV="1">
                <a:off x="3864" y="1728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484" name="Rectangle 430"/>
              <p:cNvSpPr>
                <a:spLocks noChangeAspect="1" noChangeArrowheads="1"/>
              </p:cNvSpPr>
              <p:nvPr/>
            </p:nvSpPr>
            <p:spPr bwMode="auto">
              <a:xfrm flipV="1">
                <a:off x="3720" y="1728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485" name="Rectangle 431"/>
              <p:cNvSpPr>
                <a:spLocks noChangeAspect="1" noChangeArrowheads="1"/>
              </p:cNvSpPr>
              <p:nvPr/>
            </p:nvSpPr>
            <p:spPr bwMode="auto">
              <a:xfrm flipV="1">
                <a:off x="3792" y="1728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grpSp>
            <p:nvGrpSpPr>
              <p:cNvPr id="430486" name="Group 432"/>
              <p:cNvGrpSpPr>
                <a:grpSpLocks noChangeAspect="1"/>
              </p:cNvGrpSpPr>
              <p:nvPr/>
            </p:nvGrpSpPr>
            <p:grpSpPr bwMode="auto">
              <a:xfrm>
                <a:off x="3288" y="1296"/>
                <a:ext cx="216" cy="216"/>
                <a:chOff x="2928" y="2448"/>
                <a:chExt cx="144" cy="144"/>
              </a:xfrm>
            </p:grpSpPr>
            <p:sp>
              <p:nvSpPr>
                <p:cNvPr id="430548" name="Rectangle 43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549" name="Rectangle 43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550" name="Rectangle 43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551" name="Rectangle 43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552" name="Rectangle 43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553" name="Rectangle 43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554" name="Rectangle 43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555" name="Rectangle 44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556" name="Rectangle 44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</p:grpSp>
          <p:grpSp>
            <p:nvGrpSpPr>
              <p:cNvPr id="430487" name="Group 442"/>
              <p:cNvGrpSpPr>
                <a:grpSpLocks noChangeAspect="1"/>
              </p:cNvGrpSpPr>
              <p:nvPr/>
            </p:nvGrpSpPr>
            <p:grpSpPr bwMode="auto">
              <a:xfrm>
                <a:off x="3504" y="1296"/>
                <a:ext cx="216" cy="216"/>
                <a:chOff x="2928" y="2448"/>
                <a:chExt cx="144" cy="144"/>
              </a:xfrm>
            </p:grpSpPr>
            <p:sp>
              <p:nvSpPr>
                <p:cNvPr id="430539" name="Rectangle 44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540" name="Rectangle 44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541" name="Rectangle 44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542" name="Rectangle 44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543" name="Rectangle 44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544" name="Rectangle 44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545" name="Rectangle 44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546" name="Rectangle 45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547" name="Rectangle 45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</p:grpSp>
          <p:grpSp>
            <p:nvGrpSpPr>
              <p:cNvPr id="430488" name="Group 452"/>
              <p:cNvGrpSpPr>
                <a:grpSpLocks noChangeAspect="1"/>
              </p:cNvGrpSpPr>
              <p:nvPr/>
            </p:nvGrpSpPr>
            <p:grpSpPr bwMode="auto">
              <a:xfrm>
                <a:off x="3720" y="1296"/>
                <a:ext cx="216" cy="216"/>
                <a:chOff x="2928" y="2448"/>
                <a:chExt cx="144" cy="144"/>
              </a:xfrm>
            </p:grpSpPr>
            <p:sp>
              <p:nvSpPr>
                <p:cNvPr id="430530" name="Rectangle 45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531" name="Rectangle 45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532" name="Rectangle 45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533" name="Rectangle 45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534" name="Rectangle 45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535" name="Rectangle 45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536" name="Rectangle 45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537" name="Rectangle 46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538" name="Rectangle 46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</p:grpSp>
          <p:grpSp>
            <p:nvGrpSpPr>
              <p:cNvPr id="430489" name="Group 462"/>
              <p:cNvGrpSpPr>
                <a:grpSpLocks noChangeAspect="1"/>
              </p:cNvGrpSpPr>
              <p:nvPr/>
            </p:nvGrpSpPr>
            <p:grpSpPr bwMode="auto">
              <a:xfrm>
                <a:off x="3936" y="1296"/>
                <a:ext cx="216" cy="216"/>
                <a:chOff x="2928" y="2448"/>
                <a:chExt cx="144" cy="144"/>
              </a:xfrm>
            </p:grpSpPr>
            <p:sp>
              <p:nvSpPr>
                <p:cNvPr id="430521" name="Rectangle 46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522" name="Rectangle 46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523" name="Rectangle 46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524" name="Rectangle 46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525" name="Rectangle 46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526" name="Rectangle 46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527" name="Rectangle 46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528" name="Rectangle 47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529" name="Rectangle 47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</p:grpSp>
          <p:grpSp>
            <p:nvGrpSpPr>
              <p:cNvPr id="430490" name="Group 472"/>
              <p:cNvGrpSpPr>
                <a:grpSpLocks noChangeAspect="1"/>
              </p:cNvGrpSpPr>
              <p:nvPr/>
            </p:nvGrpSpPr>
            <p:grpSpPr bwMode="auto">
              <a:xfrm>
                <a:off x="4152" y="1296"/>
                <a:ext cx="216" cy="216"/>
                <a:chOff x="2928" y="2448"/>
                <a:chExt cx="144" cy="144"/>
              </a:xfrm>
            </p:grpSpPr>
            <p:sp>
              <p:nvSpPr>
                <p:cNvPr id="430512" name="Rectangle 47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513" name="Rectangle 47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514" name="Rectangle 47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515" name="Rectangle 47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516" name="Rectangle 47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517" name="Rectangle 47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518" name="Rectangle 47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519" name="Rectangle 48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520" name="Rectangle 48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</p:grpSp>
          <p:grpSp>
            <p:nvGrpSpPr>
              <p:cNvPr id="430491" name="Group 482"/>
              <p:cNvGrpSpPr>
                <a:grpSpLocks noChangeAspect="1"/>
              </p:cNvGrpSpPr>
              <p:nvPr/>
            </p:nvGrpSpPr>
            <p:grpSpPr bwMode="auto">
              <a:xfrm>
                <a:off x="4152" y="1512"/>
                <a:ext cx="216" cy="216"/>
                <a:chOff x="2928" y="2448"/>
                <a:chExt cx="144" cy="144"/>
              </a:xfrm>
            </p:grpSpPr>
            <p:sp>
              <p:nvSpPr>
                <p:cNvPr id="430503" name="Rectangle 48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504" name="Rectangle 48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505" name="Rectangle 48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506" name="Rectangle 48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507" name="Rectangle 48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508" name="Rectangle 48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509" name="Rectangle 48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510" name="Rectangle 49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511" name="Rectangle 49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</p:grpSp>
          <p:grpSp>
            <p:nvGrpSpPr>
              <p:cNvPr id="430492" name="Group 492"/>
              <p:cNvGrpSpPr>
                <a:grpSpLocks noChangeAspect="1"/>
              </p:cNvGrpSpPr>
              <p:nvPr/>
            </p:nvGrpSpPr>
            <p:grpSpPr bwMode="auto">
              <a:xfrm>
                <a:off x="4152" y="1728"/>
                <a:ext cx="216" cy="216"/>
                <a:chOff x="2928" y="2448"/>
                <a:chExt cx="144" cy="144"/>
              </a:xfrm>
            </p:grpSpPr>
            <p:sp>
              <p:nvSpPr>
                <p:cNvPr id="430494" name="Rectangle 49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495" name="Rectangle 49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496" name="Rectangle 49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497" name="Rectangle 49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498" name="Rectangle 49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499" name="Rectangle 49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500" name="Rectangle 49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501" name="Rectangle 50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502" name="Rectangle 50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</p:grpSp>
          <p:sp>
            <p:nvSpPr>
              <p:cNvPr id="430493" name="Rectangle 502"/>
              <p:cNvSpPr>
                <a:spLocks noChangeAspect="1" noChangeArrowheads="1"/>
              </p:cNvSpPr>
              <p:nvPr/>
            </p:nvSpPr>
            <p:spPr bwMode="auto">
              <a:xfrm flipV="1">
                <a:off x="3792" y="1800"/>
                <a:ext cx="72" cy="72"/>
              </a:xfrm>
              <a:prstGeom prst="rect">
                <a:avLst/>
              </a:prstGeom>
              <a:solidFill>
                <a:srgbClr val="11B119"/>
              </a:solidFill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</p:grpSp>
        <p:grpSp>
          <p:nvGrpSpPr>
            <p:cNvPr id="430100" name="Group 503"/>
            <p:cNvGrpSpPr>
              <a:grpSpLocks noChangeAspect="1"/>
            </p:cNvGrpSpPr>
            <p:nvPr/>
          </p:nvGrpSpPr>
          <p:grpSpPr bwMode="auto">
            <a:xfrm>
              <a:off x="1584" y="1882"/>
              <a:ext cx="432" cy="262"/>
              <a:chOff x="3288" y="1296"/>
              <a:chExt cx="1080" cy="648"/>
            </a:xfrm>
          </p:grpSpPr>
          <p:sp>
            <p:nvSpPr>
              <p:cNvPr id="430339" name="Rectangle 504"/>
              <p:cNvSpPr>
                <a:spLocks noChangeAspect="1" noChangeArrowheads="1"/>
              </p:cNvSpPr>
              <p:nvPr/>
            </p:nvSpPr>
            <p:spPr bwMode="auto">
              <a:xfrm flipV="1">
                <a:off x="3288" y="1584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340" name="Rectangle 505"/>
              <p:cNvSpPr>
                <a:spLocks noChangeAspect="1" noChangeArrowheads="1"/>
              </p:cNvSpPr>
              <p:nvPr/>
            </p:nvSpPr>
            <p:spPr bwMode="auto">
              <a:xfrm flipV="1">
                <a:off x="3360" y="1584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341" name="Rectangle 506"/>
              <p:cNvSpPr>
                <a:spLocks noChangeAspect="1" noChangeArrowheads="1"/>
              </p:cNvSpPr>
              <p:nvPr/>
            </p:nvSpPr>
            <p:spPr bwMode="auto">
              <a:xfrm flipV="1">
                <a:off x="3432" y="1584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342" name="Rectangle 507"/>
              <p:cNvSpPr>
                <a:spLocks noChangeAspect="1" noChangeArrowheads="1"/>
              </p:cNvSpPr>
              <p:nvPr/>
            </p:nvSpPr>
            <p:spPr bwMode="auto">
              <a:xfrm flipV="1">
                <a:off x="3432" y="151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343" name="Rectangle 508"/>
              <p:cNvSpPr>
                <a:spLocks noChangeAspect="1" noChangeArrowheads="1"/>
              </p:cNvSpPr>
              <p:nvPr/>
            </p:nvSpPr>
            <p:spPr bwMode="auto">
              <a:xfrm flipV="1">
                <a:off x="3288" y="151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344" name="Rectangle 509"/>
              <p:cNvSpPr>
                <a:spLocks noChangeAspect="1" noChangeArrowheads="1"/>
              </p:cNvSpPr>
              <p:nvPr/>
            </p:nvSpPr>
            <p:spPr bwMode="auto">
              <a:xfrm flipV="1">
                <a:off x="3360" y="151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345" name="Rectangle 510"/>
              <p:cNvSpPr>
                <a:spLocks noChangeAspect="1" noChangeArrowheads="1"/>
              </p:cNvSpPr>
              <p:nvPr/>
            </p:nvSpPr>
            <p:spPr bwMode="auto">
              <a:xfrm flipV="1">
                <a:off x="3504" y="1584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346" name="Rectangle 511"/>
              <p:cNvSpPr>
                <a:spLocks noChangeAspect="1" noChangeArrowheads="1"/>
              </p:cNvSpPr>
              <p:nvPr/>
            </p:nvSpPr>
            <p:spPr bwMode="auto">
              <a:xfrm flipV="1">
                <a:off x="3576" y="1656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347" name="Rectangle 512"/>
              <p:cNvSpPr>
                <a:spLocks noChangeAspect="1" noChangeArrowheads="1"/>
              </p:cNvSpPr>
              <p:nvPr/>
            </p:nvSpPr>
            <p:spPr bwMode="auto">
              <a:xfrm flipV="1">
                <a:off x="3576" y="1584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348" name="Rectangle 513"/>
              <p:cNvSpPr>
                <a:spLocks noChangeAspect="1" noChangeArrowheads="1"/>
              </p:cNvSpPr>
              <p:nvPr/>
            </p:nvSpPr>
            <p:spPr bwMode="auto">
              <a:xfrm flipV="1">
                <a:off x="3648" y="1584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349" name="Rectangle 514"/>
              <p:cNvSpPr>
                <a:spLocks noChangeAspect="1" noChangeArrowheads="1"/>
              </p:cNvSpPr>
              <p:nvPr/>
            </p:nvSpPr>
            <p:spPr bwMode="auto">
              <a:xfrm flipV="1">
                <a:off x="3648" y="151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350" name="Rectangle 515"/>
              <p:cNvSpPr>
                <a:spLocks noChangeAspect="1" noChangeArrowheads="1"/>
              </p:cNvSpPr>
              <p:nvPr/>
            </p:nvSpPr>
            <p:spPr bwMode="auto">
              <a:xfrm flipV="1">
                <a:off x="3648" y="1656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351" name="Rectangle 516"/>
              <p:cNvSpPr>
                <a:spLocks noChangeAspect="1" noChangeArrowheads="1"/>
              </p:cNvSpPr>
              <p:nvPr/>
            </p:nvSpPr>
            <p:spPr bwMode="auto">
              <a:xfrm flipV="1">
                <a:off x="3504" y="151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352" name="Rectangle 517"/>
              <p:cNvSpPr>
                <a:spLocks noChangeAspect="1" noChangeArrowheads="1"/>
              </p:cNvSpPr>
              <p:nvPr/>
            </p:nvSpPr>
            <p:spPr bwMode="auto">
              <a:xfrm flipV="1">
                <a:off x="3576" y="151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grpSp>
            <p:nvGrpSpPr>
              <p:cNvPr id="430353" name="Group 518"/>
              <p:cNvGrpSpPr>
                <a:grpSpLocks noChangeAspect="1"/>
              </p:cNvGrpSpPr>
              <p:nvPr/>
            </p:nvGrpSpPr>
            <p:grpSpPr bwMode="auto">
              <a:xfrm>
                <a:off x="3720" y="1512"/>
                <a:ext cx="216" cy="216"/>
                <a:chOff x="2928" y="2448"/>
                <a:chExt cx="144" cy="144"/>
              </a:xfrm>
            </p:grpSpPr>
            <p:sp>
              <p:nvSpPr>
                <p:cNvPr id="430448" name="Rectangle 51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449" name="Rectangle 52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450" name="Rectangle 52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451" name="Rectangle 52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452" name="Rectangle 52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453" name="Rectangle 52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454" name="Rectangle 52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455" name="Rectangle 52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456" name="Rectangle 52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</p:grpSp>
          <p:grpSp>
            <p:nvGrpSpPr>
              <p:cNvPr id="430354" name="Group 528"/>
              <p:cNvGrpSpPr>
                <a:grpSpLocks noChangeAspect="1"/>
              </p:cNvGrpSpPr>
              <p:nvPr/>
            </p:nvGrpSpPr>
            <p:grpSpPr bwMode="auto">
              <a:xfrm>
                <a:off x="3936" y="1512"/>
                <a:ext cx="216" cy="216"/>
                <a:chOff x="2928" y="2448"/>
                <a:chExt cx="144" cy="144"/>
              </a:xfrm>
            </p:grpSpPr>
            <p:sp>
              <p:nvSpPr>
                <p:cNvPr id="430439" name="Rectangle 52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440" name="Rectangle 53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441" name="Rectangle 53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442" name="Rectangle 53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443" name="Rectangle 53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444" name="Rectangle 53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445" name="Rectangle 53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446" name="Rectangle 53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447" name="Rectangle 53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</p:grpSp>
          <p:sp>
            <p:nvSpPr>
              <p:cNvPr id="430355" name="Rectangle 538"/>
              <p:cNvSpPr>
                <a:spLocks noChangeAspect="1" noChangeArrowheads="1"/>
              </p:cNvSpPr>
              <p:nvPr/>
            </p:nvSpPr>
            <p:spPr bwMode="auto">
              <a:xfrm flipV="1">
                <a:off x="3936" y="1800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356" name="Rectangle 539"/>
              <p:cNvSpPr>
                <a:spLocks noChangeAspect="1" noChangeArrowheads="1"/>
              </p:cNvSpPr>
              <p:nvPr/>
            </p:nvSpPr>
            <p:spPr bwMode="auto">
              <a:xfrm flipV="1">
                <a:off x="4008" y="187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357" name="Rectangle 540"/>
              <p:cNvSpPr>
                <a:spLocks noChangeAspect="1" noChangeArrowheads="1"/>
              </p:cNvSpPr>
              <p:nvPr/>
            </p:nvSpPr>
            <p:spPr bwMode="auto">
              <a:xfrm flipV="1">
                <a:off x="4008" y="1800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358" name="Rectangle 541"/>
              <p:cNvSpPr>
                <a:spLocks noChangeAspect="1" noChangeArrowheads="1"/>
              </p:cNvSpPr>
              <p:nvPr/>
            </p:nvSpPr>
            <p:spPr bwMode="auto">
              <a:xfrm flipV="1">
                <a:off x="4080" y="1800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359" name="Rectangle 542"/>
              <p:cNvSpPr>
                <a:spLocks noChangeAspect="1" noChangeArrowheads="1"/>
              </p:cNvSpPr>
              <p:nvPr/>
            </p:nvSpPr>
            <p:spPr bwMode="auto">
              <a:xfrm flipV="1">
                <a:off x="4080" y="1728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360" name="Rectangle 543"/>
              <p:cNvSpPr>
                <a:spLocks noChangeAspect="1" noChangeArrowheads="1"/>
              </p:cNvSpPr>
              <p:nvPr/>
            </p:nvSpPr>
            <p:spPr bwMode="auto">
              <a:xfrm flipV="1">
                <a:off x="4080" y="187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361" name="Rectangle 544"/>
              <p:cNvSpPr>
                <a:spLocks noChangeAspect="1" noChangeArrowheads="1"/>
              </p:cNvSpPr>
              <p:nvPr/>
            </p:nvSpPr>
            <p:spPr bwMode="auto">
              <a:xfrm flipV="1">
                <a:off x="3936" y="1728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362" name="Rectangle 545"/>
              <p:cNvSpPr>
                <a:spLocks noChangeAspect="1" noChangeArrowheads="1"/>
              </p:cNvSpPr>
              <p:nvPr/>
            </p:nvSpPr>
            <p:spPr bwMode="auto">
              <a:xfrm flipV="1">
                <a:off x="4008" y="1728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363" name="Rectangle 546"/>
              <p:cNvSpPr>
                <a:spLocks noChangeAspect="1" noChangeArrowheads="1"/>
              </p:cNvSpPr>
              <p:nvPr/>
            </p:nvSpPr>
            <p:spPr bwMode="auto">
              <a:xfrm flipV="1">
                <a:off x="3792" y="1800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364" name="Rectangle 547"/>
              <p:cNvSpPr>
                <a:spLocks noChangeAspect="1" noChangeArrowheads="1"/>
              </p:cNvSpPr>
              <p:nvPr/>
            </p:nvSpPr>
            <p:spPr bwMode="auto">
              <a:xfrm flipV="1">
                <a:off x="3864" y="1800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365" name="Rectangle 548"/>
              <p:cNvSpPr>
                <a:spLocks noChangeAspect="1" noChangeArrowheads="1"/>
              </p:cNvSpPr>
              <p:nvPr/>
            </p:nvSpPr>
            <p:spPr bwMode="auto">
              <a:xfrm flipV="1">
                <a:off x="3864" y="1728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366" name="Rectangle 549"/>
              <p:cNvSpPr>
                <a:spLocks noChangeAspect="1" noChangeArrowheads="1"/>
              </p:cNvSpPr>
              <p:nvPr/>
            </p:nvSpPr>
            <p:spPr bwMode="auto">
              <a:xfrm flipV="1">
                <a:off x="3720" y="1728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367" name="Rectangle 550"/>
              <p:cNvSpPr>
                <a:spLocks noChangeAspect="1" noChangeArrowheads="1"/>
              </p:cNvSpPr>
              <p:nvPr/>
            </p:nvSpPr>
            <p:spPr bwMode="auto">
              <a:xfrm flipV="1">
                <a:off x="3792" y="1728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grpSp>
            <p:nvGrpSpPr>
              <p:cNvPr id="430368" name="Group 551"/>
              <p:cNvGrpSpPr>
                <a:grpSpLocks noChangeAspect="1"/>
              </p:cNvGrpSpPr>
              <p:nvPr/>
            </p:nvGrpSpPr>
            <p:grpSpPr bwMode="auto">
              <a:xfrm>
                <a:off x="3288" y="1296"/>
                <a:ext cx="216" cy="216"/>
                <a:chOff x="2928" y="2448"/>
                <a:chExt cx="144" cy="144"/>
              </a:xfrm>
            </p:grpSpPr>
            <p:sp>
              <p:nvSpPr>
                <p:cNvPr id="430430" name="Rectangle 55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431" name="Rectangle 55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432" name="Rectangle 55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433" name="Rectangle 55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434" name="Rectangle 55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435" name="Rectangle 55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436" name="Rectangle 55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437" name="Rectangle 55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438" name="Rectangle 56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</p:grpSp>
          <p:grpSp>
            <p:nvGrpSpPr>
              <p:cNvPr id="430369" name="Group 561"/>
              <p:cNvGrpSpPr>
                <a:grpSpLocks noChangeAspect="1"/>
              </p:cNvGrpSpPr>
              <p:nvPr/>
            </p:nvGrpSpPr>
            <p:grpSpPr bwMode="auto">
              <a:xfrm>
                <a:off x="3504" y="1296"/>
                <a:ext cx="216" cy="216"/>
                <a:chOff x="2928" y="2448"/>
                <a:chExt cx="144" cy="144"/>
              </a:xfrm>
            </p:grpSpPr>
            <p:sp>
              <p:nvSpPr>
                <p:cNvPr id="430421" name="Rectangle 56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422" name="Rectangle 56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423" name="Rectangle 56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424" name="Rectangle 56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425" name="Rectangle 56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426" name="Rectangle 56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427" name="Rectangle 56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428" name="Rectangle 56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429" name="Rectangle 57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</p:grpSp>
          <p:grpSp>
            <p:nvGrpSpPr>
              <p:cNvPr id="430370" name="Group 571"/>
              <p:cNvGrpSpPr>
                <a:grpSpLocks noChangeAspect="1"/>
              </p:cNvGrpSpPr>
              <p:nvPr/>
            </p:nvGrpSpPr>
            <p:grpSpPr bwMode="auto">
              <a:xfrm>
                <a:off x="3720" y="1296"/>
                <a:ext cx="216" cy="216"/>
                <a:chOff x="2928" y="2448"/>
                <a:chExt cx="144" cy="144"/>
              </a:xfrm>
            </p:grpSpPr>
            <p:sp>
              <p:nvSpPr>
                <p:cNvPr id="430412" name="Rectangle 57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413" name="Rectangle 57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414" name="Rectangle 57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415" name="Rectangle 57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416" name="Rectangle 57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417" name="Rectangle 57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418" name="Rectangle 57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419" name="Rectangle 57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420" name="Rectangle 58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</p:grpSp>
          <p:grpSp>
            <p:nvGrpSpPr>
              <p:cNvPr id="430371" name="Group 581"/>
              <p:cNvGrpSpPr>
                <a:grpSpLocks noChangeAspect="1"/>
              </p:cNvGrpSpPr>
              <p:nvPr/>
            </p:nvGrpSpPr>
            <p:grpSpPr bwMode="auto">
              <a:xfrm>
                <a:off x="3936" y="1296"/>
                <a:ext cx="216" cy="216"/>
                <a:chOff x="2928" y="2448"/>
                <a:chExt cx="144" cy="144"/>
              </a:xfrm>
            </p:grpSpPr>
            <p:sp>
              <p:nvSpPr>
                <p:cNvPr id="430403" name="Rectangle 58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404" name="Rectangle 58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405" name="Rectangle 58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406" name="Rectangle 58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407" name="Rectangle 58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408" name="Rectangle 58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409" name="Rectangle 58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410" name="Rectangle 58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411" name="Rectangle 59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</p:grpSp>
          <p:grpSp>
            <p:nvGrpSpPr>
              <p:cNvPr id="430372" name="Group 591"/>
              <p:cNvGrpSpPr>
                <a:grpSpLocks noChangeAspect="1"/>
              </p:cNvGrpSpPr>
              <p:nvPr/>
            </p:nvGrpSpPr>
            <p:grpSpPr bwMode="auto">
              <a:xfrm>
                <a:off x="4152" y="1296"/>
                <a:ext cx="216" cy="216"/>
                <a:chOff x="2928" y="2448"/>
                <a:chExt cx="144" cy="144"/>
              </a:xfrm>
            </p:grpSpPr>
            <p:sp>
              <p:nvSpPr>
                <p:cNvPr id="430394" name="Rectangle 59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395" name="Rectangle 59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396" name="Rectangle 59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397" name="Rectangle 59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398" name="Rectangle 59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399" name="Rectangle 59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400" name="Rectangle 59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401" name="Rectangle 59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402" name="Rectangle 60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</p:grpSp>
          <p:grpSp>
            <p:nvGrpSpPr>
              <p:cNvPr id="430373" name="Group 601"/>
              <p:cNvGrpSpPr>
                <a:grpSpLocks noChangeAspect="1"/>
              </p:cNvGrpSpPr>
              <p:nvPr/>
            </p:nvGrpSpPr>
            <p:grpSpPr bwMode="auto">
              <a:xfrm>
                <a:off x="4152" y="1512"/>
                <a:ext cx="216" cy="216"/>
                <a:chOff x="2928" y="2448"/>
                <a:chExt cx="144" cy="144"/>
              </a:xfrm>
            </p:grpSpPr>
            <p:sp>
              <p:nvSpPr>
                <p:cNvPr id="430385" name="Rectangle 60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386" name="Rectangle 60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387" name="Rectangle 60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388" name="Rectangle 60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389" name="Rectangle 60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390" name="Rectangle 60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391" name="Rectangle 60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392" name="Rectangle 60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393" name="Rectangle 61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</p:grpSp>
          <p:grpSp>
            <p:nvGrpSpPr>
              <p:cNvPr id="430374" name="Group 611"/>
              <p:cNvGrpSpPr>
                <a:grpSpLocks noChangeAspect="1"/>
              </p:cNvGrpSpPr>
              <p:nvPr/>
            </p:nvGrpSpPr>
            <p:grpSpPr bwMode="auto">
              <a:xfrm>
                <a:off x="4152" y="1728"/>
                <a:ext cx="216" cy="216"/>
                <a:chOff x="2928" y="2448"/>
                <a:chExt cx="144" cy="144"/>
              </a:xfrm>
            </p:grpSpPr>
            <p:sp>
              <p:nvSpPr>
                <p:cNvPr id="430376" name="Rectangle 61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377" name="Rectangle 61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378" name="Rectangle 61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379" name="Rectangle 61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380" name="Rectangle 61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381" name="Rectangle 61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382" name="Rectangle 61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383" name="Rectangle 61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384" name="Rectangle 62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</p:grpSp>
          <p:sp>
            <p:nvSpPr>
              <p:cNvPr id="430375" name="Rectangle 621"/>
              <p:cNvSpPr>
                <a:spLocks noChangeAspect="1" noChangeArrowheads="1"/>
              </p:cNvSpPr>
              <p:nvPr/>
            </p:nvSpPr>
            <p:spPr bwMode="auto">
              <a:xfrm flipV="1">
                <a:off x="3792" y="1800"/>
                <a:ext cx="72" cy="72"/>
              </a:xfrm>
              <a:prstGeom prst="rect">
                <a:avLst/>
              </a:prstGeom>
              <a:solidFill>
                <a:srgbClr val="11B119"/>
              </a:solidFill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</p:grpSp>
        <p:grpSp>
          <p:nvGrpSpPr>
            <p:cNvPr id="430101" name="Group 622"/>
            <p:cNvGrpSpPr>
              <a:grpSpLocks noChangeAspect="1"/>
            </p:cNvGrpSpPr>
            <p:nvPr/>
          </p:nvGrpSpPr>
          <p:grpSpPr bwMode="auto">
            <a:xfrm>
              <a:off x="1320" y="1277"/>
              <a:ext cx="432" cy="262"/>
              <a:chOff x="3288" y="1296"/>
              <a:chExt cx="1080" cy="648"/>
            </a:xfrm>
          </p:grpSpPr>
          <p:sp>
            <p:nvSpPr>
              <p:cNvPr id="430221" name="Rectangle 623"/>
              <p:cNvSpPr>
                <a:spLocks noChangeAspect="1" noChangeArrowheads="1"/>
              </p:cNvSpPr>
              <p:nvPr/>
            </p:nvSpPr>
            <p:spPr bwMode="auto">
              <a:xfrm flipV="1">
                <a:off x="3288" y="1584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222" name="Rectangle 624"/>
              <p:cNvSpPr>
                <a:spLocks noChangeAspect="1" noChangeArrowheads="1"/>
              </p:cNvSpPr>
              <p:nvPr/>
            </p:nvSpPr>
            <p:spPr bwMode="auto">
              <a:xfrm flipV="1">
                <a:off x="3360" y="1584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223" name="Rectangle 625"/>
              <p:cNvSpPr>
                <a:spLocks noChangeAspect="1" noChangeArrowheads="1"/>
              </p:cNvSpPr>
              <p:nvPr/>
            </p:nvSpPr>
            <p:spPr bwMode="auto">
              <a:xfrm flipV="1">
                <a:off x="3432" y="1584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224" name="Rectangle 626"/>
              <p:cNvSpPr>
                <a:spLocks noChangeAspect="1" noChangeArrowheads="1"/>
              </p:cNvSpPr>
              <p:nvPr/>
            </p:nvSpPr>
            <p:spPr bwMode="auto">
              <a:xfrm flipV="1">
                <a:off x="3432" y="151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225" name="Rectangle 627"/>
              <p:cNvSpPr>
                <a:spLocks noChangeAspect="1" noChangeArrowheads="1"/>
              </p:cNvSpPr>
              <p:nvPr/>
            </p:nvSpPr>
            <p:spPr bwMode="auto">
              <a:xfrm flipV="1">
                <a:off x="3288" y="151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226" name="Rectangle 628"/>
              <p:cNvSpPr>
                <a:spLocks noChangeAspect="1" noChangeArrowheads="1"/>
              </p:cNvSpPr>
              <p:nvPr/>
            </p:nvSpPr>
            <p:spPr bwMode="auto">
              <a:xfrm flipV="1">
                <a:off x="3360" y="151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227" name="Rectangle 629"/>
              <p:cNvSpPr>
                <a:spLocks noChangeAspect="1" noChangeArrowheads="1"/>
              </p:cNvSpPr>
              <p:nvPr/>
            </p:nvSpPr>
            <p:spPr bwMode="auto">
              <a:xfrm flipV="1">
                <a:off x="3504" y="1584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228" name="Rectangle 630"/>
              <p:cNvSpPr>
                <a:spLocks noChangeAspect="1" noChangeArrowheads="1"/>
              </p:cNvSpPr>
              <p:nvPr/>
            </p:nvSpPr>
            <p:spPr bwMode="auto">
              <a:xfrm flipV="1">
                <a:off x="3576" y="1656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229" name="Rectangle 631"/>
              <p:cNvSpPr>
                <a:spLocks noChangeAspect="1" noChangeArrowheads="1"/>
              </p:cNvSpPr>
              <p:nvPr/>
            </p:nvSpPr>
            <p:spPr bwMode="auto">
              <a:xfrm flipV="1">
                <a:off x="3576" y="1584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230" name="Rectangle 632"/>
              <p:cNvSpPr>
                <a:spLocks noChangeAspect="1" noChangeArrowheads="1"/>
              </p:cNvSpPr>
              <p:nvPr/>
            </p:nvSpPr>
            <p:spPr bwMode="auto">
              <a:xfrm flipV="1">
                <a:off x="3648" y="1584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231" name="Rectangle 633"/>
              <p:cNvSpPr>
                <a:spLocks noChangeAspect="1" noChangeArrowheads="1"/>
              </p:cNvSpPr>
              <p:nvPr/>
            </p:nvSpPr>
            <p:spPr bwMode="auto">
              <a:xfrm flipV="1">
                <a:off x="3648" y="151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232" name="Rectangle 634"/>
              <p:cNvSpPr>
                <a:spLocks noChangeAspect="1" noChangeArrowheads="1"/>
              </p:cNvSpPr>
              <p:nvPr/>
            </p:nvSpPr>
            <p:spPr bwMode="auto">
              <a:xfrm flipV="1">
                <a:off x="3648" y="1656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233" name="Rectangle 635"/>
              <p:cNvSpPr>
                <a:spLocks noChangeAspect="1" noChangeArrowheads="1"/>
              </p:cNvSpPr>
              <p:nvPr/>
            </p:nvSpPr>
            <p:spPr bwMode="auto">
              <a:xfrm flipV="1">
                <a:off x="3504" y="151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234" name="Rectangle 636"/>
              <p:cNvSpPr>
                <a:spLocks noChangeAspect="1" noChangeArrowheads="1"/>
              </p:cNvSpPr>
              <p:nvPr/>
            </p:nvSpPr>
            <p:spPr bwMode="auto">
              <a:xfrm flipV="1">
                <a:off x="3576" y="151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grpSp>
            <p:nvGrpSpPr>
              <p:cNvPr id="430235" name="Group 637"/>
              <p:cNvGrpSpPr>
                <a:grpSpLocks noChangeAspect="1"/>
              </p:cNvGrpSpPr>
              <p:nvPr/>
            </p:nvGrpSpPr>
            <p:grpSpPr bwMode="auto">
              <a:xfrm>
                <a:off x="3720" y="1512"/>
                <a:ext cx="216" cy="216"/>
                <a:chOff x="2928" y="2448"/>
                <a:chExt cx="144" cy="144"/>
              </a:xfrm>
            </p:grpSpPr>
            <p:sp>
              <p:nvSpPr>
                <p:cNvPr id="430330" name="Rectangle 63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331" name="Rectangle 63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332" name="Rectangle 64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333" name="Rectangle 64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334" name="Rectangle 64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335" name="Rectangle 64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336" name="Rectangle 64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337" name="Rectangle 64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338" name="Rectangle 64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</p:grpSp>
          <p:grpSp>
            <p:nvGrpSpPr>
              <p:cNvPr id="430236" name="Group 647"/>
              <p:cNvGrpSpPr>
                <a:grpSpLocks noChangeAspect="1"/>
              </p:cNvGrpSpPr>
              <p:nvPr/>
            </p:nvGrpSpPr>
            <p:grpSpPr bwMode="auto">
              <a:xfrm>
                <a:off x="3936" y="1512"/>
                <a:ext cx="216" cy="216"/>
                <a:chOff x="2928" y="2448"/>
                <a:chExt cx="144" cy="144"/>
              </a:xfrm>
            </p:grpSpPr>
            <p:sp>
              <p:nvSpPr>
                <p:cNvPr id="430321" name="Rectangle 64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322" name="Rectangle 64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323" name="Rectangle 65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324" name="Rectangle 65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325" name="Rectangle 65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326" name="Rectangle 65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327" name="Rectangle 65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328" name="Rectangle 65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329" name="Rectangle 65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</p:grpSp>
          <p:sp>
            <p:nvSpPr>
              <p:cNvPr id="430237" name="Rectangle 657"/>
              <p:cNvSpPr>
                <a:spLocks noChangeAspect="1" noChangeArrowheads="1"/>
              </p:cNvSpPr>
              <p:nvPr/>
            </p:nvSpPr>
            <p:spPr bwMode="auto">
              <a:xfrm flipV="1">
                <a:off x="3936" y="1800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238" name="Rectangle 658"/>
              <p:cNvSpPr>
                <a:spLocks noChangeAspect="1" noChangeArrowheads="1"/>
              </p:cNvSpPr>
              <p:nvPr/>
            </p:nvSpPr>
            <p:spPr bwMode="auto">
              <a:xfrm flipV="1">
                <a:off x="4008" y="187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239" name="Rectangle 659"/>
              <p:cNvSpPr>
                <a:spLocks noChangeAspect="1" noChangeArrowheads="1"/>
              </p:cNvSpPr>
              <p:nvPr/>
            </p:nvSpPr>
            <p:spPr bwMode="auto">
              <a:xfrm flipV="1">
                <a:off x="4008" y="1800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240" name="Rectangle 660"/>
              <p:cNvSpPr>
                <a:spLocks noChangeAspect="1" noChangeArrowheads="1"/>
              </p:cNvSpPr>
              <p:nvPr/>
            </p:nvSpPr>
            <p:spPr bwMode="auto">
              <a:xfrm flipV="1">
                <a:off x="4080" y="1800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241" name="Rectangle 661"/>
              <p:cNvSpPr>
                <a:spLocks noChangeAspect="1" noChangeArrowheads="1"/>
              </p:cNvSpPr>
              <p:nvPr/>
            </p:nvSpPr>
            <p:spPr bwMode="auto">
              <a:xfrm flipV="1">
                <a:off x="4080" y="1728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242" name="Rectangle 662"/>
              <p:cNvSpPr>
                <a:spLocks noChangeAspect="1" noChangeArrowheads="1"/>
              </p:cNvSpPr>
              <p:nvPr/>
            </p:nvSpPr>
            <p:spPr bwMode="auto">
              <a:xfrm flipV="1">
                <a:off x="4080" y="187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243" name="Rectangle 663"/>
              <p:cNvSpPr>
                <a:spLocks noChangeAspect="1" noChangeArrowheads="1"/>
              </p:cNvSpPr>
              <p:nvPr/>
            </p:nvSpPr>
            <p:spPr bwMode="auto">
              <a:xfrm flipV="1">
                <a:off x="3936" y="1728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244" name="Rectangle 664"/>
              <p:cNvSpPr>
                <a:spLocks noChangeAspect="1" noChangeArrowheads="1"/>
              </p:cNvSpPr>
              <p:nvPr/>
            </p:nvSpPr>
            <p:spPr bwMode="auto">
              <a:xfrm flipV="1">
                <a:off x="4008" y="1728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245" name="Rectangle 665"/>
              <p:cNvSpPr>
                <a:spLocks noChangeAspect="1" noChangeArrowheads="1"/>
              </p:cNvSpPr>
              <p:nvPr/>
            </p:nvSpPr>
            <p:spPr bwMode="auto">
              <a:xfrm flipV="1">
                <a:off x="3792" y="1800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246" name="Rectangle 666"/>
              <p:cNvSpPr>
                <a:spLocks noChangeAspect="1" noChangeArrowheads="1"/>
              </p:cNvSpPr>
              <p:nvPr/>
            </p:nvSpPr>
            <p:spPr bwMode="auto">
              <a:xfrm flipV="1">
                <a:off x="3864" y="1800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247" name="Rectangle 667"/>
              <p:cNvSpPr>
                <a:spLocks noChangeAspect="1" noChangeArrowheads="1"/>
              </p:cNvSpPr>
              <p:nvPr/>
            </p:nvSpPr>
            <p:spPr bwMode="auto">
              <a:xfrm flipV="1">
                <a:off x="3864" y="1728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248" name="Rectangle 668"/>
              <p:cNvSpPr>
                <a:spLocks noChangeAspect="1" noChangeArrowheads="1"/>
              </p:cNvSpPr>
              <p:nvPr/>
            </p:nvSpPr>
            <p:spPr bwMode="auto">
              <a:xfrm flipV="1">
                <a:off x="3720" y="1728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249" name="Rectangle 669"/>
              <p:cNvSpPr>
                <a:spLocks noChangeAspect="1" noChangeArrowheads="1"/>
              </p:cNvSpPr>
              <p:nvPr/>
            </p:nvSpPr>
            <p:spPr bwMode="auto">
              <a:xfrm flipV="1">
                <a:off x="3792" y="1728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grpSp>
            <p:nvGrpSpPr>
              <p:cNvPr id="430250" name="Group 670"/>
              <p:cNvGrpSpPr>
                <a:grpSpLocks noChangeAspect="1"/>
              </p:cNvGrpSpPr>
              <p:nvPr/>
            </p:nvGrpSpPr>
            <p:grpSpPr bwMode="auto">
              <a:xfrm>
                <a:off x="3288" y="1296"/>
                <a:ext cx="216" cy="216"/>
                <a:chOff x="2928" y="2448"/>
                <a:chExt cx="144" cy="144"/>
              </a:xfrm>
            </p:grpSpPr>
            <p:sp>
              <p:nvSpPr>
                <p:cNvPr id="430312" name="Rectangle 67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313" name="Rectangle 67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314" name="Rectangle 67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315" name="Rectangle 67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316" name="Rectangle 67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317" name="Rectangle 67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318" name="Rectangle 67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319" name="Rectangle 67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320" name="Rectangle 67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</p:grpSp>
          <p:grpSp>
            <p:nvGrpSpPr>
              <p:cNvPr id="430251" name="Group 680"/>
              <p:cNvGrpSpPr>
                <a:grpSpLocks noChangeAspect="1"/>
              </p:cNvGrpSpPr>
              <p:nvPr/>
            </p:nvGrpSpPr>
            <p:grpSpPr bwMode="auto">
              <a:xfrm>
                <a:off x="3504" y="1296"/>
                <a:ext cx="216" cy="216"/>
                <a:chOff x="2928" y="2448"/>
                <a:chExt cx="144" cy="144"/>
              </a:xfrm>
            </p:grpSpPr>
            <p:sp>
              <p:nvSpPr>
                <p:cNvPr id="430303" name="Rectangle 68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304" name="Rectangle 68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305" name="Rectangle 68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306" name="Rectangle 68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307" name="Rectangle 68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308" name="Rectangle 68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309" name="Rectangle 68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310" name="Rectangle 68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311" name="Rectangle 68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</p:grpSp>
          <p:grpSp>
            <p:nvGrpSpPr>
              <p:cNvPr id="430252" name="Group 690"/>
              <p:cNvGrpSpPr>
                <a:grpSpLocks noChangeAspect="1"/>
              </p:cNvGrpSpPr>
              <p:nvPr/>
            </p:nvGrpSpPr>
            <p:grpSpPr bwMode="auto">
              <a:xfrm>
                <a:off x="3720" y="1296"/>
                <a:ext cx="216" cy="216"/>
                <a:chOff x="2928" y="2448"/>
                <a:chExt cx="144" cy="144"/>
              </a:xfrm>
            </p:grpSpPr>
            <p:sp>
              <p:nvSpPr>
                <p:cNvPr id="430294" name="Rectangle 69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295" name="Rectangle 69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296" name="Rectangle 69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297" name="Rectangle 69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298" name="Rectangle 69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299" name="Rectangle 69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300" name="Rectangle 69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301" name="Rectangle 69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302" name="Rectangle 69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</p:grpSp>
          <p:grpSp>
            <p:nvGrpSpPr>
              <p:cNvPr id="430253" name="Group 700"/>
              <p:cNvGrpSpPr>
                <a:grpSpLocks noChangeAspect="1"/>
              </p:cNvGrpSpPr>
              <p:nvPr/>
            </p:nvGrpSpPr>
            <p:grpSpPr bwMode="auto">
              <a:xfrm>
                <a:off x="3936" y="1296"/>
                <a:ext cx="216" cy="216"/>
                <a:chOff x="2928" y="2448"/>
                <a:chExt cx="144" cy="144"/>
              </a:xfrm>
            </p:grpSpPr>
            <p:sp>
              <p:nvSpPr>
                <p:cNvPr id="430285" name="Rectangle 70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286" name="Rectangle 70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287" name="Rectangle 70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288" name="Rectangle 70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289" name="Rectangle 70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290" name="Rectangle 70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291" name="Rectangle 70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292" name="Rectangle 70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293" name="Rectangle 70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</p:grpSp>
          <p:grpSp>
            <p:nvGrpSpPr>
              <p:cNvPr id="430254" name="Group 710"/>
              <p:cNvGrpSpPr>
                <a:grpSpLocks noChangeAspect="1"/>
              </p:cNvGrpSpPr>
              <p:nvPr/>
            </p:nvGrpSpPr>
            <p:grpSpPr bwMode="auto">
              <a:xfrm>
                <a:off x="4152" y="1296"/>
                <a:ext cx="216" cy="216"/>
                <a:chOff x="2928" y="2448"/>
                <a:chExt cx="144" cy="144"/>
              </a:xfrm>
            </p:grpSpPr>
            <p:sp>
              <p:nvSpPr>
                <p:cNvPr id="430276" name="Rectangle 71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277" name="Rectangle 71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278" name="Rectangle 71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279" name="Rectangle 71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280" name="Rectangle 71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281" name="Rectangle 71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282" name="Rectangle 71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283" name="Rectangle 71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284" name="Rectangle 71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</p:grpSp>
          <p:grpSp>
            <p:nvGrpSpPr>
              <p:cNvPr id="430255" name="Group 720"/>
              <p:cNvGrpSpPr>
                <a:grpSpLocks noChangeAspect="1"/>
              </p:cNvGrpSpPr>
              <p:nvPr/>
            </p:nvGrpSpPr>
            <p:grpSpPr bwMode="auto">
              <a:xfrm>
                <a:off x="4152" y="1512"/>
                <a:ext cx="216" cy="216"/>
                <a:chOff x="2928" y="2448"/>
                <a:chExt cx="144" cy="144"/>
              </a:xfrm>
            </p:grpSpPr>
            <p:sp>
              <p:nvSpPr>
                <p:cNvPr id="430267" name="Rectangle 72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268" name="Rectangle 72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269" name="Rectangle 72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270" name="Rectangle 72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271" name="Rectangle 72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272" name="Rectangle 72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273" name="Rectangle 72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274" name="Rectangle 72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275" name="Rectangle 72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</p:grpSp>
          <p:grpSp>
            <p:nvGrpSpPr>
              <p:cNvPr id="430256" name="Group 730"/>
              <p:cNvGrpSpPr>
                <a:grpSpLocks noChangeAspect="1"/>
              </p:cNvGrpSpPr>
              <p:nvPr/>
            </p:nvGrpSpPr>
            <p:grpSpPr bwMode="auto">
              <a:xfrm>
                <a:off x="4152" y="1728"/>
                <a:ext cx="216" cy="216"/>
                <a:chOff x="2928" y="2448"/>
                <a:chExt cx="144" cy="144"/>
              </a:xfrm>
            </p:grpSpPr>
            <p:sp>
              <p:nvSpPr>
                <p:cNvPr id="430258" name="Rectangle 73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259" name="Rectangle 73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260" name="Rectangle 73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261" name="Rectangle 73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262" name="Rectangle 73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263" name="Rectangle 73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264" name="Rectangle 73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265" name="Rectangle 73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266" name="Rectangle 73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</p:grpSp>
          <p:sp>
            <p:nvSpPr>
              <p:cNvPr id="430257" name="Rectangle 740"/>
              <p:cNvSpPr>
                <a:spLocks noChangeAspect="1" noChangeArrowheads="1"/>
              </p:cNvSpPr>
              <p:nvPr/>
            </p:nvSpPr>
            <p:spPr bwMode="auto">
              <a:xfrm flipV="1">
                <a:off x="3792" y="1800"/>
                <a:ext cx="72" cy="72"/>
              </a:xfrm>
              <a:prstGeom prst="rect">
                <a:avLst/>
              </a:prstGeom>
              <a:solidFill>
                <a:srgbClr val="11B119"/>
              </a:solidFill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</p:grpSp>
        <p:grpSp>
          <p:nvGrpSpPr>
            <p:cNvPr id="430102" name="Group 741"/>
            <p:cNvGrpSpPr>
              <a:grpSpLocks noChangeAspect="1"/>
            </p:cNvGrpSpPr>
            <p:nvPr/>
          </p:nvGrpSpPr>
          <p:grpSpPr bwMode="auto">
            <a:xfrm>
              <a:off x="412" y="1067"/>
              <a:ext cx="432" cy="262"/>
              <a:chOff x="3288" y="1296"/>
              <a:chExt cx="1080" cy="648"/>
            </a:xfrm>
          </p:grpSpPr>
          <p:sp>
            <p:nvSpPr>
              <p:cNvPr id="430103" name="Rectangle 742"/>
              <p:cNvSpPr>
                <a:spLocks noChangeAspect="1" noChangeArrowheads="1"/>
              </p:cNvSpPr>
              <p:nvPr/>
            </p:nvSpPr>
            <p:spPr bwMode="auto">
              <a:xfrm flipV="1">
                <a:off x="3288" y="1584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104" name="Rectangle 743"/>
              <p:cNvSpPr>
                <a:spLocks noChangeAspect="1" noChangeArrowheads="1"/>
              </p:cNvSpPr>
              <p:nvPr/>
            </p:nvSpPr>
            <p:spPr bwMode="auto">
              <a:xfrm flipV="1">
                <a:off x="3360" y="1584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105" name="Rectangle 744"/>
              <p:cNvSpPr>
                <a:spLocks noChangeAspect="1" noChangeArrowheads="1"/>
              </p:cNvSpPr>
              <p:nvPr/>
            </p:nvSpPr>
            <p:spPr bwMode="auto">
              <a:xfrm flipV="1">
                <a:off x="3432" y="1584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106" name="Rectangle 745"/>
              <p:cNvSpPr>
                <a:spLocks noChangeAspect="1" noChangeArrowheads="1"/>
              </p:cNvSpPr>
              <p:nvPr/>
            </p:nvSpPr>
            <p:spPr bwMode="auto">
              <a:xfrm flipV="1">
                <a:off x="3432" y="151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107" name="Rectangle 746"/>
              <p:cNvSpPr>
                <a:spLocks noChangeAspect="1" noChangeArrowheads="1"/>
              </p:cNvSpPr>
              <p:nvPr/>
            </p:nvSpPr>
            <p:spPr bwMode="auto">
              <a:xfrm flipV="1">
                <a:off x="3288" y="151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108" name="Rectangle 747"/>
              <p:cNvSpPr>
                <a:spLocks noChangeAspect="1" noChangeArrowheads="1"/>
              </p:cNvSpPr>
              <p:nvPr/>
            </p:nvSpPr>
            <p:spPr bwMode="auto">
              <a:xfrm flipV="1">
                <a:off x="3360" y="151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109" name="Rectangle 748"/>
              <p:cNvSpPr>
                <a:spLocks noChangeAspect="1" noChangeArrowheads="1"/>
              </p:cNvSpPr>
              <p:nvPr/>
            </p:nvSpPr>
            <p:spPr bwMode="auto">
              <a:xfrm flipV="1">
                <a:off x="3504" y="1584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110" name="Rectangle 749"/>
              <p:cNvSpPr>
                <a:spLocks noChangeAspect="1" noChangeArrowheads="1"/>
              </p:cNvSpPr>
              <p:nvPr/>
            </p:nvSpPr>
            <p:spPr bwMode="auto">
              <a:xfrm flipV="1">
                <a:off x="3576" y="1656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111" name="Rectangle 750"/>
              <p:cNvSpPr>
                <a:spLocks noChangeAspect="1" noChangeArrowheads="1"/>
              </p:cNvSpPr>
              <p:nvPr/>
            </p:nvSpPr>
            <p:spPr bwMode="auto">
              <a:xfrm flipV="1">
                <a:off x="3576" y="1584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112" name="Rectangle 751"/>
              <p:cNvSpPr>
                <a:spLocks noChangeAspect="1" noChangeArrowheads="1"/>
              </p:cNvSpPr>
              <p:nvPr/>
            </p:nvSpPr>
            <p:spPr bwMode="auto">
              <a:xfrm flipV="1">
                <a:off x="3648" y="1584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113" name="Rectangle 752"/>
              <p:cNvSpPr>
                <a:spLocks noChangeAspect="1" noChangeArrowheads="1"/>
              </p:cNvSpPr>
              <p:nvPr/>
            </p:nvSpPr>
            <p:spPr bwMode="auto">
              <a:xfrm flipV="1">
                <a:off x="3648" y="151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114" name="Rectangle 753"/>
              <p:cNvSpPr>
                <a:spLocks noChangeAspect="1" noChangeArrowheads="1"/>
              </p:cNvSpPr>
              <p:nvPr/>
            </p:nvSpPr>
            <p:spPr bwMode="auto">
              <a:xfrm flipV="1">
                <a:off x="3648" y="1656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115" name="Rectangle 754"/>
              <p:cNvSpPr>
                <a:spLocks noChangeAspect="1" noChangeArrowheads="1"/>
              </p:cNvSpPr>
              <p:nvPr/>
            </p:nvSpPr>
            <p:spPr bwMode="auto">
              <a:xfrm flipV="1">
                <a:off x="3504" y="151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116" name="Rectangle 755"/>
              <p:cNvSpPr>
                <a:spLocks noChangeAspect="1" noChangeArrowheads="1"/>
              </p:cNvSpPr>
              <p:nvPr/>
            </p:nvSpPr>
            <p:spPr bwMode="auto">
              <a:xfrm flipV="1">
                <a:off x="3576" y="151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grpSp>
            <p:nvGrpSpPr>
              <p:cNvPr id="430117" name="Group 756"/>
              <p:cNvGrpSpPr>
                <a:grpSpLocks noChangeAspect="1"/>
              </p:cNvGrpSpPr>
              <p:nvPr/>
            </p:nvGrpSpPr>
            <p:grpSpPr bwMode="auto">
              <a:xfrm>
                <a:off x="3720" y="1512"/>
                <a:ext cx="216" cy="216"/>
                <a:chOff x="2928" y="2448"/>
                <a:chExt cx="144" cy="144"/>
              </a:xfrm>
            </p:grpSpPr>
            <p:sp>
              <p:nvSpPr>
                <p:cNvPr id="430212" name="Rectangle 75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213" name="Rectangle 75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214" name="Rectangle 75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215" name="Rectangle 76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216" name="Rectangle 76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217" name="Rectangle 76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218" name="Rectangle 76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219" name="Rectangle 76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220" name="Rectangle 76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</p:grpSp>
          <p:grpSp>
            <p:nvGrpSpPr>
              <p:cNvPr id="430118" name="Group 766"/>
              <p:cNvGrpSpPr>
                <a:grpSpLocks noChangeAspect="1"/>
              </p:cNvGrpSpPr>
              <p:nvPr/>
            </p:nvGrpSpPr>
            <p:grpSpPr bwMode="auto">
              <a:xfrm>
                <a:off x="3936" y="1512"/>
                <a:ext cx="216" cy="216"/>
                <a:chOff x="2928" y="2448"/>
                <a:chExt cx="144" cy="144"/>
              </a:xfrm>
            </p:grpSpPr>
            <p:sp>
              <p:nvSpPr>
                <p:cNvPr id="430203" name="Rectangle 76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204" name="Rectangle 76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205" name="Rectangle 76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206" name="Rectangle 77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207" name="Rectangle 77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208" name="Rectangle 77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209" name="Rectangle 77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210" name="Rectangle 77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211" name="Rectangle 77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</p:grpSp>
          <p:sp>
            <p:nvSpPr>
              <p:cNvPr id="430119" name="Rectangle 776"/>
              <p:cNvSpPr>
                <a:spLocks noChangeAspect="1" noChangeArrowheads="1"/>
              </p:cNvSpPr>
              <p:nvPr/>
            </p:nvSpPr>
            <p:spPr bwMode="auto">
              <a:xfrm flipV="1">
                <a:off x="3936" y="1800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120" name="Rectangle 777"/>
              <p:cNvSpPr>
                <a:spLocks noChangeAspect="1" noChangeArrowheads="1"/>
              </p:cNvSpPr>
              <p:nvPr/>
            </p:nvSpPr>
            <p:spPr bwMode="auto">
              <a:xfrm flipV="1">
                <a:off x="4008" y="187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121" name="Rectangle 778"/>
              <p:cNvSpPr>
                <a:spLocks noChangeAspect="1" noChangeArrowheads="1"/>
              </p:cNvSpPr>
              <p:nvPr/>
            </p:nvSpPr>
            <p:spPr bwMode="auto">
              <a:xfrm flipV="1">
                <a:off x="4008" y="1800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122" name="Rectangle 779"/>
              <p:cNvSpPr>
                <a:spLocks noChangeAspect="1" noChangeArrowheads="1"/>
              </p:cNvSpPr>
              <p:nvPr/>
            </p:nvSpPr>
            <p:spPr bwMode="auto">
              <a:xfrm flipV="1">
                <a:off x="4080" y="1800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123" name="Rectangle 780"/>
              <p:cNvSpPr>
                <a:spLocks noChangeAspect="1" noChangeArrowheads="1"/>
              </p:cNvSpPr>
              <p:nvPr/>
            </p:nvSpPr>
            <p:spPr bwMode="auto">
              <a:xfrm flipV="1">
                <a:off x="4080" y="1728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124" name="Rectangle 781"/>
              <p:cNvSpPr>
                <a:spLocks noChangeAspect="1" noChangeArrowheads="1"/>
              </p:cNvSpPr>
              <p:nvPr/>
            </p:nvSpPr>
            <p:spPr bwMode="auto">
              <a:xfrm flipV="1">
                <a:off x="4080" y="187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125" name="Rectangle 782"/>
              <p:cNvSpPr>
                <a:spLocks noChangeAspect="1" noChangeArrowheads="1"/>
              </p:cNvSpPr>
              <p:nvPr/>
            </p:nvSpPr>
            <p:spPr bwMode="auto">
              <a:xfrm flipV="1">
                <a:off x="3936" y="1728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126" name="Rectangle 783"/>
              <p:cNvSpPr>
                <a:spLocks noChangeAspect="1" noChangeArrowheads="1"/>
              </p:cNvSpPr>
              <p:nvPr/>
            </p:nvSpPr>
            <p:spPr bwMode="auto">
              <a:xfrm flipV="1">
                <a:off x="4008" y="1728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127" name="Rectangle 784"/>
              <p:cNvSpPr>
                <a:spLocks noChangeAspect="1" noChangeArrowheads="1"/>
              </p:cNvSpPr>
              <p:nvPr/>
            </p:nvSpPr>
            <p:spPr bwMode="auto">
              <a:xfrm flipV="1">
                <a:off x="3792" y="1800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128" name="Rectangle 785"/>
              <p:cNvSpPr>
                <a:spLocks noChangeAspect="1" noChangeArrowheads="1"/>
              </p:cNvSpPr>
              <p:nvPr/>
            </p:nvSpPr>
            <p:spPr bwMode="auto">
              <a:xfrm flipV="1">
                <a:off x="3864" y="1800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129" name="Rectangle 786"/>
              <p:cNvSpPr>
                <a:spLocks noChangeAspect="1" noChangeArrowheads="1"/>
              </p:cNvSpPr>
              <p:nvPr/>
            </p:nvSpPr>
            <p:spPr bwMode="auto">
              <a:xfrm flipV="1">
                <a:off x="3864" y="1728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130" name="Rectangle 787"/>
              <p:cNvSpPr>
                <a:spLocks noChangeAspect="1" noChangeArrowheads="1"/>
              </p:cNvSpPr>
              <p:nvPr/>
            </p:nvSpPr>
            <p:spPr bwMode="auto">
              <a:xfrm flipV="1">
                <a:off x="3720" y="1728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30131" name="Rectangle 788"/>
              <p:cNvSpPr>
                <a:spLocks noChangeAspect="1" noChangeArrowheads="1"/>
              </p:cNvSpPr>
              <p:nvPr/>
            </p:nvSpPr>
            <p:spPr bwMode="auto">
              <a:xfrm flipV="1">
                <a:off x="3792" y="1728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grpSp>
            <p:nvGrpSpPr>
              <p:cNvPr id="430132" name="Group 789"/>
              <p:cNvGrpSpPr>
                <a:grpSpLocks noChangeAspect="1"/>
              </p:cNvGrpSpPr>
              <p:nvPr/>
            </p:nvGrpSpPr>
            <p:grpSpPr bwMode="auto">
              <a:xfrm>
                <a:off x="3288" y="1296"/>
                <a:ext cx="216" cy="216"/>
                <a:chOff x="2928" y="2448"/>
                <a:chExt cx="144" cy="144"/>
              </a:xfrm>
            </p:grpSpPr>
            <p:sp>
              <p:nvSpPr>
                <p:cNvPr id="430194" name="Rectangle 79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195" name="Rectangle 79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196" name="Rectangle 79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197" name="Rectangle 79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198" name="Rectangle 79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199" name="Rectangle 79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200" name="Rectangle 79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201" name="Rectangle 79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202" name="Rectangle 79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</p:grpSp>
          <p:grpSp>
            <p:nvGrpSpPr>
              <p:cNvPr id="430133" name="Group 799"/>
              <p:cNvGrpSpPr>
                <a:grpSpLocks noChangeAspect="1"/>
              </p:cNvGrpSpPr>
              <p:nvPr/>
            </p:nvGrpSpPr>
            <p:grpSpPr bwMode="auto">
              <a:xfrm>
                <a:off x="3504" y="1296"/>
                <a:ext cx="216" cy="216"/>
                <a:chOff x="2928" y="2448"/>
                <a:chExt cx="144" cy="144"/>
              </a:xfrm>
            </p:grpSpPr>
            <p:sp>
              <p:nvSpPr>
                <p:cNvPr id="430185" name="Rectangle 80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186" name="Rectangle 80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187" name="Rectangle 80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188" name="Rectangle 80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189" name="Rectangle 80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190" name="Rectangle 80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191" name="Rectangle 80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192" name="Rectangle 80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193" name="Rectangle 80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</p:grpSp>
          <p:grpSp>
            <p:nvGrpSpPr>
              <p:cNvPr id="430134" name="Group 809"/>
              <p:cNvGrpSpPr>
                <a:grpSpLocks noChangeAspect="1"/>
              </p:cNvGrpSpPr>
              <p:nvPr/>
            </p:nvGrpSpPr>
            <p:grpSpPr bwMode="auto">
              <a:xfrm>
                <a:off x="3720" y="1296"/>
                <a:ext cx="216" cy="216"/>
                <a:chOff x="2928" y="2448"/>
                <a:chExt cx="144" cy="144"/>
              </a:xfrm>
            </p:grpSpPr>
            <p:sp>
              <p:nvSpPr>
                <p:cNvPr id="430176" name="Rectangle 81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177" name="Rectangle 81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178" name="Rectangle 81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179" name="Rectangle 81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180" name="Rectangle 81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181" name="Rectangle 81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182" name="Rectangle 81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183" name="Rectangle 81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184" name="Rectangle 81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</p:grpSp>
          <p:grpSp>
            <p:nvGrpSpPr>
              <p:cNvPr id="430135" name="Group 819"/>
              <p:cNvGrpSpPr>
                <a:grpSpLocks noChangeAspect="1"/>
              </p:cNvGrpSpPr>
              <p:nvPr/>
            </p:nvGrpSpPr>
            <p:grpSpPr bwMode="auto">
              <a:xfrm>
                <a:off x="3936" y="1296"/>
                <a:ext cx="216" cy="216"/>
                <a:chOff x="2928" y="2448"/>
                <a:chExt cx="144" cy="144"/>
              </a:xfrm>
            </p:grpSpPr>
            <p:sp>
              <p:nvSpPr>
                <p:cNvPr id="430167" name="Rectangle 82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168" name="Rectangle 82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169" name="Rectangle 82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170" name="Rectangle 82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171" name="Rectangle 82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172" name="Rectangle 82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173" name="Rectangle 82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174" name="Rectangle 82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175" name="Rectangle 82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</p:grpSp>
          <p:grpSp>
            <p:nvGrpSpPr>
              <p:cNvPr id="430136" name="Group 829"/>
              <p:cNvGrpSpPr>
                <a:grpSpLocks noChangeAspect="1"/>
              </p:cNvGrpSpPr>
              <p:nvPr/>
            </p:nvGrpSpPr>
            <p:grpSpPr bwMode="auto">
              <a:xfrm>
                <a:off x="4152" y="1296"/>
                <a:ext cx="216" cy="216"/>
                <a:chOff x="2928" y="2448"/>
                <a:chExt cx="144" cy="144"/>
              </a:xfrm>
            </p:grpSpPr>
            <p:sp>
              <p:nvSpPr>
                <p:cNvPr id="430158" name="Rectangle 83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159" name="Rectangle 83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160" name="Rectangle 83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161" name="Rectangle 83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162" name="Rectangle 83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163" name="Rectangle 83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164" name="Rectangle 83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165" name="Rectangle 83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166" name="Rectangle 83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</p:grpSp>
          <p:grpSp>
            <p:nvGrpSpPr>
              <p:cNvPr id="430137" name="Group 839"/>
              <p:cNvGrpSpPr>
                <a:grpSpLocks noChangeAspect="1"/>
              </p:cNvGrpSpPr>
              <p:nvPr/>
            </p:nvGrpSpPr>
            <p:grpSpPr bwMode="auto">
              <a:xfrm>
                <a:off x="4152" y="1512"/>
                <a:ext cx="216" cy="216"/>
                <a:chOff x="2928" y="2448"/>
                <a:chExt cx="144" cy="144"/>
              </a:xfrm>
            </p:grpSpPr>
            <p:sp>
              <p:nvSpPr>
                <p:cNvPr id="430149" name="Rectangle 84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150" name="Rectangle 84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151" name="Rectangle 84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152" name="Rectangle 84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153" name="Rectangle 84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154" name="Rectangle 84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155" name="Rectangle 84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156" name="Rectangle 84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157" name="Rectangle 84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</p:grpSp>
          <p:grpSp>
            <p:nvGrpSpPr>
              <p:cNvPr id="430138" name="Group 849"/>
              <p:cNvGrpSpPr>
                <a:grpSpLocks noChangeAspect="1"/>
              </p:cNvGrpSpPr>
              <p:nvPr/>
            </p:nvGrpSpPr>
            <p:grpSpPr bwMode="auto">
              <a:xfrm>
                <a:off x="4152" y="1728"/>
                <a:ext cx="216" cy="216"/>
                <a:chOff x="2928" y="2448"/>
                <a:chExt cx="144" cy="144"/>
              </a:xfrm>
            </p:grpSpPr>
            <p:sp>
              <p:nvSpPr>
                <p:cNvPr id="430140" name="Rectangle 85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141" name="Rectangle 85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142" name="Rectangle 85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143" name="Rectangle 85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144" name="Rectangle 85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145" name="Rectangle 85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146" name="Rectangle 85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147" name="Rectangle 85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30148" name="Rectangle 85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</p:grpSp>
          <p:sp>
            <p:nvSpPr>
              <p:cNvPr id="430139" name="Rectangle 859"/>
              <p:cNvSpPr>
                <a:spLocks noChangeAspect="1" noChangeArrowheads="1"/>
              </p:cNvSpPr>
              <p:nvPr/>
            </p:nvSpPr>
            <p:spPr bwMode="auto">
              <a:xfrm flipV="1">
                <a:off x="3792" y="1800"/>
                <a:ext cx="72" cy="72"/>
              </a:xfrm>
              <a:prstGeom prst="rect">
                <a:avLst/>
              </a:prstGeom>
              <a:solidFill>
                <a:srgbClr val="11B119"/>
              </a:solidFill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</p:grpSp>
      </p:grpSp>
      <p:sp>
        <p:nvSpPr>
          <p:cNvPr id="430085" name="Text Box 860"/>
          <p:cNvSpPr txBox="1">
            <a:spLocks noChangeArrowheads="1"/>
          </p:cNvSpPr>
          <p:nvPr/>
        </p:nvSpPr>
        <p:spPr bwMode="auto">
          <a:xfrm>
            <a:off x="6477000" y="3290888"/>
            <a:ext cx="15049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b="1">
                <a:latin typeface="Trebuchet MS" pitchFamily="34" charset="0"/>
              </a:rPr>
              <a:t>Input image</a:t>
            </a:r>
            <a:r>
              <a:rPr lang="en-US" sz="1600">
                <a:latin typeface="Trebuchet MS" pitchFamily="34" charset="0"/>
              </a:rPr>
              <a:t> </a:t>
            </a:r>
          </a:p>
        </p:txBody>
      </p:sp>
      <p:sp>
        <p:nvSpPr>
          <p:cNvPr id="430086" name="AutoShape 861"/>
          <p:cNvSpPr>
            <a:spLocks noChangeArrowheads="1"/>
          </p:cNvSpPr>
          <p:nvPr/>
        </p:nvSpPr>
        <p:spPr bwMode="auto">
          <a:xfrm flipH="1">
            <a:off x="4038600" y="2209800"/>
            <a:ext cx="1571625" cy="381000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1045462211 h 21600"/>
              <a:gd name="T4" fmla="*/ 2147483647 w 21600"/>
              <a:gd name="T5" fmla="*/ 2090924422 h 21600"/>
              <a:gd name="T6" fmla="*/ 2147483647 w 21600"/>
              <a:gd name="T7" fmla="*/ 1045462211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11B119"/>
          </a:solidFill>
          <a:ln w="9525">
            <a:solidFill>
              <a:srgbClr val="11B119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430087" name="Text Box 862"/>
          <p:cNvSpPr txBox="1">
            <a:spLocks noChangeArrowheads="1"/>
          </p:cNvSpPr>
          <p:nvPr/>
        </p:nvSpPr>
        <p:spPr bwMode="auto">
          <a:xfrm>
            <a:off x="4129088" y="1704975"/>
            <a:ext cx="1662112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sz="1600" b="1">
                <a:latin typeface="Trebuchet MS" pitchFamily="34" charset="0"/>
              </a:rPr>
              <a:t>non-parametric</a:t>
            </a:r>
          </a:p>
          <a:p>
            <a:pPr algn="ctr" eaLnBrk="0" hangingPunct="0"/>
            <a:r>
              <a:rPr lang="en-US" sz="1600" b="1">
                <a:latin typeface="Trebuchet MS" pitchFamily="34" charset="0"/>
              </a:rPr>
              <a:t>sampling</a:t>
            </a:r>
          </a:p>
        </p:txBody>
      </p:sp>
      <p:grpSp>
        <p:nvGrpSpPr>
          <p:cNvPr id="50198" name="Group 863"/>
          <p:cNvGrpSpPr>
            <a:grpSpLocks/>
          </p:cNvGrpSpPr>
          <p:nvPr/>
        </p:nvGrpSpPr>
        <p:grpSpPr bwMode="auto">
          <a:xfrm>
            <a:off x="304800" y="1600200"/>
            <a:ext cx="8686800" cy="5038725"/>
            <a:chOff x="192" y="1002"/>
            <a:chExt cx="5472" cy="3174"/>
          </a:xfrm>
        </p:grpSpPr>
        <p:sp>
          <p:nvSpPr>
            <p:cNvPr id="430090" name="Rectangle 864"/>
            <p:cNvSpPr>
              <a:spLocks noChangeAspect="1" noChangeArrowheads="1"/>
            </p:cNvSpPr>
            <p:nvPr/>
          </p:nvSpPr>
          <p:spPr bwMode="auto">
            <a:xfrm flipV="1">
              <a:off x="960" y="1356"/>
              <a:ext cx="648" cy="648"/>
            </a:xfrm>
            <a:prstGeom prst="rect">
              <a:avLst/>
            </a:prstGeom>
            <a:solidFill>
              <a:srgbClr val="11B119"/>
            </a:solidFill>
            <a:ln w="12700">
              <a:solidFill>
                <a:srgbClr val="11B119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/>
            </a:p>
          </p:txBody>
        </p:sp>
        <p:sp>
          <p:nvSpPr>
            <p:cNvPr id="430091" name="Rectangle 865"/>
            <p:cNvSpPr>
              <a:spLocks noChangeAspect="1" noChangeArrowheads="1"/>
            </p:cNvSpPr>
            <p:nvPr/>
          </p:nvSpPr>
          <p:spPr bwMode="auto">
            <a:xfrm flipV="1">
              <a:off x="4104" y="1614"/>
              <a:ext cx="252" cy="252"/>
            </a:xfrm>
            <a:prstGeom prst="rect">
              <a:avLst/>
            </a:prstGeom>
            <a:solidFill>
              <a:srgbClr val="11B119"/>
            </a:solidFill>
            <a:ln w="12700">
              <a:solidFill>
                <a:srgbClr val="11B119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/>
            </a:p>
          </p:txBody>
        </p:sp>
        <p:sp>
          <p:nvSpPr>
            <p:cNvPr id="430092" name="Rectangle 866"/>
            <p:cNvSpPr>
              <a:spLocks noChangeAspect="1" noChangeArrowheads="1"/>
            </p:cNvSpPr>
            <p:nvPr/>
          </p:nvSpPr>
          <p:spPr bwMode="auto">
            <a:xfrm flipV="1">
              <a:off x="3813" y="1002"/>
              <a:ext cx="252" cy="252"/>
            </a:xfrm>
            <a:prstGeom prst="rect">
              <a:avLst/>
            </a:prstGeom>
            <a:solidFill>
              <a:srgbClr val="11B119"/>
            </a:solidFill>
            <a:ln w="12700">
              <a:solidFill>
                <a:srgbClr val="11B119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/>
            </a:p>
          </p:txBody>
        </p:sp>
        <p:sp>
          <p:nvSpPr>
            <p:cNvPr id="430093" name="Rectangle 867"/>
            <p:cNvSpPr>
              <a:spLocks noChangeAspect="1" noChangeArrowheads="1"/>
            </p:cNvSpPr>
            <p:nvPr/>
          </p:nvSpPr>
          <p:spPr bwMode="auto">
            <a:xfrm flipV="1">
              <a:off x="4722" y="1212"/>
              <a:ext cx="252" cy="252"/>
            </a:xfrm>
            <a:prstGeom prst="rect">
              <a:avLst/>
            </a:prstGeom>
            <a:solidFill>
              <a:srgbClr val="11B119"/>
            </a:solidFill>
            <a:ln w="12700">
              <a:solidFill>
                <a:srgbClr val="11B119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/>
            </a:p>
          </p:txBody>
        </p:sp>
        <p:sp>
          <p:nvSpPr>
            <p:cNvPr id="430094" name="Rectangle 868"/>
            <p:cNvSpPr>
              <a:spLocks noChangeAspect="1" noChangeArrowheads="1"/>
            </p:cNvSpPr>
            <p:nvPr/>
          </p:nvSpPr>
          <p:spPr bwMode="auto">
            <a:xfrm flipV="1">
              <a:off x="4986" y="1815"/>
              <a:ext cx="252" cy="252"/>
            </a:xfrm>
            <a:prstGeom prst="rect">
              <a:avLst/>
            </a:prstGeom>
            <a:solidFill>
              <a:srgbClr val="11B119"/>
            </a:solidFill>
            <a:ln w="12700">
              <a:solidFill>
                <a:srgbClr val="11B119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/>
            </a:p>
          </p:txBody>
        </p:sp>
        <p:sp>
          <p:nvSpPr>
            <p:cNvPr id="1188709" name="Rectangle 869"/>
            <p:cNvSpPr>
              <a:spLocks noChangeArrowheads="1"/>
            </p:cNvSpPr>
            <p:nvPr/>
          </p:nvSpPr>
          <p:spPr bwMode="auto">
            <a:xfrm>
              <a:off x="950" y="1699"/>
              <a:ext cx="245" cy="3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>
                <a:defRPr/>
              </a:pPr>
              <a:r>
                <a:rPr lang="en-GB" sz="2700" b="1">
                  <a:effectLst>
                    <a:outerShdw blurRad="38100" dist="38100" dir="2700000" algn="tl">
                      <a:srgbClr val="4D4D4D"/>
                    </a:outerShdw>
                  </a:effectLst>
                  <a:latin typeface="Trebuchet MS" pitchFamily="34" charset="0"/>
                </a:rPr>
                <a:t>B</a:t>
              </a:r>
              <a:endParaRPr lang="en-US" sz="2700" b="1">
                <a:effectLst>
                  <a:outerShdw blurRad="38100" dist="38100" dir="2700000" algn="tl">
                    <a:srgbClr val="4D4D4D"/>
                  </a:outerShdw>
                </a:effectLst>
                <a:latin typeface="Trebuchet MS" pitchFamily="34" charset="0"/>
              </a:endParaRPr>
            </a:p>
          </p:txBody>
        </p:sp>
        <p:sp>
          <p:nvSpPr>
            <p:cNvPr id="1188710" name="Rectangle 870"/>
            <p:cNvSpPr>
              <a:spLocks noChangeArrowheads="1"/>
            </p:cNvSpPr>
            <p:nvPr/>
          </p:nvSpPr>
          <p:spPr bwMode="auto">
            <a:xfrm>
              <a:off x="192" y="2832"/>
              <a:ext cx="5472" cy="13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marL="342900" indent="-342900" eaLnBrk="0" hangingPunct="0">
                <a:spcBef>
                  <a:spcPts val="700"/>
                </a:spcBef>
                <a:buClr>
                  <a:schemeClr val="tx2"/>
                </a:buClr>
                <a:buSzPct val="120000"/>
                <a:defRPr/>
              </a:pPr>
              <a:r>
                <a:rPr lang="en-GB" sz="2700" b="1" u="sng">
                  <a:effectLst>
                    <a:outerShdw blurRad="38100" dist="38100" dir="2700000" algn="tl">
                      <a:srgbClr val="C0C0C0"/>
                    </a:outerShdw>
                  </a:effectLst>
                  <a:latin typeface="Trebuchet MS" pitchFamily="34" charset="0"/>
                </a:rPr>
                <a:t>Idea:</a:t>
              </a:r>
              <a:r>
                <a:rPr lang="en-GB" sz="2700" b="1">
                  <a:effectLst>
                    <a:outerShdw blurRad="38100" dist="38100" dir="2700000" algn="tl">
                      <a:srgbClr val="C0C0C0"/>
                    </a:outerShdw>
                  </a:effectLst>
                  <a:latin typeface="Trebuchet MS" pitchFamily="34" charset="0"/>
                </a:rPr>
                <a:t> unit of synthesis = block</a:t>
              </a:r>
            </a:p>
            <a:p>
              <a:pPr marL="742950" lvl="1" indent="-285750" eaLnBrk="0" hangingPunct="0">
                <a:lnSpc>
                  <a:spcPct val="110000"/>
                </a:lnSpc>
                <a:spcBef>
                  <a:spcPts val="700"/>
                </a:spcBef>
                <a:spcAft>
                  <a:spcPts val="600"/>
                </a:spcAft>
                <a:buClr>
                  <a:schemeClr val="tx2"/>
                </a:buClr>
                <a:buSzPct val="120000"/>
                <a:buFontTx/>
                <a:buChar char="•"/>
                <a:defRPr/>
              </a:pPr>
              <a:r>
                <a:rPr lang="en-GB" sz="2200">
                  <a:latin typeface="Trebuchet MS" pitchFamily="34" charset="0"/>
                </a:rPr>
                <a:t>Exactly the same but now we want P(</a:t>
              </a:r>
              <a:r>
                <a:rPr lang="en-GB" sz="2200" b="1">
                  <a:latin typeface="Trebuchet MS" pitchFamily="34" charset="0"/>
                </a:rPr>
                <a:t>B</a:t>
              </a:r>
              <a:r>
                <a:rPr lang="en-GB" sz="2200">
                  <a:latin typeface="Trebuchet MS" pitchFamily="34" charset="0"/>
                </a:rPr>
                <a:t>|N(</a:t>
              </a:r>
              <a:r>
                <a:rPr lang="en-GB" sz="2200" b="1">
                  <a:latin typeface="Trebuchet MS" pitchFamily="34" charset="0"/>
                </a:rPr>
                <a:t>B</a:t>
              </a:r>
              <a:r>
                <a:rPr lang="en-GB" sz="2200">
                  <a:latin typeface="Trebuchet MS" pitchFamily="34" charset="0"/>
                </a:rPr>
                <a:t>))</a:t>
              </a:r>
            </a:p>
            <a:p>
              <a:pPr marL="742950" lvl="1" indent="-285750" eaLnBrk="0" hangingPunct="0">
                <a:lnSpc>
                  <a:spcPct val="110000"/>
                </a:lnSpc>
                <a:spcBef>
                  <a:spcPts val="700"/>
                </a:spcBef>
                <a:spcAft>
                  <a:spcPts val="600"/>
                </a:spcAft>
                <a:buClr>
                  <a:schemeClr val="tx2"/>
                </a:buClr>
                <a:buSzPct val="120000"/>
                <a:buFontTx/>
                <a:buChar char="•"/>
                <a:defRPr/>
              </a:pPr>
              <a:r>
                <a:rPr lang="en-GB" sz="2200">
                  <a:latin typeface="Trebuchet MS" pitchFamily="34" charset="0"/>
                </a:rPr>
                <a:t>Much faster: synthesize all pixels in a block at once</a:t>
              </a:r>
            </a:p>
          </p:txBody>
        </p:sp>
        <p:sp>
          <p:nvSpPr>
            <p:cNvPr id="430097" name="Text Box 871"/>
            <p:cNvSpPr txBox="1">
              <a:spLocks noChangeArrowheads="1"/>
            </p:cNvSpPr>
            <p:nvPr/>
          </p:nvSpPr>
          <p:spPr bwMode="auto">
            <a:xfrm>
              <a:off x="563" y="2241"/>
              <a:ext cx="1481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b="1">
                  <a:latin typeface="Trebuchet MS" pitchFamily="34" charset="0"/>
                </a:rPr>
                <a:t>Synthesizing a block</a:t>
              </a:r>
              <a:endParaRPr lang="en-US" sz="1600">
                <a:latin typeface="Trebuchet MS" pitchFamily="34" charset="0"/>
              </a:endParaRPr>
            </a:p>
          </p:txBody>
        </p:sp>
      </p:grpSp>
      <p:sp>
        <p:nvSpPr>
          <p:cNvPr id="874" name="Slide Number Placeholder 87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6C3202-6032-4398-816A-8AC20E230ECE}" type="slidenum">
              <a:rPr lang="en-US" smtClean="0"/>
              <a:pPr>
                <a:defRPr/>
              </a:pPr>
              <a:t>97</a:t>
            </a:fld>
            <a:endParaRPr lang="en-US"/>
          </a:p>
        </p:txBody>
      </p:sp>
      <p:sp>
        <p:nvSpPr>
          <p:cNvPr id="875" name="Rectangle 4"/>
          <p:cNvSpPr>
            <a:spLocks noChangeArrowheads="1"/>
          </p:cNvSpPr>
          <p:nvPr/>
        </p:nvSpPr>
        <p:spPr bwMode="auto">
          <a:xfrm>
            <a:off x="0" y="6581775"/>
            <a:ext cx="201509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200" dirty="0" smtClean="0"/>
              <a:t>Slide credit: </a:t>
            </a:r>
            <a:r>
              <a:rPr lang="en-US" sz="1200" dirty="0" err="1"/>
              <a:t>Alyosha</a:t>
            </a:r>
            <a:r>
              <a:rPr lang="en-US" sz="1200" dirty="0"/>
              <a:t> </a:t>
            </a:r>
            <a:r>
              <a:rPr lang="en-US" sz="1200" dirty="0" err="1" smtClean="0"/>
              <a:t>Efros</a:t>
            </a:r>
            <a:endParaRPr lang="en-US" sz="12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2129" name="Picture 2" descr="btil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62400" y="274638"/>
            <a:ext cx="1096963" cy="1096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2130" name="Text Box 3"/>
          <p:cNvSpPr txBox="1">
            <a:spLocks noChangeArrowheads="1"/>
          </p:cNvSpPr>
          <p:nvPr/>
        </p:nvSpPr>
        <p:spPr bwMode="auto">
          <a:xfrm>
            <a:off x="3581400" y="1295400"/>
            <a:ext cx="17700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000" b="1">
                <a:latin typeface="Trebuchet MS" pitchFamily="34" charset="0"/>
              </a:rPr>
              <a:t>Input texture</a:t>
            </a:r>
          </a:p>
        </p:txBody>
      </p:sp>
      <p:sp>
        <p:nvSpPr>
          <p:cNvPr id="432131" name="Text Box 4"/>
          <p:cNvSpPr txBox="1">
            <a:spLocks noChangeArrowheads="1"/>
          </p:cNvSpPr>
          <p:nvPr/>
        </p:nvSpPr>
        <p:spPr bwMode="auto">
          <a:xfrm>
            <a:off x="838200" y="2208213"/>
            <a:ext cx="5445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b="1">
                <a:latin typeface="Trebuchet MS" pitchFamily="34" charset="0"/>
              </a:rPr>
              <a:t>B1</a:t>
            </a:r>
            <a:endParaRPr lang="en-US">
              <a:latin typeface="Trebuchet MS" pitchFamily="34" charset="0"/>
            </a:endParaRPr>
          </a:p>
        </p:txBody>
      </p:sp>
      <p:sp>
        <p:nvSpPr>
          <p:cNvPr id="432132" name="Text Box 5"/>
          <p:cNvSpPr txBox="1">
            <a:spLocks noChangeArrowheads="1"/>
          </p:cNvSpPr>
          <p:nvPr/>
        </p:nvSpPr>
        <p:spPr bwMode="auto">
          <a:xfrm>
            <a:off x="1970088" y="2208213"/>
            <a:ext cx="5445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b="1">
                <a:latin typeface="Trebuchet MS" pitchFamily="34" charset="0"/>
              </a:rPr>
              <a:t>B2</a:t>
            </a:r>
            <a:endParaRPr lang="en-US">
              <a:latin typeface="Trebuchet MS" pitchFamily="34" charset="0"/>
            </a:endParaRPr>
          </a:p>
        </p:txBody>
      </p:sp>
      <p:sp>
        <p:nvSpPr>
          <p:cNvPr id="432133" name="Text Box 6"/>
          <p:cNvSpPr txBox="1">
            <a:spLocks noChangeArrowheads="1"/>
          </p:cNvSpPr>
          <p:nvPr/>
        </p:nvSpPr>
        <p:spPr bwMode="auto">
          <a:xfrm>
            <a:off x="506413" y="3113088"/>
            <a:ext cx="2535237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sz="2000" b="1">
                <a:latin typeface="Trebuchet MS" pitchFamily="34" charset="0"/>
              </a:rPr>
              <a:t>Random placement </a:t>
            </a:r>
          </a:p>
          <a:p>
            <a:pPr algn="ctr" eaLnBrk="0" hangingPunct="0"/>
            <a:r>
              <a:rPr lang="en-US" sz="2000" b="1">
                <a:latin typeface="Trebuchet MS" pitchFamily="34" charset="0"/>
              </a:rPr>
              <a:t>of blocks </a:t>
            </a:r>
          </a:p>
        </p:txBody>
      </p:sp>
      <p:sp>
        <p:nvSpPr>
          <p:cNvPr id="432134" name="Line 7"/>
          <p:cNvSpPr>
            <a:spLocks noChangeShapeType="1"/>
          </p:cNvSpPr>
          <p:nvPr/>
        </p:nvSpPr>
        <p:spPr bwMode="auto">
          <a:xfrm flipH="1">
            <a:off x="4800600" y="533400"/>
            <a:ext cx="5334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32135" name="Text Box 8"/>
          <p:cNvSpPr txBox="1">
            <a:spLocks noChangeArrowheads="1"/>
          </p:cNvSpPr>
          <p:nvPr/>
        </p:nvSpPr>
        <p:spPr bwMode="auto">
          <a:xfrm>
            <a:off x="5257800" y="304800"/>
            <a:ext cx="7905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000">
                <a:latin typeface="Trebuchet MS" pitchFamily="34" charset="0"/>
              </a:rPr>
              <a:t>block</a:t>
            </a:r>
          </a:p>
        </p:txBody>
      </p:sp>
      <p:pic>
        <p:nvPicPr>
          <p:cNvPr id="432136" name="Picture 9" descr="tile_rand_cu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7350" y="3968750"/>
            <a:ext cx="2660650" cy="266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88874" name="Picture 10" descr="tile_rand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1000" y="3968750"/>
            <a:ext cx="2660650" cy="266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2138" name="Rectangle 11"/>
          <p:cNvSpPr>
            <a:spLocks noChangeArrowheads="1"/>
          </p:cNvSpPr>
          <p:nvPr/>
        </p:nvSpPr>
        <p:spPr bwMode="auto">
          <a:xfrm>
            <a:off x="4267200" y="533400"/>
            <a:ext cx="457200" cy="4572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3168650" y="1828800"/>
            <a:ext cx="2903538" cy="4800600"/>
            <a:chOff x="1996" y="1152"/>
            <a:chExt cx="1829" cy="3024"/>
          </a:xfrm>
        </p:grpSpPr>
        <p:sp>
          <p:nvSpPr>
            <p:cNvPr id="432153" name="Line 13"/>
            <p:cNvSpPr>
              <a:spLocks noChangeShapeType="1"/>
            </p:cNvSpPr>
            <p:nvPr/>
          </p:nvSpPr>
          <p:spPr bwMode="auto">
            <a:xfrm flipV="1">
              <a:off x="2832" y="1152"/>
              <a:ext cx="0" cy="72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2154" name="Text Box 14"/>
            <p:cNvSpPr txBox="1">
              <a:spLocks noChangeArrowheads="1"/>
            </p:cNvSpPr>
            <p:nvPr/>
          </p:nvSpPr>
          <p:spPr bwMode="auto">
            <a:xfrm>
              <a:off x="2304" y="1391"/>
              <a:ext cx="343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b="1">
                  <a:latin typeface="Trebuchet MS" pitchFamily="34" charset="0"/>
                </a:rPr>
                <a:t>B1</a:t>
              </a:r>
              <a:endParaRPr lang="en-US">
                <a:latin typeface="Trebuchet MS" pitchFamily="34" charset="0"/>
              </a:endParaRPr>
            </a:p>
          </p:txBody>
        </p:sp>
        <p:sp>
          <p:nvSpPr>
            <p:cNvPr id="432155" name="Text Box 15"/>
            <p:cNvSpPr txBox="1">
              <a:spLocks noChangeArrowheads="1"/>
            </p:cNvSpPr>
            <p:nvPr/>
          </p:nvSpPr>
          <p:spPr bwMode="auto">
            <a:xfrm>
              <a:off x="3024" y="1392"/>
              <a:ext cx="343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b="1">
                  <a:latin typeface="Trebuchet MS" pitchFamily="34" charset="0"/>
                </a:rPr>
                <a:t>B2</a:t>
              </a:r>
              <a:endParaRPr lang="en-US">
                <a:latin typeface="Trebuchet MS" pitchFamily="34" charset="0"/>
              </a:endParaRPr>
            </a:p>
          </p:txBody>
        </p:sp>
        <p:sp>
          <p:nvSpPr>
            <p:cNvPr id="432156" name="Text Box 16"/>
            <p:cNvSpPr txBox="1">
              <a:spLocks noChangeArrowheads="1"/>
            </p:cNvSpPr>
            <p:nvPr/>
          </p:nvSpPr>
          <p:spPr bwMode="auto">
            <a:xfrm>
              <a:off x="1996" y="1960"/>
              <a:ext cx="1829" cy="4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US" sz="2000" b="1">
                  <a:latin typeface="Trebuchet MS" pitchFamily="34" charset="0"/>
                </a:rPr>
                <a:t>Neighboring blocks</a:t>
              </a:r>
            </a:p>
            <a:p>
              <a:pPr algn="ctr" eaLnBrk="0" hangingPunct="0"/>
              <a:r>
                <a:rPr lang="en-US" sz="2000" b="1">
                  <a:latin typeface="Trebuchet MS" pitchFamily="34" charset="0"/>
                </a:rPr>
                <a:t>constrained by overlap</a:t>
              </a:r>
            </a:p>
          </p:txBody>
        </p:sp>
        <p:pic>
          <p:nvPicPr>
            <p:cNvPr id="432157" name="Picture 17" descr="tile_match_cut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2064" y="2500"/>
              <a:ext cx="1676" cy="16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32158" name="Rectangle 18" descr="5%"/>
            <p:cNvSpPr>
              <a:spLocks noChangeAspect="1" noChangeArrowheads="1"/>
            </p:cNvSpPr>
            <p:nvPr/>
          </p:nvSpPr>
          <p:spPr bwMode="auto">
            <a:xfrm>
              <a:off x="2256" y="1152"/>
              <a:ext cx="720" cy="720"/>
            </a:xfrm>
            <a:prstGeom prst="rect">
              <a:avLst/>
            </a:prstGeom>
            <a:noFill/>
            <a:ln w="28575">
              <a:solidFill>
                <a:srgbClr val="504ACC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/>
            </a:p>
          </p:txBody>
        </p:sp>
        <p:sp>
          <p:nvSpPr>
            <p:cNvPr id="432159" name="Rectangle 19"/>
            <p:cNvSpPr>
              <a:spLocks noChangeAspect="1" noChangeArrowheads="1"/>
            </p:cNvSpPr>
            <p:nvPr/>
          </p:nvSpPr>
          <p:spPr bwMode="auto">
            <a:xfrm>
              <a:off x="2688" y="1152"/>
              <a:ext cx="720" cy="720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/>
            </a:p>
          </p:txBody>
        </p:sp>
      </p:grpSp>
      <p:sp>
        <p:nvSpPr>
          <p:cNvPr id="432140" name="Rectangle 20"/>
          <p:cNvSpPr>
            <a:spLocks noChangeAspect="1" noChangeArrowheads="1"/>
          </p:cNvSpPr>
          <p:nvPr/>
        </p:nvSpPr>
        <p:spPr bwMode="auto">
          <a:xfrm>
            <a:off x="1676400" y="1828800"/>
            <a:ext cx="1143000" cy="1143000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grpSp>
        <p:nvGrpSpPr>
          <p:cNvPr id="3" name="Group 21"/>
          <p:cNvGrpSpPr>
            <a:grpSpLocks/>
          </p:cNvGrpSpPr>
          <p:nvPr/>
        </p:nvGrpSpPr>
        <p:grpSpPr bwMode="auto">
          <a:xfrm>
            <a:off x="6172200" y="1828800"/>
            <a:ext cx="2660650" cy="4794250"/>
            <a:chOff x="3888" y="1152"/>
            <a:chExt cx="1676" cy="3020"/>
          </a:xfrm>
        </p:grpSpPr>
        <p:sp>
          <p:nvSpPr>
            <p:cNvPr id="432145" name="Freeform 22"/>
            <p:cNvSpPr>
              <a:spLocks/>
            </p:cNvSpPr>
            <p:nvPr/>
          </p:nvSpPr>
          <p:spPr bwMode="auto">
            <a:xfrm>
              <a:off x="4648" y="1152"/>
              <a:ext cx="104" cy="720"/>
            </a:xfrm>
            <a:custGeom>
              <a:avLst/>
              <a:gdLst>
                <a:gd name="T0" fmla="*/ 56 w 104"/>
                <a:gd name="T1" fmla="*/ 0 h 720"/>
                <a:gd name="T2" fmla="*/ 8 w 104"/>
                <a:gd name="T3" fmla="*/ 192 h 720"/>
                <a:gd name="T4" fmla="*/ 104 w 104"/>
                <a:gd name="T5" fmla="*/ 432 h 720"/>
                <a:gd name="T6" fmla="*/ 8 w 104"/>
                <a:gd name="T7" fmla="*/ 624 h 720"/>
                <a:gd name="T8" fmla="*/ 56 w 104"/>
                <a:gd name="T9" fmla="*/ 720 h 72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4"/>
                <a:gd name="T16" fmla="*/ 0 h 720"/>
                <a:gd name="T17" fmla="*/ 104 w 104"/>
                <a:gd name="T18" fmla="*/ 720 h 72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4" h="720">
                  <a:moveTo>
                    <a:pt x="56" y="0"/>
                  </a:moveTo>
                  <a:cubicBezTo>
                    <a:pt x="28" y="60"/>
                    <a:pt x="0" y="120"/>
                    <a:pt x="8" y="192"/>
                  </a:cubicBezTo>
                  <a:cubicBezTo>
                    <a:pt x="16" y="264"/>
                    <a:pt x="104" y="360"/>
                    <a:pt x="104" y="432"/>
                  </a:cubicBezTo>
                  <a:cubicBezTo>
                    <a:pt x="104" y="504"/>
                    <a:pt x="16" y="576"/>
                    <a:pt x="8" y="624"/>
                  </a:cubicBezTo>
                  <a:cubicBezTo>
                    <a:pt x="0" y="672"/>
                    <a:pt x="48" y="704"/>
                    <a:pt x="56" y="72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/>
            </a:p>
          </p:txBody>
        </p:sp>
        <p:sp>
          <p:nvSpPr>
            <p:cNvPr id="432146" name="Text Box 23"/>
            <p:cNvSpPr txBox="1">
              <a:spLocks noChangeArrowheads="1"/>
            </p:cNvSpPr>
            <p:nvPr/>
          </p:nvSpPr>
          <p:spPr bwMode="auto">
            <a:xfrm>
              <a:off x="4172" y="1391"/>
              <a:ext cx="343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b="1">
                  <a:latin typeface="Trebuchet MS" pitchFamily="34" charset="0"/>
                </a:rPr>
                <a:t>B1</a:t>
              </a:r>
              <a:endParaRPr lang="en-US">
                <a:latin typeface="Trebuchet MS" pitchFamily="34" charset="0"/>
              </a:endParaRPr>
            </a:p>
          </p:txBody>
        </p:sp>
        <p:sp>
          <p:nvSpPr>
            <p:cNvPr id="432147" name="Text Box 24"/>
            <p:cNvSpPr txBox="1">
              <a:spLocks noChangeArrowheads="1"/>
            </p:cNvSpPr>
            <p:nvPr/>
          </p:nvSpPr>
          <p:spPr bwMode="auto">
            <a:xfrm>
              <a:off x="4892" y="1391"/>
              <a:ext cx="343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b="1">
                  <a:latin typeface="Trebuchet MS" pitchFamily="34" charset="0"/>
                </a:rPr>
                <a:t>B2</a:t>
              </a:r>
              <a:endParaRPr lang="en-US">
                <a:latin typeface="Trebuchet MS" pitchFamily="34" charset="0"/>
              </a:endParaRPr>
            </a:p>
          </p:txBody>
        </p:sp>
        <p:sp>
          <p:nvSpPr>
            <p:cNvPr id="432148" name="Text Box 25"/>
            <p:cNvSpPr txBox="1">
              <a:spLocks noChangeArrowheads="1"/>
            </p:cNvSpPr>
            <p:nvPr/>
          </p:nvSpPr>
          <p:spPr bwMode="auto">
            <a:xfrm>
              <a:off x="4262" y="1946"/>
              <a:ext cx="116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endParaRPr lang="en-US"/>
            </a:p>
          </p:txBody>
        </p:sp>
        <p:sp>
          <p:nvSpPr>
            <p:cNvPr id="432149" name="Text Box 26"/>
            <p:cNvSpPr txBox="1">
              <a:spLocks noChangeArrowheads="1"/>
            </p:cNvSpPr>
            <p:nvPr/>
          </p:nvSpPr>
          <p:spPr bwMode="auto">
            <a:xfrm>
              <a:off x="4144" y="1960"/>
              <a:ext cx="1130" cy="4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US" sz="2000" b="1">
                  <a:latin typeface="Trebuchet MS" pitchFamily="34" charset="0"/>
                </a:rPr>
                <a:t>Minimal error</a:t>
              </a:r>
            </a:p>
            <a:p>
              <a:pPr algn="ctr" eaLnBrk="0" hangingPunct="0"/>
              <a:r>
                <a:rPr lang="en-US" sz="2000" b="1">
                  <a:latin typeface="Trebuchet MS" pitchFamily="34" charset="0"/>
                </a:rPr>
                <a:t>boundary cut</a:t>
              </a:r>
            </a:p>
          </p:txBody>
        </p:sp>
        <p:pic>
          <p:nvPicPr>
            <p:cNvPr id="432150" name="Picture 27" descr="tile_DP_cut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3888" y="2496"/>
              <a:ext cx="1676" cy="16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32151" name="Rectangle 28" descr="5%"/>
            <p:cNvSpPr>
              <a:spLocks noChangeAspect="1" noChangeArrowheads="1"/>
            </p:cNvSpPr>
            <p:nvPr/>
          </p:nvSpPr>
          <p:spPr bwMode="auto">
            <a:xfrm>
              <a:off x="4128" y="1152"/>
              <a:ext cx="720" cy="720"/>
            </a:xfrm>
            <a:prstGeom prst="rect">
              <a:avLst/>
            </a:prstGeom>
            <a:noFill/>
            <a:ln w="28575">
              <a:solidFill>
                <a:srgbClr val="504ACC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/>
            </a:p>
          </p:txBody>
        </p:sp>
        <p:sp>
          <p:nvSpPr>
            <p:cNvPr id="432152" name="Rectangle 29"/>
            <p:cNvSpPr>
              <a:spLocks noChangeAspect="1" noChangeArrowheads="1"/>
            </p:cNvSpPr>
            <p:nvPr/>
          </p:nvSpPr>
          <p:spPr bwMode="auto">
            <a:xfrm>
              <a:off x="4560" y="1152"/>
              <a:ext cx="720" cy="720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/>
            </a:p>
          </p:txBody>
        </p:sp>
      </p:grpSp>
      <p:sp>
        <p:nvSpPr>
          <p:cNvPr id="432142" name="Rectangle 30" descr="5%"/>
          <p:cNvSpPr>
            <a:spLocks noChangeAspect="1" noChangeArrowheads="1"/>
          </p:cNvSpPr>
          <p:nvPr/>
        </p:nvSpPr>
        <p:spPr bwMode="auto">
          <a:xfrm>
            <a:off x="508000" y="1828800"/>
            <a:ext cx="1143000" cy="1143000"/>
          </a:xfrm>
          <a:prstGeom prst="rect">
            <a:avLst/>
          </a:prstGeom>
          <a:noFill/>
          <a:ln w="28575">
            <a:solidFill>
              <a:srgbClr val="504ACC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pic>
        <p:nvPicPr>
          <p:cNvPr id="1188895" name="Picture 31" descr="tile_match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282950" y="3962400"/>
            <a:ext cx="2660650" cy="266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88896" name="Picture 32" descr="tile_DP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172200" y="3962400"/>
            <a:ext cx="2660650" cy="266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" name="Slide Number Placeholder 33"/>
          <p:cNvSpPr>
            <a:spLocks noGrp="1"/>
          </p:cNvSpPr>
          <p:nvPr>
            <p:ph type="sldNum" sz="quarter" idx="12"/>
          </p:nvPr>
        </p:nvSpPr>
        <p:spPr>
          <a:xfrm>
            <a:off x="7010400" y="6553200"/>
            <a:ext cx="2133600" cy="476250"/>
          </a:xfrm>
        </p:spPr>
        <p:txBody>
          <a:bodyPr/>
          <a:lstStyle/>
          <a:p>
            <a:pPr>
              <a:defRPr/>
            </a:pPr>
            <a:fld id="{E985158D-3111-4441-A775-49823B22BC2F}" type="slidenum">
              <a:rPr lang="en-US" smtClean="0"/>
              <a:pPr>
                <a:defRPr/>
              </a:pPr>
              <a:t>98</a:t>
            </a:fld>
            <a:endParaRPr lang="en-US" dirty="0"/>
          </a:p>
        </p:txBody>
      </p:sp>
      <p:sp>
        <p:nvSpPr>
          <p:cNvPr id="35" name="Rectangle 4"/>
          <p:cNvSpPr>
            <a:spLocks noChangeArrowheads="1"/>
          </p:cNvSpPr>
          <p:nvPr/>
        </p:nvSpPr>
        <p:spPr bwMode="auto">
          <a:xfrm>
            <a:off x="0" y="6581775"/>
            <a:ext cx="201509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200" dirty="0" smtClean="0"/>
              <a:t>Slide credit: </a:t>
            </a:r>
            <a:r>
              <a:rPr lang="en-US" sz="1200" dirty="0" err="1"/>
              <a:t>Alyosha</a:t>
            </a:r>
            <a:r>
              <a:rPr lang="en-US" sz="1200" dirty="0"/>
              <a:t> </a:t>
            </a:r>
            <a:r>
              <a:rPr lang="en-US" sz="1200" dirty="0" err="1" smtClean="0"/>
              <a:t>Efros</a:t>
            </a:r>
            <a:endParaRPr lang="en-US" sz="12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8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888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8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1888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8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1888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5362575" y="4343400"/>
            <a:ext cx="3248025" cy="2286000"/>
            <a:chOff x="3378" y="2736"/>
            <a:chExt cx="2046" cy="1440"/>
          </a:xfrm>
        </p:grpSpPr>
        <p:pic>
          <p:nvPicPr>
            <p:cNvPr id="434207" name="Picture 3" descr="left2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378" y="2736"/>
              <a:ext cx="1056" cy="10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34208" name="Picture 4" descr="right2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4368" y="2736"/>
              <a:ext cx="1056" cy="10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34209" name="Text Box 5"/>
            <p:cNvSpPr txBox="1">
              <a:spLocks noChangeArrowheads="1"/>
            </p:cNvSpPr>
            <p:nvPr/>
          </p:nvSpPr>
          <p:spPr bwMode="auto">
            <a:xfrm>
              <a:off x="3381" y="3888"/>
              <a:ext cx="1947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b="1">
                  <a:latin typeface="Trebuchet MS" pitchFamily="34" charset="0"/>
                </a:rPr>
                <a:t>min. error boundary</a:t>
              </a:r>
            </a:p>
          </p:txBody>
        </p:sp>
      </p:grpSp>
      <p:pic>
        <p:nvPicPr>
          <p:cNvPr id="434178" name="Picture 6" descr="right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67000" y="1828800"/>
            <a:ext cx="16764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4179" name="Picture 7" descr="left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5800" y="1828800"/>
            <a:ext cx="16764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4180" name="Rectangle 8"/>
          <p:cNvSpPr>
            <a:spLocks noGrp="1" noChangeArrowheads="1"/>
          </p:cNvSpPr>
          <p:nvPr>
            <p:ph type="title"/>
          </p:nvPr>
        </p:nvSpPr>
        <p:spPr>
          <a:xfrm>
            <a:off x="457200" y="33338"/>
            <a:ext cx="8229600" cy="1143000"/>
          </a:xfrm>
        </p:spPr>
        <p:txBody>
          <a:bodyPr/>
          <a:lstStyle/>
          <a:p>
            <a:pPr eaLnBrk="1" hangingPunct="1"/>
            <a:r>
              <a:rPr lang="en-US" smtClean="0"/>
              <a:t>Minimal error boundary</a:t>
            </a:r>
          </a:p>
        </p:txBody>
      </p:sp>
      <p:pic>
        <p:nvPicPr>
          <p:cNvPr id="434181" name="Picture 9" descr="result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359400" y="1828800"/>
            <a:ext cx="29464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Group 10"/>
          <p:cNvGrpSpPr>
            <a:grpSpLocks/>
          </p:cNvGrpSpPr>
          <p:nvPr/>
        </p:nvGrpSpPr>
        <p:grpSpPr bwMode="auto">
          <a:xfrm>
            <a:off x="6781800" y="4343400"/>
            <a:ext cx="1828800" cy="1692275"/>
            <a:chOff x="4272" y="2736"/>
            <a:chExt cx="1152" cy="1066"/>
          </a:xfrm>
        </p:grpSpPr>
        <p:pic>
          <p:nvPicPr>
            <p:cNvPr id="434205" name="Picture 11" descr="right2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4272" y="2736"/>
              <a:ext cx="1056" cy="10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34206" name="Rectangle 12"/>
            <p:cNvSpPr>
              <a:spLocks noChangeArrowheads="1"/>
            </p:cNvSpPr>
            <p:nvPr/>
          </p:nvSpPr>
          <p:spPr bwMode="auto">
            <a:xfrm>
              <a:off x="5328" y="2736"/>
              <a:ext cx="96" cy="1066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/>
            </a:p>
          </p:txBody>
        </p:sp>
      </p:grpSp>
      <p:grpSp>
        <p:nvGrpSpPr>
          <p:cNvPr id="4" name="Group 13"/>
          <p:cNvGrpSpPr>
            <a:grpSpLocks/>
          </p:cNvGrpSpPr>
          <p:nvPr/>
        </p:nvGrpSpPr>
        <p:grpSpPr bwMode="auto">
          <a:xfrm>
            <a:off x="5362575" y="4343400"/>
            <a:ext cx="3268663" cy="1689100"/>
            <a:chOff x="3378" y="2736"/>
            <a:chExt cx="2059" cy="1064"/>
          </a:xfrm>
        </p:grpSpPr>
        <p:sp>
          <p:nvSpPr>
            <p:cNvPr id="434203" name="Rectangle 14"/>
            <p:cNvSpPr>
              <a:spLocks noChangeArrowheads="1"/>
            </p:cNvSpPr>
            <p:nvPr/>
          </p:nvSpPr>
          <p:spPr bwMode="auto">
            <a:xfrm>
              <a:off x="5184" y="2736"/>
              <a:ext cx="253" cy="1064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/>
            </a:p>
          </p:txBody>
        </p:sp>
        <p:pic>
          <p:nvPicPr>
            <p:cNvPr id="434204" name="Picture 15" descr="result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3378" y="2736"/>
              <a:ext cx="1856" cy="10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434184" name="Text Box 16"/>
          <p:cNvSpPr txBox="1">
            <a:spLocks noChangeArrowheads="1"/>
          </p:cNvSpPr>
          <p:nvPr/>
        </p:nvSpPr>
        <p:spPr bwMode="auto">
          <a:xfrm>
            <a:off x="1066800" y="1295400"/>
            <a:ext cx="28400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b="1">
                <a:latin typeface="Trebuchet MS" pitchFamily="34" charset="0"/>
              </a:rPr>
              <a:t>overlapping blocks</a:t>
            </a:r>
          </a:p>
        </p:txBody>
      </p:sp>
      <p:sp>
        <p:nvSpPr>
          <p:cNvPr id="434185" name="Text Box 17"/>
          <p:cNvSpPr txBox="1">
            <a:spLocks noChangeArrowheads="1"/>
          </p:cNvSpPr>
          <p:nvPr/>
        </p:nvSpPr>
        <p:spPr bwMode="auto">
          <a:xfrm>
            <a:off x="5389563" y="1295400"/>
            <a:ext cx="27003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b="1">
                <a:latin typeface="Trebuchet MS" pitchFamily="34" charset="0"/>
              </a:rPr>
              <a:t>vertical boundary</a:t>
            </a:r>
          </a:p>
        </p:txBody>
      </p:sp>
      <p:sp>
        <p:nvSpPr>
          <p:cNvPr id="434186" name="AutoShape 18"/>
          <p:cNvSpPr>
            <a:spLocks noChangeArrowheads="1"/>
          </p:cNvSpPr>
          <p:nvPr/>
        </p:nvSpPr>
        <p:spPr bwMode="auto">
          <a:xfrm>
            <a:off x="4495800" y="2438400"/>
            <a:ext cx="685800" cy="457200"/>
          </a:xfrm>
          <a:prstGeom prst="rightArrow">
            <a:avLst>
              <a:gd name="adj1" fmla="val 50000"/>
              <a:gd name="adj2" fmla="val 37500"/>
            </a:avLst>
          </a:prstGeom>
          <a:solidFill>
            <a:schemeClr val="tx2"/>
          </a:solidFill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grpSp>
        <p:nvGrpSpPr>
          <p:cNvPr id="5" name="Group 19"/>
          <p:cNvGrpSpPr>
            <a:grpSpLocks/>
          </p:cNvGrpSpPr>
          <p:nvPr/>
        </p:nvGrpSpPr>
        <p:grpSpPr bwMode="auto">
          <a:xfrm>
            <a:off x="914400" y="1819275"/>
            <a:ext cx="3429000" cy="4810125"/>
            <a:chOff x="576" y="1146"/>
            <a:chExt cx="2160" cy="3030"/>
          </a:xfrm>
        </p:grpSpPr>
        <p:pic>
          <p:nvPicPr>
            <p:cNvPr id="434190" name="Picture 20" descr="err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2480" y="2736"/>
              <a:ext cx="256" cy="10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34191" name="Picture 21" descr="left"/>
            <p:cNvPicPr>
              <a:picLocks noChangeAspect="1" noChangeArrowheads="1"/>
            </p:cNvPicPr>
            <p:nvPr/>
          </p:nvPicPr>
          <p:blipFill>
            <a:blip r:embed="rId6" cstate="print"/>
            <a:srcRect l="75000"/>
            <a:stretch>
              <a:fillRect/>
            </a:stretch>
          </p:blipFill>
          <p:spPr bwMode="auto">
            <a:xfrm>
              <a:off x="720" y="2736"/>
              <a:ext cx="264" cy="10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34192" name="Picture 22" descr="right"/>
            <p:cNvPicPr>
              <a:picLocks noChangeAspect="1" noChangeArrowheads="1"/>
            </p:cNvPicPr>
            <p:nvPr/>
          </p:nvPicPr>
          <p:blipFill>
            <a:blip r:embed="rId5" cstate="print"/>
            <a:srcRect r="76137"/>
            <a:stretch>
              <a:fillRect/>
            </a:stretch>
          </p:blipFill>
          <p:spPr bwMode="auto">
            <a:xfrm>
              <a:off x="1440" y="2736"/>
              <a:ext cx="252" cy="10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89911" name="Rectangle 23"/>
            <p:cNvSpPr>
              <a:spLocks noChangeArrowheads="1"/>
            </p:cNvSpPr>
            <p:nvPr/>
          </p:nvSpPr>
          <p:spPr bwMode="auto">
            <a:xfrm>
              <a:off x="1008" y="2611"/>
              <a:ext cx="418" cy="7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>
                <a:defRPr/>
              </a:pPr>
              <a:r>
                <a:rPr lang="en-US" sz="7200">
                  <a:effectLst>
                    <a:outerShdw blurRad="38100" dist="38100" dir="2700000" algn="tl">
                      <a:srgbClr val="4D4D4D"/>
                    </a:outerShdw>
                  </a:effectLst>
                  <a:latin typeface="Trebuchet MS" pitchFamily="34" charset="0"/>
                </a:rPr>
                <a:t>_</a:t>
              </a:r>
            </a:p>
          </p:txBody>
        </p:sp>
        <p:sp>
          <p:nvSpPr>
            <p:cNvPr id="1189912" name="Rectangle 24"/>
            <p:cNvSpPr>
              <a:spLocks noChangeArrowheads="1"/>
            </p:cNvSpPr>
            <p:nvPr/>
          </p:nvSpPr>
          <p:spPr bwMode="auto">
            <a:xfrm>
              <a:off x="1968" y="2880"/>
              <a:ext cx="425" cy="6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>
                <a:defRPr/>
              </a:pPr>
              <a:r>
                <a:rPr lang="en-US" sz="6600" b="1">
                  <a:effectLst>
                    <a:outerShdw blurRad="38100" dist="38100" dir="2700000" algn="tl">
                      <a:srgbClr val="4D4D4D"/>
                    </a:outerShdw>
                  </a:effectLst>
                  <a:latin typeface="Trebuchet MS" pitchFamily="34" charset="0"/>
                </a:rPr>
                <a:t>=</a:t>
              </a:r>
            </a:p>
          </p:txBody>
        </p:sp>
        <p:sp>
          <p:nvSpPr>
            <p:cNvPr id="1189913" name="Rectangle 25"/>
            <p:cNvSpPr>
              <a:spLocks noChangeArrowheads="1"/>
            </p:cNvSpPr>
            <p:nvPr/>
          </p:nvSpPr>
          <p:spPr bwMode="auto">
            <a:xfrm>
              <a:off x="1824" y="2400"/>
              <a:ext cx="292" cy="4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>
                <a:defRPr/>
              </a:pPr>
              <a:r>
                <a:rPr lang="en-US" sz="4400">
                  <a:effectLst>
                    <a:outerShdw blurRad="38100" dist="38100" dir="2700000" algn="tl">
                      <a:srgbClr val="4D4D4D"/>
                    </a:outerShdw>
                  </a:effectLst>
                </a:rPr>
                <a:t>2</a:t>
              </a:r>
            </a:p>
          </p:txBody>
        </p:sp>
        <p:sp>
          <p:nvSpPr>
            <p:cNvPr id="434196" name="Line 26"/>
            <p:cNvSpPr>
              <a:spLocks noChangeShapeType="1"/>
            </p:cNvSpPr>
            <p:nvPr/>
          </p:nvSpPr>
          <p:spPr bwMode="auto">
            <a:xfrm flipH="1">
              <a:off x="1584" y="2304"/>
              <a:ext cx="192" cy="336"/>
            </a:xfrm>
            <a:prstGeom prst="line">
              <a:avLst/>
            </a:prstGeom>
            <a:noFill/>
            <a:ln w="19050">
              <a:solidFill>
                <a:schemeClr val="tx2"/>
              </a:solidFill>
              <a:round/>
              <a:headEnd/>
              <a:tailEnd type="triangle" w="lg" len="lg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4197" name="AutoShape 27"/>
            <p:cNvSpPr>
              <a:spLocks noChangeArrowheads="1"/>
            </p:cNvSpPr>
            <p:nvPr/>
          </p:nvSpPr>
          <p:spPr bwMode="auto">
            <a:xfrm>
              <a:off x="576" y="2640"/>
              <a:ext cx="1248" cy="1248"/>
            </a:xfrm>
            <a:prstGeom prst="bracketPair">
              <a:avLst>
                <a:gd name="adj" fmla="val 7130"/>
              </a:avLst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/>
            </a:p>
          </p:txBody>
        </p:sp>
        <p:sp>
          <p:nvSpPr>
            <p:cNvPr id="434198" name="Line 28"/>
            <p:cNvSpPr>
              <a:spLocks noChangeShapeType="1"/>
            </p:cNvSpPr>
            <p:nvPr/>
          </p:nvSpPr>
          <p:spPr bwMode="auto">
            <a:xfrm flipH="1">
              <a:off x="1056" y="2304"/>
              <a:ext cx="192" cy="336"/>
            </a:xfrm>
            <a:prstGeom prst="line">
              <a:avLst/>
            </a:prstGeom>
            <a:noFill/>
            <a:ln w="19050">
              <a:solidFill>
                <a:schemeClr val="tx2"/>
              </a:solidFill>
              <a:round/>
              <a:headEnd/>
              <a:tailEnd type="triangle" w="lg" len="lg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4199" name="Rectangle 29"/>
            <p:cNvSpPr>
              <a:spLocks noChangeArrowheads="1"/>
            </p:cNvSpPr>
            <p:nvPr/>
          </p:nvSpPr>
          <p:spPr bwMode="auto">
            <a:xfrm>
              <a:off x="1680" y="1146"/>
              <a:ext cx="253" cy="1066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/>
            </a:p>
          </p:txBody>
        </p:sp>
        <p:sp>
          <p:nvSpPr>
            <p:cNvPr id="434200" name="Rectangle 30"/>
            <p:cNvSpPr>
              <a:spLocks noChangeArrowheads="1"/>
            </p:cNvSpPr>
            <p:nvPr/>
          </p:nvSpPr>
          <p:spPr bwMode="auto">
            <a:xfrm>
              <a:off x="1236" y="1146"/>
              <a:ext cx="253" cy="1066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/>
            </a:p>
          </p:txBody>
        </p:sp>
        <p:sp>
          <p:nvSpPr>
            <p:cNvPr id="434201" name="Text Box 31"/>
            <p:cNvSpPr txBox="1">
              <a:spLocks noChangeArrowheads="1"/>
            </p:cNvSpPr>
            <p:nvPr/>
          </p:nvSpPr>
          <p:spPr bwMode="auto">
            <a:xfrm>
              <a:off x="944" y="3888"/>
              <a:ext cx="1312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b="1">
                  <a:latin typeface="Trebuchet MS" pitchFamily="34" charset="0"/>
                </a:rPr>
                <a:t>overlap error</a:t>
              </a:r>
            </a:p>
          </p:txBody>
        </p:sp>
        <p:sp>
          <p:nvSpPr>
            <p:cNvPr id="434202" name="Rectangle 32"/>
            <p:cNvSpPr>
              <a:spLocks noChangeArrowheads="1"/>
            </p:cNvSpPr>
            <p:nvPr/>
          </p:nvSpPr>
          <p:spPr bwMode="auto">
            <a:xfrm>
              <a:off x="2483" y="2736"/>
              <a:ext cx="253" cy="1066"/>
            </a:xfrm>
            <a:prstGeom prst="rect">
              <a:avLst/>
            </a:prstGeom>
            <a:noFill/>
            <a:ln w="19050">
              <a:solidFill>
                <a:schemeClr val="tx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/>
            </a:p>
          </p:txBody>
        </p:sp>
      </p:grpSp>
      <p:pic>
        <p:nvPicPr>
          <p:cNvPr id="1189921" name="Picture 33" descr="mask3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981450" y="4343400"/>
            <a:ext cx="4064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" name="Rectangle 4"/>
          <p:cNvSpPr>
            <a:spLocks noChangeArrowheads="1"/>
          </p:cNvSpPr>
          <p:nvPr/>
        </p:nvSpPr>
        <p:spPr bwMode="auto">
          <a:xfrm>
            <a:off x="0" y="6581775"/>
            <a:ext cx="201509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200" dirty="0" smtClean="0"/>
              <a:t>Slide credit: </a:t>
            </a:r>
            <a:r>
              <a:rPr lang="en-US" sz="1200" dirty="0" err="1"/>
              <a:t>Alyosha</a:t>
            </a:r>
            <a:r>
              <a:rPr lang="en-US" sz="1200" dirty="0"/>
              <a:t> </a:t>
            </a:r>
            <a:r>
              <a:rPr lang="en-US" sz="1200" dirty="0" err="1" smtClean="0"/>
              <a:t>Efros</a:t>
            </a:r>
            <a:endParaRPr lang="en-US" sz="1200" dirty="0"/>
          </a:p>
        </p:txBody>
      </p:sp>
      <p:sp>
        <p:nvSpPr>
          <p:cNvPr id="36" name="Slide Number Placeholder 3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F36629A-99BA-43CE-910B-DE79E020FC06}" type="slidenum">
              <a:rPr lang="en-US" smtClean="0"/>
              <a:pPr>
                <a:defRPr/>
              </a:pPr>
              <a:t>99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9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1899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{\bf x}_{1}, {\bf x}_{2}, \ldots, {\bf x}_{n}&#10;\]&#10;\end{document}&#10;"/>
  <p:tag name="EXTERNALNAME" val="Edittex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306"/>
  <p:tag name="BOXFONT" val="10"/>
  <p:tag name="BOXWRAP" val="False"/>
  <p:tag name="WORKAROUNDTRANSPARENCYBUG" val="False"/>
  <p:tag name="BITMAPFORMAT" val="bmpmono"/>
  <p:tag name="DEBUGINTERACTIVE" val="True"/>
  <p:tag name="ORIGWIDTH" val="125"/>
  <p:tag name="PICTUREFILESIZE" val="61574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p({\bf x}_t | {\bf x}_{t-1})&#10;\]&#10;\end{document}&#10;"/>
  <p:tag name="EXTERNALNAME" val="Edittex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306"/>
  <p:tag name="BOXFONT" val="10"/>
  <p:tag name="BOXWRAP" val="False"/>
  <p:tag name="WORKAROUNDTRANSPARENCYBUG" val="False"/>
  <p:tag name="BITMAPFORMAT" val="bmpmono"/>
  <p:tag name="DEBUGINTERACTIVE" val="True"/>
  <p:tag name="ORIGWIDTH" val="97"/>
  <p:tag name="PICTUREFILESIZE" val="71462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{\bf x}_{t}&#10;\]&#10;\end{document}&#10;"/>
  <p:tag name="EXTERNALNAME" val="Edittex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306"/>
  <p:tag name="BOXFONT" val="10"/>
  <p:tag name="BOXWRAP" val="False"/>
  <p:tag name="WORKAROUNDTRANSPARENCYBUG" val="False"/>
  <p:tag name="BITMAPFORMAT" val="bmpmono"/>
  <p:tag name="DEBUGINTERACTIVE" val="True"/>
  <p:tag name="ORIGWIDTH" val="19"/>
  <p:tag name="PICTUREFILESIZE" val="9382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{\bf x}_{\tiny t-1}&#10;\]&#10;\end{document}&#10;"/>
  <p:tag name="EXTERNALNAME" val="Edittex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306"/>
  <p:tag name="BOXFONT" val="10"/>
  <p:tag name="BOXWRAP" val="False"/>
  <p:tag name="WORKAROUNDTRANSPARENCYBUG" val="False"/>
  <p:tag name="BITMAPFORMAT" val="bmpmono"/>
  <p:tag name="DEBUGINTERACTIVE" val="True"/>
  <p:tag name="ORIGWIDTH" val="42"/>
  <p:tag name="PICTUREFILESIZE" val="22062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p({\bf x}_t | {\bf x}_{t-1})&#10;\]&#10;\end{document}&#10;"/>
  <p:tag name="EXTERNALNAME" val="Edittex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306"/>
  <p:tag name="BOXFONT" val="10"/>
  <p:tag name="BOXWRAP" val="False"/>
  <p:tag name="WORKAROUNDTRANSPARENCYBUG" val="False"/>
  <p:tag name="BITMAPFORMAT" val="bmpmono"/>
  <p:tag name="DEBUGINTERACTIVE" val="True"/>
  <p:tag name="ORIGWIDTH" val="97"/>
  <p:tag name="PICTUREFILESIZE" val="71462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{\bf x}_{t}&#10;\]&#10;\end{document}&#10;"/>
  <p:tag name="EXTERNALNAME" val="Edittex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306"/>
  <p:tag name="BOXFONT" val="10"/>
  <p:tag name="BOXWRAP" val="False"/>
  <p:tag name="WORKAROUNDTRANSPARENCYBUG" val="False"/>
  <p:tag name="BITMAPFORMAT" val="bmpmono"/>
  <p:tag name="DEBUGINTERACTIVE" val="True"/>
  <p:tag name="ORIGWIDTH" val="19"/>
  <p:tag name="PICTUREFILESIZE" val="9382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{\bf x}_{\tiny t-1}&#10;\]&#10;\end{document}&#10;"/>
  <p:tag name="EXTERNALNAME" val="Edittex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306"/>
  <p:tag name="BOXFONT" val="10"/>
  <p:tag name="BOXWRAP" val="False"/>
  <p:tag name="WORKAROUNDTRANSPARENCYBUG" val="False"/>
  <p:tag name="BITMAPFORMAT" val="bmpmono"/>
  <p:tag name="DEBUGINTERACTIVE" val="True"/>
  <p:tag name="ORIGWIDTH" val="42"/>
  <p:tag name="PICTUREFILESIZE" val="22062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{\bf x}_{k}&#10;\]&#10;\end{document}&#10;"/>
  <p:tag name="EXTERNALNAME" val="Edittex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306"/>
  <p:tag name="BOXFONT" val="10"/>
  <p:tag name="BOXWRAP" val="False"/>
  <p:tag name="WORKAROUNDTRANSPARENCYBUG" val="False"/>
  <p:tag name="BITMAPFORMAT" val="bmpmono"/>
  <p:tag name="DEBUGINTERACTIVE" val="True"/>
  <p:tag name="ORIGWIDTH" val="21"/>
  <p:tag name="PICTUREFILESIZE" val="11062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{\bf x}_1, {\bf x}_{2}, \ldots, {\bf x}_{k-1}&#10;\]&#10;\end{document}&#10;"/>
  <p:tag name="EXTERNALNAME" val="Edittex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306"/>
  <p:tag name="BOXFONT" val="10"/>
  <p:tag name="BOXWRAP" val="False"/>
  <p:tag name="WORKAROUNDTRANSPARENCYBUG" val="False"/>
  <p:tag name="BITMAPFORMAT" val="bmpmono"/>
  <p:tag name="DEBUGINTERACTIVE" val="True"/>
  <p:tag name="ORIGWIDTH" val="147"/>
  <p:tag name="PICTUREFILESIZE" val="77062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p({\bf x}_t | {\bf x}_{t-1}, \ldots, {\bf x}_{t-(n-1)})&#10;\]&#10;\end{document}&#10;"/>
  <p:tag name="EXTERNALNAME" val="Edittex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306"/>
  <p:tag name="BOXFONT" val="10"/>
  <p:tag name="BOXWRAP" val="False"/>
  <p:tag name="WORKAROUNDTRANSPARENCYBUG" val="False"/>
  <p:tag name="BITMAPFORMAT" val="bmpmono"/>
  <p:tag name="DEBUGINTERACTIVE" val="True"/>
  <p:tag name="ORIGWIDTH" val="227"/>
  <p:tag name="PICTUREFILESIZE" val="206170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p({\bf x}_t | {\bf x}_{t-1}, \ldots, {\bf x}_{t-(n-1)})&#10;\]&#10;\end{document}&#10;"/>
  <p:tag name="EXTERNALNAME" val="Edittex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306"/>
  <p:tag name="BOXFONT" val="10"/>
  <p:tag name="BOXWRAP" val="False"/>
  <p:tag name="WORKAROUNDTRANSPARENCYBUG" val="False"/>
  <p:tag name="BITMAPFORMAT" val="bmpmono"/>
  <p:tag name="DEBUGINTERACTIVE" val="True"/>
  <p:tag name="ORIGWIDTH" val="227"/>
  <p:tag name="PICTUREFILESIZE" val="20617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{\bf x}_{t}&#10;\]&#10;\end{document}&#10;"/>
  <p:tag name="EXTERNALNAME" val="Edittex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306"/>
  <p:tag name="BOXFONT" val="10"/>
  <p:tag name="BOXWRAP" val="False"/>
  <p:tag name="WORKAROUNDTRANSPARENCYBUG" val="False"/>
  <p:tag name="BITMAPFORMAT" val="bmpmono"/>
  <p:tag name="DEBUGINTERACTIVE" val="True"/>
  <p:tag name="ORIGWIDTH" val="19"/>
  <p:tag name="PICTUREFILESIZE" val="9382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P({\bf X} | {\bf A}, {\bf B}, {\bf C}, {\bf D})&#10;\]&#10;\end{document}&#10;"/>
  <p:tag name="EXTERNALNAME" val="Edittex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306"/>
  <p:tag name="BOXFONT" val="10"/>
  <p:tag name="BOXWRAP" val="False"/>
  <p:tag name="WORKAROUNDTRANSPARENCYBUG" val="False"/>
  <p:tag name="BITMAPFORMAT" val="bmpmono"/>
  <p:tag name="DEBUGINTERACTIVE" val="True"/>
  <p:tag name="ORIGWIDTH" val="153"/>
  <p:tag name="PICTUREFILESIZE" val="112062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P({\bf x} | \mbox{neighborhood of pixels around x})&#10;\]&#10;\end{document}&#10;"/>
  <p:tag name="EXTERNALNAME" val="Edittex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306"/>
  <p:tag name="BOXFONT" val="10"/>
  <p:tag name="BOXWRAP" val="False"/>
  <p:tag name="WORKAROUNDTRANSPARENCYBUG" val="False"/>
  <p:tag name="BITMAPFORMAT" val="bmpmono"/>
  <p:tag name="DEBUGINTERACTIVE" val="True"/>
  <p:tag name="ORIGWIDTH" val="377"/>
  <p:tag name="PICTUREFILESIZE" val="27586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p({\bf x}_t | {\bf x}_{t-1})&#10;\]&#10;\end{document}&#10;"/>
  <p:tag name="EXTERNALNAME" val="Edittex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306"/>
  <p:tag name="BOXFONT" val="10"/>
  <p:tag name="BOXWRAP" val="False"/>
  <p:tag name="WORKAROUNDTRANSPARENCYBUG" val="False"/>
  <p:tag name="BITMAPFORMAT" val="bmpmono"/>
  <p:tag name="DEBUGINTERACTIVE" val="True"/>
  <p:tag name="ORIGWIDTH" val="97"/>
  <p:tag name="PICTUREFILESIZE" val="7146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p({\bf x}_t | {\bf x}_{t-1}, \ldots, {\bf x}_{t-N})&#10;\]&#10;\end{document}&#10;"/>
  <p:tag name="EXTERNALNAME" val="Edittex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306"/>
  <p:tag name="BOXFONT" val="10"/>
  <p:tag name="BOXWRAP" val="False"/>
  <p:tag name="WORKAROUNDTRANSPARENCYBUG" val="False"/>
  <p:tag name="BITMAPFORMAT" val="bmpmono"/>
  <p:tag name="DEBUGINTERACTIVE" val="True"/>
  <p:tag name="ORIGWIDTH" val="193"/>
  <p:tag name="PICTUREFILESIZE" val="14146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{\bf x}_1&#10;\]&#10;\end{document}&#10;"/>
  <p:tag name="EXTERNALNAME" val="Edittex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302"/>
  <p:tag name="BOXFONT" val="10"/>
  <p:tag name="BOXWRAP" val="False"/>
  <p:tag name="WORKAROUNDTRANSPARENCYBUG" val="False"/>
  <p:tag name="BITMAPFORMAT" val="bmpmono"/>
  <p:tag name="DEBUGINTERACTIVE" val="True"/>
  <p:tag name="ORIGWIDTH" val="22"/>
  <p:tag name="PICTUREFILESIZE" val="1124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{\bf x}_2&#10;\]&#10;\end{document}&#10;"/>
  <p:tag name="EXTERNALNAME" val="Edittex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306"/>
  <p:tag name="BOXFONT" val="10"/>
  <p:tag name="BOXWRAP" val="False"/>
  <p:tag name="WORKAROUNDTRANSPARENCYBUG" val="False"/>
  <p:tag name="BITMAPFORMAT" val="bmpmono"/>
  <p:tag name="DEBUGINTERACTIVE" val="True"/>
  <p:tag name="ORIGWIDTH" val="23"/>
  <p:tag name="PICTUREFILESIZE" val="1124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{\bf x}_3&#10;\]&#10;\end{document}&#10;"/>
  <p:tag name="EXTERNALNAME" val="Edittex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306"/>
  <p:tag name="BOXFONT" val="10"/>
  <p:tag name="BOXWRAP" val="False"/>
  <p:tag name="WORKAROUNDTRANSPARENCYBUG" val="False"/>
  <p:tag name="BITMAPFORMAT" val="bmpmono"/>
  <p:tag name="DEBUGINTERACTIVE" val="True"/>
  <p:tag name="ORIGWIDTH" val="23"/>
  <p:tag name="PICTUREFILESIZE" val="1206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{\bf x}_4&#10;\]&#10;\end{document}&#10;"/>
  <p:tag name="EXTERNALNAME" val="Edittex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306"/>
  <p:tag name="BOXFONT" val="10"/>
  <p:tag name="BOXWRAP" val="False"/>
  <p:tag name="WORKAROUNDTRANSPARENCYBUG" val="False"/>
  <p:tag name="BITMAPFORMAT" val="bmpmono"/>
  <p:tag name="DEBUGINTERACTIVE" val="True"/>
  <p:tag name="ORIGWIDTH" val="23"/>
  <p:tag name="PICTUREFILESIZE" val="1124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{\bf x}_5&#10;\]&#10;\end{document}&#10;"/>
  <p:tag name="EXTERNALNAME" val="Edittex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306"/>
  <p:tag name="BOXFONT" val="10"/>
  <p:tag name="BOXWRAP" val="False"/>
  <p:tag name="WORKAROUNDTRANSPARENCYBUG" val="False"/>
  <p:tag name="BITMAPFORMAT" val="bmpmono"/>
  <p:tag name="DEBUGINTERACTIVE" val="True"/>
  <p:tag name="ORIGWIDTH" val="23"/>
  <p:tag name="PICTUREFILESIZE" val="12062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5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2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4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6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12662</TotalTime>
  <Words>3226</Words>
  <Application>Microsoft Office PowerPoint</Application>
  <PresentationFormat>On-screen Show (4:3)</PresentationFormat>
  <Paragraphs>816</Paragraphs>
  <Slides>115</Slides>
  <Notes>100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8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115</vt:i4>
      </vt:variant>
    </vt:vector>
  </HeadingPairs>
  <TitlesOfParts>
    <vt:vector size="129" baseType="lpstr">
      <vt:lpstr>Arial</vt:lpstr>
      <vt:lpstr>Calibri</vt:lpstr>
      <vt:lpstr>Times</vt:lpstr>
      <vt:lpstr>Times New Roman</vt:lpstr>
      <vt:lpstr>Trebuchet MS</vt:lpstr>
      <vt:lpstr>Default Design</vt:lpstr>
      <vt:lpstr>1_Default Design</vt:lpstr>
      <vt:lpstr>Blank Presentation</vt:lpstr>
      <vt:lpstr>5_Default Design</vt:lpstr>
      <vt:lpstr>2_Default Design</vt:lpstr>
      <vt:lpstr>4_Default Design</vt:lpstr>
      <vt:lpstr>6_Default Design</vt:lpstr>
      <vt:lpstr>1_Office Theme</vt:lpstr>
      <vt:lpstr>Equation</vt:lpstr>
      <vt:lpstr>Texture April 14th, 2015</vt:lpstr>
      <vt:lpstr>Announcements</vt:lpstr>
      <vt:lpstr>Review: last time</vt:lpstr>
      <vt:lpstr>Chamfer matching system</vt:lpstr>
      <vt:lpstr>Chamfer matching system</vt:lpstr>
      <vt:lpstr>PowerPoint Presentation</vt:lpstr>
      <vt:lpstr>ShadowDraw</vt:lpstr>
      <vt:lpstr>Today: Texture</vt:lpstr>
      <vt:lpstr>Includes: more regular patterns</vt:lpstr>
      <vt:lpstr>Includes: more random patterns</vt:lpstr>
      <vt:lpstr>Texture-related tasks</vt:lpstr>
      <vt:lpstr>Shape from texture</vt:lpstr>
      <vt:lpstr>Texture-related tasks</vt:lpstr>
      <vt:lpstr>Analysis vs. Synthesis</vt:lpstr>
      <vt:lpstr>PowerPoint Presentation</vt:lpstr>
      <vt:lpstr>Why analyze texture?</vt:lpstr>
      <vt:lpstr>PowerPoint Presentation</vt:lpstr>
      <vt:lpstr>Why analyze texture?</vt:lpstr>
      <vt:lpstr>PowerPoint Presentation</vt:lpstr>
      <vt:lpstr>Why analyze texture?</vt:lpstr>
      <vt:lpstr>PowerPoint Presentation</vt:lpstr>
      <vt:lpstr>Why analyze texture?</vt:lpstr>
      <vt:lpstr>PowerPoint Presentation</vt:lpstr>
      <vt:lpstr>Psychophysics of texture</vt:lpstr>
      <vt:lpstr>PowerPoint Presentation</vt:lpstr>
      <vt:lpstr>PowerPoint Presentation</vt:lpstr>
      <vt:lpstr>PowerPoint Presentation</vt:lpstr>
      <vt:lpstr>Capturing the local patterns with image measurements</vt:lpstr>
      <vt:lpstr>Texture representation</vt:lpstr>
      <vt:lpstr>Texture representation: example</vt:lpstr>
      <vt:lpstr>Texture representation: example</vt:lpstr>
      <vt:lpstr>Texture representation: example</vt:lpstr>
      <vt:lpstr>Texture representation: example</vt:lpstr>
      <vt:lpstr>Texture representation: example</vt:lpstr>
      <vt:lpstr>PowerPoint Presentation</vt:lpstr>
      <vt:lpstr>Texture representation: example</vt:lpstr>
      <vt:lpstr>Texture representation: example</vt:lpstr>
      <vt:lpstr>Texture representation: example</vt:lpstr>
      <vt:lpstr>Texture representation: window scale</vt:lpstr>
      <vt:lpstr>Filter banks</vt:lpstr>
      <vt:lpstr>Filter banks</vt:lpstr>
      <vt:lpstr>Multivariate Gaussian</vt:lpstr>
      <vt:lpstr>Filter bank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You try: Can you match the texture to the response?</vt:lpstr>
      <vt:lpstr>Representing texture by mean abs response</vt:lpstr>
      <vt:lpstr>PowerPoint Presentation</vt:lpstr>
      <vt:lpstr>d-dimensional features</vt:lpstr>
      <vt:lpstr>Example uses of texture in vision: analysis</vt:lpstr>
      <vt:lpstr>Classifying materials, “stuff”</vt:lpstr>
      <vt:lpstr>PowerPoint Presentation</vt:lpstr>
      <vt:lpstr>PowerPoint Presentation</vt:lpstr>
      <vt:lpstr>PowerPoint Presentation</vt:lpstr>
      <vt:lpstr>Texture-related tasks</vt:lpstr>
      <vt:lpstr>Texture synthesis</vt:lpstr>
      <vt:lpstr>The Challenge</vt:lpstr>
      <vt:lpstr>Markov Chains</vt:lpstr>
      <vt:lpstr>Markov Chain Example:  Text</vt:lpstr>
      <vt:lpstr>Markov Chain Example:  Text</vt:lpstr>
      <vt:lpstr>Text synthesis</vt:lpstr>
      <vt:lpstr>Text synthesis</vt:lpstr>
      <vt:lpstr>Synthesizing Computer Vision text</vt:lpstr>
      <vt:lpstr>Synthesized text</vt:lpstr>
      <vt:lpstr>Markov Random Field</vt:lpstr>
      <vt:lpstr>Texture Synthesis [Efros &amp; Leung, ICCV 99]</vt:lpstr>
      <vt:lpstr>Texture synthesis: intuition</vt:lpstr>
      <vt:lpstr>Synthesizing One Pixel</vt:lpstr>
      <vt:lpstr>Neighborhood Window</vt:lpstr>
      <vt:lpstr>Varying Window Size</vt:lpstr>
      <vt:lpstr>Growing Texture</vt:lpstr>
      <vt:lpstr>Synthesis results</vt:lpstr>
      <vt:lpstr>PowerPoint Presentation</vt:lpstr>
      <vt:lpstr>PowerPoint Presentation</vt:lpstr>
      <vt:lpstr>Failure Cases</vt:lpstr>
      <vt:lpstr>Hole Filling</vt:lpstr>
      <vt:lpstr>Extrapolation</vt:lpstr>
      <vt:lpstr>PowerPoint Presentation</vt:lpstr>
      <vt:lpstr>Image Quilting [Efros &amp; Freeman 2001]</vt:lpstr>
      <vt:lpstr>PowerPoint Presentation</vt:lpstr>
      <vt:lpstr>Minimal error boundary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Texture Transfer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Summary</vt:lpstr>
      <vt:lpstr>Questions?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Administrator</cp:lastModifiedBy>
  <cp:revision>480</cp:revision>
  <cp:lastPrinted>1601-01-01T00:00:00Z</cp:lastPrinted>
  <dcterms:created xsi:type="dcterms:W3CDTF">2013-10-08T22:01:07Z</dcterms:created>
  <dcterms:modified xsi:type="dcterms:W3CDTF">2015-04-15T03:04:02Z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