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1" r:id="rId3"/>
    <p:sldMasterId id="2147483709" r:id="rId4"/>
    <p:sldMasterId id="2147483883" r:id="rId5"/>
    <p:sldMasterId id="2147483895" r:id="rId6"/>
    <p:sldMasterId id="2147483979" r:id="rId7"/>
    <p:sldMasterId id="2147484075" r:id="rId8"/>
    <p:sldMasterId id="2147484087" r:id="rId9"/>
    <p:sldMasterId id="2147484099" r:id="rId10"/>
    <p:sldMasterId id="2147484123" r:id="rId11"/>
  </p:sldMasterIdLst>
  <p:notesMasterIdLst>
    <p:notesMasterId r:id="rId94"/>
  </p:notesMasterIdLst>
  <p:handoutMasterIdLst>
    <p:handoutMasterId r:id="rId95"/>
  </p:handoutMasterIdLst>
  <p:sldIdLst>
    <p:sldId id="518" r:id="rId12"/>
    <p:sldId id="456" r:id="rId13"/>
    <p:sldId id="492" r:id="rId14"/>
    <p:sldId id="261" r:id="rId15"/>
    <p:sldId id="275" r:id="rId16"/>
    <p:sldId id="280" r:id="rId17"/>
    <p:sldId id="283" r:id="rId18"/>
    <p:sldId id="494" r:id="rId19"/>
    <p:sldId id="405" r:id="rId20"/>
    <p:sldId id="406" r:id="rId21"/>
    <p:sldId id="284" r:id="rId22"/>
    <p:sldId id="285" r:id="rId23"/>
    <p:sldId id="287" r:id="rId24"/>
    <p:sldId id="488" r:id="rId25"/>
    <p:sldId id="288" r:id="rId26"/>
    <p:sldId id="286" r:id="rId27"/>
    <p:sldId id="458" r:id="rId28"/>
    <p:sldId id="511" r:id="rId29"/>
    <p:sldId id="477" r:id="rId30"/>
    <p:sldId id="291" r:id="rId31"/>
    <p:sldId id="476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478" r:id="rId41"/>
    <p:sldId id="354" r:id="rId42"/>
    <p:sldId id="515" r:id="rId43"/>
    <p:sldId id="497" r:id="rId44"/>
    <p:sldId id="482" r:id="rId45"/>
    <p:sldId id="498" r:id="rId46"/>
    <p:sldId id="331" r:id="rId47"/>
    <p:sldId id="305" r:id="rId48"/>
    <p:sldId id="508" r:id="rId49"/>
    <p:sldId id="303" r:id="rId50"/>
    <p:sldId id="459" r:id="rId51"/>
    <p:sldId id="342" r:id="rId52"/>
    <p:sldId id="348" r:id="rId53"/>
    <p:sldId id="347" r:id="rId54"/>
    <p:sldId id="349" r:id="rId55"/>
    <p:sldId id="483" r:id="rId56"/>
    <p:sldId id="484" r:id="rId57"/>
    <p:sldId id="485" r:id="rId58"/>
    <p:sldId id="460" r:id="rId59"/>
    <p:sldId id="509" r:id="rId60"/>
    <p:sldId id="495" r:id="rId61"/>
    <p:sldId id="403" r:id="rId62"/>
    <p:sldId id="322" r:id="rId63"/>
    <p:sldId id="530" r:id="rId64"/>
    <p:sldId id="529" r:id="rId65"/>
    <p:sldId id="486" r:id="rId66"/>
    <p:sldId id="335" r:id="rId67"/>
    <p:sldId id="337" r:id="rId68"/>
    <p:sldId id="489" r:id="rId69"/>
    <p:sldId id="389" r:id="rId70"/>
    <p:sldId id="338" r:id="rId71"/>
    <p:sldId id="340" r:id="rId72"/>
    <p:sldId id="341" r:id="rId73"/>
    <p:sldId id="517" r:id="rId74"/>
    <p:sldId id="433" r:id="rId75"/>
    <p:sldId id="434" r:id="rId76"/>
    <p:sldId id="435" r:id="rId77"/>
    <p:sldId id="436" r:id="rId78"/>
    <p:sldId id="437" r:id="rId79"/>
    <p:sldId id="270" r:id="rId80"/>
    <p:sldId id="399" r:id="rId81"/>
    <p:sldId id="264" r:id="rId82"/>
    <p:sldId id="462" r:id="rId83"/>
    <p:sldId id="327" r:id="rId84"/>
    <p:sldId id="427" r:id="rId85"/>
    <p:sldId id="430" r:id="rId86"/>
    <p:sldId id="431" r:id="rId87"/>
    <p:sldId id="432" r:id="rId88"/>
    <p:sldId id="429" r:id="rId89"/>
    <p:sldId id="512" r:id="rId90"/>
    <p:sldId id="273" r:id="rId91"/>
    <p:sldId id="528" r:id="rId92"/>
    <p:sldId id="514" r:id="rId9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628" autoAdjust="0"/>
  </p:normalViewPr>
  <p:slideViewPr>
    <p:cSldViewPr>
      <p:cViewPr varScale="1">
        <p:scale>
          <a:sx n="77" d="100"/>
          <a:sy n="77" d="100"/>
        </p:scale>
        <p:origin x="26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3.png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95AA9B-C747-4F01-B387-FAAA663A05B7}" type="datetime1">
              <a:rPr lang="en-US" altLang="en-US"/>
              <a:pPr>
                <a:defRPr/>
              </a:pPr>
              <a:t>4/16/2015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9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09978C-342A-4663-A048-5323E1444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5586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90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b="0"/>
            </a:lvl1pPr>
          </a:lstStyle>
          <a:p>
            <a:pPr>
              <a:defRPr/>
            </a:pPr>
            <a:fld id="{1906F877-495E-4818-952C-92E348FA6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549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58" indent="-28571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70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C71042-62DA-41DD-BEF9-5EEADD19CC09}" type="slidenum">
              <a:rPr lang="en-US" altLang="en-US" sz="1300"/>
              <a:pPr>
                <a:spcBef>
                  <a:spcPct val="0"/>
                </a:spcBef>
              </a:pPr>
              <a:t>10</a:t>
            </a:fld>
            <a:endParaRPr lang="en-US" altLang="en-US" sz="13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0FFA04-AC0D-48EA-A6D0-EB76D0DC6960}" type="slidenum">
              <a:rPr lang="en-US" altLang="en-US" sz="1300"/>
              <a:pPr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0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D239C1-DA57-443D-A9B0-6980B78FC395}" type="slidenum">
              <a:rPr lang="en-US" altLang="en-US" sz="1300"/>
              <a:pPr>
                <a:spcBef>
                  <a:spcPct val="0"/>
                </a:spcBef>
              </a:pPr>
              <a:t>12</a:t>
            </a:fld>
            <a:endParaRPr lang="en-US" altLang="en-US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Additive color systems start with darkness. Light sources of various wavelengths are added in various proportions to produce a range of colors. 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9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F61B24-4640-4160-B39A-FAF5979D9787}" type="slidenum">
              <a:rPr lang="en-US" altLang="en-US" sz="130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71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789B30-8CB4-40F7-8310-91865F3A8EE2}" type="slidenum">
              <a:rPr lang="en-US" altLang="en-US" sz="1300" b="1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300" b="1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6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3AD60D-C0E3-4885-BEB5-1209B1DB2D42}" type="slidenum">
              <a:rPr lang="en-US" altLang="en-US" sz="130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Subtractive color systems start with light, presumably white light. Colored inks, paints, or filters between the viewer and the light source or reflective surface </a:t>
            </a:r>
            <a:r>
              <a:rPr lang="en-US" altLang="en-US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subtract</a:t>
            </a: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 wavelengths from the light, giving it color.</a:t>
            </a:r>
          </a:p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Cyan absorbs red; yellow absorbs blue.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5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C297DD-A92E-4DEE-BEF4-85CF60F5877C}" type="slidenum">
              <a:rPr lang="en-US" altLang="en-US" sz="1300"/>
              <a:pPr>
                <a:spcBef>
                  <a:spcPct val="0"/>
                </a:spcBef>
              </a:pPr>
              <a:t>16</a:t>
            </a:fld>
            <a:endParaRPr lang="en-US" altLang="en-US" sz="1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7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74157-6E3A-4FF3-9595-EDFD54C6B9C4}" type="slidenum">
              <a:rPr lang="en-US" altLang="en-US" sz="130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3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14E327-4074-4D33-BB33-4B54B3F6BC5E}" type="slidenum">
              <a:rPr lang="en-US" altLang="en-US" sz="130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8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93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451DB4-BDE4-4AE8-8A04-C2B0E217605E}" type="slidenum">
              <a:rPr lang="en-US" altLang="en-US" sz="1300"/>
              <a:pPr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899153-64AD-4697-B205-9416EF3D795F}" type="slidenum">
              <a:rPr lang="en-US" altLang="en-US" sz="130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37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4DBC13-E9AF-4D7D-8979-8FD3E50DBFA7}" type="slidenum">
              <a:rPr lang="en-US" altLang="en-US" sz="130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47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34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1F7097-E667-4FA7-B794-3E1D36134C8C}" type="slidenum">
              <a:rPr lang="en-US" altLang="en-US" sz="1300"/>
              <a:pPr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9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F60D06-E77D-43B2-9402-1719B0017CC0}" type="slidenum">
              <a:rPr lang="en-US" altLang="en-US" sz="1300"/>
              <a:pPr>
                <a:spcBef>
                  <a:spcPct val="0"/>
                </a:spcBef>
              </a:pPr>
              <a:t>22</a:t>
            </a:fld>
            <a:endParaRPr lang="en-US" altLang="en-US" sz="13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54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15F4A0-FE2A-451C-8787-6CE8978B8723}" type="slidenum">
              <a:rPr lang="en-US" altLang="en-US" sz="1300"/>
              <a:pPr>
                <a:spcBef>
                  <a:spcPct val="0"/>
                </a:spcBef>
              </a:pPr>
              <a:t>23</a:t>
            </a:fld>
            <a:endParaRPr lang="en-US" altLang="en-US" sz="13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17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97A0AB-06FD-454A-8D36-36676ACF2627}" type="slidenum">
              <a:rPr lang="en-US" altLang="en-US" sz="1300"/>
              <a:pPr>
                <a:spcBef>
                  <a:spcPct val="0"/>
                </a:spcBef>
              </a:pPr>
              <a:t>24</a:t>
            </a:fld>
            <a:endParaRPr lang="en-US" altLang="en-US" sz="13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1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4F8171-10E0-4AFF-BAA1-8B243484D1EC}" type="slidenum">
              <a:rPr lang="en-US" altLang="en-US" sz="130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8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ABAF31-16F1-4BF5-A659-4E6D7CE45444}" type="slidenum">
              <a:rPr lang="en-US" altLang="en-US" sz="1300"/>
              <a:pPr>
                <a:spcBef>
                  <a:spcPct val="0"/>
                </a:spcBef>
              </a:pPr>
              <a:t>26</a:t>
            </a:fld>
            <a:endParaRPr lang="en-US" altLang="en-US" sz="13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04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80EB7A-B025-4D2A-9AE4-00C8356E3B18}" type="slidenum">
              <a:rPr lang="en-US" altLang="en-US" sz="1300"/>
              <a:pPr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5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8987A3-85C2-4013-9EC9-83FDAE8C7B35}" type="slidenum">
              <a:rPr lang="en-US" altLang="en-US" sz="130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48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EFA0D0-7EC9-4D0F-BDA3-639A9C6F6CC1}" type="slidenum">
              <a:rPr lang="en-US" altLang="en-US" sz="1300"/>
              <a:pPr>
                <a:spcBef>
                  <a:spcPct val="0"/>
                </a:spcBef>
              </a:pPr>
              <a:t>29</a:t>
            </a:fld>
            <a:endParaRPr lang="en-US" altLang="en-US" sz="13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E97321-13EC-4E8F-8898-3C6C51F0FB9A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9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23F112-803A-41E6-AE03-7E8923435AEB}" type="slidenum">
              <a:rPr lang="en-US" altLang="en-US" sz="1300"/>
              <a:pPr>
                <a:spcBef>
                  <a:spcPct val="0"/>
                </a:spcBef>
              </a:pPr>
              <a:t>30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13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03BE74-FD1C-4696-841E-9DB66790734F}" type="slidenum">
              <a:rPr lang="en-US" altLang="en-US" sz="130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7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65D90C-E05F-4C68-AB9C-D131431046DB}" type="slidenum">
              <a:rPr lang="en-US" altLang="en-US" sz="1300"/>
              <a:pPr>
                <a:spcBef>
                  <a:spcPct val="0"/>
                </a:spcBef>
              </a:pPr>
              <a:t>33</a:t>
            </a:fld>
            <a:endParaRPr lang="en-US" altLang="en-US" sz="13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09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287AFF-8242-4BB2-B99A-25CF6748508E}" type="slidenum">
              <a:rPr lang="en-US" altLang="en-US" sz="1300" b="1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 sz="1300" b="1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53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364864-28A6-48A8-BA46-DC3699FA169A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1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790C3C-20B7-451B-8BD1-BEE5190A9793}" type="slidenum">
              <a:rPr lang="en-US" altLang="en-US" sz="1300"/>
              <a:pPr>
                <a:spcBef>
                  <a:spcPct val="0"/>
                </a:spcBef>
              </a:pPr>
              <a:t>36</a:t>
            </a:fld>
            <a:endParaRPr lang="en-US" altLang="en-US" sz="13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9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38466C-C2BE-470F-BBEE-EF373BD539E3}" type="slidenum">
              <a:rPr lang="en-US" altLang="en-US" sz="1300"/>
              <a:pPr>
                <a:spcBef>
                  <a:spcPct val="0"/>
                </a:spcBef>
              </a:pPr>
              <a:t>37</a:t>
            </a:fld>
            <a:endParaRPr lang="en-US" altLang="en-US" sz="13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90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C17C6A-EC44-4E27-B1BC-924A1BEC2E66}" type="slidenum">
              <a:rPr lang="en-US" altLang="en-US" sz="1300"/>
              <a:pPr>
                <a:spcBef>
                  <a:spcPct val="0"/>
                </a:spcBef>
              </a:pPr>
              <a:t>38</a:t>
            </a:fld>
            <a:endParaRPr lang="en-US" altLang="en-US" sz="13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37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F44D99-AD6F-47FD-AB53-ACBE99449AC6}" type="slidenum">
              <a:rPr lang="en-US" altLang="en-US" sz="1300"/>
              <a:pPr>
                <a:spcBef>
                  <a:spcPct val="0"/>
                </a:spcBef>
              </a:pPr>
              <a:t>39</a:t>
            </a:fld>
            <a:endParaRPr lang="en-US" altLang="en-US" sz="13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44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1CCECC-A5E3-4531-B3E4-A393F199B2C6}" type="slidenum">
              <a:rPr lang="en-US" altLang="en-US" sz="1300"/>
              <a:pPr>
                <a:spcBef>
                  <a:spcPct val="0"/>
                </a:spcBef>
              </a:pPr>
              <a:t>40</a:t>
            </a:fld>
            <a:endParaRPr lang="en-US" altLang="en-US" sz="13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763583-CA63-4808-8982-EAD235501414}" type="slidenum">
              <a:rPr lang="en-US" altLang="en-US" sz="1300"/>
              <a:pPr>
                <a:spcBef>
                  <a:spcPct val="0"/>
                </a:spcBef>
              </a:pPr>
              <a:t>4</a:t>
            </a:fld>
            <a:endParaRPr lang="en-US" altLang="en-US" sz="13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14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B5B9D7-DD35-47C6-B7B8-F09446C67BDA}" type="slidenum">
              <a:rPr lang="en-US" altLang="en-US" sz="1300"/>
              <a:pPr>
                <a:spcBef>
                  <a:spcPct val="0"/>
                </a:spcBef>
              </a:pPr>
              <a:t>41</a:t>
            </a:fld>
            <a:endParaRPr lang="en-US" altLang="en-US" sz="13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946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F831B4-114C-4164-BDC2-73A4BADAA04A}" type="slidenum">
              <a:rPr lang="en-US" altLang="en-US" sz="1300"/>
              <a:pPr>
                <a:spcBef>
                  <a:spcPct val="0"/>
                </a:spcBef>
              </a:pPr>
              <a:t>42</a:t>
            </a:fld>
            <a:endParaRPr lang="en-US" altLang="en-US" sz="13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85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6FD710-5E55-4A7E-B699-BEF06C118BEC}" type="slidenum">
              <a:rPr lang="en-US" altLang="en-US" sz="1300"/>
              <a:pPr>
                <a:spcBef>
                  <a:spcPct val="0"/>
                </a:spcBef>
              </a:pPr>
              <a:t>43</a:t>
            </a:fld>
            <a:endParaRPr lang="en-US" altLang="en-US" sz="13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Chromaticity diagram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801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675ED9-389D-4507-B9B7-99428682D068}" type="slidenum">
              <a:rPr lang="en-US" altLang="en-US" sz="1300"/>
              <a:pPr>
                <a:spcBef>
                  <a:spcPct val="0"/>
                </a:spcBef>
              </a:pPr>
              <a:t>44</a:t>
            </a:fld>
            <a:endParaRPr lang="en-US" altLang="en-US" sz="13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Hue: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color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Saturation: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unsaturated (shades of gray) to fully saturated (no white component)</a:t>
            </a: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Value: brightness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925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66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12E4E9-BAF8-4FC2-9C5D-04B03F541110}" type="slidenum">
              <a:rPr lang="en-US" altLang="en-US" sz="1300"/>
              <a:pPr>
                <a:spcBef>
                  <a:spcPct val="0"/>
                </a:spcBef>
              </a:pPr>
              <a:t>45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410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CE007B-7D49-4819-A5C3-C8A82854EAFC}" type="slidenum">
              <a:rPr lang="en-US" altLang="en-US" sz="1300"/>
              <a:pPr>
                <a:spcBef>
                  <a:spcPct val="0"/>
                </a:spcBef>
              </a:pPr>
              <a:t>46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73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934A36-AAFD-4B91-B411-06F7BA4500AC}" type="slidenum">
              <a:rPr lang="en-US" altLang="en-US" sz="1300"/>
              <a:pPr>
                <a:spcBef>
                  <a:spcPct val="0"/>
                </a:spcBef>
              </a:pPr>
              <a:t>47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7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8291E0-AFFD-4EB2-8DD0-32CB4CB89CD2}" type="slidenum">
              <a:rPr lang="en-US" altLang="en-US" sz="1300"/>
              <a:pPr>
                <a:spcBef>
                  <a:spcPct val="0"/>
                </a:spcBef>
              </a:pPr>
              <a:t>48</a:t>
            </a:fld>
            <a:endParaRPr lang="en-US" altLang="en-US" sz="13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81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CB17EF-F451-4D10-B6AA-91F9DFB55457}" type="slidenum">
              <a:rPr lang="en-US" altLang="en-US" sz="1300"/>
              <a:pPr>
                <a:spcBef>
                  <a:spcPct val="0"/>
                </a:spcBef>
              </a:pPr>
              <a:t>49</a:t>
            </a:fld>
            <a:endParaRPr lang="en-US" altLang="en-US" sz="13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672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E735BE-37E1-4E0F-9D73-E09EF1C911B3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4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54FDCE-E3A8-4127-9550-1B9C13B60559}" type="slidenum">
              <a:rPr lang="en-US" altLang="en-US" sz="1300"/>
              <a:pPr>
                <a:spcBef>
                  <a:spcPct val="0"/>
                </a:spcBef>
              </a:pPr>
              <a:t>5</a:t>
            </a:fld>
            <a:endParaRPr lang="en-US" altLang="en-US" sz="13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/>
              <a:t>Issac</a:t>
            </a:r>
            <a:r>
              <a:rPr lang="en-US" dirty="0"/>
              <a:t> Newton discovered the fundamental decomposition of light into separate wavelength components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31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176AF4-8A61-4CEF-BC31-3B0F91A13B42}" type="slidenum">
              <a:rPr lang="en-US" altLang="en-US" sz="1300"/>
              <a:pPr>
                <a:spcBef>
                  <a:spcPct val="0"/>
                </a:spcBef>
              </a:pPr>
              <a:t>51</a:t>
            </a:fld>
            <a:endParaRPr lang="en-US" altLang="en-US" sz="13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1274"/>
              </a:spcBef>
            </a:pPr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997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CB14AE-0009-46FA-B01A-1468F0D0AA8A}" type="slidenum">
              <a:rPr lang="en-US" altLang="en-US" sz="1300"/>
              <a:pPr>
                <a:spcBef>
                  <a:spcPct val="0"/>
                </a:spcBef>
              </a:pPr>
              <a:t>52</a:t>
            </a:fld>
            <a:endParaRPr lang="en-US" altLang="en-US" sz="13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287" eaLnBrk="1" hangingPunct="1"/>
            <a:r>
              <a:rPr lang="en-US" dirty="0" smtClean="0"/>
              <a:t>Short, medium, large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758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06F877-495E-4818-952C-92E348FA6E4E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738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81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E13B3D-8BA6-4E90-9779-B7549F78945E}" type="slidenum">
              <a:rPr lang="en-US" altLang="en-US" sz="1300"/>
              <a:pPr>
                <a:spcBef>
                  <a:spcPct val="0"/>
                </a:spcBef>
              </a:pPr>
              <a:t>55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624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1BB78C-D93E-4AB5-85B6-E19663587671}" type="slidenum">
              <a:rPr lang="en-US" altLang="en-US" sz="1300"/>
              <a:pPr>
                <a:spcBef>
                  <a:spcPct val="0"/>
                </a:spcBef>
              </a:pPr>
              <a:t>56</a:t>
            </a:fld>
            <a:endParaRPr lang="en-US" altLang="en-US" sz="130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754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EB7787-CC9F-4C06-BBC2-E544CB3C9E42}" type="slidenum">
              <a:rPr lang="en-US" altLang="en-US" sz="1300"/>
              <a:pPr>
                <a:spcBef>
                  <a:spcPct val="0"/>
                </a:spcBef>
              </a:pPr>
              <a:t>57</a:t>
            </a:fld>
            <a:endParaRPr lang="en-US" altLang="en-US" sz="130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122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53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A0AE88-4A82-4E2A-A6E0-883B048BC5CF}" type="slidenum">
              <a:rPr lang="en-US" altLang="en-US" sz="1300"/>
              <a:pPr>
                <a:spcBef>
                  <a:spcPct val="0"/>
                </a:spcBef>
              </a:pPr>
              <a:t>58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13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C7C919-12DB-4037-803E-11086746240E}" type="slidenum">
              <a:rPr lang="en-US" altLang="en-US" sz="1300"/>
              <a:pPr>
                <a:spcBef>
                  <a:spcPct val="0"/>
                </a:spcBef>
              </a:pPr>
              <a:t>59</a:t>
            </a:fld>
            <a:endParaRPr lang="en-US" altLang="en-US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337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F3A960-AA2C-40A2-AF59-467D59D378BD}" type="slidenum">
              <a:rPr lang="en-US" altLang="en-US" sz="1300"/>
              <a:pPr>
                <a:spcBef>
                  <a:spcPct val="0"/>
                </a:spcBef>
              </a:pPr>
              <a:t>60</a:t>
            </a:fld>
            <a:endParaRPr lang="en-US" altLang="en-US" sz="13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502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14463D-7047-4543-9F06-446E289DAF97}" type="slidenum">
              <a:rPr lang="en-US" altLang="en-US" sz="1300"/>
              <a:pPr>
                <a:spcBef>
                  <a:spcPct val="0"/>
                </a:spcBef>
              </a:pPr>
              <a:t>61</a:t>
            </a:fld>
            <a:endParaRPr lang="en-US" altLang="en-US" sz="130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52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616ED1-BE1F-4A33-9285-0C498142D4AD}" type="slidenum">
              <a:rPr lang="en-US" altLang="en-US" sz="1300"/>
              <a:pPr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High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frequency (short wavelength) &lt;-&gt; low frequency (long wavelength)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90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B7E858-488C-4279-8620-DCCC296A59AE}" type="slidenum">
              <a:rPr lang="en-US" altLang="en-US" sz="1300"/>
              <a:pPr>
                <a:spcBef>
                  <a:spcPct val="0"/>
                </a:spcBef>
              </a:pPr>
              <a:t>62</a:t>
            </a:fld>
            <a:endParaRPr lang="en-US" altLang="en-US" sz="13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431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5CA8E0-EC84-4E24-AAD3-FDE2CDA58EE0}" type="slidenum">
              <a:rPr lang="en-US" altLang="en-US" sz="1300"/>
              <a:pPr>
                <a:spcBef>
                  <a:spcPct val="0"/>
                </a:spcBef>
              </a:pPr>
              <a:t>63</a:t>
            </a:fld>
            <a:endParaRPr lang="en-US" altLang="en-US" sz="130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768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96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346FD4-E0D7-4F99-B8BD-F929EE5439C0}" type="slidenum">
              <a:rPr lang="en-US" altLang="en-US" sz="1300"/>
              <a:pPr>
                <a:spcBef>
                  <a:spcPct val="0"/>
                </a:spcBef>
              </a:pPr>
              <a:t>64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681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17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6675C2-F2D7-46A8-B826-9E553AE5355B}" type="slidenum">
              <a:rPr lang="en-US" altLang="en-US" sz="1300"/>
              <a:pPr>
                <a:spcBef>
                  <a:spcPct val="0"/>
                </a:spcBef>
              </a:pPr>
              <a:t>65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144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D55775-CB8A-4397-9402-CC569E8E6193}" type="slidenum">
              <a:rPr lang="en-US" altLang="en-US" sz="1300"/>
              <a:pPr>
                <a:spcBef>
                  <a:spcPct val="0"/>
                </a:spcBef>
              </a:pPr>
              <a:t>66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57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5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B72D9F-F244-473B-9353-CAD9EF8679F2}" type="slidenum">
              <a:rPr lang="en-US" altLang="en-US" sz="1300"/>
              <a:pPr>
                <a:spcBef>
                  <a:spcPct val="0"/>
                </a:spcBef>
              </a:pPr>
              <a:t>67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947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78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543D33-8EF2-4698-8DF1-BF1A03DC0949}" type="slidenum">
              <a:rPr lang="en-US" altLang="en-US" sz="1300"/>
              <a:pPr>
                <a:spcBef>
                  <a:spcPct val="0"/>
                </a:spcBef>
              </a:pPr>
              <a:t>68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0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485770-8180-462D-946D-B9E3ADBCBBE8}" type="slidenum">
              <a:rPr lang="en-US" altLang="en-US" sz="1300"/>
              <a:pPr>
                <a:spcBef>
                  <a:spcPct val="0"/>
                </a:spcBef>
              </a:pPr>
              <a:t>69</a:t>
            </a:fld>
            <a:endParaRPr lang="en-US" altLang="en-US" sz="13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17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71F134-5ACC-4830-8435-49780DA8ECA3}" type="slidenum">
              <a:rPr lang="en-US" altLang="en-US" sz="1300"/>
              <a:pPr>
                <a:spcBef>
                  <a:spcPct val="0"/>
                </a:spcBef>
              </a:pPr>
              <a:t>70</a:t>
            </a:fld>
            <a:endParaRPr lang="en-US" altLang="en-US" sz="13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7550"/>
            <a:ext cx="4776787" cy="3582988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287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F91BE1-A06D-4A7E-A2C1-B13B619B0CE5}" type="slidenum">
              <a:rPr lang="en-US" altLang="en-US" sz="1300"/>
              <a:pPr>
                <a:spcBef>
                  <a:spcPct val="0"/>
                </a:spcBef>
              </a:pPr>
              <a:t>71</a:t>
            </a:fld>
            <a:endParaRPr lang="en-US" altLang="en-US" sz="13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38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0F4581-E732-4F61-A532-247231A40561}" type="slidenum">
              <a:rPr lang="en-US" altLang="en-US" sz="1300"/>
              <a:pPr>
                <a:spcBef>
                  <a:spcPct val="0"/>
                </a:spcBef>
              </a:pPr>
              <a:t>7</a:t>
            </a:fld>
            <a:endParaRPr lang="en-US" altLang="en-US" sz="13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859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6B3518-A681-47A0-AB23-483031FFC037}" type="slidenum">
              <a:rPr lang="en-US" altLang="en-US" sz="1300"/>
              <a:pPr>
                <a:spcBef>
                  <a:spcPct val="0"/>
                </a:spcBef>
              </a:pPr>
              <a:t>72</a:t>
            </a:fld>
            <a:endParaRPr lang="en-US" altLang="en-US" sz="13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74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0ADADE-D6D2-48F5-A3A7-E49EE2798B77}" type="slidenum">
              <a:rPr lang="en-US" altLang="en-US" sz="1300"/>
              <a:pPr>
                <a:spcBef>
                  <a:spcPct val="0"/>
                </a:spcBef>
              </a:pPr>
              <a:t>73</a:t>
            </a:fld>
            <a:endParaRPr lang="en-US" altLang="en-US" sz="130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100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83DE6D-B94D-43A3-A92B-CC29CC52A182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612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B486C8-578A-44A4-826F-168197899C16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29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3C9174-8195-47C4-B4C7-204D35A58220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30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62F52C-A184-46DA-857B-D4BAA04D9C52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362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E46366-2B09-45BF-BD72-F682ED1CC57C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807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04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5B0E8C-381F-462F-B00C-6892ABE465B3}" type="slidenum">
              <a:rPr lang="en-US" altLang="en-US" sz="1300"/>
              <a:pPr>
                <a:spcBef>
                  <a:spcPct val="0"/>
                </a:spcBef>
              </a:pPr>
              <a:t>79</a:t>
            </a:fld>
            <a:endParaRPr lang="en-US" altLang="en-US" sz="13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501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863754-8600-4AFD-9CA0-E2286114C8DB}" type="slidenum">
              <a:rPr lang="en-US" altLang="en-US" sz="1300"/>
              <a:pPr>
                <a:spcBef>
                  <a:spcPct val="0"/>
                </a:spcBef>
              </a:pPr>
              <a:t>80</a:t>
            </a:fld>
            <a:endParaRPr lang="en-US" altLang="en-US" sz="130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924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58" indent="-28571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DFC157E-ADA4-48A1-BBE3-0C6A620EABE3}" type="slidenum">
              <a:rPr lang="en-US" altLang="en-US" b="0" smtClean="0"/>
              <a:pPr/>
              <a:t>81</a:t>
            </a:fld>
            <a:endParaRPr lang="en-US" altLang="en-US" b="0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30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4C49B1-9147-4350-B316-D615158E356B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30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7013" indent="-3746987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1EE268-E8B4-4295-A8AB-DFA386856145}" type="slidenum">
              <a:rPr lang="en-US" altLang="en-US" sz="130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1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44C1D-81A2-40D3-A859-38BB1BC8B0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1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7EE42-B81B-485A-8400-449F423C2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155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A03946D-5EDD-4823-8F50-A752BB2531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7110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2BC39934-050B-4AE5-A332-53044405C4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2755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F1C30035-6D5E-4FA1-9119-0E0889F4E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5669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A8750C08-0888-4D6E-92EF-161CD9314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4605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9DEBE84B-0628-42C7-95CC-0161E7CEA5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7911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B8FC8C1C-5D6B-4D64-A38E-911C9CF80A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0088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141B715B-A413-494B-9599-9AA81F267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5628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95086ACA-6E32-4FE1-BF0C-00B2B4275F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0083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3B6E8467-5D31-4E8B-82A4-FE166BBBB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5861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804D6FF7-416A-480D-9913-89D3B84DD5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8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35CC9-87B2-4426-8625-166413D06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5561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15C0D796-A057-4B61-8A70-ACAA01F78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1179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7F2630F6-9660-4A3B-8806-4A5F82A82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5430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F2298A75-FBF3-414E-89A2-C4BD824BAC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604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249AF82-7063-4C64-A55D-8D72F399EE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4344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FFA96BFC-A4BA-408E-A51A-A1500019D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3903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8690592A-3201-430F-89F7-B63EC4644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7391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238E7CA9-0003-4C49-A599-73C9D78A0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3981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F11FD9A9-3E9E-4F9C-AC8B-8C5901118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65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D074634-F83B-4EEF-8956-04CD8ED7C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4214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5EBB8C2-F7CF-4B63-986A-3FB220D11A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96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6500E-9314-4539-BC37-6A9B3D1CA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7532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9679E51-52A5-4188-8439-4E32F786C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9622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80B2620-1415-46CE-BCA7-569AE6051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3943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8930E-D1B5-48A3-B604-80EB17868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5838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70CD18-1F7B-485D-A1AA-AA50CF77F0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1182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8539994-3F47-491E-A488-DF27535F2A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143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C57EF5-C4AE-4136-9591-8E41B0F80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53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A9159E8-6674-4BE6-8F98-F5EF86D5F4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5273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9A6885C-0E4F-4703-836F-A84995430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0346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D3726A0-272D-4A98-8724-724EA8225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980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CA7AA-936D-48EF-9634-067CF98FA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917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5DBA9-D54C-4A3B-B55C-E29252073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250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C4373-A16D-4416-A253-B5B8F7763C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339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65A0-77A6-488F-90E6-9428103CF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776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FDEBD-07BA-46EA-9537-DC5A54AB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810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F5F75-5ADF-457F-82F5-D6659236A3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74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2157D-111C-472C-91B9-70EA3AC87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6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EFD2-7AD0-49F1-8091-EF43EC5F31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5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E5458-B2AC-4106-8516-ED4060F12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009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BFF71-7C9F-4D8D-A766-EE4FCB43A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967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C67D5-7E30-48C0-9966-33EBA1384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09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5E99F-DF31-44A2-96AE-489083491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C270B-BA10-4BDC-A25C-7F15D08DD9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753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16B97-63C8-4BF4-9200-DA572E81BE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6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51F70-0169-43CD-A113-82AE73510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1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E2BCB-1D8E-4FF7-92DB-38983ED5DC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4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44148-2423-4338-AC18-4BB2A2B4C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692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481C-720F-48F1-ACE8-A10B3D5D6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59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968B7-5D61-441E-AD8B-4E8E55468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437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4D3F7-7524-459D-8317-A7DCE42A4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55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96A52-FC70-4BD2-AF72-E1BC812BF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68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971A-38DD-4D6B-82A3-4484AC1AD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CD18F-8203-4D3D-AF9C-BDF1F81FC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587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43486-BCF4-4318-82C5-0130FFF48A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911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BC67B-BBEB-4017-8FAD-495A27B92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260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389BD-18E1-42DC-9FB1-0241B2C6E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571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83F9A-C83E-4C58-B0FF-128AA4B65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442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16326-FB8A-4DD7-AF29-253E5F872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659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7DD5-17ED-43C7-86FE-17BED220B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62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7B5B8-331C-4CA2-9B07-B9FBE8119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168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4E9C5-6E36-4A13-98BD-181191538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932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C12F9-5824-4406-8768-11D1A5269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984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855E-5180-4D44-8D74-CD2F957064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90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84244-1E7E-46A3-98BE-BB5DDCC15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786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A11FF-5C81-40FB-936B-89715E0D1D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708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2601C-1DA7-4C85-9C22-D4475397A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349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EFDE4-3CC8-478B-99E1-5F63E695A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486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D9B2E-E87E-4DD5-B928-8F840E4179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338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8D09B-853B-4FB4-AABB-638BE7325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18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014B-12CF-4731-BB98-173FE10B1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56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618FD-A5D3-41C3-8F58-6D0B06482A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248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DD913-1D1E-4CF4-80E6-129B35D0D1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780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91778-9627-42F4-A7A4-5E8F5E86F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546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FFCC7-09BF-48E4-B52F-C73B66B374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871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91BCF-6FD4-4B71-A9E1-6A942BF479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93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6849-99F7-4566-8A4F-00736242F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864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7250-4E7B-4462-8EB6-340B04287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582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A10B9-BE84-4C10-B30A-423485A3A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410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0B10-9072-4846-AD6B-7F4E7E3FF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591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61C55-D8CF-40F2-9EAF-BB59B3624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364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65800-CAF6-428F-B908-13539DF098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67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8426-283C-409C-914E-AD2B18F61E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451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D48A1-1EA8-4C6A-BE76-2B04EABF9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480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829F-A258-49AA-9948-43BBCDE821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350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F2A17-726C-4C89-BF5F-E2A049FBC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365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C75D7-FD37-4F1C-8C94-EA1BF75838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371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19D9F-4564-4DD8-804F-123B6C2698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585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6DF5-A4C3-4BD0-9109-37EC1274A6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29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3D756-CD23-410B-949B-5196B8B32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966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4DD0-BAF5-41CA-95AB-03EC905A2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180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A6BF3-7D01-46E9-AF49-9F8A166AE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7154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3C16C-A4B1-45FA-973D-798166F1A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29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AEACC-B6C7-4DEB-9EEF-C3891DC4D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582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57E0-9D0A-4CB2-8734-30C0E8FF59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3763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414B-7840-4EB5-83AE-0F9339495A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7546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E74E-D7C7-4CDA-883E-3E34EA2D1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2830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267EB-5BA6-4E12-B5D3-E61CE1831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761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C3884-D9C2-428A-979E-19D638148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893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D0664-6712-479C-92AD-85A770F84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4395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686C9-2F14-4C24-815D-5C5B61677F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0926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3D381-97A9-45BD-8471-044869DE6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84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C3D3C-0C5E-46F6-8A0E-756A79CDD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78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0E7C1-0712-4244-973E-2EDA6B024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49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8EB66-DB8D-48AC-AE1B-EFB6FC39B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5838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5B1E1-A5C1-4559-809B-D391111D0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704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EF36A-17A6-4C09-840D-054554E44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4919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900F-3388-4D6F-A6A4-590C7E81C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7171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31F07-A059-4BE7-A6BF-9E1163754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693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D9310-C94D-42B3-B195-7292325ACD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7149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A967B64A-A1B9-4CC2-B128-7816CC11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4649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AFAB5B72-EEB2-468C-A643-830ED2282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9424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8666F5D9-F157-4D2D-A984-FC1D4DC64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320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4A265228-5F98-4243-909B-49C244B5E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1205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7AF43E72-7780-4D22-8295-C45753D30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37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ECEB-89AB-4EF5-B314-B2683805C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4723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7EAB6D3D-36B5-45EF-BA0B-F5B57A572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4192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5C94C943-71C3-4088-AC53-D9535F682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4052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3A324DE-A06F-4409-AA23-71208C485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2650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DD0CDDB3-167A-4C1F-94C6-207C2A3C7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9370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2F0A78D0-0F5D-4560-BCCD-9F1BC462D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3922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D4A6EA6A-D655-44A4-A23F-76C1825A16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49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D159D604-646D-4453-BE71-48FE4797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020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51CB6CF2-6B2D-437B-9B47-4B752F831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6457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CA80B788-BC6A-4E55-967C-60D34DE8D4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4742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C9B80FE2-25FE-4366-890A-E0A5292ADF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60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F8D69D5B-8F9B-415D-A695-31195DC54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2" r:id="rId1"/>
    <p:sldLayoutId id="2147486323" r:id="rId2"/>
    <p:sldLayoutId id="2147486324" r:id="rId3"/>
    <p:sldLayoutId id="2147486325" r:id="rId4"/>
    <p:sldLayoutId id="2147486326" r:id="rId5"/>
    <p:sldLayoutId id="2147486327" r:id="rId6"/>
    <p:sldLayoutId id="2147486328" r:id="rId7"/>
    <p:sldLayoutId id="2147486329" r:id="rId8"/>
    <p:sldLayoutId id="2147486330" r:id="rId9"/>
    <p:sldLayoutId id="2147486331" r:id="rId10"/>
    <p:sldLayoutId id="2147486332" r:id="rId11"/>
    <p:sldLayoutId id="214748633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700B88-E3A8-4F77-A884-3145156E5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8" r:id="rId1"/>
    <p:sldLayoutId id="2147486429" r:id="rId2"/>
    <p:sldLayoutId id="2147486430" r:id="rId3"/>
    <p:sldLayoutId id="2147486431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8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C6AEF-2169-4033-9ACA-4200031E9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42" r:id="rId4"/>
    <p:sldLayoutId id="2147486443" r:id="rId5"/>
    <p:sldLayoutId id="2147486444" r:id="rId6"/>
    <p:sldLayoutId id="2147486445" r:id="rId7"/>
    <p:sldLayoutId id="2147486446" r:id="rId8"/>
    <p:sldLayoutId id="2147486447" r:id="rId9"/>
    <p:sldLayoutId id="2147486448" r:id="rId10"/>
    <p:sldLayoutId id="21474864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2745DE-D84A-4E4E-9904-8F66D6A146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4" r:id="rId1"/>
    <p:sldLayoutId id="2147486335" r:id="rId2"/>
    <p:sldLayoutId id="2147486336" r:id="rId3"/>
    <p:sldLayoutId id="2147486337" r:id="rId4"/>
    <p:sldLayoutId id="2147486338" r:id="rId5"/>
    <p:sldLayoutId id="2147486339" r:id="rId6"/>
    <p:sldLayoutId id="2147486340" r:id="rId7"/>
    <p:sldLayoutId id="2147486341" r:id="rId8"/>
    <p:sldLayoutId id="2147486342" r:id="rId9"/>
    <p:sldLayoutId id="2147486343" r:id="rId10"/>
    <p:sldLayoutId id="214748634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86F8F113-6DED-4CB7-9118-B307AD12E9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5" r:id="rId1"/>
    <p:sldLayoutId id="2147486346" r:id="rId2"/>
    <p:sldLayoutId id="2147486347" r:id="rId3"/>
    <p:sldLayoutId id="2147486348" r:id="rId4"/>
    <p:sldLayoutId id="2147486349" r:id="rId5"/>
    <p:sldLayoutId id="2147486350" r:id="rId6"/>
    <p:sldLayoutId id="2147486351" r:id="rId7"/>
    <p:sldLayoutId id="2147486352" r:id="rId8"/>
    <p:sldLayoutId id="2147486353" r:id="rId9"/>
    <p:sldLayoutId id="2147486354" r:id="rId10"/>
    <p:sldLayoutId id="21474863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1D7BF5-9C1F-43AD-A549-66EBDE618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6" r:id="rId1"/>
    <p:sldLayoutId id="2147486357" r:id="rId2"/>
    <p:sldLayoutId id="2147486358" r:id="rId3"/>
    <p:sldLayoutId id="2147486359" r:id="rId4"/>
    <p:sldLayoutId id="2147486360" r:id="rId5"/>
    <p:sldLayoutId id="2147486361" r:id="rId6"/>
    <p:sldLayoutId id="2147486362" r:id="rId7"/>
    <p:sldLayoutId id="2147486363" r:id="rId8"/>
    <p:sldLayoutId id="2147486364" r:id="rId9"/>
    <p:sldLayoutId id="2147486365" r:id="rId10"/>
    <p:sldLayoutId id="2147486366" r:id="rId11"/>
    <p:sldLayoutId id="2147486367" r:id="rId12"/>
    <p:sldLayoutId id="2147486368" r:id="rId13"/>
    <p:sldLayoutId id="2147486369" r:id="rId14"/>
    <p:sldLayoutId id="214748637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4ACEEE-2ED6-4C23-BDE9-42162D142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1" r:id="rId1"/>
    <p:sldLayoutId id="2147486372" r:id="rId2"/>
    <p:sldLayoutId id="2147486373" r:id="rId3"/>
    <p:sldLayoutId id="2147486374" r:id="rId4"/>
    <p:sldLayoutId id="2147486375" r:id="rId5"/>
    <p:sldLayoutId id="2147486376" r:id="rId6"/>
    <p:sldLayoutId id="2147486377" r:id="rId7"/>
    <p:sldLayoutId id="2147486378" r:id="rId8"/>
    <p:sldLayoutId id="2147486379" r:id="rId9"/>
    <p:sldLayoutId id="2147486380" r:id="rId10"/>
    <p:sldLayoutId id="214748638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D2C583D-B8D6-4F96-A736-E650E1A14C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2" r:id="rId1"/>
    <p:sldLayoutId id="2147486383" r:id="rId2"/>
    <p:sldLayoutId id="2147486384" r:id="rId3"/>
    <p:sldLayoutId id="2147486385" r:id="rId4"/>
    <p:sldLayoutId id="2147486386" r:id="rId5"/>
    <p:sldLayoutId id="2147486387" r:id="rId6"/>
    <p:sldLayoutId id="2147486388" r:id="rId7"/>
    <p:sldLayoutId id="2147486389" r:id="rId8"/>
    <p:sldLayoutId id="2147486390" r:id="rId9"/>
    <p:sldLayoutId id="2147486391" r:id="rId10"/>
    <p:sldLayoutId id="2147486392" r:id="rId11"/>
    <p:sldLayoutId id="214748639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1F83A3A-FBFD-48C1-81CF-508E03E61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4" r:id="rId1"/>
    <p:sldLayoutId id="2147486395" r:id="rId2"/>
    <p:sldLayoutId id="2147486396" r:id="rId3"/>
    <p:sldLayoutId id="2147486397" r:id="rId4"/>
    <p:sldLayoutId id="2147486398" r:id="rId5"/>
    <p:sldLayoutId id="2147486399" r:id="rId6"/>
    <p:sldLayoutId id="2147486400" r:id="rId7"/>
    <p:sldLayoutId id="2147486401" r:id="rId8"/>
    <p:sldLayoutId id="2147486402" r:id="rId9"/>
    <p:sldLayoutId id="2147486403" r:id="rId10"/>
    <p:sldLayoutId id="2147486404" r:id="rId11"/>
    <p:sldLayoutId id="214748640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7C01F5-3B66-4F0E-A5E1-5E31E89830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6" r:id="rId1"/>
    <p:sldLayoutId id="2147486407" r:id="rId2"/>
    <p:sldLayoutId id="2147486408" r:id="rId3"/>
    <p:sldLayoutId id="2147486409" r:id="rId4"/>
    <p:sldLayoutId id="2147486410" r:id="rId5"/>
    <p:sldLayoutId id="2147486411" r:id="rId6"/>
    <p:sldLayoutId id="2147486412" r:id="rId7"/>
    <p:sldLayoutId id="2147486413" r:id="rId8"/>
    <p:sldLayoutId id="2147486414" r:id="rId9"/>
    <p:sldLayoutId id="2147486415" r:id="rId10"/>
    <p:sldLayoutId id="21474864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C8825FFA-D49B-49C5-8C4A-EC5FA5646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7" r:id="rId1"/>
    <p:sldLayoutId id="2147486418" r:id="rId2"/>
    <p:sldLayoutId id="2147486419" r:id="rId3"/>
    <p:sldLayoutId id="2147486420" r:id="rId4"/>
    <p:sldLayoutId id="2147486421" r:id="rId5"/>
    <p:sldLayoutId id="2147486422" r:id="rId6"/>
    <p:sldLayoutId id="2147486423" r:id="rId7"/>
    <p:sldLayoutId id="2147486424" r:id="rId8"/>
    <p:sldLayoutId id="2147486425" r:id="rId9"/>
    <p:sldLayoutId id="2147486426" r:id="rId10"/>
    <p:sldLayoutId id="21474864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w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5.png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36.wmf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3.png"/><Relationship Id="rId10" Type="http://schemas.openxmlformats.org/officeDocument/2006/relationships/image" Target="../media/image37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check.com/vischeck/vischeckURL.php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Color_vision" TargetMode="External"/><Relationship Id="rId4" Type="http://schemas.openxmlformats.org/officeDocument/2006/relationships/hyperlink" Target="http://www.mezzmer.com/blog/how-animals-see-the-world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dlotscience.com/Aftereffects/Andrus_Spiral.ht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hyperlink" Target="http://www.inf.ed.ac.uk/teaching/courses/av/LECTURE_NOTES/swainballard91.pdf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0.jpeg"/><Relationship Id="rId4" Type="http://schemas.openxmlformats.org/officeDocument/2006/relationships/image" Target="../media/image8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0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666875"/>
            <a:ext cx="9144000" cy="1470025"/>
          </a:xfrm>
        </p:spPr>
        <p:txBody>
          <a:bodyPr/>
          <a:lstStyle/>
          <a:p>
            <a:r>
              <a:rPr lang="en-US" altLang="en-US" sz="4800" smtClean="0">
                <a:ea typeface="ＭＳ Ｐゴシック" panose="020B0600070205080204" pitchFamily="34" charset="-128"/>
              </a:rPr>
              <a:t>Color</a:t>
            </a:r>
            <a:br>
              <a:rPr lang="en-US" altLang="en-US" sz="4800" smtClean="0">
                <a:ea typeface="ＭＳ Ｐゴシック" panose="020B0600070205080204" pitchFamily="34" charset="-128"/>
              </a:rPr>
            </a:br>
            <a:r>
              <a:rPr lang="en-US" altLang="en-US" sz="3600" smtClean="0">
                <a:ea typeface="ＭＳ Ｐゴシック" panose="020B0600070205080204" pitchFamily="34" charset="-128"/>
              </a:rPr>
              <a:t>April 16</a:t>
            </a:r>
            <a:r>
              <a:rPr lang="en-US" altLang="en-US" sz="3600" baseline="3000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smtClean="0">
                <a:ea typeface="ＭＳ Ｐゴシック" panose="020B0600070205080204" pitchFamily="34" charset="-128"/>
              </a:rPr>
              <a:t>, 2015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089150" y="182563"/>
            <a:ext cx="5535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366FF"/>
                </a:solidFill>
                <a:latin typeface="Helvetica" panose="020B0604020202020204" pitchFamily="34" charset="0"/>
              </a:rPr>
              <a:t>Surface reflectance spectra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309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FF00"/>
                </a:solidFill>
                <a:latin typeface="Helvetica" panose="020B0604020202020204" pitchFamily="34" charset="0"/>
              </a:rPr>
              <a:t>Some examples of the </a:t>
            </a:r>
            <a:r>
              <a:rPr lang="en-US" altLang="en-US" sz="2400" b="0" u="sng">
                <a:solidFill>
                  <a:srgbClr val="FFFF00"/>
                </a:solidFill>
                <a:latin typeface="Helvetica" panose="020B0604020202020204" pitchFamily="34" charset="0"/>
              </a:rPr>
              <a:t>reflectance</a:t>
            </a:r>
            <a:r>
              <a:rPr lang="en-US" altLang="en-US" sz="2400" b="0">
                <a:solidFill>
                  <a:srgbClr val="FFFF00"/>
                </a:solidFill>
                <a:latin typeface="Helvetica" panose="020B0604020202020204" pitchFamily="34" charset="0"/>
              </a:rPr>
              <a:t> spectra of </a:t>
            </a:r>
            <a:r>
              <a:rPr lang="en-US" altLang="en-US" sz="2400" b="0" u="sng">
                <a:solidFill>
                  <a:srgbClr val="FFFF00"/>
                </a:solidFill>
                <a:latin typeface="Helvetica" panose="020B0604020202020204" pitchFamily="34" charset="0"/>
              </a:rPr>
              <a:t>surfaces</a:t>
            </a:r>
            <a:endParaRPr lang="en-US" altLang="en-US" sz="2400" b="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3810000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chemeClr val="bg1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 rot="-5400000">
            <a:off x="-373063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chemeClr val="bg1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1295400" y="3265488"/>
            <a:ext cx="2044700" cy="3046412"/>
            <a:chOff x="816" y="2057"/>
            <a:chExt cx="1288" cy="1919"/>
          </a:xfrm>
        </p:grpSpPr>
        <p:pic>
          <p:nvPicPr>
            <p:cNvPr id="7990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3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9904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79905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9880" name="Group 12"/>
          <p:cNvGrpSpPr>
            <a:grpSpLocks/>
          </p:cNvGrpSpPr>
          <p:nvPr/>
        </p:nvGrpSpPr>
        <p:grpSpPr bwMode="auto">
          <a:xfrm>
            <a:off x="3252788" y="3265488"/>
            <a:ext cx="2044700" cy="3046412"/>
            <a:chOff x="2049" y="2057"/>
            <a:chExt cx="1288" cy="1919"/>
          </a:xfrm>
        </p:grpSpPr>
        <p:pic>
          <p:nvPicPr>
            <p:cNvPr id="79898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9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9900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79901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9881" name="Group 17"/>
          <p:cNvGrpSpPr>
            <a:grpSpLocks/>
          </p:cNvGrpSpPr>
          <p:nvPr/>
        </p:nvGrpSpPr>
        <p:grpSpPr bwMode="auto">
          <a:xfrm>
            <a:off x="5208588" y="3265488"/>
            <a:ext cx="2044700" cy="3046412"/>
            <a:chOff x="3281" y="2057"/>
            <a:chExt cx="1288" cy="1919"/>
          </a:xfrm>
        </p:grpSpPr>
        <p:pic>
          <p:nvPicPr>
            <p:cNvPr id="79894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5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9896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79897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9882" name="Group 22"/>
          <p:cNvGrpSpPr>
            <a:grpSpLocks/>
          </p:cNvGrpSpPr>
          <p:nvPr/>
        </p:nvGrpSpPr>
        <p:grpSpPr bwMode="auto">
          <a:xfrm>
            <a:off x="7165975" y="3263900"/>
            <a:ext cx="2044700" cy="3048000"/>
            <a:chOff x="4514" y="2056"/>
            <a:chExt cx="1288" cy="1920"/>
          </a:xfrm>
        </p:grpSpPr>
        <p:pic>
          <p:nvPicPr>
            <p:cNvPr id="79890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1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79892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79893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79883" name="Rectangle 2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79884" name="Group 28"/>
          <p:cNvGrpSpPr>
            <a:grpSpLocks/>
          </p:cNvGrpSpPr>
          <p:nvPr/>
        </p:nvGrpSpPr>
        <p:grpSpPr bwMode="auto">
          <a:xfrm>
            <a:off x="1676400" y="2020888"/>
            <a:ext cx="7010400" cy="1068387"/>
            <a:chOff x="1056" y="1273"/>
            <a:chExt cx="4416" cy="673"/>
          </a:xfrm>
        </p:grpSpPr>
        <p:pic>
          <p:nvPicPr>
            <p:cNvPr id="79886" name="Picture 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7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8" name="Picture 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9" name="Picture 3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5" name="Slide Number Placeholder 3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636AC9-0FB6-4BAE-9EA7-D1714921A649}" type="slidenum">
              <a:rPr lang="en-US" altLang="en-US" sz="14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mixing</a:t>
            </a:r>
          </a:p>
        </p:txBody>
      </p:sp>
      <p:pic>
        <p:nvPicPr>
          <p:cNvPr id="819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33163" r="8055" b="2768"/>
          <a:stretch>
            <a:fillRect/>
          </a:stretch>
        </p:blipFill>
        <p:spPr bwMode="auto">
          <a:xfrm>
            <a:off x="539750" y="1644650"/>
            <a:ext cx="78486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 descr="spec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66267" r="36986" b="9822"/>
          <a:stretch>
            <a:fillRect/>
          </a:stretch>
        </p:blipFill>
        <p:spPr bwMode="auto">
          <a:xfrm>
            <a:off x="3221038" y="5437188"/>
            <a:ext cx="28797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628650" y="1055688"/>
            <a:ext cx="5805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/>
              <a:t>Cartoon spectra for color names:</a:t>
            </a:r>
          </a:p>
        </p:txBody>
      </p:sp>
      <p:sp>
        <p:nvSpPr>
          <p:cNvPr id="8192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233B8B-3BE4-4F9A-B0E8-9BE0E2A21F0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  <p:sp>
        <p:nvSpPr>
          <p:cNvPr id="81927" name="TextBox 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Additive color mixing</a:t>
            </a:r>
          </a:p>
        </p:txBody>
      </p:sp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8030" r="52161" b="33963"/>
          <a:stretch>
            <a:fillRect/>
          </a:stretch>
        </p:blipFill>
        <p:spPr bwMode="auto">
          <a:xfrm>
            <a:off x="503238" y="1238250"/>
            <a:ext cx="3779837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70808" r="52161" b="3734"/>
          <a:stretch>
            <a:fillRect/>
          </a:stretch>
        </p:blipFill>
        <p:spPr bwMode="auto">
          <a:xfrm>
            <a:off x="503238" y="4406900"/>
            <a:ext cx="3925887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9"/>
          <p:cNvSpPr txBox="1">
            <a:spLocks noChangeArrowheads="1"/>
          </p:cNvSpPr>
          <p:nvPr/>
        </p:nvSpPr>
        <p:spPr bwMode="auto">
          <a:xfrm>
            <a:off x="5003800" y="1525588"/>
            <a:ext cx="35290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/>
              <a:t>Colors combine by </a:t>
            </a:r>
            <a:r>
              <a:rPr lang="en-US" altLang="en-US" sz="2800" b="0" i="1"/>
              <a:t>adding</a:t>
            </a:r>
            <a:r>
              <a:rPr lang="en-US" altLang="en-US" sz="2800" b="0"/>
              <a:t> color spectra</a:t>
            </a:r>
          </a:p>
        </p:txBody>
      </p:sp>
      <p:pic>
        <p:nvPicPr>
          <p:cNvPr id="63500" name="Picture 12" descr="RGB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78113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5111750" y="5162550"/>
            <a:ext cx="3384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/>
              <a:t>Light </a:t>
            </a:r>
            <a:r>
              <a:rPr lang="en-US" altLang="en-US" sz="2800" b="0" i="1"/>
              <a:t>adds</a:t>
            </a:r>
            <a:r>
              <a:rPr lang="en-US" altLang="en-US" sz="2800" b="0"/>
              <a:t> to black.</a:t>
            </a:r>
          </a:p>
        </p:txBody>
      </p:sp>
      <p:sp>
        <p:nvSpPr>
          <p:cNvPr id="8397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077E26-4D8B-43C1-B02F-82630859090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  <p:sp>
        <p:nvSpPr>
          <p:cNvPr id="83977" name="TextBox 9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191C5A-A1FB-4D84-8BEE-7DAB83D27CD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Examples of additive color systems</a:t>
            </a:r>
          </a:p>
        </p:txBody>
      </p:sp>
      <p:pic>
        <p:nvPicPr>
          <p:cNvPr id="86020" name="Picture 4" descr="c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530350"/>
            <a:ext cx="30765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vdc_marquee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0325"/>
            <a:ext cx="38163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1439863" y="5310188"/>
            <a:ext cx="367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CRT phosphors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5688013" y="5327650"/>
            <a:ext cx="3673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multiple projectors</a:t>
            </a:r>
          </a:p>
        </p:txBody>
      </p:sp>
      <p:sp>
        <p:nvSpPr>
          <p:cNvPr id="86024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Superposition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4679950" y="1530350"/>
            <a:ext cx="446405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ea typeface="ＭＳ Ｐゴシック" panose="020B0600070205080204" pitchFamily="34" charset="-128"/>
              </a:rPr>
              <a:t>	</a:t>
            </a:r>
            <a:r>
              <a:rPr lang="en-US" altLang="en-US" sz="2800" b="1" smtClean="0">
                <a:ea typeface="ＭＳ Ｐゴシック" panose="020B0600070205080204" pitchFamily="34" charset="-128"/>
              </a:rPr>
              <a:t>Additive color mixing: 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ea typeface="ＭＳ Ｐゴシック" panose="020B0600070205080204" pitchFamily="34" charset="-128"/>
              </a:rPr>
              <a:t>	The spectral power distribution of the mixture is the sum of the spectral power distributions of the components.</a:t>
            </a: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31470" r="25423" b="4987"/>
          <a:stretch>
            <a:fillRect/>
          </a:stretch>
        </p:blipFill>
        <p:spPr bwMode="auto">
          <a:xfrm>
            <a:off x="395288" y="1268413"/>
            <a:ext cx="3943350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4"/>
          <p:cNvSpPr txBox="1">
            <a:spLocks noChangeArrowheads="1"/>
          </p:cNvSpPr>
          <p:nvPr/>
        </p:nvSpPr>
        <p:spPr bwMode="auto">
          <a:xfrm>
            <a:off x="3276600" y="6581775"/>
            <a:ext cx="332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</a:rPr>
              <a:t>Figure from B. Wandell, 1996</a:t>
            </a:r>
          </a:p>
        </p:txBody>
      </p:sp>
      <p:sp>
        <p:nvSpPr>
          <p:cNvPr id="880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F80404-5E38-466D-A99B-6DDA51093CD2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88071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Subtractive color mixing</a:t>
            </a:r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4932363" y="1201738"/>
            <a:ext cx="35290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/>
              <a:t>Colors combine by </a:t>
            </a:r>
            <a:r>
              <a:rPr lang="en-US" altLang="en-US" sz="2800" b="0" i="1"/>
              <a:t>multiplying</a:t>
            </a:r>
            <a:r>
              <a:rPr lang="en-US" altLang="en-US" sz="2800" b="0"/>
              <a:t> color spectra.</a:t>
            </a: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73547" r="47639" b="7184"/>
          <a:stretch>
            <a:fillRect/>
          </a:stretch>
        </p:blipFill>
        <p:spPr bwMode="auto">
          <a:xfrm>
            <a:off x="503238" y="4298950"/>
            <a:ext cx="4149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30040" r="47639" b="28915"/>
          <a:stretch>
            <a:fillRect/>
          </a:stretch>
        </p:blipFill>
        <p:spPr bwMode="auto">
          <a:xfrm>
            <a:off x="539750" y="1201738"/>
            <a:ext cx="414972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8" descr="art_color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09863"/>
            <a:ext cx="15525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040313" y="4441825"/>
            <a:ext cx="33845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/>
              <a:t>Pigments </a:t>
            </a:r>
            <a:r>
              <a:rPr lang="en-US" altLang="en-US" sz="2800" b="0" i="1"/>
              <a:t>remove</a:t>
            </a:r>
            <a:r>
              <a:rPr lang="en-US" altLang="en-US" sz="2800" b="0"/>
              <a:t> color from incident light (white).</a:t>
            </a:r>
          </a:p>
        </p:txBody>
      </p:sp>
      <p:sp>
        <p:nvSpPr>
          <p:cNvPr id="9012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DF97F8-0F95-4D39-86E4-2F2C1F60138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  <p:sp>
        <p:nvSpPr>
          <p:cNvPr id="90121" name="TextBox 9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324975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ea typeface="ＭＳ Ｐゴシック" panose="020B0600070205080204" pitchFamily="34" charset="-128"/>
              </a:rPr>
              <a:t>Examples of subtractive color systems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Printing on paper</a:t>
            </a:r>
          </a:p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Crayons</a:t>
            </a:r>
          </a:p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Photographic film</a:t>
            </a: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92164" name="Picture 5" descr="pr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274763"/>
            <a:ext cx="26638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0FD854-2F00-4244-92D6-E51E0AC00AD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  <p:pic>
        <p:nvPicPr>
          <p:cNvPr id="92167" name="Picture 8" descr="http://upload.wikimedia.org/wikipedia/commons/0/08/Duhauron1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3" y="3635760"/>
            <a:ext cx="3888432" cy="284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0846" y="5733308"/>
            <a:ext cx="3490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/>
              <a:t>An 1877 color photo by Louis </a:t>
            </a:r>
            <a:r>
              <a:rPr lang="en-US" sz="1200" b="0" dirty="0" err="1"/>
              <a:t>Ducos</a:t>
            </a:r>
            <a:r>
              <a:rPr lang="en-US" sz="1200" b="0" dirty="0"/>
              <a:t> du </a:t>
            </a:r>
            <a:r>
              <a:rPr lang="en-US" sz="1200" b="0" dirty="0" err="1" smtClean="0"/>
              <a:t>Hauron</a:t>
            </a:r>
            <a:r>
              <a:rPr lang="en-US" sz="1200" b="0" dirty="0" smtClean="0"/>
              <a:t>, a French pioneer of color photography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Today: Color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5075238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Measuring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Spectral power distributions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mixing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matching experiments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spaces</a:t>
            </a:r>
          </a:p>
          <a:p>
            <a:pPr lvl="2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Uniform color spaces</a:t>
            </a: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Perception of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Human photoreceptors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Environmental effects, adaptation</a:t>
            </a:r>
          </a:p>
          <a:p>
            <a:pPr lvl="1" eaLnBrk="1" hangingPunct="1">
              <a:buFontTx/>
              <a:buNone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Using color in </a:t>
            </a:r>
            <a:r>
              <a:rPr lang="en-US" altLang="en-US" sz="2800" dirty="0">
                <a:ea typeface="ＭＳ Ｐゴシック" panose="020B0600070205080204" pitchFamily="34" charset="-128"/>
              </a:rPr>
              <a:t>computer vision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systems</a:t>
            </a:r>
          </a:p>
        </p:txBody>
      </p:sp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482600" y="2370138"/>
            <a:ext cx="7119938" cy="547687"/>
          </a:xfrm>
          <a:prstGeom prst="rect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358DFF-38BE-47AF-8F64-0286290DEAB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  <p:sp>
        <p:nvSpPr>
          <p:cNvPr id="94214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smtClean="0">
                <a:ea typeface="ＭＳ Ｐゴシック" panose="020B0600070205080204" pitchFamily="34" charset="-128"/>
              </a:rPr>
              <a:t>How to know if people perceive the same color?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Important to reproduce color reliably	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Commercial products, digital imaging/art</a:t>
            </a:r>
          </a:p>
          <a:p>
            <a:pPr>
              <a:spcBef>
                <a:spcPts val="1800"/>
              </a:spcBef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Only a few color names recognized widely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English ~11: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black, blue, brown, grey, green, orange, pink, purple, red, white, and yellow</a:t>
            </a:r>
          </a:p>
          <a:p>
            <a:pPr lvl="1"/>
            <a:endParaRPr lang="en-US" altLang="en-US" sz="2400" dirty="0" smtClean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We need to specify numerically</a:t>
            </a:r>
          </a:p>
          <a:p>
            <a:pPr lvl="1">
              <a:spcBef>
                <a:spcPts val="1800"/>
              </a:spcBef>
              <a:buFontTx/>
              <a:buChar char="•"/>
            </a:pPr>
            <a:r>
              <a:rPr lang="en-US" altLang="en-US" b="1" dirty="0" smtClean="0">
                <a:ea typeface="ＭＳ Ｐゴシック" panose="020B0600070205080204" pitchFamily="34" charset="-128"/>
              </a:rPr>
              <a:t>Question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: What spectral radiances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produce the same response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from people under simple viewing conditions?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DD2E02-A254-443A-A470-A09315EB282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  <p:sp>
        <p:nvSpPr>
          <p:cNvPr id="96261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experiments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>
          <a:xfrm>
            <a:off x="457200" y="142081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ea typeface="ＭＳ Ｐゴシック" panose="020B0600070205080204" pitchFamily="34" charset="-128"/>
              </a:rPr>
              <a:t>Goal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: find out what spectral radiances produce same response in human observers.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F38B92-49BA-4113-89CA-CEC25EA724E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 smtClean="0"/>
          </a:p>
        </p:txBody>
      </p:sp>
      <p:sp>
        <p:nvSpPr>
          <p:cNvPr id="98309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Today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5075238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Measuring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Spectral power distributions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mixing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matching experiments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spaces</a:t>
            </a:r>
          </a:p>
          <a:p>
            <a:pPr lvl="2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Uniform color spaces</a:t>
            </a: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Perception of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Human photoreceptors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Environmental effects, adaptation</a:t>
            </a:r>
          </a:p>
          <a:p>
            <a:pPr lvl="1" eaLnBrk="1" hangingPunct="1">
              <a:buFontTx/>
              <a:buNone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Using color in computer vision systems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6767D2-A8EC-44FF-8D59-DF3BE1882AF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smtClean="0"/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180975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experiments</a:t>
            </a:r>
          </a:p>
        </p:txBody>
      </p:sp>
      <p:graphicFrame>
        <p:nvGraphicFramePr>
          <p:cNvPr id="100355" name="Object 4"/>
          <p:cNvGraphicFramePr>
            <a:graphicFrameLocks noChangeAspect="1"/>
          </p:cNvGraphicFramePr>
          <p:nvPr/>
        </p:nvGraphicFramePr>
        <p:xfrm>
          <a:off x="900113" y="1201738"/>
          <a:ext cx="7237412" cy="356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0" name="Image" r:id="rId4" imgW="4254656" imgH="2413816" progId="Photoshop.Image.6">
                  <p:embed/>
                </p:oleObj>
              </mc:Choice>
              <mc:Fallback>
                <p:oleObj name="Image" r:id="rId4" imgW="4254656" imgH="2413816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2863" b="24385"/>
                      <a:stretch>
                        <a:fillRect/>
                      </a:stretch>
                    </p:blipFill>
                    <p:spPr bwMode="auto">
                      <a:xfrm>
                        <a:off x="900113" y="1201738"/>
                        <a:ext cx="7237412" cy="356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420938" y="6553200"/>
            <a:ext cx="55038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cs typeface="Arial" panose="020B0604020202020204" pitchFamily="34" charset="0"/>
              </a:rPr>
              <a:t>Foundations of Vision, by Brian Wandell, Sinauer Assoc., 1995</a:t>
            </a:r>
          </a:p>
        </p:txBody>
      </p:sp>
      <p:sp>
        <p:nvSpPr>
          <p:cNvPr id="100357" name="Text Box 6"/>
          <p:cNvSpPr txBox="1">
            <a:spLocks noChangeArrowheads="1"/>
          </p:cNvSpPr>
          <p:nvPr/>
        </p:nvSpPr>
        <p:spPr bwMode="auto">
          <a:xfrm>
            <a:off x="6985000" y="6583363"/>
            <a:ext cx="5616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/>
              <a:t>After Judd &amp; Wyszecki.</a:t>
            </a:r>
          </a:p>
        </p:txBody>
      </p:sp>
      <p:sp>
        <p:nvSpPr>
          <p:cNvPr id="185350" name="Text Box 7"/>
          <p:cNvSpPr txBox="1">
            <a:spLocks noChangeArrowheads="1"/>
          </p:cNvSpPr>
          <p:nvPr/>
        </p:nvSpPr>
        <p:spPr bwMode="auto">
          <a:xfrm>
            <a:off x="993775" y="4852988"/>
            <a:ext cx="74533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/>
              <a:t>Observer adjusts weight (intensity) for primary lights (fixed SPD’s) to match appearance of test light.</a:t>
            </a:r>
          </a:p>
        </p:txBody>
      </p:sp>
      <p:sp>
        <p:nvSpPr>
          <p:cNvPr id="1003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AC3F73-02DB-41C7-84F5-3D9E0D346DA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smtClean="0"/>
          </a:p>
        </p:txBody>
      </p:sp>
      <p:sp>
        <p:nvSpPr>
          <p:cNvPr id="100360" name="TextBox 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experiments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457200" y="142081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ea typeface="ＭＳ Ｐゴシック" panose="020B0600070205080204" pitchFamily="34" charset="-128"/>
              </a:rPr>
              <a:t>Goal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: find out what spectral radiances produce same response in human observers.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en-US" sz="2800" b="1" smtClean="0">
                <a:ea typeface="ＭＳ Ｐゴシック" panose="020B0600070205080204" pitchFamily="34" charset="-128"/>
              </a:rPr>
              <a:t>Assumption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: simple viewing conditions, where we say test light alone affects perception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Ignoring additional factors for now like adaptation, complex surrounding scenes, etc.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6A049A-430F-44B4-925B-7D03B436ED9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  <p:sp>
        <p:nvSpPr>
          <p:cNvPr id="102405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1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4452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3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5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7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4460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6A0CA8-71EA-4B0F-8161-936F818DEC8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  <p:sp>
        <p:nvSpPr>
          <p:cNvPr id="104461" name="TextBox 13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1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6500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1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2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9" name="Rectangle 13"/>
          <p:cNvSpPr>
            <a:spLocks noChangeArrowheads="1"/>
          </p:cNvSpPr>
          <p:nvPr/>
        </p:nvSpPr>
        <p:spPr bwMode="auto">
          <a:xfrm>
            <a:off x="7086600" y="5791200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6510" name="Rectangle 14"/>
          <p:cNvSpPr>
            <a:spLocks noChangeArrowheads="1"/>
          </p:cNvSpPr>
          <p:nvPr/>
        </p:nvSpPr>
        <p:spPr bwMode="auto">
          <a:xfrm>
            <a:off x="7620000" y="5334000"/>
            <a:ext cx="381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8153400" y="4800600"/>
            <a:ext cx="381000" cy="1219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1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2 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6513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4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8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1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2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C1DF6B-E71D-4CE4-8C5F-84C89765BFC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  <p:sp>
        <p:nvSpPr>
          <p:cNvPr id="106523" name="TextBox 2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1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8548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9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0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1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7086600" y="5791200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7620000" y="5029200"/>
            <a:ext cx="381000" cy="990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8153400" y="4800600"/>
            <a:ext cx="381000" cy="1219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8560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1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2 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8561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2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3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4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5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6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7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8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69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0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4B59A-5B88-4281-B7CF-8DF099101B9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  <p:sp>
        <p:nvSpPr>
          <p:cNvPr id="108571" name="TextBox 2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1</a:t>
            </a: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0596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7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8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9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0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3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0604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5" name="Rectangle 13"/>
          <p:cNvSpPr>
            <a:spLocks noChangeArrowheads="1"/>
          </p:cNvSpPr>
          <p:nvPr/>
        </p:nvSpPr>
        <p:spPr bwMode="auto">
          <a:xfrm>
            <a:off x="7086600" y="5791200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0606" name="Rectangle 14"/>
          <p:cNvSpPr>
            <a:spLocks noChangeArrowheads="1"/>
          </p:cNvSpPr>
          <p:nvPr/>
        </p:nvSpPr>
        <p:spPr bwMode="auto">
          <a:xfrm>
            <a:off x="7620000" y="4724400"/>
            <a:ext cx="381000" cy="1295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auto">
          <a:xfrm>
            <a:off x="8153400" y="4800600"/>
            <a:ext cx="381000" cy="1219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1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2 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0609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0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1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2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3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4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5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6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7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629400" y="2362200"/>
            <a:ext cx="2513013" cy="1752600"/>
            <a:chOff x="4176" y="1488"/>
            <a:chExt cx="1583" cy="1104"/>
          </a:xfrm>
        </p:grpSpPr>
        <p:sp>
          <p:nvSpPr>
            <p:cNvPr id="110621" name="Text Box 27"/>
            <p:cNvSpPr txBox="1">
              <a:spLocks noChangeArrowheads="1"/>
            </p:cNvSpPr>
            <p:nvPr/>
          </p:nvSpPr>
          <p:spPr bwMode="auto">
            <a:xfrm>
              <a:off x="4176" y="1488"/>
              <a:ext cx="1583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chemeClr val="accent2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The primary color amounts needed for a match</a:t>
              </a:r>
            </a:p>
          </p:txBody>
        </p:sp>
        <p:sp>
          <p:nvSpPr>
            <p:cNvPr id="110622" name="Line 28"/>
            <p:cNvSpPr>
              <a:spLocks noChangeShapeType="1"/>
            </p:cNvSpPr>
            <p:nvPr/>
          </p:nvSpPr>
          <p:spPr bwMode="auto">
            <a:xfrm>
              <a:off x="4896" y="2208"/>
              <a:ext cx="0" cy="38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19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3E06EF-AA46-4F61-BC85-01C16DCE1F1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  <p:sp>
        <p:nvSpPr>
          <p:cNvPr id="110620" name="TextBox 30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2</a:t>
            </a: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44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52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6DBE07-38F6-42D2-A67D-3CEB57C5640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  <p:sp>
        <p:nvSpPr>
          <p:cNvPr id="112653" name="TextBox 13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2</a:t>
            </a: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692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8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700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7086600" y="5181600"/>
            <a:ext cx="3810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7620000" y="5943600"/>
            <a:ext cx="3810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703" name="Rectangle 15"/>
          <p:cNvSpPr>
            <a:spLocks noChangeArrowheads="1"/>
          </p:cNvSpPr>
          <p:nvPr/>
        </p:nvSpPr>
        <p:spPr bwMode="auto">
          <a:xfrm>
            <a:off x="8153400" y="5486400"/>
            <a:ext cx="3810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1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2 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4705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8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9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2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3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4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F6F60B-72B9-42FA-B2C2-56730FA759F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  <p:sp>
        <p:nvSpPr>
          <p:cNvPr id="114715" name="TextBox 2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2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6740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1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2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3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6748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9" name="Rectangle 13"/>
          <p:cNvSpPr>
            <a:spLocks noChangeArrowheads="1"/>
          </p:cNvSpPr>
          <p:nvPr/>
        </p:nvSpPr>
        <p:spPr bwMode="auto">
          <a:xfrm>
            <a:off x="7086600" y="5181600"/>
            <a:ext cx="3810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8153400" y="5334000"/>
            <a:ext cx="381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1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2 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6752" name="Line 16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3" name="Line 17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4" name="Line 18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5" name="Line 19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6" name="Line 20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8" name="Line 22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9" name="Line 23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60" name="Line 24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61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7B69AA-4EDD-4621-8D6F-144E12F19D6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  <p:sp>
        <p:nvSpPr>
          <p:cNvPr id="116762" name="TextBox 2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 experiment 2</a:t>
            </a: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88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6 w 501"/>
              <a:gd name="T1" fmla="*/ 2147483646 h 677"/>
              <a:gd name="T2" fmla="*/ 2147483646 w 501"/>
              <a:gd name="T3" fmla="*/ 2147483646 h 677"/>
              <a:gd name="T4" fmla="*/ 2147483646 w 501"/>
              <a:gd name="T5" fmla="*/ 2147483646 h 677"/>
              <a:gd name="T6" fmla="*/ 2147483646 w 501"/>
              <a:gd name="T7" fmla="*/ 2147483646 h 677"/>
              <a:gd name="T8" fmla="*/ 2147483646 w 501"/>
              <a:gd name="T9" fmla="*/ 2147483646 h 677"/>
              <a:gd name="T10" fmla="*/ 2147483646 w 501"/>
              <a:gd name="T11" fmla="*/ 2147483646 h 677"/>
              <a:gd name="T12" fmla="*/ 2147483646 w 501"/>
              <a:gd name="T13" fmla="*/ 2147483646 h 677"/>
              <a:gd name="T14" fmla="*/ 2147483646 w 501"/>
              <a:gd name="T15" fmla="*/ 2147483646 h 677"/>
              <a:gd name="T16" fmla="*/ 2147483646 w 501"/>
              <a:gd name="T17" fmla="*/ 2147483646 h 677"/>
              <a:gd name="T18" fmla="*/ 2147483646 w 501"/>
              <a:gd name="T19" fmla="*/ 2147483646 h 677"/>
              <a:gd name="T20" fmla="*/ 2147483646 w 501"/>
              <a:gd name="T21" fmla="*/ 2147483646 h 677"/>
              <a:gd name="T22" fmla="*/ 2147483646 w 501"/>
              <a:gd name="T23" fmla="*/ 2147483646 h 677"/>
              <a:gd name="T24" fmla="*/ 2147483646 w 501"/>
              <a:gd name="T25" fmla="*/ 2147483646 h 677"/>
              <a:gd name="T26" fmla="*/ 2147483646 w 501"/>
              <a:gd name="T27" fmla="*/ 2147483646 h 677"/>
              <a:gd name="T28" fmla="*/ 2147483646 w 501"/>
              <a:gd name="T29" fmla="*/ 2147483646 h 677"/>
              <a:gd name="T30" fmla="*/ 2147483646 w 501"/>
              <a:gd name="T31" fmla="*/ 2147483646 h 677"/>
              <a:gd name="T32" fmla="*/ 2147483646 w 501"/>
              <a:gd name="T33" fmla="*/ 2147483646 h 677"/>
              <a:gd name="T34" fmla="*/ 2147483646 w 501"/>
              <a:gd name="T35" fmla="*/ 2147483646 h 677"/>
              <a:gd name="T36" fmla="*/ 2147483646 w 501"/>
              <a:gd name="T37" fmla="*/ 2147483646 h 677"/>
              <a:gd name="T38" fmla="*/ 2147483646 w 501"/>
              <a:gd name="T39" fmla="*/ 2147483646 h 677"/>
              <a:gd name="T40" fmla="*/ 2147483646 w 501"/>
              <a:gd name="T41" fmla="*/ 2147483646 h 677"/>
              <a:gd name="T42" fmla="*/ 2147483646 w 501"/>
              <a:gd name="T43" fmla="*/ 2147483646 h 677"/>
              <a:gd name="T44" fmla="*/ 2147483646 w 501"/>
              <a:gd name="T45" fmla="*/ 2147483646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2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4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5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7086600" y="5181600"/>
            <a:ext cx="3810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8153400" y="5334000"/>
            <a:ext cx="381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1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2 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8800" name="Line 16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6" name="Line 22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7" name="Line 23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8" name="Line 24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136525" y="6054725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669925" y="5826125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811" name="Text Box 27"/>
          <p:cNvSpPr txBox="1">
            <a:spLocks noChangeArrowheads="1"/>
          </p:cNvSpPr>
          <p:nvPr/>
        </p:nvSpPr>
        <p:spPr bwMode="auto">
          <a:xfrm>
            <a:off x="120650" y="6096000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1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2     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en-US" altLang="en-US" sz="2400" b="0" baseline="-2500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8812" name="Group 28"/>
          <p:cNvGrpSpPr>
            <a:grpSpLocks/>
          </p:cNvGrpSpPr>
          <p:nvPr/>
        </p:nvGrpSpPr>
        <p:grpSpPr bwMode="auto">
          <a:xfrm flipH="1">
            <a:off x="1219200" y="4876800"/>
            <a:ext cx="1295400" cy="1360488"/>
            <a:chOff x="4416" y="1296"/>
            <a:chExt cx="816" cy="857"/>
          </a:xfrm>
        </p:grpSpPr>
        <p:sp>
          <p:nvSpPr>
            <p:cNvPr id="118823" name="Freeform 29"/>
            <p:cNvSpPr>
              <a:spLocks/>
            </p:cNvSpPr>
            <p:nvPr/>
          </p:nvSpPr>
          <p:spPr bwMode="auto">
            <a:xfrm flipV="1">
              <a:off x="4731" y="1476"/>
              <a:ext cx="501" cy="677"/>
            </a:xfrm>
            <a:custGeom>
              <a:avLst/>
              <a:gdLst>
                <a:gd name="T0" fmla="*/ 209 w 501"/>
                <a:gd name="T1" fmla="*/ 20 h 677"/>
                <a:gd name="T2" fmla="*/ 436 w 501"/>
                <a:gd name="T3" fmla="*/ 53 h 677"/>
                <a:gd name="T4" fmla="*/ 501 w 501"/>
                <a:gd name="T5" fmla="*/ 142 h 677"/>
                <a:gd name="T6" fmla="*/ 403 w 501"/>
                <a:gd name="T7" fmla="*/ 337 h 677"/>
                <a:gd name="T8" fmla="*/ 338 w 501"/>
                <a:gd name="T9" fmla="*/ 442 h 677"/>
                <a:gd name="T10" fmla="*/ 298 w 501"/>
                <a:gd name="T11" fmla="*/ 507 h 677"/>
                <a:gd name="T12" fmla="*/ 176 w 501"/>
                <a:gd name="T13" fmla="*/ 442 h 677"/>
                <a:gd name="T14" fmla="*/ 144 w 501"/>
                <a:gd name="T15" fmla="*/ 426 h 677"/>
                <a:gd name="T16" fmla="*/ 95 w 501"/>
                <a:gd name="T17" fmla="*/ 410 h 677"/>
                <a:gd name="T18" fmla="*/ 14 w 501"/>
                <a:gd name="T19" fmla="*/ 442 h 677"/>
                <a:gd name="T20" fmla="*/ 79 w 501"/>
                <a:gd name="T21" fmla="*/ 531 h 677"/>
                <a:gd name="T22" fmla="*/ 298 w 501"/>
                <a:gd name="T23" fmla="*/ 677 h 677"/>
                <a:gd name="T24" fmla="*/ 282 w 501"/>
                <a:gd name="T25" fmla="*/ 556 h 677"/>
                <a:gd name="T26" fmla="*/ 22 w 501"/>
                <a:gd name="T27" fmla="*/ 345 h 677"/>
                <a:gd name="T28" fmla="*/ 38 w 501"/>
                <a:gd name="T29" fmla="*/ 434 h 677"/>
                <a:gd name="T30" fmla="*/ 63 w 501"/>
                <a:gd name="T31" fmla="*/ 474 h 677"/>
                <a:gd name="T32" fmla="*/ 290 w 501"/>
                <a:gd name="T33" fmla="*/ 596 h 677"/>
                <a:gd name="T34" fmla="*/ 257 w 501"/>
                <a:gd name="T35" fmla="*/ 523 h 677"/>
                <a:gd name="T36" fmla="*/ 54 w 501"/>
                <a:gd name="T37" fmla="*/ 434 h 677"/>
                <a:gd name="T38" fmla="*/ 95 w 501"/>
                <a:gd name="T39" fmla="*/ 337 h 677"/>
                <a:gd name="T40" fmla="*/ 168 w 501"/>
                <a:gd name="T41" fmla="*/ 174 h 677"/>
                <a:gd name="T42" fmla="*/ 184 w 501"/>
                <a:gd name="T43" fmla="*/ 117 h 677"/>
                <a:gd name="T44" fmla="*/ 200 w 501"/>
                <a:gd name="T45" fmla="*/ 93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24" name="Line 30"/>
            <p:cNvSpPr>
              <a:spLocks noChangeShapeType="1"/>
            </p:cNvSpPr>
            <p:nvPr/>
          </p:nvSpPr>
          <p:spPr bwMode="auto">
            <a:xfrm flipH="1" flipV="1">
              <a:off x="4416" y="1392"/>
              <a:ext cx="33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25" name="Line 31"/>
            <p:cNvSpPr>
              <a:spLocks noChangeShapeType="1"/>
            </p:cNvSpPr>
            <p:nvPr/>
          </p:nvSpPr>
          <p:spPr bwMode="auto">
            <a:xfrm flipH="1" flipV="1">
              <a:off x="4944" y="1296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26" name="Line 32"/>
            <p:cNvSpPr>
              <a:spLocks noChangeShapeType="1"/>
            </p:cNvSpPr>
            <p:nvPr/>
          </p:nvSpPr>
          <p:spPr bwMode="auto">
            <a:xfrm flipH="1" flipV="1">
              <a:off x="4800" y="1392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8813" name="Text Box 33"/>
          <p:cNvSpPr txBox="1">
            <a:spLocks noChangeArrowheads="1"/>
          </p:cNvSpPr>
          <p:nvPr/>
        </p:nvSpPr>
        <p:spPr bwMode="auto">
          <a:xfrm>
            <a:off x="152400" y="1600200"/>
            <a:ext cx="22098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 say a “negative” amount of p</a:t>
            </a:r>
            <a:r>
              <a:rPr lang="en-US" altLang="en-US" sz="2400" b="0" baseline="-2500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was needed to make the match, because we added it to the test color’s side.</a:t>
            </a:r>
          </a:p>
        </p:txBody>
      </p:sp>
      <p:sp>
        <p:nvSpPr>
          <p:cNvPr id="94242" name="Text Box 34"/>
          <p:cNvSpPr txBox="1">
            <a:spLocks noChangeArrowheads="1"/>
          </p:cNvSpPr>
          <p:nvPr/>
        </p:nvSpPr>
        <p:spPr bwMode="auto">
          <a:xfrm>
            <a:off x="6553200" y="1327150"/>
            <a:ext cx="25130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primary color amounts needed for a match: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054850" y="2625725"/>
            <a:ext cx="1631950" cy="1336675"/>
            <a:chOff x="4444" y="1654"/>
            <a:chExt cx="1028" cy="842"/>
          </a:xfrm>
        </p:grpSpPr>
        <p:sp>
          <p:nvSpPr>
            <p:cNvPr id="118818" name="Line 36"/>
            <p:cNvSpPr>
              <a:spLocks noChangeShapeType="1"/>
            </p:cNvSpPr>
            <p:nvPr/>
          </p:nvSpPr>
          <p:spPr bwMode="auto">
            <a:xfrm>
              <a:off x="4454" y="2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19" name="Rectangle 37"/>
            <p:cNvSpPr>
              <a:spLocks noChangeArrowheads="1"/>
            </p:cNvSpPr>
            <p:nvPr/>
          </p:nvSpPr>
          <p:spPr bwMode="auto">
            <a:xfrm>
              <a:off x="4454" y="1654"/>
              <a:ext cx="240" cy="5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8820" name="Rectangle 38"/>
            <p:cNvSpPr>
              <a:spLocks noChangeArrowheads="1"/>
            </p:cNvSpPr>
            <p:nvPr/>
          </p:nvSpPr>
          <p:spPr bwMode="auto">
            <a:xfrm>
              <a:off x="5126" y="1750"/>
              <a:ext cx="240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8821" name="Text Box 39"/>
            <p:cNvSpPr txBox="1">
              <a:spLocks noChangeArrowheads="1"/>
            </p:cNvSpPr>
            <p:nvPr/>
          </p:nvSpPr>
          <p:spPr bwMode="auto">
            <a:xfrm>
              <a:off x="4444" y="2208"/>
              <a:ext cx="10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latin typeface="Times New Roman" panose="02020603050405020304" pitchFamily="18" charset="0"/>
                  <a:cs typeface="Arial" panose="020B0604020202020204" pitchFamily="34" charset="0"/>
                </a:rPr>
                <a:t>p</a:t>
              </a:r>
              <a:r>
                <a:rPr lang="en-US" altLang="en-US" sz="2400" b="0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1    </a:t>
              </a:r>
              <a:r>
                <a:rPr lang="en-US" altLang="en-US" sz="2400" b="0">
                  <a:latin typeface="Times New Roman" panose="02020603050405020304" pitchFamily="18" charset="0"/>
                  <a:cs typeface="Arial" panose="020B0604020202020204" pitchFamily="34" charset="0"/>
                </a:rPr>
                <a:t> p</a:t>
              </a:r>
              <a:r>
                <a:rPr lang="en-US" altLang="en-US" sz="2400" b="0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2     </a:t>
              </a:r>
              <a:r>
                <a:rPr lang="en-US" altLang="en-US" sz="2400" b="0">
                  <a:latin typeface="Times New Roman" panose="02020603050405020304" pitchFamily="18" charset="0"/>
                  <a:cs typeface="Arial" panose="020B0604020202020204" pitchFamily="34" charset="0"/>
                </a:rPr>
                <a:t> p</a:t>
              </a:r>
              <a:r>
                <a:rPr lang="en-US" altLang="en-US" sz="2400" b="0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altLang="en-US" sz="2400" b="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8822" name="Rectangle 40"/>
            <p:cNvSpPr>
              <a:spLocks noChangeArrowheads="1"/>
            </p:cNvSpPr>
            <p:nvPr/>
          </p:nvSpPr>
          <p:spPr bwMode="auto">
            <a:xfrm>
              <a:off x="4790" y="2182"/>
              <a:ext cx="240" cy="1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18816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ED604-9FEE-473F-8042-6B3BAF11CCB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  <p:sp>
        <p:nvSpPr>
          <p:cNvPr id="118817" name="TextBox 41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4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What is color?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341438"/>
            <a:ext cx="4537075" cy="2971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mtClean="0">
                <a:ea typeface="ＭＳ Ｐゴシック" panose="020B0600070205080204" pitchFamily="34" charset="-128"/>
              </a:rPr>
              <a:t>The result of interaction between physical light in the environment and our visual system.</a:t>
            </a:r>
          </a:p>
          <a:p>
            <a:pPr>
              <a:spcBef>
                <a:spcPts val="1200"/>
              </a:spcBef>
            </a:pPr>
            <a:endParaRPr lang="en-US" altLang="en-US" sz="1400" smtClean="0">
              <a:ea typeface="ＭＳ Ｐゴシック" panose="020B0600070205080204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altLang="en-US" smtClean="0">
                <a:ea typeface="ＭＳ Ｐゴシック" panose="020B0600070205080204" pitchFamily="34" charset="-128"/>
              </a:rPr>
              <a:t>A </a:t>
            </a:r>
            <a:r>
              <a:rPr lang="en-US" altLang="en-US" i="1" smtClean="0">
                <a:ea typeface="ＭＳ Ｐゴシック" panose="020B0600070205080204" pitchFamily="34" charset="-128"/>
              </a:rPr>
              <a:t>psychological property</a:t>
            </a:r>
            <a:r>
              <a:rPr lang="en-US" altLang="en-US" smtClean="0">
                <a:ea typeface="ＭＳ Ｐゴシック" panose="020B0600070205080204" pitchFamily="34" charset="-128"/>
              </a:rPr>
              <a:t> of our visual experiences when we look at objects and lights, </a:t>
            </a:r>
            <a:r>
              <a:rPr lang="en-US" altLang="en-US" i="1" smtClean="0">
                <a:ea typeface="ＭＳ Ｐゴシック" panose="020B0600070205080204" pitchFamily="34" charset="-128"/>
              </a:rPr>
              <a:t>not a physical property </a:t>
            </a:r>
            <a:r>
              <a:rPr lang="en-US" altLang="en-US" smtClean="0">
                <a:ea typeface="ＭＳ Ｐゴシック" panose="020B0600070205080204" pitchFamily="34" charset="-128"/>
              </a:rPr>
              <a:t>of those objects or lights. </a:t>
            </a:r>
            <a:br>
              <a:rPr lang="en-US" altLang="en-US" smtClean="0">
                <a:ea typeface="ＭＳ Ｐゴシック" panose="020B0600070205080204" pitchFamily="34" charset="-128"/>
              </a:rPr>
            </a:b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376363"/>
            <a:ext cx="3352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-36513" y="6577013"/>
            <a:ext cx="309562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0"/>
              <a:t>Slide credit: Lana Lazebnik</a:t>
            </a:r>
          </a:p>
        </p:txBody>
      </p:sp>
      <p:sp>
        <p:nvSpPr>
          <p:cNvPr id="634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2C7128-95D2-4A2E-AB01-660CAFC8FD3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826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matching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82600" y="1420813"/>
            <a:ext cx="8229600" cy="4525962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</a:pPr>
            <a:r>
              <a:rPr lang="en-US" altLang="en-US" dirty="0" smtClean="0">
                <a:ea typeface="ＭＳ Ｐゴシック" panose="020B0600070205080204" pitchFamily="34" charset="-128"/>
              </a:rPr>
              <a:t>What must we require of the primary lights chosen?</a:t>
            </a:r>
          </a:p>
          <a:p>
            <a:pPr marL="342900" lvl="1" indent="-342900" eaLnBrk="1" hangingPunct="1">
              <a:buFontTx/>
              <a:buChar char="•"/>
            </a:pPr>
            <a:r>
              <a:rPr lang="en-US" altLang="en-US" dirty="0" smtClean="0">
                <a:ea typeface="ＭＳ Ｐゴシック" panose="020B0600070205080204" pitchFamily="34" charset="-128"/>
              </a:rPr>
              <a:t>How are three numbers enough to represent entire spectrum?</a:t>
            </a:r>
          </a:p>
          <a:p>
            <a:pPr marL="342900" lvl="1" indent="-342900" eaLnBrk="1" hangingPunct="1">
              <a:buFontTx/>
              <a:buChar char="•"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03CA32-B965-45C6-B023-05CF837DCCF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smtClean="0"/>
          </a:p>
        </p:txBody>
      </p:sp>
      <p:sp>
        <p:nvSpPr>
          <p:cNvPr id="120837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Metamers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374062" cy="4525963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If observer says a mixture is a match </a:t>
            </a:r>
            <a:r>
              <a:rPr lang="en-US" altLang="en-US" sz="2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re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ceptor excitations of both stimuli must be equal.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But lights forming a </a:t>
            </a:r>
            <a:r>
              <a:rPr lang="en-US" altLang="en-US" sz="2800" i="1" smtClean="0">
                <a:ea typeface="ＭＳ Ｐゴシック" panose="020B0600070205080204" pitchFamily="34" charset="-128"/>
              </a:rPr>
              <a:t>perceptual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 match still may be </a:t>
            </a:r>
            <a:r>
              <a:rPr lang="en-US" altLang="en-US" sz="2800" i="1" smtClean="0">
                <a:ea typeface="ＭＳ Ｐゴシック" panose="020B0600070205080204" pitchFamily="34" charset="-128"/>
              </a:rPr>
              <a:t>physically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 different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200" smtClean="0">
                <a:ea typeface="ＭＳ Ｐゴシック" panose="020B0600070205080204" pitchFamily="34" charset="-128"/>
              </a:rPr>
              <a:t>Match light: must be combination of primaries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200" smtClean="0">
                <a:ea typeface="ＭＳ Ｐゴシック" panose="020B0600070205080204" pitchFamily="34" charset="-128"/>
              </a:rPr>
              <a:t>Test light: any light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smtClean="0">
                <a:ea typeface="ＭＳ Ｐゴシック" panose="020B0600070205080204" pitchFamily="34" charset="-128"/>
              </a:rPr>
              <a:t>Metamers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: pairs of lights that match perceptually but not physically</a:t>
            </a: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5F64DB-FDEB-4D90-9A85-435D0696E8E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  <p:sp>
        <p:nvSpPr>
          <p:cNvPr id="122885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Metamers</a:t>
            </a: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78AC2C-26AD-40EB-B3B1-B5421AE1AF2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  <p:pic>
        <p:nvPicPr>
          <p:cNvPr id="1249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1752600" y="1295400"/>
            <a:ext cx="5797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Devi Parikh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233488"/>
            <a:ext cx="54530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5759450" y="6467475"/>
            <a:ext cx="4176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/>
              <a:t>Forsyth &amp; Ponce, measurements by E. Koivisto</a:t>
            </a:r>
          </a:p>
        </p:txBody>
      </p:sp>
      <p:pic>
        <p:nvPicPr>
          <p:cNvPr id="125956" name="Picture 5" descr="spec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66267" r="36986" b="9822"/>
          <a:stretch>
            <a:fillRect/>
          </a:stretch>
        </p:blipFill>
        <p:spPr bwMode="auto">
          <a:xfrm>
            <a:off x="3041650" y="5699125"/>
            <a:ext cx="33115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Oval 6"/>
          <p:cNvSpPr>
            <a:spLocks noChangeArrowheads="1"/>
          </p:cNvSpPr>
          <p:nvPr/>
        </p:nvSpPr>
        <p:spPr bwMode="auto">
          <a:xfrm>
            <a:off x="2827338" y="2806700"/>
            <a:ext cx="1189037" cy="360363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5958" name="Oval 7"/>
          <p:cNvSpPr>
            <a:spLocks noChangeArrowheads="1"/>
          </p:cNvSpPr>
          <p:nvPr/>
        </p:nvSpPr>
        <p:spPr bwMode="auto">
          <a:xfrm>
            <a:off x="5095875" y="3095625"/>
            <a:ext cx="1189038" cy="360363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09575" y="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Metamers</a:t>
            </a:r>
            <a:endParaRPr lang="en-US" sz="4400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596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DFCE25-EED4-435D-B479-3E5B04FE847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ea typeface="ＭＳ Ｐゴシック" panose="020B0600070205080204" pitchFamily="34" charset="-128"/>
              </a:rPr>
              <a:t>Grassman’s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2663"/>
            <a:ext cx="8229600" cy="48514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If two test lights can be </a:t>
            </a:r>
            <a:r>
              <a:rPr lang="en-US" altLang="en-US" sz="2800" smtClean="0">
                <a:solidFill>
                  <a:schemeClr val="accent2"/>
                </a:solidFill>
                <a:ea typeface="ＭＳ Ｐゴシック" panose="020B0600070205080204" pitchFamily="34" charset="-128"/>
              </a:rPr>
              <a:t>matched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 with the same set of weights, then they </a:t>
            </a:r>
            <a:r>
              <a:rPr lang="en-US" altLang="en-US" sz="2800" smtClean="0">
                <a:solidFill>
                  <a:schemeClr val="accent2"/>
                </a:solidFill>
                <a:ea typeface="ＭＳ Ｐゴシック" panose="020B0600070205080204" pitchFamily="34" charset="-128"/>
              </a:rPr>
              <a:t>match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 each other: 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Suppose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A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and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B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. Then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A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B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If we scale the test light, then the matches get scaled by the same amount:</a:t>
            </a:r>
            <a:endParaRPr lang="en-US" altLang="en-US" sz="2000" smtClean="0">
              <a:ea typeface="ＭＳ Ｐゴシック" panose="020B0600070205080204" pitchFamily="34" charset="-128"/>
            </a:endParaRPr>
          </a:p>
          <a:p>
            <a:pPr lvl="1" eaLnBrk="1" hangingPunct="1">
              <a:spcBef>
                <a:spcPts val="1200"/>
              </a:spcBef>
            </a:pP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Suppose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A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. </a:t>
            </a:r>
            <a:b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</a:b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Then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kA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(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ku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(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ku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(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ku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If we mix two test lights, then mixing the matches will match the result (superposition):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Suppose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A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and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B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. Then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A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+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B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= (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+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(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+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 + (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+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v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) </a:t>
            </a:r>
            <a:r>
              <a:rPr lang="en-US" altLang="en-US" sz="2000" i="1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2000" baseline="-25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en-US" sz="2000" smtClean="0">
                <a:solidFill>
                  <a:srgbClr val="7030A0"/>
                </a:solidFill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spcBef>
                <a:spcPts val="120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20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2782888" y="6346825"/>
            <a:ext cx="5105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0" i="1">
                <a:solidFill>
                  <a:schemeClr val="accent2"/>
                </a:solidFill>
                <a:cs typeface="Arial" panose="020B0604020202020204" pitchFamily="34" charset="0"/>
              </a:rPr>
              <a:t>Here “=“ means “matches”.</a:t>
            </a:r>
          </a:p>
        </p:txBody>
      </p:sp>
      <p:sp>
        <p:nvSpPr>
          <p:cNvPr id="1280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956C13-6D6A-4A12-9A50-593513C4320C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28006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to compute the weights of the primaries </a:t>
            </a:r>
            <a:br>
              <a:rPr lang="en-US" altLang="en-US" sz="320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320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match any new spectral signal?</a:t>
            </a:r>
          </a:p>
        </p:txBody>
      </p:sp>
      <p:grpSp>
        <p:nvGrpSpPr>
          <p:cNvPr id="132099" name="Group 12"/>
          <p:cNvGrpSpPr>
            <a:grpSpLocks/>
          </p:cNvGrpSpPr>
          <p:nvPr/>
        </p:nvGrpSpPr>
        <p:grpSpPr bwMode="auto">
          <a:xfrm>
            <a:off x="533400" y="3048000"/>
            <a:ext cx="1447800" cy="1090613"/>
            <a:chOff x="3984" y="513"/>
            <a:chExt cx="912" cy="687"/>
          </a:xfrm>
        </p:grpSpPr>
        <p:sp>
          <p:nvSpPr>
            <p:cNvPr id="132116" name="Freeform 13"/>
            <p:cNvSpPr>
              <a:spLocks/>
            </p:cNvSpPr>
            <p:nvPr/>
          </p:nvSpPr>
          <p:spPr bwMode="auto">
            <a:xfrm flipV="1">
              <a:off x="4568" y="694"/>
              <a:ext cx="328" cy="443"/>
            </a:xfrm>
            <a:custGeom>
              <a:avLst/>
              <a:gdLst>
                <a:gd name="T0" fmla="*/ 1 w 501"/>
                <a:gd name="T1" fmla="*/ 1 h 677"/>
                <a:gd name="T2" fmla="*/ 1 w 501"/>
                <a:gd name="T3" fmla="*/ 1 h 677"/>
                <a:gd name="T4" fmla="*/ 1 w 501"/>
                <a:gd name="T5" fmla="*/ 1 h 677"/>
                <a:gd name="T6" fmla="*/ 1 w 501"/>
                <a:gd name="T7" fmla="*/ 1 h 677"/>
                <a:gd name="T8" fmla="*/ 1 w 501"/>
                <a:gd name="T9" fmla="*/ 1 h 677"/>
                <a:gd name="T10" fmla="*/ 1 w 501"/>
                <a:gd name="T11" fmla="*/ 1 h 677"/>
                <a:gd name="T12" fmla="*/ 1 w 501"/>
                <a:gd name="T13" fmla="*/ 1 h 677"/>
                <a:gd name="T14" fmla="*/ 1 w 501"/>
                <a:gd name="T15" fmla="*/ 1 h 677"/>
                <a:gd name="T16" fmla="*/ 1 w 501"/>
                <a:gd name="T17" fmla="*/ 1 h 677"/>
                <a:gd name="T18" fmla="*/ 1 w 501"/>
                <a:gd name="T19" fmla="*/ 1 h 677"/>
                <a:gd name="T20" fmla="*/ 1 w 501"/>
                <a:gd name="T21" fmla="*/ 1 h 677"/>
                <a:gd name="T22" fmla="*/ 1 w 501"/>
                <a:gd name="T23" fmla="*/ 1 h 677"/>
                <a:gd name="T24" fmla="*/ 1 w 501"/>
                <a:gd name="T25" fmla="*/ 1 h 677"/>
                <a:gd name="T26" fmla="*/ 1 w 501"/>
                <a:gd name="T27" fmla="*/ 1 h 677"/>
                <a:gd name="T28" fmla="*/ 1 w 501"/>
                <a:gd name="T29" fmla="*/ 1 h 677"/>
                <a:gd name="T30" fmla="*/ 1 w 501"/>
                <a:gd name="T31" fmla="*/ 1 h 677"/>
                <a:gd name="T32" fmla="*/ 1 w 501"/>
                <a:gd name="T33" fmla="*/ 1 h 677"/>
                <a:gd name="T34" fmla="*/ 1 w 501"/>
                <a:gd name="T35" fmla="*/ 1 h 677"/>
                <a:gd name="T36" fmla="*/ 1 w 501"/>
                <a:gd name="T37" fmla="*/ 1 h 677"/>
                <a:gd name="T38" fmla="*/ 1 w 501"/>
                <a:gd name="T39" fmla="*/ 1 h 677"/>
                <a:gd name="T40" fmla="*/ 1 w 501"/>
                <a:gd name="T41" fmla="*/ 1 h 677"/>
                <a:gd name="T42" fmla="*/ 1 w 501"/>
                <a:gd name="T43" fmla="*/ 1 h 677"/>
                <a:gd name="T44" fmla="*/ 1 w 501"/>
                <a:gd name="T45" fmla="*/ 1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7" name="Freeform 14"/>
            <p:cNvSpPr>
              <a:spLocks/>
            </p:cNvSpPr>
            <p:nvPr/>
          </p:nvSpPr>
          <p:spPr bwMode="auto">
            <a:xfrm flipV="1">
              <a:off x="4365" y="757"/>
              <a:ext cx="329" cy="443"/>
            </a:xfrm>
            <a:custGeom>
              <a:avLst/>
              <a:gdLst>
                <a:gd name="T0" fmla="*/ 1 w 501"/>
                <a:gd name="T1" fmla="*/ 1 h 677"/>
                <a:gd name="T2" fmla="*/ 1 w 501"/>
                <a:gd name="T3" fmla="*/ 1 h 677"/>
                <a:gd name="T4" fmla="*/ 1 w 501"/>
                <a:gd name="T5" fmla="*/ 1 h 677"/>
                <a:gd name="T6" fmla="*/ 1 w 501"/>
                <a:gd name="T7" fmla="*/ 1 h 677"/>
                <a:gd name="T8" fmla="*/ 1 w 501"/>
                <a:gd name="T9" fmla="*/ 1 h 677"/>
                <a:gd name="T10" fmla="*/ 1 w 501"/>
                <a:gd name="T11" fmla="*/ 1 h 677"/>
                <a:gd name="T12" fmla="*/ 1 w 501"/>
                <a:gd name="T13" fmla="*/ 1 h 677"/>
                <a:gd name="T14" fmla="*/ 1 w 501"/>
                <a:gd name="T15" fmla="*/ 1 h 677"/>
                <a:gd name="T16" fmla="*/ 1 w 501"/>
                <a:gd name="T17" fmla="*/ 1 h 677"/>
                <a:gd name="T18" fmla="*/ 1 w 501"/>
                <a:gd name="T19" fmla="*/ 1 h 677"/>
                <a:gd name="T20" fmla="*/ 1 w 501"/>
                <a:gd name="T21" fmla="*/ 1 h 677"/>
                <a:gd name="T22" fmla="*/ 1 w 501"/>
                <a:gd name="T23" fmla="*/ 1 h 677"/>
                <a:gd name="T24" fmla="*/ 1 w 501"/>
                <a:gd name="T25" fmla="*/ 1 h 677"/>
                <a:gd name="T26" fmla="*/ 1 w 501"/>
                <a:gd name="T27" fmla="*/ 1 h 677"/>
                <a:gd name="T28" fmla="*/ 1 w 501"/>
                <a:gd name="T29" fmla="*/ 1 h 677"/>
                <a:gd name="T30" fmla="*/ 1 w 501"/>
                <a:gd name="T31" fmla="*/ 1 h 677"/>
                <a:gd name="T32" fmla="*/ 1 w 501"/>
                <a:gd name="T33" fmla="*/ 1 h 677"/>
                <a:gd name="T34" fmla="*/ 1 w 501"/>
                <a:gd name="T35" fmla="*/ 1 h 677"/>
                <a:gd name="T36" fmla="*/ 1 w 501"/>
                <a:gd name="T37" fmla="*/ 1 h 677"/>
                <a:gd name="T38" fmla="*/ 1 w 501"/>
                <a:gd name="T39" fmla="*/ 1 h 677"/>
                <a:gd name="T40" fmla="*/ 1 w 501"/>
                <a:gd name="T41" fmla="*/ 1 h 677"/>
                <a:gd name="T42" fmla="*/ 1 w 501"/>
                <a:gd name="T43" fmla="*/ 1 h 677"/>
                <a:gd name="T44" fmla="*/ 1 w 501"/>
                <a:gd name="T45" fmla="*/ 1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8" name="Freeform 15"/>
            <p:cNvSpPr>
              <a:spLocks/>
            </p:cNvSpPr>
            <p:nvPr/>
          </p:nvSpPr>
          <p:spPr bwMode="auto">
            <a:xfrm flipV="1">
              <a:off x="4208" y="702"/>
              <a:ext cx="328" cy="443"/>
            </a:xfrm>
            <a:custGeom>
              <a:avLst/>
              <a:gdLst>
                <a:gd name="T0" fmla="*/ 1 w 501"/>
                <a:gd name="T1" fmla="*/ 1 h 677"/>
                <a:gd name="T2" fmla="*/ 1 w 501"/>
                <a:gd name="T3" fmla="*/ 1 h 677"/>
                <a:gd name="T4" fmla="*/ 1 w 501"/>
                <a:gd name="T5" fmla="*/ 1 h 677"/>
                <a:gd name="T6" fmla="*/ 1 w 501"/>
                <a:gd name="T7" fmla="*/ 1 h 677"/>
                <a:gd name="T8" fmla="*/ 1 w 501"/>
                <a:gd name="T9" fmla="*/ 1 h 677"/>
                <a:gd name="T10" fmla="*/ 1 w 501"/>
                <a:gd name="T11" fmla="*/ 1 h 677"/>
                <a:gd name="T12" fmla="*/ 1 w 501"/>
                <a:gd name="T13" fmla="*/ 1 h 677"/>
                <a:gd name="T14" fmla="*/ 1 w 501"/>
                <a:gd name="T15" fmla="*/ 1 h 677"/>
                <a:gd name="T16" fmla="*/ 1 w 501"/>
                <a:gd name="T17" fmla="*/ 1 h 677"/>
                <a:gd name="T18" fmla="*/ 1 w 501"/>
                <a:gd name="T19" fmla="*/ 1 h 677"/>
                <a:gd name="T20" fmla="*/ 1 w 501"/>
                <a:gd name="T21" fmla="*/ 1 h 677"/>
                <a:gd name="T22" fmla="*/ 1 w 501"/>
                <a:gd name="T23" fmla="*/ 1 h 677"/>
                <a:gd name="T24" fmla="*/ 1 w 501"/>
                <a:gd name="T25" fmla="*/ 1 h 677"/>
                <a:gd name="T26" fmla="*/ 1 w 501"/>
                <a:gd name="T27" fmla="*/ 1 h 677"/>
                <a:gd name="T28" fmla="*/ 1 w 501"/>
                <a:gd name="T29" fmla="*/ 1 h 677"/>
                <a:gd name="T30" fmla="*/ 1 w 501"/>
                <a:gd name="T31" fmla="*/ 1 h 677"/>
                <a:gd name="T32" fmla="*/ 1 w 501"/>
                <a:gd name="T33" fmla="*/ 1 h 677"/>
                <a:gd name="T34" fmla="*/ 1 w 501"/>
                <a:gd name="T35" fmla="*/ 1 h 677"/>
                <a:gd name="T36" fmla="*/ 1 w 501"/>
                <a:gd name="T37" fmla="*/ 1 h 677"/>
                <a:gd name="T38" fmla="*/ 1 w 501"/>
                <a:gd name="T39" fmla="*/ 1 h 677"/>
                <a:gd name="T40" fmla="*/ 1 w 501"/>
                <a:gd name="T41" fmla="*/ 1 h 677"/>
                <a:gd name="T42" fmla="*/ 1 w 501"/>
                <a:gd name="T43" fmla="*/ 1 h 677"/>
                <a:gd name="T44" fmla="*/ 1 w 501"/>
                <a:gd name="T45" fmla="*/ 1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9" name="Line 16"/>
            <p:cNvSpPr>
              <a:spLocks noChangeShapeType="1"/>
            </p:cNvSpPr>
            <p:nvPr/>
          </p:nvSpPr>
          <p:spPr bwMode="auto">
            <a:xfrm flipH="1" flipV="1">
              <a:off x="3984" y="639"/>
              <a:ext cx="220" cy="1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20" name="Line 17"/>
            <p:cNvSpPr>
              <a:spLocks noChangeShapeType="1"/>
            </p:cNvSpPr>
            <p:nvPr/>
          </p:nvSpPr>
          <p:spPr bwMode="auto">
            <a:xfrm flipH="1" flipV="1">
              <a:off x="4330" y="513"/>
              <a:ext cx="63" cy="2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2121" name="Group 18"/>
            <p:cNvGrpSpPr>
              <a:grpSpLocks/>
            </p:cNvGrpSpPr>
            <p:nvPr/>
          </p:nvGrpSpPr>
          <p:grpSpPr bwMode="auto">
            <a:xfrm>
              <a:off x="4361" y="576"/>
              <a:ext cx="409" cy="251"/>
              <a:chOff x="4361" y="576"/>
              <a:chExt cx="409" cy="251"/>
            </a:xfrm>
          </p:grpSpPr>
          <p:sp>
            <p:nvSpPr>
              <p:cNvPr id="132130" name="Line 19"/>
              <p:cNvSpPr>
                <a:spLocks noChangeShapeType="1"/>
              </p:cNvSpPr>
              <p:nvPr/>
            </p:nvSpPr>
            <p:spPr bwMode="auto">
              <a:xfrm flipH="1" flipV="1">
                <a:off x="4361" y="639"/>
                <a:ext cx="221" cy="188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31" name="Line 20"/>
              <p:cNvSpPr>
                <a:spLocks noChangeShapeType="1"/>
              </p:cNvSpPr>
              <p:nvPr/>
            </p:nvSpPr>
            <p:spPr bwMode="auto">
              <a:xfrm flipH="1" flipV="1">
                <a:off x="4707" y="576"/>
                <a:ext cx="63" cy="220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32" name="Line 21"/>
              <p:cNvSpPr>
                <a:spLocks noChangeShapeType="1"/>
              </p:cNvSpPr>
              <p:nvPr/>
            </p:nvSpPr>
            <p:spPr bwMode="auto">
              <a:xfrm flipH="1" flipV="1">
                <a:off x="4613" y="639"/>
                <a:ext cx="63" cy="125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2122" name="Group 22"/>
            <p:cNvGrpSpPr>
              <a:grpSpLocks/>
            </p:cNvGrpSpPr>
            <p:nvPr/>
          </p:nvGrpSpPr>
          <p:grpSpPr bwMode="auto">
            <a:xfrm>
              <a:off x="4176" y="607"/>
              <a:ext cx="374" cy="283"/>
              <a:chOff x="4176" y="607"/>
              <a:chExt cx="374" cy="283"/>
            </a:xfrm>
          </p:grpSpPr>
          <p:sp>
            <p:nvSpPr>
              <p:cNvPr id="132127" name="Line 23"/>
              <p:cNvSpPr>
                <a:spLocks noChangeShapeType="1"/>
              </p:cNvSpPr>
              <p:nvPr/>
            </p:nvSpPr>
            <p:spPr bwMode="auto">
              <a:xfrm flipH="1" flipV="1">
                <a:off x="4176" y="705"/>
                <a:ext cx="217" cy="18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28" name="Line 24"/>
              <p:cNvSpPr>
                <a:spLocks noChangeShapeType="1"/>
              </p:cNvSpPr>
              <p:nvPr/>
            </p:nvSpPr>
            <p:spPr bwMode="auto">
              <a:xfrm flipH="1" flipV="1">
                <a:off x="4487" y="607"/>
                <a:ext cx="63" cy="22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29" name="Line 25"/>
              <p:cNvSpPr>
                <a:spLocks noChangeShapeType="1"/>
              </p:cNvSpPr>
              <p:nvPr/>
            </p:nvSpPr>
            <p:spPr bwMode="auto">
              <a:xfrm flipH="1" flipV="1">
                <a:off x="4424" y="702"/>
                <a:ext cx="63" cy="12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2123" name="Line 26"/>
            <p:cNvSpPr>
              <a:spLocks noChangeShapeType="1"/>
            </p:cNvSpPr>
            <p:nvPr/>
          </p:nvSpPr>
          <p:spPr bwMode="auto">
            <a:xfrm flipH="1" flipV="1">
              <a:off x="4236" y="639"/>
              <a:ext cx="62" cy="125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24" name="Oval 27"/>
            <p:cNvSpPr>
              <a:spLocks noChangeArrowheads="1"/>
            </p:cNvSpPr>
            <p:nvPr/>
          </p:nvSpPr>
          <p:spPr bwMode="auto">
            <a:xfrm rot="-1693360">
              <a:off x="4176" y="768"/>
              <a:ext cx="240" cy="9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125" name="Oval 28"/>
            <p:cNvSpPr>
              <a:spLocks noChangeArrowheads="1"/>
            </p:cNvSpPr>
            <p:nvPr/>
          </p:nvSpPr>
          <p:spPr bwMode="auto">
            <a:xfrm rot="-1693360">
              <a:off x="4368" y="816"/>
              <a:ext cx="240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126" name="Oval 29"/>
            <p:cNvSpPr>
              <a:spLocks noChangeArrowheads="1"/>
            </p:cNvSpPr>
            <p:nvPr/>
          </p:nvSpPr>
          <p:spPr bwMode="auto">
            <a:xfrm rot="-1693360">
              <a:off x="4560" y="768"/>
              <a:ext cx="240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100" name="Line 30"/>
          <p:cNvSpPr>
            <a:spLocks noChangeShapeType="1"/>
          </p:cNvSpPr>
          <p:nvPr/>
        </p:nvSpPr>
        <p:spPr bwMode="auto">
          <a:xfrm>
            <a:off x="4419600" y="3719513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2101" name="Group 32"/>
          <p:cNvGrpSpPr>
            <a:grpSpLocks/>
          </p:cNvGrpSpPr>
          <p:nvPr/>
        </p:nvGrpSpPr>
        <p:grpSpPr bwMode="auto">
          <a:xfrm>
            <a:off x="6088063" y="2805113"/>
            <a:ext cx="1893887" cy="1506537"/>
            <a:chOff x="4464" y="1508"/>
            <a:chExt cx="576" cy="458"/>
          </a:xfrm>
        </p:grpSpPr>
        <p:grpSp>
          <p:nvGrpSpPr>
            <p:cNvPr id="132110" name="Group 33"/>
            <p:cNvGrpSpPr>
              <a:grpSpLocks/>
            </p:cNvGrpSpPr>
            <p:nvPr/>
          </p:nvGrpSpPr>
          <p:grpSpPr bwMode="auto">
            <a:xfrm>
              <a:off x="4464" y="1508"/>
              <a:ext cx="576" cy="364"/>
              <a:chOff x="4464" y="1296"/>
              <a:chExt cx="912" cy="576"/>
            </a:xfrm>
          </p:grpSpPr>
          <p:sp>
            <p:nvSpPr>
              <p:cNvPr id="132112" name="Line 34"/>
              <p:cNvSpPr>
                <a:spLocks noChangeShapeType="1"/>
              </p:cNvSpPr>
              <p:nvPr/>
            </p:nvSpPr>
            <p:spPr bwMode="auto">
              <a:xfrm>
                <a:off x="4464" y="187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13" name="Rectangle 35"/>
              <p:cNvSpPr>
                <a:spLocks noChangeArrowheads="1"/>
              </p:cNvSpPr>
              <p:nvPr/>
            </p:nvSpPr>
            <p:spPr bwMode="auto">
              <a:xfrm>
                <a:off x="4464" y="1728"/>
                <a:ext cx="240" cy="144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114" name="Rectangle 36"/>
              <p:cNvSpPr>
                <a:spLocks noChangeArrowheads="1"/>
              </p:cNvSpPr>
              <p:nvPr/>
            </p:nvSpPr>
            <p:spPr bwMode="auto">
              <a:xfrm>
                <a:off x="4800" y="1296"/>
                <a:ext cx="240" cy="576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115" name="Rectangle 37"/>
              <p:cNvSpPr>
                <a:spLocks noChangeArrowheads="1"/>
              </p:cNvSpPr>
              <p:nvPr/>
            </p:nvSpPr>
            <p:spPr bwMode="auto">
              <a:xfrm>
                <a:off x="5136" y="1488"/>
                <a:ext cx="240" cy="38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111" name="Text Box 38"/>
            <p:cNvSpPr txBox="1">
              <a:spLocks noChangeArrowheads="1"/>
            </p:cNvSpPr>
            <p:nvPr/>
          </p:nvSpPr>
          <p:spPr bwMode="auto">
            <a:xfrm>
              <a:off x="4500" y="1872"/>
              <a:ext cx="532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cs typeface="Arial" panose="020B0604020202020204" pitchFamily="34" charset="0"/>
                </a:rPr>
                <a:t>p</a:t>
              </a:r>
              <a:r>
                <a:rPr lang="en-US" altLang="en-US" sz="1400" b="0" baseline="-25000">
                  <a:solidFill>
                    <a:srgbClr val="000000"/>
                  </a:solidFill>
                  <a:cs typeface="Arial" panose="020B0604020202020204" pitchFamily="34" charset="0"/>
                </a:rPr>
                <a:t>1    </a:t>
              </a:r>
              <a:r>
                <a:rPr lang="en-US" altLang="en-US" sz="1400" b="0">
                  <a:solidFill>
                    <a:srgbClr val="000000"/>
                  </a:solidFill>
                  <a:cs typeface="Arial" panose="020B0604020202020204" pitchFamily="34" charset="0"/>
                </a:rPr>
                <a:t>          p</a:t>
              </a:r>
              <a:r>
                <a:rPr lang="en-US" altLang="en-US" sz="1400" b="0" baseline="-25000">
                  <a:solidFill>
                    <a:srgbClr val="000000"/>
                  </a:solidFill>
                  <a:cs typeface="Arial" panose="020B0604020202020204" pitchFamily="34" charset="0"/>
                </a:rPr>
                <a:t>2               </a:t>
              </a:r>
              <a:r>
                <a:rPr lang="en-US" altLang="en-US" sz="1400" b="0">
                  <a:solidFill>
                    <a:srgbClr val="000000"/>
                  </a:solidFill>
                  <a:cs typeface="Arial" panose="020B0604020202020204" pitchFamily="34" charset="0"/>
                </a:rPr>
                <a:t> p</a:t>
              </a:r>
              <a:r>
                <a:rPr lang="en-US" altLang="en-US" sz="1400" b="0" baseline="-25000">
                  <a:solidFill>
                    <a:srgbClr val="000000"/>
                  </a:solidFill>
                  <a:cs typeface="Arial" panose="020B0604020202020204" pitchFamily="34" charset="0"/>
                </a:rPr>
                <a:t>3</a:t>
              </a:r>
              <a:r>
                <a:rPr lang="en-US" altLang="en-US" sz="1400" b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graphicFrame>
        <p:nvGraphicFramePr>
          <p:cNvPr id="132102" name="Object 31"/>
          <p:cNvGraphicFramePr>
            <a:graphicFrameLocks noChangeAspect="1"/>
          </p:cNvGraphicFramePr>
          <p:nvPr/>
        </p:nvGraphicFramePr>
        <p:xfrm>
          <a:off x="2357438" y="3033713"/>
          <a:ext cx="1676400" cy="153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2" name="Image" r:id="rId4" imgW="1541899" imgH="1414155" progId="">
                  <p:embed/>
                </p:oleObj>
              </mc:Choice>
              <mc:Fallback>
                <p:oleObj name="Image" r:id="rId4" imgW="1541899" imgH="1414155" progId="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3033713"/>
                        <a:ext cx="1676400" cy="153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3" name="TextBox 46"/>
          <p:cNvSpPr txBox="1">
            <a:spLocks noChangeArrowheads="1"/>
          </p:cNvSpPr>
          <p:nvPr/>
        </p:nvSpPr>
        <p:spPr bwMode="auto">
          <a:xfrm>
            <a:off x="4654550" y="2500313"/>
            <a:ext cx="755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2104" name="Rectangle 47"/>
          <p:cNvSpPr>
            <a:spLocks noChangeArrowheads="1"/>
          </p:cNvSpPr>
          <p:nvPr/>
        </p:nvSpPr>
        <p:spPr bwMode="auto">
          <a:xfrm>
            <a:off x="838200" y="1528763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Given: </a:t>
            </a:r>
            <a:r>
              <a:rPr lang="en-US" alt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choice of three primaries and a target color signal</a:t>
            </a:r>
          </a:p>
        </p:txBody>
      </p:sp>
      <p:sp>
        <p:nvSpPr>
          <p:cNvPr id="132105" name="Rectangle 48"/>
          <p:cNvSpPr>
            <a:spLocks noChangeArrowheads="1"/>
          </p:cNvSpPr>
          <p:nvPr/>
        </p:nvSpPr>
        <p:spPr bwMode="auto">
          <a:xfrm>
            <a:off x="5562600" y="1509713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Find: </a:t>
            </a:r>
            <a:r>
              <a:rPr lang="en-US" alt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weights of the primaries needed to match the color signal</a:t>
            </a:r>
          </a:p>
        </p:txBody>
      </p:sp>
      <p:sp>
        <p:nvSpPr>
          <p:cNvPr id="132106" name="Text Box 38"/>
          <p:cNvSpPr txBox="1">
            <a:spLocks noChangeArrowheads="1"/>
          </p:cNvSpPr>
          <p:nvPr/>
        </p:nvSpPr>
        <p:spPr bwMode="auto">
          <a:xfrm>
            <a:off x="1077913" y="4152900"/>
            <a:ext cx="1131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en-US" altLang="en-US" sz="1400" b="0" baseline="-25000">
                <a:solidFill>
                  <a:srgbClr val="000000"/>
                </a:solidFill>
                <a:cs typeface="Arial" panose="020B0604020202020204" pitchFamily="34" charset="0"/>
              </a:rPr>
              <a:t>1    </a:t>
            </a:r>
            <a:r>
              <a:rPr lang="en-US" altLang="en-US" sz="1400" b="0">
                <a:solidFill>
                  <a:srgbClr val="000000"/>
                </a:solidFill>
                <a:cs typeface="Arial" panose="020B0604020202020204" pitchFamily="34" charset="0"/>
              </a:rPr>
              <a:t>  p</a:t>
            </a:r>
            <a:r>
              <a:rPr lang="en-US" altLang="en-US" sz="1400" b="0" baseline="-25000">
                <a:solidFill>
                  <a:srgbClr val="000000"/>
                </a:solidFill>
                <a:cs typeface="Arial" panose="020B0604020202020204" pitchFamily="34" charset="0"/>
              </a:rPr>
              <a:t>2       </a:t>
            </a:r>
            <a:r>
              <a:rPr lang="en-US" altLang="en-US" sz="1400" b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en-US" altLang="en-US" sz="1400" b="0" baseline="-2500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1400" b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3210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32108" name="Slide Number Placeholder 3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8DFBF6-939C-4713-9746-71FE8100C1D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32109" name="TextBox 3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latin typeface="Arial" panose="020B0604020202020204" pitchFamily="34" charset="0"/>
              </a:rPr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ea typeface="ＭＳ Ｐゴシック" panose="020B0600070205080204" pitchFamily="34" charset="-128"/>
              </a:rPr>
              <a:t>Computing color matches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20813"/>
            <a:ext cx="5659438" cy="4852987"/>
          </a:xfrm>
        </p:spPr>
        <p:txBody>
          <a:bodyPr/>
          <a:lstStyle/>
          <a:p>
            <a:pPr marL="990600" lvl="1" indent="-5334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en-US" smtClean="0">
                <a:ea typeface="ＭＳ Ｐゴシック" panose="020B0600070205080204" pitchFamily="34" charset="-128"/>
              </a:rPr>
              <a:t>Given primaries</a:t>
            </a:r>
          </a:p>
          <a:p>
            <a:pPr marL="990600" lvl="1" indent="-5334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en-US" smtClean="0">
                <a:ea typeface="ＭＳ Ｐゴシック" panose="020B0600070205080204" pitchFamily="34" charset="-128"/>
              </a:rPr>
              <a:t>Estimate their </a:t>
            </a:r>
            <a:r>
              <a:rPr lang="en-US" altLang="en-US" i="1" smtClean="0">
                <a:ea typeface="ＭＳ Ｐゴシック" panose="020B0600070205080204" pitchFamily="34" charset="-128"/>
              </a:rPr>
              <a:t>color matching functions</a:t>
            </a:r>
            <a:r>
              <a:rPr lang="en-US" altLang="en-US" smtClean="0">
                <a:ea typeface="ＭＳ Ｐゴシック" panose="020B0600070205080204" pitchFamily="34" charset="-128"/>
              </a:rPr>
              <a:t>: observer matches series of monochromatic lights, one at each wavelength.</a:t>
            </a:r>
          </a:p>
          <a:p>
            <a:pPr marL="990600" lvl="1" indent="-533400" eaLnBrk="1" hangingPunct="1">
              <a:spcBef>
                <a:spcPts val="1800"/>
              </a:spcBef>
              <a:buFontTx/>
              <a:buAutoNum type="arabicPeriod"/>
            </a:pPr>
            <a:r>
              <a:rPr lang="en-US" altLang="en-US" smtClean="0">
                <a:ea typeface="ＭＳ Ｐゴシック" panose="020B0600070205080204" pitchFamily="34" charset="-128"/>
              </a:rPr>
              <a:t>To compute weights for new test light, multiply with matching functions.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516688" y="1311275"/>
            <a:ext cx="1447800" cy="1090613"/>
            <a:chOff x="3984" y="513"/>
            <a:chExt cx="912" cy="687"/>
          </a:xfrm>
        </p:grpSpPr>
        <p:sp>
          <p:nvSpPr>
            <p:cNvPr id="137233" name="Freeform 6"/>
            <p:cNvSpPr>
              <a:spLocks/>
            </p:cNvSpPr>
            <p:nvPr/>
          </p:nvSpPr>
          <p:spPr bwMode="auto">
            <a:xfrm flipV="1">
              <a:off x="4568" y="694"/>
              <a:ext cx="328" cy="443"/>
            </a:xfrm>
            <a:custGeom>
              <a:avLst/>
              <a:gdLst>
                <a:gd name="T0" fmla="*/ 1 w 501"/>
                <a:gd name="T1" fmla="*/ 1 h 677"/>
                <a:gd name="T2" fmla="*/ 1 w 501"/>
                <a:gd name="T3" fmla="*/ 1 h 677"/>
                <a:gd name="T4" fmla="*/ 1 w 501"/>
                <a:gd name="T5" fmla="*/ 1 h 677"/>
                <a:gd name="T6" fmla="*/ 1 w 501"/>
                <a:gd name="T7" fmla="*/ 1 h 677"/>
                <a:gd name="T8" fmla="*/ 1 w 501"/>
                <a:gd name="T9" fmla="*/ 1 h 677"/>
                <a:gd name="T10" fmla="*/ 1 w 501"/>
                <a:gd name="T11" fmla="*/ 1 h 677"/>
                <a:gd name="T12" fmla="*/ 1 w 501"/>
                <a:gd name="T13" fmla="*/ 1 h 677"/>
                <a:gd name="T14" fmla="*/ 1 w 501"/>
                <a:gd name="T15" fmla="*/ 1 h 677"/>
                <a:gd name="T16" fmla="*/ 1 w 501"/>
                <a:gd name="T17" fmla="*/ 1 h 677"/>
                <a:gd name="T18" fmla="*/ 1 w 501"/>
                <a:gd name="T19" fmla="*/ 1 h 677"/>
                <a:gd name="T20" fmla="*/ 1 w 501"/>
                <a:gd name="T21" fmla="*/ 1 h 677"/>
                <a:gd name="T22" fmla="*/ 1 w 501"/>
                <a:gd name="T23" fmla="*/ 1 h 677"/>
                <a:gd name="T24" fmla="*/ 1 w 501"/>
                <a:gd name="T25" fmla="*/ 1 h 677"/>
                <a:gd name="T26" fmla="*/ 1 w 501"/>
                <a:gd name="T27" fmla="*/ 1 h 677"/>
                <a:gd name="T28" fmla="*/ 1 w 501"/>
                <a:gd name="T29" fmla="*/ 1 h 677"/>
                <a:gd name="T30" fmla="*/ 1 w 501"/>
                <a:gd name="T31" fmla="*/ 1 h 677"/>
                <a:gd name="T32" fmla="*/ 1 w 501"/>
                <a:gd name="T33" fmla="*/ 1 h 677"/>
                <a:gd name="T34" fmla="*/ 1 w 501"/>
                <a:gd name="T35" fmla="*/ 1 h 677"/>
                <a:gd name="T36" fmla="*/ 1 w 501"/>
                <a:gd name="T37" fmla="*/ 1 h 677"/>
                <a:gd name="T38" fmla="*/ 1 w 501"/>
                <a:gd name="T39" fmla="*/ 1 h 677"/>
                <a:gd name="T40" fmla="*/ 1 w 501"/>
                <a:gd name="T41" fmla="*/ 1 h 677"/>
                <a:gd name="T42" fmla="*/ 1 w 501"/>
                <a:gd name="T43" fmla="*/ 1 h 677"/>
                <a:gd name="T44" fmla="*/ 1 w 501"/>
                <a:gd name="T45" fmla="*/ 1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34" name="Freeform 7"/>
            <p:cNvSpPr>
              <a:spLocks/>
            </p:cNvSpPr>
            <p:nvPr/>
          </p:nvSpPr>
          <p:spPr bwMode="auto">
            <a:xfrm flipV="1">
              <a:off x="4365" y="757"/>
              <a:ext cx="329" cy="443"/>
            </a:xfrm>
            <a:custGeom>
              <a:avLst/>
              <a:gdLst>
                <a:gd name="T0" fmla="*/ 1 w 501"/>
                <a:gd name="T1" fmla="*/ 1 h 677"/>
                <a:gd name="T2" fmla="*/ 1 w 501"/>
                <a:gd name="T3" fmla="*/ 1 h 677"/>
                <a:gd name="T4" fmla="*/ 1 w 501"/>
                <a:gd name="T5" fmla="*/ 1 h 677"/>
                <a:gd name="T6" fmla="*/ 1 w 501"/>
                <a:gd name="T7" fmla="*/ 1 h 677"/>
                <a:gd name="T8" fmla="*/ 1 w 501"/>
                <a:gd name="T9" fmla="*/ 1 h 677"/>
                <a:gd name="T10" fmla="*/ 1 w 501"/>
                <a:gd name="T11" fmla="*/ 1 h 677"/>
                <a:gd name="T12" fmla="*/ 1 w 501"/>
                <a:gd name="T13" fmla="*/ 1 h 677"/>
                <a:gd name="T14" fmla="*/ 1 w 501"/>
                <a:gd name="T15" fmla="*/ 1 h 677"/>
                <a:gd name="T16" fmla="*/ 1 w 501"/>
                <a:gd name="T17" fmla="*/ 1 h 677"/>
                <a:gd name="T18" fmla="*/ 1 w 501"/>
                <a:gd name="T19" fmla="*/ 1 h 677"/>
                <a:gd name="T20" fmla="*/ 1 w 501"/>
                <a:gd name="T21" fmla="*/ 1 h 677"/>
                <a:gd name="T22" fmla="*/ 1 w 501"/>
                <a:gd name="T23" fmla="*/ 1 h 677"/>
                <a:gd name="T24" fmla="*/ 1 w 501"/>
                <a:gd name="T25" fmla="*/ 1 h 677"/>
                <a:gd name="T26" fmla="*/ 1 w 501"/>
                <a:gd name="T27" fmla="*/ 1 h 677"/>
                <a:gd name="T28" fmla="*/ 1 w 501"/>
                <a:gd name="T29" fmla="*/ 1 h 677"/>
                <a:gd name="T30" fmla="*/ 1 w 501"/>
                <a:gd name="T31" fmla="*/ 1 h 677"/>
                <a:gd name="T32" fmla="*/ 1 w 501"/>
                <a:gd name="T33" fmla="*/ 1 h 677"/>
                <a:gd name="T34" fmla="*/ 1 w 501"/>
                <a:gd name="T35" fmla="*/ 1 h 677"/>
                <a:gd name="T36" fmla="*/ 1 w 501"/>
                <a:gd name="T37" fmla="*/ 1 h 677"/>
                <a:gd name="T38" fmla="*/ 1 w 501"/>
                <a:gd name="T39" fmla="*/ 1 h 677"/>
                <a:gd name="T40" fmla="*/ 1 w 501"/>
                <a:gd name="T41" fmla="*/ 1 h 677"/>
                <a:gd name="T42" fmla="*/ 1 w 501"/>
                <a:gd name="T43" fmla="*/ 1 h 677"/>
                <a:gd name="T44" fmla="*/ 1 w 501"/>
                <a:gd name="T45" fmla="*/ 1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35" name="Freeform 8"/>
            <p:cNvSpPr>
              <a:spLocks/>
            </p:cNvSpPr>
            <p:nvPr/>
          </p:nvSpPr>
          <p:spPr bwMode="auto">
            <a:xfrm flipV="1">
              <a:off x="4208" y="702"/>
              <a:ext cx="328" cy="443"/>
            </a:xfrm>
            <a:custGeom>
              <a:avLst/>
              <a:gdLst>
                <a:gd name="T0" fmla="*/ 1 w 501"/>
                <a:gd name="T1" fmla="*/ 1 h 677"/>
                <a:gd name="T2" fmla="*/ 1 w 501"/>
                <a:gd name="T3" fmla="*/ 1 h 677"/>
                <a:gd name="T4" fmla="*/ 1 w 501"/>
                <a:gd name="T5" fmla="*/ 1 h 677"/>
                <a:gd name="T6" fmla="*/ 1 w 501"/>
                <a:gd name="T7" fmla="*/ 1 h 677"/>
                <a:gd name="T8" fmla="*/ 1 w 501"/>
                <a:gd name="T9" fmla="*/ 1 h 677"/>
                <a:gd name="T10" fmla="*/ 1 w 501"/>
                <a:gd name="T11" fmla="*/ 1 h 677"/>
                <a:gd name="T12" fmla="*/ 1 w 501"/>
                <a:gd name="T13" fmla="*/ 1 h 677"/>
                <a:gd name="T14" fmla="*/ 1 w 501"/>
                <a:gd name="T15" fmla="*/ 1 h 677"/>
                <a:gd name="T16" fmla="*/ 1 w 501"/>
                <a:gd name="T17" fmla="*/ 1 h 677"/>
                <a:gd name="T18" fmla="*/ 1 w 501"/>
                <a:gd name="T19" fmla="*/ 1 h 677"/>
                <a:gd name="T20" fmla="*/ 1 w 501"/>
                <a:gd name="T21" fmla="*/ 1 h 677"/>
                <a:gd name="T22" fmla="*/ 1 w 501"/>
                <a:gd name="T23" fmla="*/ 1 h 677"/>
                <a:gd name="T24" fmla="*/ 1 w 501"/>
                <a:gd name="T25" fmla="*/ 1 h 677"/>
                <a:gd name="T26" fmla="*/ 1 w 501"/>
                <a:gd name="T27" fmla="*/ 1 h 677"/>
                <a:gd name="T28" fmla="*/ 1 w 501"/>
                <a:gd name="T29" fmla="*/ 1 h 677"/>
                <a:gd name="T30" fmla="*/ 1 w 501"/>
                <a:gd name="T31" fmla="*/ 1 h 677"/>
                <a:gd name="T32" fmla="*/ 1 w 501"/>
                <a:gd name="T33" fmla="*/ 1 h 677"/>
                <a:gd name="T34" fmla="*/ 1 w 501"/>
                <a:gd name="T35" fmla="*/ 1 h 677"/>
                <a:gd name="T36" fmla="*/ 1 w 501"/>
                <a:gd name="T37" fmla="*/ 1 h 677"/>
                <a:gd name="T38" fmla="*/ 1 w 501"/>
                <a:gd name="T39" fmla="*/ 1 h 677"/>
                <a:gd name="T40" fmla="*/ 1 w 501"/>
                <a:gd name="T41" fmla="*/ 1 h 677"/>
                <a:gd name="T42" fmla="*/ 1 w 501"/>
                <a:gd name="T43" fmla="*/ 1 h 677"/>
                <a:gd name="T44" fmla="*/ 1 w 501"/>
                <a:gd name="T45" fmla="*/ 1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36" name="Line 9"/>
            <p:cNvSpPr>
              <a:spLocks noChangeShapeType="1"/>
            </p:cNvSpPr>
            <p:nvPr/>
          </p:nvSpPr>
          <p:spPr bwMode="auto">
            <a:xfrm flipH="1" flipV="1">
              <a:off x="3984" y="639"/>
              <a:ext cx="220" cy="1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37" name="Line 10"/>
            <p:cNvSpPr>
              <a:spLocks noChangeShapeType="1"/>
            </p:cNvSpPr>
            <p:nvPr/>
          </p:nvSpPr>
          <p:spPr bwMode="auto">
            <a:xfrm flipH="1" flipV="1">
              <a:off x="4330" y="513"/>
              <a:ext cx="63" cy="2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7238" name="Group 11"/>
            <p:cNvGrpSpPr>
              <a:grpSpLocks/>
            </p:cNvGrpSpPr>
            <p:nvPr/>
          </p:nvGrpSpPr>
          <p:grpSpPr bwMode="auto">
            <a:xfrm>
              <a:off x="4361" y="576"/>
              <a:ext cx="409" cy="251"/>
              <a:chOff x="4361" y="576"/>
              <a:chExt cx="409" cy="251"/>
            </a:xfrm>
          </p:grpSpPr>
          <p:sp>
            <p:nvSpPr>
              <p:cNvPr id="137247" name="Line 12"/>
              <p:cNvSpPr>
                <a:spLocks noChangeShapeType="1"/>
              </p:cNvSpPr>
              <p:nvPr/>
            </p:nvSpPr>
            <p:spPr bwMode="auto">
              <a:xfrm flipH="1" flipV="1">
                <a:off x="4361" y="639"/>
                <a:ext cx="221" cy="188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8" name="Line 13"/>
              <p:cNvSpPr>
                <a:spLocks noChangeShapeType="1"/>
              </p:cNvSpPr>
              <p:nvPr/>
            </p:nvSpPr>
            <p:spPr bwMode="auto">
              <a:xfrm flipH="1" flipV="1">
                <a:off x="4707" y="576"/>
                <a:ext cx="63" cy="220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9" name="Line 14"/>
              <p:cNvSpPr>
                <a:spLocks noChangeShapeType="1"/>
              </p:cNvSpPr>
              <p:nvPr/>
            </p:nvSpPr>
            <p:spPr bwMode="auto">
              <a:xfrm flipH="1" flipV="1">
                <a:off x="4613" y="639"/>
                <a:ext cx="63" cy="125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239" name="Group 15"/>
            <p:cNvGrpSpPr>
              <a:grpSpLocks/>
            </p:cNvGrpSpPr>
            <p:nvPr/>
          </p:nvGrpSpPr>
          <p:grpSpPr bwMode="auto">
            <a:xfrm>
              <a:off x="4176" y="607"/>
              <a:ext cx="374" cy="283"/>
              <a:chOff x="4176" y="607"/>
              <a:chExt cx="374" cy="283"/>
            </a:xfrm>
          </p:grpSpPr>
          <p:sp>
            <p:nvSpPr>
              <p:cNvPr id="137244" name="Line 16"/>
              <p:cNvSpPr>
                <a:spLocks noChangeShapeType="1"/>
              </p:cNvSpPr>
              <p:nvPr/>
            </p:nvSpPr>
            <p:spPr bwMode="auto">
              <a:xfrm flipH="1" flipV="1">
                <a:off x="4176" y="705"/>
                <a:ext cx="217" cy="18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5" name="Line 17"/>
              <p:cNvSpPr>
                <a:spLocks noChangeShapeType="1"/>
              </p:cNvSpPr>
              <p:nvPr/>
            </p:nvSpPr>
            <p:spPr bwMode="auto">
              <a:xfrm flipH="1" flipV="1">
                <a:off x="4487" y="607"/>
                <a:ext cx="63" cy="22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6" name="Line 18"/>
              <p:cNvSpPr>
                <a:spLocks noChangeShapeType="1"/>
              </p:cNvSpPr>
              <p:nvPr/>
            </p:nvSpPr>
            <p:spPr bwMode="auto">
              <a:xfrm flipH="1" flipV="1">
                <a:off x="4424" y="702"/>
                <a:ext cx="63" cy="12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240" name="Line 19"/>
            <p:cNvSpPr>
              <a:spLocks noChangeShapeType="1"/>
            </p:cNvSpPr>
            <p:nvPr/>
          </p:nvSpPr>
          <p:spPr bwMode="auto">
            <a:xfrm flipH="1" flipV="1">
              <a:off x="4236" y="639"/>
              <a:ext cx="62" cy="125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41" name="Oval 20"/>
            <p:cNvSpPr>
              <a:spLocks noChangeArrowheads="1"/>
            </p:cNvSpPr>
            <p:nvPr/>
          </p:nvSpPr>
          <p:spPr bwMode="auto">
            <a:xfrm rot="-1693360">
              <a:off x="4176" y="768"/>
              <a:ext cx="240" cy="9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7242" name="Oval 21"/>
            <p:cNvSpPr>
              <a:spLocks noChangeArrowheads="1"/>
            </p:cNvSpPr>
            <p:nvPr/>
          </p:nvSpPr>
          <p:spPr bwMode="auto">
            <a:xfrm rot="-1693360">
              <a:off x="4368" y="816"/>
              <a:ext cx="240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7243" name="Oval 22"/>
            <p:cNvSpPr>
              <a:spLocks noChangeArrowheads="1"/>
            </p:cNvSpPr>
            <p:nvPr/>
          </p:nvSpPr>
          <p:spPr bwMode="auto">
            <a:xfrm rot="-1693360">
              <a:off x="4560" y="768"/>
              <a:ext cx="240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61830" name="Picture 38" descr="spec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66267" r="36986" b="9822"/>
          <a:stretch>
            <a:fillRect/>
          </a:stretch>
        </p:blipFill>
        <p:spPr bwMode="auto">
          <a:xfrm>
            <a:off x="6192838" y="3470275"/>
            <a:ext cx="259238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5878513" y="4587875"/>
            <a:ext cx="3001962" cy="1347788"/>
            <a:chOff x="3703" y="3113"/>
            <a:chExt cx="1891" cy="849"/>
          </a:xfrm>
        </p:grpSpPr>
        <p:graphicFrame>
          <p:nvGraphicFramePr>
            <p:cNvPr id="137228" name="Object 31"/>
            <p:cNvGraphicFramePr>
              <a:graphicFrameLocks noChangeAspect="1"/>
            </p:cNvGraphicFramePr>
            <p:nvPr/>
          </p:nvGraphicFramePr>
          <p:xfrm>
            <a:off x="3703" y="3135"/>
            <a:ext cx="1891" cy="8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99" name="Equation" r:id="rId5" imgW="1625600" imgH="711200" progId="Equation.3">
                    <p:embed/>
                  </p:oleObj>
                </mc:Choice>
                <mc:Fallback>
                  <p:oleObj name="Equation" r:id="rId5" imgW="1625600" imgH="71120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3" y="3135"/>
                          <a:ext cx="1891" cy="8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29" name="Rectangle 40"/>
            <p:cNvSpPr>
              <a:spLocks noChangeArrowheads="1"/>
            </p:cNvSpPr>
            <p:nvPr/>
          </p:nvSpPr>
          <p:spPr bwMode="auto">
            <a:xfrm>
              <a:off x="4626" y="3113"/>
              <a:ext cx="272" cy="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7230" name="Text Box 41"/>
            <p:cNvSpPr txBox="1">
              <a:spLocks noChangeArrowheads="1"/>
            </p:cNvSpPr>
            <p:nvPr/>
          </p:nvSpPr>
          <p:spPr bwMode="auto">
            <a:xfrm>
              <a:off x="4626" y="318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/>
                <a:t>…</a:t>
              </a:r>
            </a:p>
          </p:txBody>
        </p:sp>
        <p:sp>
          <p:nvSpPr>
            <p:cNvPr id="137231" name="Text Box 42"/>
            <p:cNvSpPr txBox="1">
              <a:spLocks noChangeArrowheads="1"/>
            </p:cNvSpPr>
            <p:nvPr/>
          </p:nvSpPr>
          <p:spPr bwMode="auto">
            <a:xfrm>
              <a:off x="4626" y="340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/>
                <a:t>…</a:t>
              </a:r>
            </a:p>
          </p:txBody>
        </p:sp>
        <p:sp>
          <p:nvSpPr>
            <p:cNvPr id="137232" name="Text Box 43"/>
            <p:cNvSpPr txBox="1">
              <a:spLocks noChangeArrowheads="1"/>
            </p:cNvSpPr>
            <p:nvPr/>
          </p:nvSpPr>
          <p:spPr bwMode="auto">
            <a:xfrm>
              <a:off x="4626" y="365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/>
                <a:t>…</a:t>
              </a:r>
            </a:p>
          </p:txBody>
        </p:sp>
      </p:grpSp>
      <p:sp>
        <p:nvSpPr>
          <p:cNvPr id="161837" name="Rectangle 45"/>
          <p:cNvSpPr>
            <a:spLocks noChangeArrowheads="1"/>
          </p:cNvSpPr>
          <p:nvPr/>
        </p:nvSpPr>
        <p:spPr bwMode="auto">
          <a:xfrm>
            <a:off x="7272338" y="4479925"/>
            <a:ext cx="1655762" cy="151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1838" name="AutoShape 46"/>
          <p:cNvSpPr>
            <a:spLocks noChangeArrowheads="1"/>
          </p:cNvSpPr>
          <p:nvPr/>
        </p:nvSpPr>
        <p:spPr bwMode="auto">
          <a:xfrm>
            <a:off x="6192838" y="2679700"/>
            <a:ext cx="144462" cy="755650"/>
          </a:xfrm>
          <a:prstGeom prst="downArrow">
            <a:avLst>
              <a:gd name="adj1" fmla="val 50000"/>
              <a:gd name="adj2" fmla="val 1307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1839" name="Rectangle 47"/>
          <p:cNvSpPr>
            <a:spLocks noChangeArrowheads="1"/>
          </p:cNvSpPr>
          <p:nvPr/>
        </p:nvSpPr>
        <p:spPr bwMode="auto">
          <a:xfrm>
            <a:off x="7956550" y="4479925"/>
            <a:ext cx="1150938" cy="151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7226" name="Slide Number Placeholder 3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D70E6F-11DD-444B-8A43-767807A29A9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 smtClean="0"/>
          </a:p>
        </p:txBody>
      </p:sp>
      <p:sp>
        <p:nvSpPr>
          <p:cNvPr id="137227" name="TextBox 33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2717 4.07407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61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37" grpId="0" animBg="1"/>
      <p:bldP spid="161838" grpId="0" animBg="1"/>
      <p:bldP spid="161838" grpId="1" animBg="1"/>
      <p:bldP spid="1618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0"/>
          <p:cNvSpPr txBox="1">
            <a:spLocks noChangeArrowheads="1"/>
          </p:cNvSpPr>
          <p:nvPr/>
        </p:nvSpPr>
        <p:spPr bwMode="auto">
          <a:xfrm>
            <a:off x="2209800" y="6172200"/>
            <a:ext cx="510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latin typeface="Times New Roman" panose="02020603050405020304" pitchFamily="18" charset="0"/>
                <a:cs typeface="Arial" panose="020B0604020202020204" pitchFamily="34" charset="0"/>
              </a:rPr>
              <a:t>Foundations of Vision, by Brian Wandell, Sinauer Assoc., 1995</a:t>
            </a:r>
            <a:endParaRPr lang="en-US" altLang="en-US" sz="1800" b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9267" name="Group 14"/>
          <p:cNvGrpSpPr>
            <a:grpSpLocks/>
          </p:cNvGrpSpPr>
          <p:nvPr/>
        </p:nvGrpSpPr>
        <p:grpSpPr bwMode="auto">
          <a:xfrm>
            <a:off x="682625" y="1308100"/>
            <a:ext cx="8497888" cy="4284663"/>
            <a:chOff x="317" y="1117"/>
            <a:chExt cx="5353" cy="2699"/>
          </a:xfrm>
        </p:grpSpPr>
        <p:graphicFrame>
          <p:nvGraphicFramePr>
            <p:cNvPr id="139280" name="Object 4"/>
            <p:cNvGraphicFramePr>
              <a:graphicFrameLocks noChangeAspect="1"/>
            </p:cNvGraphicFramePr>
            <p:nvPr/>
          </p:nvGraphicFramePr>
          <p:xfrm>
            <a:off x="317" y="1117"/>
            <a:ext cx="5279" cy="2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85" name="Image" r:id="rId4" imgW="6065019" imgH="3474433" progId="Photoshop.Image.6">
                    <p:embed/>
                  </p:oleObj>
                </mc:Choice>
                <mc:Fallback>
                  <p:oleObj name="Image" r:id="rId4" imgW="6065019" imgH="3474433" progId="Photoshop.Image.6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366" t="3288" b="11382"/>
                        <a:stretch>
                          <a:fillRect/>
                        </a:stretch>
                      </p:blipFill>
                      <p:spPr bwMode="auto">
                        <a:xfrm>
                          <a:off x="317" y="1117"/>
                          <a:ext cx="5279" cy="2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9281" name="Rectangle 13"/>
            <p:cNvSpPr>
              <a:spLocks noChangeArrowheads="1"/>
            </p:cNvSpPr>
            <p:nvPr/>
          </p:nvSpPr>
          <p:spPr bwMode="auto">
            <a:xfrm>
              <a:off x="3425" y="2092"/>
              <a:ext cx="2245" cy="1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139282" name="Group 5"/>
            <p:cNvGrpSpPr>
              <a:grpSpLocks/>
            </p:cNvGrpSpPr>
            <p:nvPr/>
          </p:nvGrpSpPr>
          <p:grpSpPr bwMode="auto">
            <a:xfrm>
              <a:off x="3560" y="1911"/>
              <a:ext cx="1387" cy="748"/>
              <a:chOff x="3600" y="842"/>
              <a:chExt cx="1387" cy="748"/>
            </a:xfrm>
          </p:grpSpPr>
          <p:sp>
            <p:nvSpPr>
              <p:cNvPr id="139283" name="Text Box 6"/>
              <p:cNvSpPr txBox="1">
                <a:spLocks noChangeArrowheads="1"/>
              </p:cNvSpPr>
              <p:nvPr/>
            </p:nvSpPr>
            <p:spPr bwMode="auto">
              <a:xfrm>
                <a:off x="3782" y="842"/>
                <a:ext cx="1205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latin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en-US" altLang="en-US" sz="2400" b="0" baseline="-25000">
                    <a:latin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altLang="en-US" sz="2400" b="0">
                    <a:latin typeface="Times New Roman" panose="02020603050405020304" pitchFamily="18" charset="0"/>
                    <a:cs typeface="Arial" panose="020B0604020202020204" pitchFamily="34" charset="0"/>
                  </a:rPr>
                  <a:t> = 645.2 nm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latin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en-US" altLang="en-US" sz="2400" b="0" baseline="-25000">
                    <a:latin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altLang="en-US" sz="2400" b="0">
                    <a:latin typeface="Times New Roman" panose="02020603050405020304" pitchFamily="18" charset="0"/>
                    <a:cs typeface="Arial" panose="020B0604020202020204" pitchFamily="34" charset="0"/>
                  </a:rPr>
                  <a:t> = 525.3 nm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latin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en-US" altLang="en-US" sz="2400" b="0" baseline="-25000"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en-US" sz="2400" b="0">
                    <a:latin typeface="Times New Roman" panose="02020603050405020304" pitchFamily="18" charset="0"/>
                    <a:cs typeface="Arial" panose="020B0604020202020204" pitchFamily="34" charset="0"/>
                  </a:rPr>
                  <a:t> = 444.4 nm</a:t>
                </a:r>
              </a:p>
            </p:txBody>
          </p:sp>
          <p:sp>
            <p:nvSpPr>
              <p:cNvPr id="139284" name="Rectangle 7"/>
              <p:cNvSpPr>
                <a:spLocks noChangeArrowheads="1"/>
              </p:cNvSpPr>
              <p:nvPr/>
            </p:nvSpPr>
            <p:spPr bwMode="auto">
              <a:xfrm>
                <a:off x="3600" y="960"/>
                <a:ext cx="192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9285" name="Rectangle 8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92" cy="14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9286" name="Rectangle 9"/>
              <p:cNvSpPr>
                <a:spLocks noChangeArrowheads="1"/>
              </p:cNvSpPr>
              <p:nvPr/>
            </p:nvSpPr>
            <p:spPr bwMode="auto">
              <a:xfrm>
                <a:off x="3600" y="1440"/>
                <a:ext cx="192" cy="144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6013450" y="411480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Rows of matrix </a:t>
            </a:r>
            <a:r>
              <a:rPr lang="en-US" altLang="en-US" sz="1800"/>
              <a:t>C</a:t>
            </a:r>
          </a:p>
        </p:txBody>
      </p:sp>
      <p:sp>
        <p:nvSpPr>
          <p:cNvPr id="106512" name="Line 16"/>
          <p:cNvSpPr>
            <a:spLocks noChangeShapeType="1"/>
          </p:cNvSpPr>
          <p:nvPr/>
        </p:nvSpPr>
        <p:spPr bwMode="auto">
          <a:xfrm flipH="1" flipV="1">
            <a:off x="5508625" y="4041775"/>
            <a:ext cx="53975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82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Computing color matches</a:t>
            </a:r>
            <a:endParaRPr lang="en-US" sz="4000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9271" name="TextBox 15"/>
          <p:cNvSpPr txBox="1">
            <a:spLocks noChangeArrowheads="1"/>
          </p:cNvSpPr>
          <p:nvPr/>
        </p:nvSpPr>
        <p:spPr bwMode="auto">
          <a:xfrm>
            <a:off x="1079500" y="1233488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Example: </a:t>
            </a:r>
            <a:r>
              <a:rPr lang="en-US" altLang="en-US" sz="1800" b="0"/>
              <a:t>color matching functions for RGB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878513" y="4587875"/>
            <a:ext cx="3001962" cy="1347788"/>
            <a:chOff x="3703" y="3113"/>
            <a:chExt cx="1891" cy="849"/>
          </a:xfrm>
        </p:grpSpPr>
        <p:graphicFrame>
          <p:nvGraphicFramePr>
            <p:cNvPr id="139275" name="Object 31"/>
            <p:cNvGraphicFramePr>
              <a:graphicFrameLocks noChangeAspect="1"/>
            </p:cNvGraphicFramePr>
            <p:nvPr/>
          </p:nvGraphicFramePr>
          <p:xfrm>
            <a:off x="3703" y="3135"/>
            <a:ext cx="1891" cy="8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86" name="Equation" r:id="rId6" imgW="1625600" imgH="711200" progId="Equation.3">
                    <p:embed/>
                  </p:oleObj>
                </mc:Choice>
                <mc:Fallback>
                  <p:oleObj name="Equation" r:id="rId6" imgW="1625600" imgH="71120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3" y="3135"/>
                          <a:ext cx="1891" cy="8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9276" name="Rectangle 40"/>
            <p:cNvSpPr>
              <a:spLocks noChangeArrowheads="1"/>
            </p:cNvSpPr>
            <p:nvPr/>
          </p:nvSpPr>
          <p:spPr bwMode="auto">
            <a:xfrm>
              <a:off x="4626" y="3113"/>
              <a:ext cx="272" cy="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9277" name="Text Box 41"/>
            <p:cNvSpPr txBox="1">
              <a:spLocks noChangeArrowheads="1"/>
            </p:cNvSpPr>
            <p:nvPr/>
          </p:nvSpPr>
          <p:spPr bwMode="auto">
            <a:xfrm>
              <a:off x="4626" y="318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/>
                <a:t>…</a:t>
              </a:r>
            </a:p>
          </p:txBody>
        </p:sp>
        <p:sp>
          <p:nvSpPr>
            <p:cNvPr id="139278" name="Text Box 42"/>
            <p:cNvSpPr txBox="1">
              <a:spLocks noChangeArrowheads="1"/>
            </p:cNvSpPr>
            <p:nvPr/>
          </p:nvSpPr>
          <p:spPr bwMode="auto">
            <a:xfrm>
              <a:off x="4626" y="340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/>
                <a:t>…</a:t>
              </a:r>
            </a:p>
          </p:txBody>
        </p:sp>
        <p:sp>
          <p:nvSpPr>
            <p:cNvPr id="139279" name="Text Box 43"/>
            <p:cNvSpPr txBox="1">
              <a:spLocks noChangeArrowheads="1"/>
            </p:cNvSpPr>
            <p:nvPr/>
          </p:nvSpPr>
          <p:spPr bwMode="auto">
            <a:xfrm>
              <a:off x="4626" y="365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/>
                <a:t>…</a:t>
              </a:r>
            </a:p>
          </p:txBody>
        </p:sp>
      </p:grpSp>
      <p:sp>
        <p:nvSpPr>
          <p:cNvPr id="139273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8D8C7C-1AA7-4D3D-ABF9-71C399518CA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  <p:sp>
        <p:nvSpPr>
          <p:cNvPr id="139274" name="TextBox 22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Bill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1" grpId="0"/>
      <p:bldP spid="1065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947" name="Object 59"/>
          <p:cNvGraphicFramePr>
            <a:graphicFrameLocks noChangeAspect="1"/>
          </p:cNvGraphicFramePr>
          <p:nvPr/>
        </p:nvGraphicFramePr>
        <p:xfrm>
          <a:off x="1624013" y="2147888"/>
          <a:ext cx="1676400" cy="153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26" name="Image" r:id="rId4" imgW="1541899" imgH="1414155" progId="Photoshop.Image.6">
                  <p:embed/>
                </p:oleObj>
              </mc:Choice>
              <mc:Fallback>
                <p:oleObj name="Image" r:id="rId4" imgW="1541899" imgH="1414155" progId="Photoshop.Image.6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2147888"/>
                        <a:ext cx="1676400" cy="153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935413" y="2039938"/>
            <a:ext cx="1828800" cy="1766887"/>
            <a:chOff x="431" y="2886"/>
            <a:chExt cx="1152" cy="1113"/>
          </a:xfrm>
        </p:grpSpPr>
        <p:graphicFrame>
          <p:nvGraphicFramePr>
            <p:cNvPr id="141328" name="Object 57"/>
            <p:cNvGraphicFramePr>
              <a:graphicFrameLocks noChangeAspect="1"/>
            </p:cNvGraphicFramePr>
            <p:nvPr/>
          </p:nvGraphicFramePr>
          <p:xfrm>
            <a:off x="431" y="2886"/>
            <a:ext cx="1152" cy="1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527" name="Microsoft Equation 3.0" r:id="rId6" imgW="736600" imgH="711200" progId="Equation.3">
                    <p:embed/>
                  </p:oleObj>
                </mc:Choice>
                <mc:Fallback>
                  <p:oleObj name="Microsoft Equation 3.0" r:id="rId6" imgW="736600" imgH="711200" progId="Equation.3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2886"/>
                          <a:ext cx="1152" cy="1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1329" name="Text Box 60"/>
            <p:cNvSpPr txBox="1">
              <a:spLocks noChangeArrowheads="1"/>
            </p:cNvSpPr>
            <p:nvPr/>
          </p:nvSpPr>
          <p:spPr bwMode="auto">
            <a:xfrm>
              <a:off x="1065" y="3317"/>
              <a:ext cx="36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0"/>
                <a:t>…</a:t>
              </a:r>
            </a:p>
          </p:txBody>
        </p:sp>
      </p:grpSp>
      <p:sp>
        <p:nvSpPr>
          <p:cNvPr id="141316" name="Text Box 63"/>
          <p:cNvSpPr txBox="1">
            <a:spLocks noChangeArrowheads="1"/>
          </p:cNvSpPr>
          <p:nvPr/>
        </p:nvSpPr>
        <p:spPr bwMode="auto">
          <a:xfrm>
            <a:off x="539750" y="1081088"/>
            <a:ext cx="7956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/>
              <a:t>Arbitrary new spectral signal is linear combination of the monochromatic sources.</a:t>
            </a:r>
          </a:p>
        </p:txBody>
      </p:sp>
      <p:sp>
        <p:nvSpPr>
          <p:cNvPr id="165952" name="Line 64"/>
          <p:cNvSpPr>
            <a:spLocks noChangeShapeType="1"/>
          </p:cNvSpPr>
          <p:nvPr/>
        </p:nvSpPr>
        <p:spPr bwMode="auto">
          <a:xfrm flipH="1" flipV="1">
            <a:off x="3316288" y="2616200"/>
            <a:ext cx="468312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8" name="Rectangle 67"/>
          <p:cNvSpPr>
            <a:spLocks noChangeArrowheads="1"/>
          </p:cNvSpPr>
          <p:nvPr/>
        </p:nvSpPr>
        <p:spPr bwMode="auto">
          <a:xfrm>
            <a:off x="3892550" y="2508250"/>
            <a:ext cx="4318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165961" name="Text Box 73"/>
          <p:cNvSpPr txBox="1">
            <a:spLocks noChangeArrowheads="1"/>
          </p:cNvSpPr>
          <p:nvPr/>
        </p:nvSpPr>
        <p:spPr bwMode="auto">
          <a:xfrm>
            <a:off x="3892550" y="2652713"/>
            <a:ext cx="32385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t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482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Computing color matches</a:t>
            </a:r>
            <a:endParaRPr lang="en-US" sz="4000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" name="Picture 48" descr="spectr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7269" r="66267" b="36986"/>
          <a:stretch>
            <a:fillRect/>
          </a:stretch>
        </p:blipFill>
        <p:spPr bwMode="auto">
          <a:xfrm>
            <a:off x="6011863" y="2054225"/>
            <a:ext cx="3889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Object 6"/>
          <p:cNvGraphicFramePr>
            <a:graphicFrameLocks noChangeAspect="1"/>
          </p:cNvGraphicFramePr>
          <p:nvPr/>
        </p:nvGraphicFramePr>
        <p:xfrm>
          <a:off x="6551613" y="5265738"/>
          <a:ext cx="176530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28" name="Equation" r:id="rId9" imgW="431425" imgH="177646" progId="Equation.3">
                  <p:embed/>
                </p:oleObj>
              </mc:Choice>
              <mc:Fallback>
                <p:oleObj name="Equation" r:id="rId9" imgW="431425" imgH="17764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1613" y="5265738"/>
                        <a:ext cx="1765300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468313" y="3952875"/>
            <a:ext cx="83169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/>
              <a:t>Color matching functions specify how to match a </a:t>
            </a:r>
            <a:r>
              <a:rPr lang="en-US" altLang="en-US" sz="2800" b="0" i="1"/>
              <a:t>unit</a:t>
            </a:r>
            <a:r>
              <a:rPr lang="en-US" altLang="en-US" sz="2800" b="0"/>
              <a:t> of each wavelength, so: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</p:txBody>
      </p:sp>
      <p:graphicFrame>
        <p:nvGraphicFramePr>
          <p:cNvPr id="45" name="Object 31"/>
          <p:cNvGraphicFramePr>
            <a:graphicFrameLocks noChangeAspect="1"/>
          </p:cNvGraphicFramePr>
          <p:nvPr/>
        </p:nvGraphicFramePr>
        <p:xfrm>
          <a:off x="1476375" y="4868863"/>
          <a:ext cx="41275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29" name="Equation" r:id="rId11" imgW="2235200" imgH="939800" progId="Equation.3">
                  <p:embed/>
                </p:oleObj>
              </mc:Choice>
              <mc:Fallback>
                <p:oleObj name="Equation" r:id="rId11" imgW="2235200" imgH="9398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868863"/>
                        <a:ext cx="41275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5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CD0D25-139C-4375-A77B-170BDB46848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  <p:sp>
        <p:nvSpPr>
          <p:cNvPr id="141326" name="TextBox 1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15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52" grpId="0" animBg="1"/>
      <p:bldP spid="165961" grpId="0" animBg="1"/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49388"/>
            <a:ext cx="5400675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smtClean="0">
                <a:ea typeface="ＭＳ Ｐゴシック" panose="020B0600070205080204" pitchFamily="34" charset="-128"/>
              </a:rPr>
              <a:t>Why is computing the color match for any color signal for a given set of primaries useful?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2400" smtClean="0">
                <a:ea typeface="ＭＳ Ｐゴシック" panose="020B0600070205080204" pitchFamily="34" charset="-128"/>
              </a:rPr>
              <a:t>Want to paint a carton of Kodak film with the Kodak yellow color.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2400" smtClean="0">
                <a:ea typeface="ＭＳ Ｐゴシック" panose="020B0600070205080204" pitchFamily="34" charset="-128"/>
              </a:rPr>
              <a:t>Want to match skin color of a person in a photograph printed on an ink jet printer to their true skin color.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spcAft>
                <a:spcPts val="600"/>
              </a:spcAft>
            </a:pPr>
            <a:r>
              <a:rPr lang="en-US" altLang="en-US" sz="2400" smtClean="0">
                <a:ea typeface="ＭＳ Ｐゴシック" panose="020B0600070205080204" pitchFamily="34" charset="-128"/>
              </a:rPr>
              <a:t>Want the colors in the world, on a monitor, and in a print format to all look the same.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endParaRPr lang="en-US" altLang="en-US" sz="2800" smtClean="0">
              <a:ea typeface="ＭＳ Ｐゴシック" panose="020B0600070205080204" pitchFamily="34" charset="-128"/>
            </a:endParaRPr>
          </a:p>
        </p:txBody>
      </p:sp>
      <p:sp>
        <p:nvSpPr>
          <p:cNvPr id="143363" name="Rectangle 25"/>
          <p:cNvSpPr>
            <a:spLocks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chemeClr val="tx2"/>
                </a:solidFill>
              </a:rPr>
              <a:t>Computing color matches</a:t>
            </a:r>
          </a:p>
        </p:txBody>
      </p:sp>
      <p:pic>
        <p:nvPicPr>
          <p:cNvPr id="57349" name="Picture 26" descr="pr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933825"/>
            <a:ext cx="21605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Text Box 27"/>
          <p:cNvSpPr txBox="1">
            <a:spLocks noChangeArrowheads="1"/>
          </p:cNvSpPr>
          <p:nvPr/>
        </p:nvSpPr>
        <p:spPr bwMode="auto">
          <a:xfrm>
            <a:off x="7235825" y="6502400"/>
            <a:ext cx="1908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/>
              <a:t>Image credit: pbs.org</a:t>
            </a:r>
          </a:p>
        </p:txBody>
      </p:sp>
      <p:pic>
        <p:nvPicPr>
          <p:cNvPr id="57351" name="Picture 28" descr="tv_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49388"/>
            <a:ext cx="20891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70F2ED-03C9-447F-8DB4-7A7184DC62A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  <p:sp>
        <p:nvSpPr>
          <p:cNvPr id="143368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Adapted from Bill Freeman by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and light</a:t>
            </a:r>
          </a:p>
        </p:txBody>
      </p:sp>
      <p:sp>
        <p:nvSpPr>
          <p:cNvPr id="152579" name="Content Placeholder 2"/>
          <p:cNvSpPr>
            <a:spLocks noGrp="1"/>
          </p:cNvSpPr>
          <p:nvPr>
            <p:ph idx="4294967295"/>
          </p:nvPr>
        </p:nvSpPr>
        <p:spPr>
          <a:xfrm>
            <a:off x="482600" y="12795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ea typeface="ＭＳ Ｐゴシック" panose="020B0600070205080204" pitchFamily="34" charset="-128"/>
              </a:rPr>
              <a:t>Color of light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arriving at camera depends on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Spectral reflectance of the surface light is leaving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Spectral radiance of light falling on that patch</a:t>
            </a: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5A9501-5010-436D-98D9-CA4382FEF62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dirty="0" smtClean="0"/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 dirty="0"/>
              <a:t>Slide </a:t>
            </a:r>
            <a:r>
              <a:rPr lang="en-US" altLang="en-US" sz="1000" b="0" dirty="0" smtClean="0"/>
              <a:t>credit adapted from </a:t>
            </a:r>
            <a:r>
              <a:rPr lang="en-US" altLang="en-US" sz="1000" b="0" dirty="0"/>
              <a:t>Kristen </a:t>
            </a:r>
            <a:r>
              <a:rPr lang="en-US" altLang="en-US" sz="1000" b="0" dirty="0" err="1"/>
              <a:t>Grauman</a:t>
            </a:r>
            <a:endParaRPr lang="en-US" altLang="en-US" sz="1000" b="0" dirty="0"/>
          </a:p>
        </p:txBody>
      </p:sp>
      <p:pic>
        <p:nvPicPr>
          <p:cNvPr id="65542" name="Picture 7" descr="imag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b="38759"/>
          <a:stretch/>
        </p:blipFill>
        <p:spPr bwMode="auto">
          <a:xfrm>
            <a:off x="1619672" y="3033180"/>
            <a:ext cx="6766874" cy="277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32140" y="6561138"/>
            <a:ext cx="3995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 dirty="0" smtClean="0"/>
              <a:t>Image from </a:t>
            </a:r>
            <a:r>
              <a:rPr lang="en-US" altLang="en-US" sz="1200" b="0" i="1" dirty="0" smtClean="0"/>
              <a:t>Foundations </a:t>
            </a:r>
            <a:r>
              <a:rPr lang="en-US" altLang="en-US" sz="1200" b="0" i="1" dirty="0"/>
              <a:t>of Vision</a:t>
            </a:r>
            <a:r>
              <a:rPr lang="en-US" altLang="en-US" sz="1200" b="0" dirty="0"/>
              <a:t>, B. </a:t>
            </a:r>
            <a:r>
              <a:rPr lang="en-US" altLang="en-US" sz="1200" b="0" dirty="0" err="1"/>
              <a:t>Wandell</a:t>
            </a:r>
            <a:endParaRPr lang="en-US" altLang="en-US" sz="1200" b="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bldLvl="2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Today: Color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5075238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Measuring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Spectral power distributions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mixing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matching experiments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spaces</a:t>
            </a:r>
          </a:p>
          <a:p>
            <a:pPr lvl="2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Uniform color spaces</a:t>
            </a: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Perception of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Human photoreceptors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Environmental effects, adaptation</a:t>
            </a:r>
          </a:p>
          <a:p>
            <a:pPr lvl="1" eaLnBrk="1" hangingPunct="1">
              <a:buFontTx/>
              <a:buNone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Using color in </a:t>
            </a:r>
            <a:r>
              <a:rPr lang="en-US" altLang="en-US" sz="2800" dirty="0">
                <a:ea typeface="ＭＳ Ｐゴシック" panose="020B0600070205080204" pitchFamily="34" charset="-128"/>
              </a:rPr>
              <a:t>computer vision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systems</a:t>
            </a:r>
          </a:p>
        </p:txBody>
      </p:sp>
      <p:sp>
        <p:nvSpPr>
          <p:cNvPr id="145412" name="Rectangle 3"/>
          <p:cNvSpPr>
            <a:spLocks noChangeArrowheads="1"/>
          </p:cNvSpPr>
          <p:nvPr/>
        </p:nvSpPr>
        <p:spPr bwMode="auto">
          <a:xfrm>
            <a:off x="482600" y="2917825"/>
            <a:ext cx="7119938" cy="766763"/>
          </a:xfrm>
          <a:prstGeom prst="rect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5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F3BCA0-8051-415A-A994-59C6FAD7A60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  <p:sp>
        <p:nvSpPr>
          <p:cNvPr id="145414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Standard color spaces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Use a common set of primaries/color matching functions</a:t>
            </a:r>
          </a:p>
          <a:p>
            <a:pPr eaLnBrk="1" hangingPunct="1"/>
            <a:endParaRPr lang="en-US" altLang="en-US" sz="280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Linear color space examples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RGB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CIE XYZ</a:t>
            </a: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Non-linear color space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HSV</a:t>
            </a:r>
          </a:p>
          <a:p>
            <a:pPr lvl="1" eaLnBrk="1" hangingPunct="1">
              <a:buFontTx/>
              <a:buNone/>
            </a:pPr>
            <a:endParaRPr lang="en-US" altLang="en-US" sz="2400" smtClean="0">
              <a:ea typeface="ＭＳ Ｐゴシック" panose="020B0600070205080204" pitchFamily="34" charset="-128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F3EA59-D7EB-4342-B0B9-6549128281C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  <p:sp>
        <p:nvSpPr>
          <p:cNvPr id="147461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06" name="Object 8"/>
          <p:cNvGraphicFramePr>
            <a:graphicFrameLocks noChangeAspect="1"/>
          </p:cNvGraphicFramePr>
          <p:nvPr/>
        </p:nvGraphicFramePr>
        <p:xfrm>
          <a:off x="738188" y="2662238"/>
          <a:ext cx="7212012" cy="368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3" name="Image" r:id="rId4" imgW="6065019" imgH="3474433" progId="Photoshop.Image.6">
                  <p:embed/>
                </p:oleObj>
              </mc:Choice>
              <mc:Fallback>
                <p:oleObj name="Image" r:id="rId4" imgW="6065019" imgH="3474433" progId="Photoshop.Image.6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66" t="3288" b="11382"/>
                      <a:stretch>
                        <a:fillRect/>
                      </a:stretch>
                    </p:blipFill>
                    <p:spPr bwMode="auto">
                      <a:xfrm>
                        <a:off x="738188" y="2662238"/>
                        <a:ext cx="7212012" cy="368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RGB color space</a:t>
            </a:r>
          </a:p>
        </p:txBody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Single wavelength primaries</a:t>
            </a: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Good for devices (e.g., phosphors for monitor), but not for perception</a:t>
            </a: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1577975" y="2625725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0"/>
              <a:t>RGB color matching functions</a:t>
            </a:r>
          </a:p>
        </p:txBody>
      </p:sp>
      <p:sp>
        <p:nvSpPr>
          <p:cNvPr id="149510" name="Rectangle 9"/>
          <p:cNvSpPr>
            <a:spLocks noChangeArrowheads="1"/>
          </p:cNvSpPr>
          <p:nvPr/>
        </p:nvSpPr>
        <p:spPr bwMode="auto">
          <a:xfrm>
            <a:off x="4973638" y="2625725"/>
            <a:ext cx="4170362" cy="4232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9511" name="Picture 7" descr="w-rgb-sp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027363"/>
            <a:ext cx="2686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80B1DD-E5D0-4D40-BB42-AE680BD843D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  <p:sp>
        <p:nvSpPr>
          <p:cNvPr id="149513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 build="p"/>
      <p:bldP spid="2017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CIE XYZ color space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313737" cy="4525963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Established by the commission international d’eclairage (CIE), 1931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Y value approximates brightness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smtClean="0">
                <a:ea typeface="ＭＳ Ｐゴシック" panose="020B0600070205080204" pitchFamily="34" charset="-128"/>
              </a:rPr>
              <a:t>Usually projected to display: 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2800" smtClean="0">
                <a:ea typeface="ＭＳ Ｐゴシック" panose="020B0600070205080204" pitchFamily="34" charset="-128"/>
              </a:rPr>
              <a:t>	(x,y) = (X/(X+Y+Z), Y/(X+Y+Z))</a:t>
            </a:r>
          </a:p>
          <a:p>
            <a:pPr eaLnBrk="1" hangingPunct="1">
              <a:spcBef>
                <a:spcPts val="1200"/>
              </a:spcBef>
            </a:pPr>
            <a:endParaRPr lang="en-US" altLang="en-US" sz="2800" smtClean="0">
              <a:ea typeface="ＭＳ Ｐゴシック" panose="020B0600070205080204" pitchFamily="34" charset="-128"/>
            </a:endParaRPr>
          </a:p>
        </p:txBody>
      </p:sp>
      <p:pic>
        <p:nvPicPr>
          <p:cNvPr id="151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8750"/>
            <a:ext cx="33845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 Box 7"/>
          <p:cNvSpPr txBox="1">
            <a:spLocks noChangeArrowheads="1"/>
          </p:cNvSpPr>
          <p:nvPr/>
        </p:nvSpPr>
        <p:spPr bwMode="auto">
          <a:xfrm>
            <a:off x="1474788" y="3716338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0"/>
              <a:t>CIE XYZ Color matching functions</a:t>
            </a:r>
          </a:p>
        </p:txBody>
      </p:sp>
      <p:pic>
        <p:nvPicPr>
          <p:cNvPr id="151558" name="Picture 9" descr="CIExy1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08388"/>
            <a:ext cx="2811462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Text Box 10"/>
          <p:cNvSpPr txBox="1">
            <a:spLocks noChangeArrowheads="1"/>
          </p:cNvSpPr>
          <p:nvPr/>
        </p:nvSpPr>
        <p:spPr bwMode="auto">
          <a:xfrm>
            <a:off x="5040313" y="5043488"/>
            <a:ext cx="3600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200" b="0"/>
          </a:p>
        </p:txBody>
      </p:sp>
      <p:sp>
        <p:nvSpPr>
          <p:cNvPr id="15156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2BEFE-100E-4302-876E-BA18C50B7D8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  <p:sp>
        <p:nvSpPr>
          <p:cNvPr id="151561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HSV color space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268413"/>
            <a:ext cx="8280400" cy="4525962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ea typeface="ＭＳ Ｐゴシック" panose="020B0600070205080204" pitchFamily="34" charset="-128"/>
              </a:rPr>
              <a:t>H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ue, </a:t>
            </a:r>
            <a:r>
              <a:rPr lang="en-US" altLang="en-US" sz="2800" b="1" smtClean="0">
                <a:ea typeface="ＭＳ Ｐゴシック" panose="020B0600070205080204" pitchFamily="34" charset="-128"/>
              </a:rPr>
              <a:t>S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aturation, </a:t>
            </a:r>
            <a:r>
              <a:rPr lang="en-US" altLang="en-US" sz="2800" b="1" smtClean="0">
                <a:ea typeface="ＭＳ Ｐゴシック" panose="020B0600070205080204" pitchFamily="34" charset="-128"/>
              </a:rPr>
              <a:t>V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alue</a:t>
            </a: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Nonlinear – reflects topology of colors by coding </a:t>
            </a:r>
            <a:r>
              <a:rPr lang="en-US" altLang="en-US" sz="2800" b="1" smtClean="0">
                <a:ea typeface="ＭＳ Ｐゴシック" panose="020B0600070205080204" pitchFamily="34" charset="-128"/>
              </a:rPr>
              <a:t>hue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 as an angle</a:t>
            </a: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Matlab: </a:t>
            </a:r>
            <a:r>
              <a:rPr lang="en-US" altLang="en-US" sz="2800" smtClean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hsv2rgb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, </a:t>
            </a:r>
            <a:r>
              <a:rPr lang="en-US" altLang="en-US" sz="2800" smtClean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rgb2hsv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53604" name="Picture 4" descr="hsvc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532188"/>
            <a:ext cx="32035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6623050" y="6583363"/>
            <a:ext cx="2520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/>
              <a:t>Image from mathworks.com</a:t>
            </a:r>
          </a:p>
        </p:txBody>
      </p:sp>
      <p:sp>
        <p:nvSpPr>
          <p:cNvPr id="15360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D201F8-EA2B-4DF3-AA4F-44FF7ED3DBC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  <p:sp>
        <p:nvSpPr>
          <p:cNvPr id="153607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Distances in color space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482600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Are distances between points in a color space perceptually meaningful?</a:t>
            </a:r>
          </a:p>
        </p:txBody>
      </p:sp>
      <p:pic>
        <p:nvPicPr>
          <p:cNvPr id="155652" name="Picture 9" descr="CIExy1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771775"/>
            <a:ext cx="2811462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57263" y="2589213"/>
            <a:ext cx="7764462" cy="3286125"/>
            <a:chOff x="957263" y="2589213"/>
            <a:chExt cx="7764462" cy="3286125"/>
          </a:xfrm>
        </p:grpSpPr>
        <p:pic>
          <p:nvPicPr>
            <p:cNvPr id="155653" name="Picture 4" descr="untitled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63" y="2589213"/>
              <a:ext cx="1431925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54" name="Picture 5" descr="586px-Watermelon_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589213"/>
              <a:ext cx="127635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55" name="Picture 6" descr="school-bus-775146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138" y="4159250"/>
              <a:ext cx="2287587" cy="171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5656" name="Straight Arrow Connector 8"/>
            <p:cNvCxnSpPr>
              <a:cxnSpLocks noChangeShapeType="1"/>
            </p:cNvCxnSpPr>
            <p:nvPr/>
          </p:nvCxnSpPr>
          <p:spPr bwMode="auto">
            <a:xfrm rot="10800000" flipV="1">
              <a:off x="4316413" y="3429000"/>
              <a:ext cx="1971675" cy="4746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657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2271713" y="3794125"/>
              <a:ext cx="1825625" cy="255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658" name="Straight Arrow Connector 13"/>
            <p:cNvCxnSpPr>
              <a:cxnSpLocks noChangeShapeType="1"/>
            </p:cNvCxnSpPr>
            <p:nvPr/>
          </p:nvCxnSpPr>
          <p:spPr bwMode="auto">
            <a:xfrm rot="10800000">
              <a:off x="4608513" y="3976688"/>
              <a:ext cx="2227262" cy="6207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56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6CC263-1559-4123-808A-66B212035E9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  <p:sp>
        <p:nvSpPr>
          <p:cNvPr id="155660" name="TextBox 12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Distances in color space</a:t>
            </a:r>
          </a:p>
        </p:txBody>
      </p:sp>
      <p:sp>
        <p:nvSpPr>
          <p:cNvPr id="157699" name="Content Placeholder 2"/>
          <p:cNvSpPr>
            <a:spLocks noGrp="1"/>
          </p:cNvSpPr>
          <p:nvPr>
            <p:ph idx="1"/>
          </p:nvPr>
        </p:nvSpPr>
        <p:spPr>
          <a:xfrm>
            <a:off x="300038" y="1201738"/>
            <a:ext cx="8686800" cy="4924425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Not necessarily: CIE XYZ is </a:t>
            </a:r>
            <a:r>
              <a:rPr lang="en-US" altLang="en-US" sz="2800" b="1" smtClean="0">
                <a:ea typeface="ＭＳ Ｐゴシック" panose="020B0600070205080204" pitchFamily="34" charset="-128"/>
              </a:rPr>
              <a:t>not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 a </a:t>
            </a:r>
            <a:r>
              <a:rPr lang="en-US" altLang="en-US" sz="2800" i="1" smtClean="0">
                <a:ea typeface="ＭＳ Ｐゴシック" panose="020B0600070205080204" pitchFamily="34" charset="-128"/>
              </a:rPr>
              <a:t>uniform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 color space, so magnitude of differences in coordinates are poor indicator of color “distance”.</a:t>
            </a:r>
          </a:p>
        </p:txBody>
      </p:sp>
      <p:graphicFrame>
        <p:nvGraphicFramePr>
          <p:cNvPr id="157700" name="Object 2"/>
          <p:cNvGraphicFramePr>
            <a:graphicFrameLocks noChangeAspect="1"/>
          </p:cNvGraphicFramePr>
          <p:nvPr/>
        </p:nvGraphicFramePr>
        <p:xfrm>
          <a:off x="2819400" y="2738438"/>
          <a:ext cx="3294063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53" name="Image" r:id="rId4" imgW="4050794" imgH="4507937" progId="Photoshop.Image.10">
                  <p:embed/>
                </p:oleObj>
              </mc:Choice>
              <mc:Fallback>
                <p:oleObj name="Image" r:id="rId4" imgW="4050794" imgH="4507937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738438"/>
                        <a:ext cx="3294063" cy="336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2062163" y="6032500"/>
            <a:ext cx="5138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McAdam ellipses: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Just noticeable differences in color</a:t>
            </a:r>
          </a:p>
        </p:txBody>
      </p:sp>
      <p:sp>
        <p:nvSpPr>
          <p:cNvPr id="1577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A6C47D-9D11-41F1-8D7B-7AE76668246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  <p:sp>
        <p:nvSpPr>
          <p:cNvPr id="157703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4594225" cy="3343275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</a:rPr>
              <a:t>Attempt to correct this limitation by remapping color space so that just-noticeable differences are contained by circles </a:t>
            </a:r>
            <a:r>
              <a:rPr lang="en-US" altLang="en-US" sz="2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distances more perceptually meaningful.</a:t>
            </a:r>
            <a:br>
              <a:rPr lang="en-US" altLang="en-US" sz="2800" smtClean="0">
                <a:ea typeface="ＭＳ Ｐゴシック" panose="020B0600070205080204" pitchFamily="34" charset="-128"/>
                <a:sym typeface="Wingdings" panose="05000000000000000000" pitchFamily="2" charset="2"/>
              </a:rPr>
            </a:br>
            <a:endParaRPr lang="en-US" altLang="en-US" sz="2800" smtClean="0">
              <a:ea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Examples: 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CIE u’v’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CIE Lab</a:t>
            </a:r>
            <a:endParaRPr lang="en-US" altLang="en-US" sz="2400" smtClean="0">
              <a:ea typeface="ＭＳ Ｐゴシック" panose="020B0600070205080204" pitchFamily="34" charset="-128"/>
            </a:endParaRPr>
          </a:p>
        </p:txBody>
      </p:sp>
      <p:pic>
        <p:nvPicPr>
          <p:cNvPr id="152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4140200"/>
            <a:ext cx="2703512" cy="2647950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123950"/>
            <a:ext cx="2490787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Uniform color spaces</a:t>
            </a:r>
          </a:p>
        </p:txBody>
      </p:sp>
      <p:cxnSp>
        <p:nvCxnSpPr>
          <p:cNvPr id="152582" name="Straight Arrow Connector 6"/>
          <p:cNvCxnSpPr>
            <a:cxnSpLocks noChangeShapeType="1"/>
          </p:cNvCxnSpPr>
          <p:nvPr/>
        </p:nvCxnSpPr>
        <p:spPr bwMode="auto">
          <a:xfrm rot="5400000">
            <a:off x="6264275" y="3702051"/>
            <a:ext cx="7651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9751" name="TextBox 8"/>
          <p:cNvSpPr txBox="1">
            <a:spLocks noChangeArrowheads="1"/>
          </p:cNvSpPr>
          <p:nvPr/>
        </p:nvSpPr>
        <p:spPr bwMode="auto">
          <a:xfrm>
            <a:off x="7821613" y="2114550"/>
            <a:ext cx="138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CIE XYZ</a:t>
            </a:r>
          </a:p>
        </p:txBody>
      </p:sp>
      <p:sp>
        <p:nvSpPr>
          <p:cNvPr id="152584" name="TextBox 9"/>
          <p:cNvSpPr txBox="1">
            <a:spLocks noChangeArrowheads="1"/>
          </p:cNvSpPr>
          <p:nvPr/>
        </p:nvSpPr>
        <p:spPr bwMode="auto">
          <a:xfrm>
            <a:off x="7821613" y="5254625"/>
            <a:ext cx="138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CIE u’v’</a:t>
            </a:r>
          </a:p>
        </p:txBody>
      </p:sp>
      <p:sp>
        <p:nvSpPr>
          <p:cNvPr id="15975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EC87EF-C747-4FE1-8F2A-141828FCDCA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  <p:sp>
        <p:nvSpPr>
          <p:cNvPr id="159754" name="TextBox 10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Today: Color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5075238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Measuring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Spectral power distributions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mixing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matching experiments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spaces</a:t>
            </a:r>
          </a:p>
          <a:p>
            <a:pPr lvl="2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Uniform color spaces</a:t>
            </a: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Perception of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Human photoreceptors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Environmental effects, adaptation</a:t>
            </a:r>
          </a:p>
          <a:p>
            <a:pPr lvl="1" eaLnBrk="1" hangingPunct="1">
              <a:buFontTx/>
              <a:buNone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Using color in </a:t>
            </a:r>
            <a:r>
              <a:rPr lang="en-US" altLang="en-US" sz="2800" dirty="0">
                <a:ea typeface="ＭＳ Ｐゴシック" panose="020B0600070205080204" pitchFamily="34" charset="-128"/>
              </a:rPr>
              <a:t>computer vision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systems</a:t>
            </a:r>
          </a:p>
        </p:txBody>
      </p:sp>
      <p:sp>
        <p:nvSpPr>
          <p:cNvPr id="161796" name="Rectangle 3"/>
          <p:cNvSpPr>
            <a:spLocks noChangeArrowheads="1"/>
          </p:cNvSpPr>
          <p:nvPr/>
        </p:nvSpPr>
        <p:spPr bwMode="auto">
          <a:xfrm>
            <a:off x="336550" y="4706938"/>
            <a:ext cx="7119938" cy="876300"/>
          </a:xfrm>
          <a:prstGeom prst="rect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17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9259CF-DE8F-4F4A-97A7-939F4CD040A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  <p:sp>
        <p:nvSpPr>
          <p:cNvPr id="161798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and light</a:t>
            </a:r>
          </a:p>
        </p:txBody>
      </p:sp>
      <p:sp>
        <p:nvSpPr>
          <p:cNvPr id="163843" name="Content Placeholder 2"/>
          <p:cNvSpPr>
            <a:spLocks noGrp="1"/>
          </p:cNvSpPr>
          <p:nvPr>
            <p:ph idx="4294967295"/>
          </p:nvPr>
        </p:nvSpPr>
        <p:spPr>
          <a:xfrm>
            <a:off x="482600" y="12795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Color of light </a:t>
            </a:r>
            <a:r>
              <a:rPr lang="en-US" altLang="en-US" sz="2800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arriving at camera depends on</a:t>
            </a:r>
          </a:p>
          <a:p>
            <a:pPr lvl="1" eaLnBrk="1" hangingPunct="1"/>
            <a:r>
              <a:rPr lang="en-US" altLang="en-US" sz="2400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Spectral reflectance of the surface light is leaving</a:t>
            </a:r>
          </a:p>
          <a:p>
            <a:pPr lvl="1" eaLnBrk="1" hangingPunct="1"/>
            <a:r>
              <a:rPr lang="en-US" altLang="en-US" sz="2400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Spectral radiance of light falling on that patch</a:t>
            </a: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b="1" smtClean="0">
                <a:ea typeface="ＭＳ Ｐゴシック" panose="020B0600070205080204" pitchFamily="34" charset="-128"/>
              </a:rPr>
              <a:t>Color perceived </a:t>
            </a:r>
            <a:r>
              <a:rPr lang="en-US" altLang="en-US" sz="2800" smtClean="0">
                <a:ea typeface="ＭＳ Ｐゴシック" panose="020B0600070205080204" pitchFamily="34" charset="-128"/>
              </a:rPr>
              <a:t>depends on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Physics of light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Visual system receptors</a:t>
            </a:r>
          </a:p>
          <a:p>
            <a:pPr lvl="1" eaLnBrk="1" hangingPunct="1"/>
            <a:r>
              <a:rPr lang="en-US" altLang="en-US" sz="2400" smtClean="0">
                <a:ea typeface="ＭＳ Ｐゴシック" panose="020B0600070205080204" pitchFamily="34" charset="-128"/>
              </a:rPr>
              <a:t>Brain processing, environment</a:t>
            </a: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8CE2C0-7D3E-4A53-8A7E-D629E9C3FA5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 smtClean="0"/>
          </a:p>
        </p:txBody>
      </p:sp>
      <p:sp>
        <p:nvSpPr>
          <p:cNvPr id="163845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 and light</a:t>
            </a:r>
          </a:p>
        </p:txBody>
      </p:sp>
      <p:pic>
        <p:nvPicPr>
          <p:cNvPr id="69635" name="Picture 4" descr="newton-prism-diagram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05088"/>
            <a:ext cx="49164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5256213" y="5592763"/>
            <a:ext cx="3887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Newton 1665</a:t>
            </a:r>
          </a:p>
        </p:txBody>
      </p:sp>
      <p:pic>
        <p:nvPicPr>
          <p:cNvPr id="696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48018" r="58907" b="38272"/>
          <a:stretch>
            <a:fillRect/>
          </a:stretch>
        </p:blipFill>
        <p:spPr bwMode="auto">
          <a:xfrm>
            <a:off x="3995738" y="1165225"/>
            <a:ext cx="42116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6264275" y="6561138"/>
            <a:ext cx="349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 dirty="0"/>
              <a:t>Image from http://micro.magnet.fsu.edu/</a:t>
            </a: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142875" y="1520825"/>
            <a:ext cx="34909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/>
              <a:t>White light: composed of about equal energy in all wavelengths of the visible spectrum</a:t>
            </a:r>
          </a:p>
        </p:txBody>
      </p:sp>
      <p:sp>
        <p:nvSpPr>
          <p:cNvPr id="6964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F65AFD-657E-4F30-B2D7-721A644425A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p:sp>
        <p:nvSpPr>
          <p:cNvPr id="69641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The Eye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>
                <a:ea typeface="ＭＳ Ｐゴシック" panose="020B0600070205080204" pitchFamily="34" charset="-128"/>
              </a:rPr>
              <a:t>The human eye is a camera!</a:t>
            </a:r>
          </a:p>
          <a:p>
            <a:pPr lvl="1"/>
            <a:r>
              <a:rPr lang="en-US" altLang="en-US" b="1" smtClean="0">
                <a:ea typeface="ＭＳ Ｐゴシック" panose="020B0600070205080204" pitchFamily="34" charset="-128"/>
              </a:rPr>
              <a:t>Iris</a:t>
            </a:r>
            <a:r>
              <a:rPr lang="en-US" altLang="en-US" smtClean="0">
                <a:ea typeface="ＭＳ Ｐゴシック" panose="020B0600070205080204" pitchFamily="34" charset="-128"/>
              </a:rPr>
              <a:t> - </a:t>
            </a:r>
            <a:r>
              <a:rPr lang="en-US" altLang="en-US" sz="1800" smtClean="0">
                <a:ea typeface="ＭＳ Ｐゴシック" panose="020B0600070205080204" pitchFamily="34" charset="-128"/>
              </a:rPr>
              <a:t>colored annulus with radial muscles</a:t>
            </a:r>
          </a:p>
          <a:p>
            <a:pPr lvl="1"/>
            <a:r>
              <a:rPr lang="en-US" altLang="en-US" b="1" smtClean="0">
                <a:ea typeface="ＭＳ Ｐゴシック" panose="020B0600070205080204" pitchFamily="34" charset="-128"/>
              </a:rPr>
              <a:t>Pupil</a:t>
            </a:r>
            <a:r>
              <a:rPr lang="en-US" altLang="en-US" smtClean="0">
                <a:ea typeface="ＭＳ Ｐゴシック" panose="020B0600070205080204" pitchFamily="34" charset="-128"/>
              </a:rPr>
              <a:t> - </a:t>
            </a:r>
            <a:r>
              <a:rPr lang="en-US" altLang="en-US" sz="1800" smtClean="0">
                <a:ea typeface="ＭＳ Ｐゴシック" panose="020B0600070205080204" pitchFamily="34" charset="-128"/>
              </a:rPr>
              <a:t>the hole (aperture) whose size is controlled by the iris</a:t>
            </a:r>
          </a:p>
          <a:p>
            <a:pPr lvl="1"/>
            <a:r>
              <a:rPr lang="en-US" altLang="en-US" sz="1800" b="1" smtClean="0">
                <a:ea typeface="ＭＳ Ｐゴシック" panose="020B0600070205080204" pitchFamily="34" charset="-128"/>
              </a:rPr>
              <a:t>Lens </a:t>
            </a:r>
            <a:r>
              <a:rPr lang="en-US" altLang="en-US" sz="1800" smtClean="0">
                <a:ea typeface="ＭＳ Ｐゴシック" panose="020B0600070205080204" pitchFamily="34" charset="-128"/>
              </a:rPr>
              <a:t>- changes shape by using ciliary muscles (to focus on objects at different distances)</a:t>
            </a:r>
          </a:p>
          <a:p>
            <a:pPr lvl="1"/>
            <a:r>
              <a:rPr lang="en-US" altLang="en-US" sz="1800" b="1" smtClean="0">
                <a:solidFill>
                  <a:schemeClr val="accent2"/>
                </a:solidFill>
                <a:ea typeface="ＭＳ Ｐゴシック" panose="020B0600070205080204" pitchFamily="34" charset="-128"/>
              </a:rPr>
              <a:t>Retina</a:t>
            </a:r>
            <a:r>
              <a:rPr lang="en-US" altLang="en-US" sz="1800" smtClean="0">
                <a:solidFill>
                  <a:schemeClr val="accent2"/>
                </a:solidFill>
                <a:ea typeface="ＭＳ Ｐゴシック" panose="020B0600070205080204" pitchFamily="34" charset="-128"/>
              </a:rPr>
              <a:t> - photoreceptor cells</a:t>
            </a:r>
          </a:p>
        </p:txBody>
      </p:sp>
      <p:pic>
        <p:nvPicPr>
          <p:cNvPr id="165892" name="Picture 4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8" y="9144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37C98C-E64E-4577-816A-8CF25B22DFB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5894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Steve Seitz</a:t>
            </a:r>
          </a:p>
        </p:txBody>
      </p:sp>
      <p:pic>
        <p:nvPicPr>
          <p:cNvPr id="165895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14"/>
          <a:stretch/>
        </p:blipFill>
        <p:spPr bwMode="auto">
          <a:xfrm>
            <a:off x="6104322" y="1689464"/>
            <a:ext cx="2824162" cy="180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 b="0">
                <a:solidFill>
                  <a:schemeClr val="bg1"/>
                </a:solidFill>
                <a:latin typeface="EngraversGothic BT Regular" charset="0"/>
                <a:cs typeface="Arial" panose="020B0604020202020204" pitchFamily="34" charset="0"/>
              </a:rPr>
              <a:t>© Stephen E. Palmer, 2002</a:t>
            </a: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762000" y="1143000"/>
            <a:ext cx="3100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400">
                <a:solidFill>
                  <a:srgbClr val="00FF0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altLang="en-US" sz="2400">
                <a:solidFill>
                  <a:schemeClr val="folHlink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es</a:t>
            </a:r>
            <a:endParaRPr lang="en-US" altLang="en-US" sz="2400" b="0">
              <a:solidFill>
                <a:schemeClr val="folHlink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color vision</a:t>
            </a:r>
            <a:endParaRPr lang="en-US" altLang="en-US" sz="2400"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6288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0">
                <a:latin typeface="Helvetica" panose="020B0604020202020204" pitchFamily="34" charset="0"/>
                <a:cs typeface="Arial" panose="020B0604020202020204" pitchFamily="34" charset="0"/>
              </a:rPr>
              <a:t>Types of light-sensitive receptors</a:t>
            </a:r>
          </a:p>
        </p:txBody>
      </p:sp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6363"/>
            <a:ext cx="151923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838200" y="3352800"/>
            <a:ext cx="2709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latin typeface="Helvetica" panose="020B0604020202020204" pitchFamily="34" charset="0"/>
                <a:cs typeface="Arial" panose="020B0604020202020204" pitchFamily="34" charset="0"/>
              </a:rPr>
              <a:t>Rods</a:t>
            </a: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 b="0">
                <a:latin typeface="Helvetica" panose="020B0604020202020204" pitchFamily="34" charset="0"/>
                <a:cs typeface="Arial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 b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28336" r="36406" b="25313"/>
          <a:stretch>
            <a:fillRect/>
          </a:stretch>
        </p:blipFill>
        <p:spPr bwMode="auto">
          <a:xfrm>
            <a:off x="3814763" y="1268413"/>
            <a:ext cx="5329237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D52C11-27BF-40B9-BAF9-64D0DD82801F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 sz="1400" smtClean="0">
              <a:latin typeface="Times New Roman" panose="02020603050405020304" pitchFamily="18" charset="0"/>
            </a:endParaRPr>
          </a:p>
        </p:txBody>
      </p:sp>
      <p:sp>
        <p:nvSpPr>
          <p:cNvPr id="167945" name="TextBox 9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000" b="0"/>
              <a:t>Slide credit: Alyosha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384300"/>
            <a:ext cx="4200525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smtClean="0">
                <a:ea typeface="ＭＳ Ｐゴシック" panose="020B0600070205080204" pitchFamily="34" charset="-128"/>
              </a:rPr>
              <a:t>React only to some wavelengths, with different sensitivity (light fraction absorbed)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smtClean="0">
                <a:ea typeface="ＭＳ Ｐゴシック" panose="020B0600070205080204" pitchFamily="34" charset="-128"/>
              </a:rPr>
              <a:t>Brain fuses responses from local neighborhood of several cones for perceived color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smtClean="0">
                <a:ea typeface="ＭＳ Ｐゴシック" panose="020B0600070205080204" pitchFamily="34" charset="-128"/>
              </a:rPr>
              <a:t>Sensitivities vary per person, and with age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smtClean="0">
                <a:ea typeface="ＭＳ Ｐゴシック" panose="020B0600070205080204" pitchFamily="34" charset="-128"/>
              </a:rPr>
              <a:t>Color blindness: deficiency in at least one type of cone</a:t>
            </a:r>
          </a:p>
        </p:txBody>
      </p:sp>
      <p:sp>
        <p:nvSpPr>
          <p:cNvPr id="172037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294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Helvetica" panose="020B0604020202020204" pitchFamily="34" charset="0"/>
                <a:cs typeface="Arial" panose="020B0604020202020204" pitchFamily="34" charset="0"/>
              </a:rPr>
              <a:t>Types of cones</a:t>
            </a:r>
          </a:p>
        </p:txBody>
      </p:sp>
      <p:sp>
        <p:nvSpPr>
          <p:cNvPr id="17203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876997" y="637212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EEADD3-B74F-4416-91A8-DE81F1495A7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  <p:sp>
        <p:nvSpPr>
          <p:cNvPr id="172039" name="TextBox 13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 cstate="print"/>
          <a:srcRect l="9620" r="13429"/>
          <a:stretch/>
        </p:blipFill>
        <p:spPr bwMode="auto">
          <a:xfrm>
            <a:off x="4608004" y="1384300"/>
            <a:ext cx="440259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Text Box 13"/>
          <p:cNvSpPr txBox="1">
            <a:spLocks noChangeArrowheads="1"/>
          </p:cNvSpPr>
          <p:nvPr/>
        </p:nvSpPr>
        <p:spPr bwMode="auto">
          <a:xfrm>
            <a:off x="5580803" y="1384300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Three kinds of cones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Physiology of Color Vision: Fun facts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756"/>
            <a:ext cx="8305800" cy="4831432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“M” and “L” pigments are encoded on the </a:t>
            </a:r>
            <a:br>
              <a:rPr lang="en-US" sz="2800" dirty="0" smtClean="0"/>
            </a:br>
            <a:r>
              <a:rPr lang="en-US" sz="2800" dirty="0" smtClean="0"/>
              <a:t>X-chromosome</a:t>
            </a:r>
          </a:p>
          <a:p>
            <a:pPr lvl="1"/>
            <a:r>
              <a:rPr lang="en-US" sz="2000" dirty="0" smtClean="0"/>
              <a:t>That’s why men are more likely to be color blind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www.vischeck.com/vischeck/vischeckURL.php</a:t>
            </a:r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Some animals have one (night animals), two (e.g., dogs), four (fish, birds), five (pigeons, some reptiles/amphibians), or even 12 (mantis shrimp) types of cones</a:t>
            </a:r>
          </a:p>
          <a:p>
            <a:pPr marL="457200" lvl="1" indent="0">
              <a:buNone/>
            </a:pPr>
            <a:r>
              <a:rPr lang="en-US" sz="2400" dirty="0">
                <a:hlinkClick r:id="rId4"/>
              </a:rPr>
              <a:t>http://www.mezzmer.com/blog/how-animals-see-the-world/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6324600"/>
            <a:ext cx="466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5"/>
              </a:rPr>
              <a:t>http://en.wikipedia.org/wiki/Color_vision</a:t>
            </a:r>
            <a:endParaRPr lang="en-US" sz="2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1434" y="6583363"/>
            <a:ext cx="14125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Slide by </a:t>
            </a:r>
            <a:r>
              <a:rPr lang="en-US" sz="1200" b="0" dirty="0" smtClean="0"/>
              <a:t>D. </a:t>
            </a:r>
            <a:r>
              <a:rPr lang="en-US" sz="1200" b="0" dirty="0" err="1" smtClean="0"/>
              <a:t>Hoiem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448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79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10AB41-C938-4F20-91A9-600CABC48DD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  <p:pic>
        <p:nvPicPr>
          <p:cNvPr id="179205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717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TextBox 4"/>
          <p:cNvSpPr txBox="1">
            <a:spLocks noChangeArrowheads="1"/>
          </p:cNvSpPr>
          <p:nvPr/>
        </p:nvSpPr>
        <p:spPr bwMode="auto">
          <a:xfrm>
            <a:off x="5364163" y="1844675"/>
            <a:ext cx="37798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Arial" panose="020B0604020202020204" pitchFamily="34" charset="0"/>
              </a:rPr>
              <a:t>Possible evolutionary pressure for developing receptors for different wavelengths in primates</a:t>
            </a:r>
          </a:p>
        </p:txBody>
      </p:sp>
      <p:sp>
        <p:nvSpPr>
          <p:cNvPr id="177156" name="TextBox 5"/>
          <p:cNvSpPr txBox="1">
            <a:spLocks noChangeArrowheads="1"/>
          </p:cNvSpPr>
          <p:nvPr/>
        </p:nvSpPr>
        <p:spPr bwMode="auto">
          <a:xfrm>
            <a:off x="6215063" y="5692775"/>
            <a:ext cx="306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latin typeface="Arial" panose="020B0604020202020204" pitchFamily="34" charset="0"/>
              </a:rPr>
              <a:t>Osorio &amp; Vorobyev, 1996</a:t>
            </a:r>
          </a:p>
        </p:txBody>
      </p:sp>
      <p:sp>
        <p:nvSpPr>
          <p:cNvPr id="177157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294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latin typeface="Helvetica" panose="020B0604020202020204" pitchFamily="34" charset="0"/>
                <a:cs typeface="Arial" panose="020B0604020202020204" pitchFamily="34" charset="0"/>
              </a:rPr>
              <a:t>Types of cones</a:t>
            </a:r>
          </a:p>
        </p:txBody>
      </p:sp>
      <p:sp>
        <p:nvSpPr>
          <p:cNvPr id="1771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93A72B-64C9-4896-A2C5-143BF3A5F258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  <p:sp>
        <p:nvSpPr>
          <p:cNvPr id="177159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 dirty="0">
                <a:latin typeface="Arial" panose="020B0604020202020204" pitchFamily="34" charset="0"/>
              </a:rPr>
              <a:t>Slide </a:t>
            </a:r>
            <a:r>
              <a:rPr lang="en-US" altLang="en-US" sz="1000" b="0" dirty="0" smtClean="0">
                <a:latin typeface="Arial" panose="020B0604020202020204" pitchFamily="34" charset="0"/>
              </a:rPr>
              <a:t>adapted from </a:t>
            </a:r>
            <a:r>
              <a:rPr lang="en-US" altLang="en-US" sz="1000" b="0" dirty="0">
                <a:latin typeface="Arial" panose="020B0604020202020204" pitchFamily="34" charset="0"/>
              </a:rPr>
              <a:t>Kristen </a:t>
            </a:r>
            <a:r>
              <a:rPr lang="en-US" altLang="en-US" sz="1000" b="0" dirty="0" err="1">
                <a:latin typeface="Arial" panose="020B0604020202020204" pitchFamily="34" charset="0"/>
              </a:rPr>
              <a:t>Grauman</a:t>
            </a:r>
            <a:endParaRPr lang="en-US" altLang="en-US" sz="1000" b="0" dirty="0"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8726" name="Picture 6" descr="http://www.artlies.org/wp-content/uploads/2014/12/373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3" y="1587291"/>
            <a:ext cx="5040560" cy="39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Trichromacy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311275"/>
            <a:ext cx="8229600" cy="4889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Experimental facts: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dirty="0" smtClean="0">
                <a:ea typeface="ＭＳ Ｐゴシック" panose="020B0600070205080204" pitchFamily="34" charset="-128"/>
              </a:rPr>
              <a:t>Three primaries will work for most people if we allow subtractive matching; “trichromatic” nature of the human visual system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dirty="0" smtClean="0">
                <a:ea typeface="ＭＳ Ｐゴシック" panose="020B0600070205080204" pitchFamily="34" charset="-128"/>
              </a:rPr>
              <a:t>Most people make the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same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matches for a given set of primaries (i.e., select the same mixtures)</a:t>
            </a: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D266B2-2701-4C5C-9911-320620E6C13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  <p:sp>
        <p:nvSpPr>
          <p:cNvPr id="180229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ea typeface="ＭＳ Ｐゴシック" panose="020B0600070205080204" pitchFamily="34" charset="-128"/>
              </a:rPr>
              <a:t>Environmental effects &amp; adaptation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ea typeface="ＭＳ Ｐゴシック" panose="020B0600070205080204" pitchFamily="34" charset="-128"/>
              </a:rPr>
              <a:t>Chromatic adaptation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We adapt to a particular illuminant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ea typeface="ＭＳ Ｐゴシック" panose="020B0600070205080204" pitchFamily="34" charset="-128"/>
              </a:rPr>
              <a:t>Assimilation, contrast effects, chromatic induction: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Nearby colors affect what is perceived; receptor excitations interact across image and time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 smtClean="0">
                <a:ea typeface="ＭＳ Ｐゴシック" panose="020B0600070205080204" pitchFamily="34" charset="-128"/>
              </a:rPr>
              <a:t>Afterimages</a:t>
            </a:r>
          </a:p>
          <a:p>
            <a:pPr eaLnBrk="1" hangingPunct="1">
              <a:spcBef>
                <a:spcPts val="1200"/>
              </a:spcBef>
            </a:pP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822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74144D-BAB5-4D96-BDD1-BACEC9CA387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  <p:sp>
        <p:nvSpPr>
          <p:cNvPr id="182278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3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Chromatic adaptation</a:t>
            </a:r>
          </a:p>
        </p:txBody>
      </p:sp>
      <p:sp>
        <p:nvSpPr>
          <p:cNvPr id="184323" name="Content Placeholder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If the visual system is exposed to a certain illuminant for a while, color system starts to adapt / skew</a:t>
            </a:r>
          </a:p>
          <a:p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Adapting </a:t>
            </a:r>
            <a:r>
              <a:rPr lang="en-US" altLang="en-US" sz="2800" dirty="0">
                <a:ea typeface="ＭＳ Ｐゴシック" panose="020B0600070205080204" pitchFamily="34" charset="-128"/>
              </a:rPr>
              <a:t>to different brightness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levels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Changing the size of the iris opening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changes </a:t>
            </a:r>
            <a:r>
              <a:rPr lang="en-US" altLang="en-US" sz="2400" dirty="0">
                <a:ea typeface="ＭＳ Ｐゴシック" panose="020B0600070205080204" pitchFamily="34" charset="-128"/>
              </a:rPr>
              <a:t>the amount of light that can enter the eye </a:t>
            </a:r>
          </a:p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Adapting </a:t>
            </a:r>
            <a:r>
              <a:rPr lang="en-US" altLang="en-US" sz="2800" dirty="0">
                <a:ea typeface="ＭＳ Ｐゴシック" panose="020B0600070205080204" pitchFamily="34" charset="-128"/>
              </a:rPr>
              <a:t>to different color temperature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For </a:t>
            </a:r>
            <a:r>
              <a:rPr lang="en-US" altLang="en-US" sz="2400" dirty="0">
                <a:ea typeface="ＭＳ Ｐゴシック" panose="020B0600070205080204" pitchFamily="34" charset="-128"/>
              </a:rPr>
              <a:t>example: if there is an increased amount of red light, the cells receptive to red decrease their sensitivity until the scene looks white again </a:t>
            </a:r>
          </a:p>
          <a:p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43DB61-7CCA-41AE-8256-89E7CD826E6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Chromatic adaptation</a:t>
            </a:r>
          </a:p>
        </p:txBody>
      </p:sp>
      <p:sp>
        <p:nvSpPr>
          <p:cNvPr id="18841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095375"/>
            <a:ext cx="80962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6"/>
          <p:cNvSpPr txBox="1">
            <a:spLocks noChangeArrowheads="1"/>
          </p:cNvSpPr>
          <p:nvPr/>
        </p:nvSpPr>
        <p:spPr bwMode="auto">
          <a:xfrm>
            <a:off x="2417763" y="6488113"/>
            <a:ext cx="6134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0"/>
              <a:t>http://www.planetperplex.com/en/color_illusions.html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8775" y="908050"/>
            <a:ext cx="4213225" cy="5580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84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67DE1E-EA40-407A-B07C-366CAED0BBD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  <p:sp>
        <p:nvSpPr>
          <p:cNvPr id="188424" name="TextBox 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165225"/>
            <a:ext cx="59404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6"/>
          <p:cNvSpPr txBox="1">
            <a:spLocks noChangeArrowheads="1"/>
          </p:cNvSpPr>
          <p:nvPr/>
        </p:nvSpPr>
        <p:spPr bwMode="auto">
          <a:xfrm>
            <a:off x="6877050" y="6381750"/>
            <a:ext cx="3059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/>
              <a:t>Image credit: nasa.gov</a:t>
            </a:r>
          </a:p>
        </p:txBody>
      </p:sp>
      <p:sp>
        <p:nvSpPr>
          <p:cNvPr id="71684" name="Title 6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71685" name="Picture 5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4086225"/>
            <a:ext cx="39878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7"/>
          <p:cNvSpPr>
            <a:spLocks noChangeArrowheads="1"/>
          </p:cNvSpPr>
          <p:nvPr/>
        </p:nvSpPr>
        <p:spPr bwMode="auto">
          <a:xfrm>
            <a:off x="2235200" y="5948363"/>
            <a:ext cx="3249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chemeClr val="tx2"/>
                </a:solidFill>
                <a:cs typeface="Arial" panose="020B0604020202020204" pitchFamily="34" charset="0"/>
              </a:rPr>
              <a:t>Human Luminance Sensitivity Function</a:t>
            </a:r>
          </a:p>
        </p:txBody>
      </p:sp>
      <p:sp>
        <p:nvSpPr>
          <p:cNvPr id="716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46AA41-2109-45DF-A39D-4F865DF94A4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71688" name="TextBox 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ea typeface="ＭＳ Ｐゴシック" panose="020B0600070205080204" pitchFamily="34" charset="-128"/>
              </a:rPr>
              <a:t>Brightness perception</a:t>
            </a:r>
          </a:p>
        </p:txBody>
      </p:sp>
      <p:pic>
        <p:nvPicPr>
          <p:cNvPr id="190467" name="Picture 7" descr="checkershadow_illusion4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1188"/>
            <a:ext cx="477202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3"/>
          <p:cNvSpPr txBox="1">
            <a:spLocks noChangeArrowheads="1"/>
          </p:cNvSpPr>
          <p:nvPr/>
        </p:nvSpPr>
        <p:spPr bwMode="auto">
          <a:xfrm>
            <a:off x="6178550" y="5327650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Edward Adelson</a:t>
            </a:r>
          </a:p>
        </p:txBody>
      </p:sp>
      <p:sp>
        <p:nvSpPr>
          <p:cNvPr id="190469" name="TextBox 7"/>
          <p:cNvSpPr txBox="1">
            <a:spLocks noChangeArrowheads="1"/>
          </p:cNvSpPr>
          <p:nvPr/>
        </p:nvSpPr>
        <p:spPr bwMode="auto">
          <a:xfrm>
            <a:off x="957263" y="6094413"/>
            <a:ext cx="748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http://web.mit.edu/persci/people/adelson/illusions_demos.html</a:t>
            </a:r>
          </a:p>
        </p:txBody>
      </p:sp>
      <p:sp>
        <p:nvSpPr>
          <p:cNvPr id="1904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8C8585-52A8-4E8A-B8A4-D9084F75AE2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  <p:sp>
        <p:nvSpPr>
          <p:cNvPr id="190471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5" descr="checkershadow_proof4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44675"/>
            <a:ext cx="477202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6178550" y="5327650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Edward Adelson</a:t>
            </a:r>
          </a:p>
        </p:txBody>
      </p:sp>
      <p:sp>
        <p:nvSpPr>
          <p:cNvPr id="192516" name="TextBox 7"/>
          <p:cNvSpPr txBox="1">
            <a:spLocks noChangeArrowheads="1"/>
          </p:cNvSpPr>
          <p:nvPr/>
        </p:nvSpPr>
        <p:spPr bwMode="auto">
          <a:xfrm>
            <a:off x="957263" y="6094413"/>
            <a:ext cx="748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http://web.mit.edu/persci/people/adelson/illusions_demos.html</a:t>
            </a:r>
          </a:p>
        </p:txBody>
      </p:sp>
      <p:sp>
        <p:nvSpPr>
          <p:cNvPr id="192517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925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FF0DFD-7ED4-445A-A64E-C4368E90136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  <p:sp>
        <p:nvSpPr>
          <p:cNvPr id="192519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3"/>
          <p:cNvSpPr txBox="1">
            <a:spLocks noChangeArrowheads="1"/>
          </p:cNvSpPr>
          <p:nvPr/>
        </p:nvSpPr>
        <p:spPr bwMode="auto">
          <a:xfrm>
            <a:off x="6178550" y="5327650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Edward Adelson</a:t>
            </a:r>
          </a:p>
        </p:txBody>
      </p:sp>
      <p:pic>
        <p:nvPicPr>
          <p:cNvPr id="194563" name="Picture 5" descr="checkershadow_double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098675"/>
            <a:ext cx="68453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Box 6"/>
          <p:cNvSpPr txBox="1">
            <a:spLocks noChangeArrowheads="1"/>
          </p:cNvSpPr>
          <p:nvPr/>
        </p:nvSpPr>
        <p:spPr bwMode="auto">
          <a:xfrm>
            <a:off x="957263" y="6094413"/>
            <a:ext cx="748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http://web.mit.edu/persci/people/adelson/illusions_demos.html</a:t>
            </a:r>
          </a:p>
        </p:txBody>
      </p:sp>
      <p:sp>
        <p:nvSpPr>
          <p:cNvPr id="1945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8FDBA6-15C0-42B2-A011-B54D39EE7AD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  <p:sp>
        <p:nvSpPr>
          <p:cNvPr id="194566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138" y="5546725"/>
            <a:ext cx="8229600" cy="909638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ea typeface="ＭＳ Ｐゴシック" panose="020B0600070205080204" pitchFamily="34" charset="-128"/>
              </a:rPr>
              <a:t>Content © 2008 </a:t>
            </a:r>
            <a:r>
              <a:rPr lang="en-US" altLang="en-US" sz="2000" dirty="0" err="1" smtClean="0">
                <a:ea typeface="ＭＳ Ｐゴシック" panose="020B0600070205080204" pitchFamily="34" charset="-128"/>
              </a:rPr>
              <a:t>R.Beau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 Lotto     </a:t>
            </a:r>
          </a:p>
          <a:p>
            <a:pPr eaLnBrk="1" hangingPunct="1"/>
            <a:r>
              <a:rPr lang="en-US" altLang="en-US" sz="2000" dirty="0" smtClean="0">
                <a:ea typeface="ＭＳ Ｐゴシック" panose="020B0600070205080204" pitchFamily="34" charset="-128"/>
              </a:rPr>
              <a:t>http://www.lottolab.org/articles/illusionsoflight.asp</a:t>
            </a:r>
          </a:p>
        </p:txBody>
      </p:sp>
      <p:pic>
        <p:nvPicPr>
          <p:cNvPr id="196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31998" r="4166" b="26595"/>
          <a:stretch>
            <a:fillRect/>
          </a:stretch>
        </p:blipFill>
        <p:spPr bwMode="auto">
          <a:xfrm>
            <a:off x="2162175" y="2224088"/>
            <a:ext cx="47466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2527300" y="4816475"/>
            <a:ext cx="1898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Look at blue squares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4791075" y="4816475"/>
            <a:ext cx="1898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Look at yellow squares</a:t>
            </a:r>
          </a:p>
        </p:txBody>
      </p:sp>
      <p:sp>
        <p:nvSpPr>
          <p:cNvPr id="1966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887D5D-E7CE-40AD-9BAE-E0561BBA699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  <p:sp>
        <p:nvSpPr>
          <p:cNvPr id="196615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31805" r="6697" b="26160"/>
          <a:stretch>
            <a:fillRect/>
          </a:stretch>
        </p:blipFill>
        <p:spPr bwMode="auto">
          <a:xfrm>
            <a:off x="2271713" y="2260600"/>
            <a:ext cx="45275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 txBox="1">
            <a:spLocks noChangeArrowheads="1"/>
          </p:cNvSpPr>
          <p:nvPr/>
        </p:nvSpPr>
        <p:spPr bwMode="auto">
          <a:xfrm>
            <a:off x="592138" y="5546725"/>
            <a:ext cx="822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/>
              <a:t>Content © 2008 R.Beau Lotto     </a:t>
            </a:r>
          </a:p>
          <a:p>
            <a:pPr eaLnBrk="1" hangingPunct="1"/>
            <a:r>
              <a:rPr lang="en-US" altLang="en-US" sz="2000" b="0"/>
              <a:t>http://www.lottolab.org/articles/illusionsoflight.asp</a:t>
            </a: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734D9A-651E-41DA-A7EA-896BA5D18CB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  <p:sp>
        <p:nvSpPr>
          <p:cNvPr id="198661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31178" r="5988" b="25533"/>
          <a:stretch>
            <a:fillRect/>
          </a:stretch>
        </p:blipFill>
        <p:spPr bwMode="auto">
          <a:xfrm>
            <a:off x="2271713" y="2333625"/>
            <a:ext cx="45640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Rectangle 3"/>
          <p:cNvSpPr txBox="1">
            <a:spLocks noChangeArrowheads="1"/>
          </p:cNvSpPr>
          <p:nvPr/>
        </p:nvSpPr>
        <p:spPr bwMode="auto">
          <a:xfrm>
            <a:off x="592138" y="5546725"/>
            <a:ext cx="822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/>
              <a:t>Content © 2008 R.Beau Lotto     </a:t>
            </a:r>
          </a:p>
          <a:p>
            <a:pPr eaLnBrk="1" hangingPunct="1"/>
            <a:r>
              <a:rPr lang="en-US" altLang="en-US" sz="2000" b="0"/>
              <a:t>http://www.lottolab.org/articles/illusionsoflight.asp</a:t>
            </a: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BA121B-853B-4BBB-9546-8958C017BA6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  <p:sp>
        <p:nvSpPr>
          <p:cNvPr id="200709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29922" r="8118" b="25533"/>
          <a:stretch>
            <a:fillRect/>
          </a:stretch>
        </p:blipFill>
        <p:spPr bwMode="auto">
          <a:xfrm>
            <a:off x="2308225" y="2297113"/>
            <a:ext cx="44910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3"/>
          <p:cNvSpPr txBox="1">
            <a:spLocks noChangeArrowheads="1"/>
          </p:cNvSpPr>
          <p:nvPr/>
        </p:nvSpPr>
        <p:spPr bwMode="auto">
          <a:xfrm>
            <a:off x="592138" y="5546725"/>
            <a:ext cx="822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/>
              <a:t>Content © 2008 R.Beau Lotto     </a:t>
            </a:r>
          </a:p>
          <a:p>
            <a:pPr eaLnBrk="1" hangingPunct="1"/>
            <a:r>
              <a:rPr lang="en-US" altLang="en-US" sz="2000" b="0"/>
              <a:t>http://www.lottolab.org/articles/illusionsoflight.asp</a:t>
            </a: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37C187-B0F6-4231-8E86-F360D56B086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6785" r="7407" b="23022"/>
          <a:stretch>
            <a:fillRect/>
          </a:stretch>
        </p:blipFill>
        <p:spPr bwMode="auto">
          <a:xfrm>
            <a:off x="2308225" y="2078038"/>
            <a:ext cx="445452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Rectangle 3"/>
          <p:cNvSpPr txBox="1">
            <a:spLocks noChangeArrowheads="1"/>
          </p:cNvSpPr>
          <p:nvPr/>
        </p:nvSpPr>
        <p:spPr bwMode="auto">
          <a:xfrm>
            <a:off x="592138" y="5546725"/>
            <a:ext cx="822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/>
              <a:t>Content © 2008 R.Beau Lotto     </a:t>
            </a:r>
          </a:p>
          <a:p>
            <a:pPr eaLnBrk="1" hangingPunct="1"/>
            <a:r>
              <a:rPr lang="en-US" altLang="en-US" sz="2000" b="0"/>
              <a:t>http://www.lottolab.org/articles/illusionsoflight.asp</a:t>
            </a: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A59D78-FD68-47B6-A20C-6A99848D464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  <p:sp>
        <p:nvSpPr>
          <p:cNvPr id="204805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7414" r="7407" b="23022"/>
          <a:stretch>
            <a:fillRect/>
          </a:stretch>
        </p:blipFill>
        <p:spPr bwMode="auto">
          <a:xfrm>
            <a:off x="2271713" y="2114550"/>
            <a:ext cx="445452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 txBox="1">
            <a:spLocks noChangeArrowheads="1"/>
          </p:cNvSpPr>
          <p:nvPr/>
        </p:nvSpPr>
        <p:spPr bwMode="auto">
          <a:xfrm>
            <a:off x="592138" y="5546725"/>
            <a:ext cx="822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/>
              <a:t>Content © 2008 R.Beau Lotto     </a:t>
            </a:r>
          </a:p>
          <a:p>
            <a:pPr eaLnBrk="1" hangingPunct="1"/>
            <a:r>
              <a:rPr lang="en-US" altLang="en-US" sz="2000" b="0"/>
              <a:t>http://www.lottolab.org/articles/illusionsoflight.asp</a:t>
            </a:r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C95E54-353B-463D-A1E5-84AE344BCB8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  <p:sp>
        <p:nvSpPr>
          <p:cNvPr id="206853" name="TextBox 4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785938"/>
            <a:ext cx="57546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467100" y="1600200"/>
            <a:ext cx="2197100" cy="4500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8900" name="TextBox 5"/>
          <p:cNvSpPr txBox="1">
            <a:spLocks noChangeArrowheads="1"/>
          </p:cNvSpPr>
          <p:nvPr/>
        </p:nvSpPr>
        <p:spPr bwMode="auto">
          <a:xfrm>
            <a:off x="2052638" y="274638"/>
            <a:ext cx="471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/>
              <a:t>Contrast effects</a:t>
            </a:r>
          </a:p>
        </p:txBody>
      </p:sp>
      <p:sp>
        <p:nvSpPr>
          <p:cNvPr id="2089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F71097-882F-41E6-AED5-DC7C72CA54A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  <p:sp>
        <p:nvSpPr>
          <p:cNvPr id="208902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Measuring spectra</a:t>
            </a:r>
          </a:p>
        </p:txBody>
      </p:sp>
      <p:sp>
        <p:nvSpPr>
          <p:cNvPr id="73731" name="Text Box 7"/>
          <p:cNvSpPr txBox="1">
            <a:spLocks noChangeArrowheads="1"/>
          </p:cNvSpPr>
          <p:nvPr/>
        </p:nvSpPr>
        <p:spPr bwMode="auto">
          <a:xfrm>
            <a:off x="6300788" y="6561138"/>
            <a:ext cx="3995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0" i="1" dirty="0"/>
              <a:t>Foundations of Vision</a:t>
            </a:r>
            <a:r>
              <a:rPr lang="en-US" altLang="en-US" sz="1200" b="0" dirty="0"/>
              <a:t>, B. </a:t>
            </a:r>
            <a:r>
              <a:rPr lang="en-US" altLang="en-US" sz="1200" b="0" dirty="0" err="1"/>
              <a:t>Wandell</a:t>
            </a:r>
            <a:endParaRPr lang="en-US" altLang="en-US" sz="1200" b="0" dirty="0"/>
          </a:p>
        </p:txBody>
      </p:sp>
      <p:sp>
        <p:nvSpPr>
          <p:cNvPr id="73732" name="Text Box 8"/>
          <p:cNvSpPr txBox="1">
            <a:spLocks noChangeArrowheads="1"/>
          </p:cNvSpPr>
          <p:nvPr/>
        </p:nvSpPr>
        <p:spPr bwMode="auto">
          <a:xfrm>
            <a:off x="993775" y="4999038"/>
            <a:ext cx="70929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Spectroradiometer</a:t>
            </a:r>
            <a:r>
              <a:rPr lang="en-US" altLang="en-US" sz="2800" b="0"/>
              <a:t>: separate input light into its different wavelengths, and measure the energy at each.</a:t>
            </a:r>
          </a:p>
        </p:txBody>
      </p:sp>
      <p:sp>
        <p:nvSpPr>
          <p:cNvPr id="737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F01FEC-84B2-4E96-86A0-13F87D1FA5C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smtClean="0"/>
          </a:p>
        </p:txBody>
      </p:sp>
      <p:pic>
        <p:nvPicPr>
          <p:cNvPr id="73734" name="Picture 9" descr="https://foundationsofvision.stanford.edu/wp-content/uploads/2012/02/spectroradiome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r="34193"/>
          <a:stretch>
            <a:fillRect/>
          </a:stretch>
        </p:blipFill>
        <p:spPr bwMode="auto">
          <a:xfrm>
            <a:off x="795338" y="1331913"/>
            <a:ext cx="74898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Box 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adapted from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After images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4826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Tired photoreceptors send out negative response after a strong stimulus</a:t>
            </a: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1285875" y="5546725"/>
            <a:ext cx="652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dirty="0">
                <a:hlinkClick r:id="rId3"/>
              </a:rPr>
              <a:t>http://www.sandlotscience.com/Aftereffects/Andrus_Spiral.htm</a:t>
            </a:r>
            <a:endParaRPr lang="en-US" altLang="en-US" sz="1800" b="0" dirty="0"/>
          </a:p>
        </p:txBody>
      </p:sp>
      <p:pic>
        <p:nvPicPr>
          <p:cNvPr id="210949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39218" r="52376" b="26685"/>
          <a:stretch>
            <a:fillRect/>
          </a:stretch>
        </p:blipFill>
        <p:spPr bwMode="auto">
          <a:xfrm>
            <a:off x="3038475" y="2735263"/>
            <a:ext cx="295751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0" name="TextBox 6"/>
          <p:cNvSpPr txBox="1">
            <a:spLocks noChangeArrowheads="1"/>
          </p:cNvSpPr>
          <p:nvPr/>
        </p:nvSpPr>
        <p:spPr bwMode="auto">
          <a:xfrm>
            <a:off x="1295400" y="602138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http://www.michaelbach.de/ot/mot_adaptSpiral/index.html</a:t>
            </a:r>
          </a:p>
        </p:txBody>
      </p:sp>
      <p:sp>
        <p:nvSpPr>
          <p:cNvPr id="210951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AAAB57-00EB-46A0-A035-5628BE6BDBF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 smtClean="0"/>
          </a:p>
        </p:txBody>
      </p:sp>
      <p:sp>
        <p:nvSpPr>
          <p:cNvPr id="210952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Name that color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40886" r="40416" b="44804"/>
          <a:stretch>
            <a:fillRect/>
          </a:stretch>
        </p:blipFill>
        <p:spPr bwMode="auto">
          <a:xfrm>
            <a:off x="1906588" y="1493838"/>
            <a:ext cx="54102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Box 5"/>
          <p:cNvSpPr txBox="1">
            <a:spLocks noChangeArrowheads="1"/>
          </p:cNvSpPr>
          <p:nvPr/>
        </p:nvSpPr>
        <p:spPr bwMode="auto">
          <a:xfrm>
            <a:off x="539750" y="5013325"/>
            <a:ext cx="83534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High level interactions </a:t>
            </a:r>
            <a:r>
              <a:rPr lang="en-US" altLang="en-US" sz="2800" b="0"/>
              <a:t>affect perception and processing.</a:t>
            </a:r>
          </a:p>
        </p:txBody>
      </p:sp>
      <p:sp>
        <p:nvSpPr>
          <p:cNvPr id="2129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5935F7-9911-4057-B20C-250980272E4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400" smtClean="0"/>
          </a:p>
        </p:txBody>
      </p:sp>
      <p:sp>
        <p:nvSpPr>
          <p:cNvPr id="212998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Today: Color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5075238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Measuring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Spectral power distributions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mixing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matching experiments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Color spaces</a:t>
            </a:r>
          </a:p>
          <a:p>
            <a:pPr lvl="2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Uniform color spaces</a:t>
            </a: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Perception of color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Human photoreceptors</a:t>
            </a:r>
          </a:p>
          <a:p>
            <a:pPr lvl="1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Environmental effects, adaptation</a:t>
            </a:r>
          </a:p>
          <a:p>
            <a:pPr lvl="1" eaLnBrk="1" hangingPunct="1">
              <a:buFontTx/>
              <a:buNone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Using color in computer vision systems</a:t>
            </a:r>
          </a:p>
        </p:txBody>
      </p:sp>
      <p:sp>
        <p:nvSpPr>
          <p:cNvPr id="215044" name="Rectangle 3"/>
          <p:cNvSpPr>
            <a:spLocks noChangeArrowheads="1"/>
          </p:cNvSpPr>
          <p:nvPr/>
        </p:nvSpPr>
        <p:spPr bwMode="auto">
          <a:xfrm>
            <a:off x="482600" y="5838825"/>
            <a:ext cx="7119938" cy="766763"/>
          </a:xfrm>
          <a:prstGeom prst="rect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9F4C21-BC3A-4798-B4EC-1F2EB314A4D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400" smtClean="0"/>
          </a:p>
        </p:txBody>
      </p:sp>
      <p:sp>
        <p:nvSpPr>
          <p:cNvPr id="215046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ea typeface="ＭＳ Ｐゴシック" panose="020B0600070205080204" pitchFamily="34" charset="-128"/>
              </a:rPr>
              <a:t>Color as a low-level cue for CBIR</a:t>
            </a:r>
          </a:p>
        </p:txBody>
      </p:sp>
      <p:pic>
        <p:nvPicPr>
          <p:cNvPr id="2170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24414" r="50943" b="25894"/>
          <a:stretch>
            <a:fillRect/>
          </a:stretch>
        </p:blipFill>
        <p:spPr bwMode="auto">
          <a:xfrm>
            <a:off x="5630863" y="1384300"/>
            <a:ext cx="3205162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7"/>
          <p:cNvSpPr txBox="1">
            <a:spLocks noChangeArrowheads="1"/>
          </p:cNvSpPr>
          <p:nvPr/>
        </p:nvSpPr>
        <p:spPr bwMode="auto">
          <a:xfrm>
            <a:off x="6494463" y="4665663"/>
            <a:ext cx="1711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Blobworld 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Carson et al, 1999</a:t>
            </a:r>
          </a:p>
        </p:txBody>
      </p:sp>
      <p:sp>
        <p:nvSpPr>
          <p:cNvPr id="217093" name="Rectangle 6"/>
          <p:cNvSpPr>
            <a:spLocks noChangeArrowheads="1"/>
          </p:cNvSpPr>
          <p:nvPr/>
        </p:nvSpPr>
        <p:spPr bwMode="auto">
          <a:xfrm>
            <a:off x="1687513" y="5035550"/>
            <a:ext cx="251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Swain and Ballard, </a:t>
            </a:r>
            <a:r>
              <a:rPr lang="en-US" altLang="en-US" sz="1400">
                <a:hlinkClick r:id="rId4"/>
              </a:rPr>
              <a:t>Color Indexing</a:t>
            </a:r>
            <a:r>
              <a:rPr lang="en-US" altLang="en-US" sz="1400"/>
              <a:t>, IJCV 1991</a:t>
            </a:r>
          </a:p>
        </p:txBody>
      </p:sp>
      <p:pic>
        <p:nvPicPr>
          <p:cNvPr id="2170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420813"/>
            <a:ext cx="2395537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1420813"/>
            <a:ext cx="23368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75DD18-10C8-4787-A08C-8C9EF20F3BF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400" smtClean="0"/>
          </a:p>
        </p:txBody>
      </p:sp>
      <p:sp>
        <p:nvSpPr>
          <p:cNvPr id="217097" name="TextBox 8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38" name="Group 13"/>
          <p:cNvGrpSpPr>
            <a:grpSpLocks noChangeAspect="1"/>
          </p:cNvGrpSpPr>
          <p:nvPr/>
        </p:nvGrpSpPr>
        <p:grpSpPr bwMode="auto">
          <a:xfrm>
            <a:off x="-101600" y="1092200"/>
            <a:ext cx="6170613" cy="5916613"/>
            <a:chOff x="-138177" y="873090"/>
            <a:chExt cx="8568384" cy="8215426"/>
          </a:xfrm>
        </p:grpSpPr>
        <p:pic>
          <p:nvPicPr>
            <p:cNvPr id="219152" name="Picture 9" descr="C:\Documents and Settings\grauman\Desktop\firstbytes\histims\hist2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15" y="4962546"/>
              <a:ext cx="5501292" cy="4125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53" name="Picture 10" descr="C:\Documents and Settings\grauman\Desktop\firstbytes\histims\hist2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376" y="3027357"/>
              <a:ext cx="5598660" cy="4198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54" name="Picture 11" descr="C:\Documents and Settings\grauman\Desktop\firstbytes\histims\img2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5" r="20535" b="26190"/>
            <a:stretch>
              <a:fillRect/>
            </a:stretch>
          </p:blipFill>
          <p:spPr bwMode="auto">
            <a:xfrm>
              <a:off x="-138177" y="6897735"/>
              <a:ext cx="3249657" cy="18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55" name="Picture 8" descr="C:\Documents and Settings\grauman\Desktop\firstbytes\histims\img2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47" r="20586" b="28580"/>
            <a:stretch>
              <a:fillRect/>
            </a:stretch>
          </p:blipFill>
          <p:spPr bwMode="auto">
            <a:xfrm>
              <a:off x="-101664" y="5254650"/>
              <a:ext cx="3111480" cy="1606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56" name="Picture 7" descr="C:\Documents and Settings\grauman\Desktop\firstbytes\histims\hist1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889" y="1411657"/>
              <a:ext cx="5513463" cy="4135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57" name="Picture 4" descr="C:\Documents and Settings\grauman\Desktop\firstbytes\histims\hist3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53"/>
            <a:stretch>
              <a:fillRect/>
            </a:stretch>
          </p:blipFill>
          <p:spPr bwMode="auto">
            <a:xfrm>
              <a:off x="2892402" y="1092168"/>
              <a:ext cx="5462539" cy="223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58" name="Picture 3" descr="C:\Documents and Settings\grauman\Desktop\firstbytes\histims\img3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73090"/>
              <a:ext cx="3505248" cy="2628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159" name="Picture 6" descr="C:\Documents and Settings\grauman\Desktop\firstbytes\histims\img16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63" b="15831"/>
            <a:stretch>
              <a:fillRect/>
            </a:stretch>
          </p:blipFill>
          <p:spPr bwMode="auto">
            <a:xfrm>
              <a:off x="-28638" y="2917818"/>
              <a:ext cx="2855890" cy="226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9139" name="TextBox 14"/>
          <p:cNvSpPr txBox="1">
            <a:spLocks noChangeArrowheads="1"/>
          </p:cNvSpPr>
          <p:nvPr/>
        </p:nvSpPr>
        <p:spPr bwMode="auto">
          <a:xfrm>
            <a:off x="2782888" y="1239838"/>
            <a:ext cx="65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219140" name="TextBox 15"/>
          <p:cNvSpPr txBox="1">
            <a:spLocks noChangeArrowheads="1"/>
          </p:cNvSpPr>
          <p:nvPr/>
        </p:nvSpPr>
        <p:spPr bwMode="auto">
          <a:xfrm>
            <a:off x="3914775" y="1203325"/>
            <a:ext cx="657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19141" name="TextBox 16"/>
          <p:cNvSpPr txBox="1">
            <a:spLocks noChangeArrowheads="1"/>
          </p:cNvSpPr>
          <p:nvPr/>
        </p:nvSpPr>
        <p:spPr bwMode="auto">
          <a:xfrm>
            <a:off x="5010150" y="1203325"/>
            <a:ext cx="657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90822" name="TextBox 17"/>
          <p:cNvSpPr txBox="1">
            <a:spLocks noChangeArrowheads="1"/>
          </p:cNvSpPr>
          <p:nvPr/>
        </p:nvSpPr>
        <p:spPr bwMode="auto">
          <a:xfrm>
            <a:off x="5959475" y="1420813"/>
            <a:ext cx="288448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0">
                <a:solidFill>
                  <a:srgbClr val="000000"/>
                </a:solidFill>
              </a:rPr>
              <a:t>Color histograms: Use distribution of colors to describe image</a:t>
            </a:r>
          </a:p>
          <a:p>
            <a:pPr>
              <a:spcBef>
                <a:spcPct val="0"/>
              </a:spcBef>
            </a:pPr>
            <a:endParaRPr lang="en-US" altLang="en-US" sz="2400" b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b="0">
                <a:solidFill>
                  <a:srgbClr val="000000"/>
                </a:solidFill>
              </a:rPr>
              <a:t>No spatial info – invariant to translation, rotation, scale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219143" name="TextBox 18"/>
          <p:cNvSpPr txBox="1">
            <a:spLocks noChangeArrowheads="1"/>
          </p:cNvSpPr>
          <p:nvPr/>
        </p:nvSpPr>
        <p:spPr bwMode="auto">
          <a:xfrm>
            <a:off x="2965450" y="2620963"/>
            <a:ext cx="21177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Color intensity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965450" y="2662238"/>
            <a:ext cx="23368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145" name="TextBox 20"/>
          <p:cNvSpPr txBox="1">
            <a:spLocks noChangeArrowheads="1"/>
          </p:cNvSpPr>
          <p:nvPr/>
        </p:nvSpPr>
        <p:spPr bwMode="auto">
          <a:xfrm rot="-5400000">
            <a:off x="466725" y="742950"/>
            <a:ext cx="3614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Pixel counts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V="1">
            <a:off x="1598613" y="1838325"/>
            <a:ext cx="1570037" cy="4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0" y="2954338"/>
            <a:ext cx="6069013" cy="4710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904875" y="2695575"/>
            <a:ext cx="3541713" cy="416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82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Color as a low-level cue for CBIR</a:t>
            </a:r>
          </a:p>
        </p:txBody>
      </p:sp>
      <p:sp>
        <p:nvSpPr>
          <p:cNvPr id="219150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9B9C31-C495-4B98-9229-6B578BA3D6B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19151" name="TextBox 2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2" grpId="0" build="p"/>
      <p:bldP spid="24" grpId="0" animBg="1"/>
      <p:bldP spid="2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223235" name="Picture 2" descr="C:\Documents and Settings\grauman\Desktop\firstbytes\nnex\all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6990" r="9877" b="18826"/>
          <a:stretch>
            <a:fillRect/>
          </a:stretch>
        </p:blipFill>
        <p:spPr bwMode="auto">
          <a:xfrm>
            <a:off x="-42863" y="1125538"/>
            <a:ext cx="9215438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28650" y="168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Color-based image retrieval</a:t>
            </a:r>
          </a:p>
        </p:txBody>
      </p:sp>
      <p:sp>
        <p:nvSpPr>
          <p:cNvPr id="223237" name="Title 1"/>
          <p:cNvSpPr>
            <a:spLocks noGrp="1"/>
          </p:cNvSpPr>
          <p:nvPr>
            <p:ph type="title"/>
          </p:nvPr>
        </p:nvSpPr>
        <p:spPr>
          <a:xfrm>
            <a:off x="2673350" y="5510213"/>
            <a:ext cx="7772400" cy="1143000"/>
          </a:xfrm>
        </p:spPr>
        <p:txBody>
          <a:bodyPr/>
          <a:lstStyle/>
          <a:p>
            <a:r>
              <a:rPr lang="en-US" altLang="en-US" sz="2400" smtClean="0">
                <a:ea typeface="ＭＳ Ｐゴシック" panose="020B0600070205080204" pitchFamily="34" charset="-128"/>
              </a:rPr>
              <a:t>Example database</a:t>
            </a:r>
          </a:p>
        </p:txBody>
      </p:sp>
      <p:sp>
        <p:nvSpPr>
          <p:cNvPr id="22323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BD53E5-B3EB-44ED-AC5B-59D7B8AD0DF4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23239" name="TextBox 7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itle 17"/>
          <p:cNvSpPr>
            <a:spLocks noGrp="1"/>
          </p:cNvSpPr>
          <p:nvPr>
            <p:ph type="title"/>
          </p:nvPr>
        </p:nvSpPr>
        <p:spPr>
          <a:xfrm>
            <a:off x="628650" y="5864225"/>
            <a:ext cx="7772400" cy="1143000"/>
          </a:xfrm>
        </p:spPr>
        <p:txBody>
          <a:bodyPr/>
          <a:lstStyle/>
          <a:p>
            <a:r>
              <a:rPr lang="en-US" altLang="en-US" sz="2400" smtClean="0">
                <a:ea typeface="ＭＳ Ｐゴシック" panose="020B0600070205080204" pitchFamily="34" charset="-128"/>
              </a:rPr>
              <a:t>Example retrievals</a:t>
            </a:r>
          </a:p>
        </p:txBody>
      </p:sp>
      <p:pic>
        <p:nvPicPr>
          <p:cNvPr id="396291" name="Picture 3" descr="C:\Documents and Settings\grauman\Desktop\firstbytes\nnex\inters_nn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41315" r="9915" b="47610"/>
          <a:stretch>
            <a:fillRect/>
          </a:stretch>
        </p:blipFill>
        <p:spPr bwMode="auto">
          <a:xfrm>
            <a:off x="774700" y="3611563"/>
            <a:ext cx="74485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2" name="Picture 4" descr="C:\Documents and Settings\grauman\Desktop\firstbytes\nnex\inters_nn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38335" r="9915" b="45055"/>
          <a:stretch>
            <a:fillRect/>
          </a:stretch>
        </p:blipFill>
        <p:spPr bwMode="auto">
          <a:xfrm>
            <a:off x="701675" y="4779963"/>
            <a:ext cx="748506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40463" r="9915" b="48036"/>
          <a:stretch>
            <a:fillRect/>
          </a:stretch>
        </p:blipFill>
        <p:spPr bwMode="auto">
          <a:xfrm>
            <a:off x="811213" y="1055688"/>
            <a:ext cx="74485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302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41315" r="9915" b="46513"/>
          <a:stretch>
            <a:fillRect/>
          </a:stretch>
        </p:blipFill>
        <p:spPr bwMode="auto">
          <a:xfrm>
            <a:off x="811213" y="2333625"/>
            <a:ext cx="752157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7" name="Picture 8" descr="C:\Documents and Settings\grauman\Desktop\firstbytes\nnex\inters_nn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40240" r="9818" b="46129"/>
          <a:stretch>
            <a:fillRect/>
          </a:stretch>
        </p:blipFill>
        <p:spPr bwMode="auto">
          <a:xfrm>
            <a:off x="555625" y="7445375"/>
            <a:ext cx="76311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28650" y="168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Color-based image retrieval</a:t>
            </a:r>
          </a:p>
        </p:txBody>
      </p:sp>
      <p:sp>
        <p:nvSpPr>
          <p:cNvPr id="225289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0C46CC-0A8E-416D-8BEB-652033154543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25290" name="TextBox 10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5" descr="C:\Documents and Settings\grauman\Desktop\firstbytes\nnex\inters_n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40463" r="10236" b="43777"/>
          <a:stretch>
            <a:fillRect/>
          </a:stretch>
        </p:blipFill>
        <p:spPr bwMode="auto">
          <a:xfrm>
            <a:off x="847725" y="1128713"/>
            <a:ext cx="73755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1" name="Picture 8" descr="C:\Documents and Settings\grauman\Desktop\firstbytes\nnex\inters_nn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40240" r="9818" b="46129"/>
          <a:stretch>
            <a:fillRect/>
          </a:stretch>
        </p:blipFill>
        <p:spPr bwMode="auto">
          <a:xfrm>
            <a:off x="701675" y="4268788"/>
            <a:ext cx="76311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2" name="Picture 12" descr="C:\Documents and Settings\grauman\Desktop\firstbytes\nnex\inters_nn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38760" r="8638" b="43777"/>
          <a:stretch>
            <a:fillRect/>
          </a:stretch>
        </p:blipFill>
        <p:spPr bwMode="auto">
          <a:xfrm>
            <a:off x="701675" y="2552700"/>
            <a:ext cx="774065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3" name="Title 17"/>
          <p:cNvSpPr>
            <a:spLocks noGrp="1"/>
          </p:cNvSpPr>
          <p:nvPr>
            <p:ph type="title"/>
          </p:nvPr>
        </p:nvSpPr>
        <p:spPr>
          <a:xfrm>
            <a:off x="628650" y="5864225"/>
            <a:ext cx="7772400" cy="1143000"/>
          </a:xfrm>
        </p:spPr>
        <p:txBody>
          <a:bodyPr/>
          <a:lstStyle/>
          <a:p>
            <a:r>
              <a:rPr lang="en-US" altLang="en-US" sz="2400" smtClean="0">
                <a:ea typeface="ＭＳ Ｐゴシック" panose="020B0600070205080204" pitchFamily="34" charset="-128"/>
              </a:rPr>
              <a:t>Example retrievals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8650" y="168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Color-based image retrieval</a:t>
            </a:r>
          </a:p>
        </p:txBody>
      </p:sp>
      <p:sp>
        <p:nvSpPr>
          <p:cNvPr id="22733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7BDD5A-E63D-4569-84A1-D31C6070E8D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27336" name="TextBox 9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/>
          <p:cNvSpPr>
            <a:spLocks noGrp="1"/>
          </p:cNvSpPr>
          <p:nvPr>
            <p:ph type="title"/>
          </p:nvPr>
        </p:nvSpPr>
        <p:spPr>
          <a:xfrm>
            <a:off x="628650" y="168275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Color-based image retrieval</a:t>
            </a:r>
          </a:p>
        </p:txBody>
      </p:sp>
      <p:sp>
        <p:nvSpPr>
          <p:cNvPr id="476162" name="Content Placeholder 2"/>
          <p:cNvSpPr>
            <a:spLocks noGrp="1"/>
          </p:cNvSpPr>
          <p:nvPr>
            <p:ph idx="1"/>
          </p:nvPr>
        </p:nvSpPr>
        <p:spPr>
          <a:xfrm>
            <a:off x="336550" y="1382713"/>
            <a:ext cx="8377238" cy="4821237"/>
          </a:xfrm>
        </p:spPr>
        <p:txBody>
          <a:bodyPr/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Given collection (database) of images: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Extract and store one color histogram per image</a:t>
            </a:r>
          </a:p>
          <a:p>
            <a:pPr lvl="1">
              <a:buFontTx/>
              <a:buNone/>
            </a:pPr>
            <a:endParaRPr lang="en-US" altLang="en-US" sz="8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Given new query image: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Extract its color histogram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For each database image:</a:t>
            </a:r>
          </a:p>
          <a:p>
            <a:pPr lvl="2"/>
            <a:r>
              <a:rPr lang="en-US" altLang="en-US" dirty="0" smtClean="0">
                <a:ea typeface="ＭＳ Ｐゴシック" panose="020B0600070205080204" pitchFamily="34" charset="-128"/>
              </a:rPr>
              <a:t>Compute intersection between query histogram and database histogram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Sort intersection values (highest score = most similar)</a:t>
            </a:r>
          </a:p>
          <a:p>
            <a:pPr lvl="1"/>
            <a:r>
              <a:rPr lang="en-US" altLang="en-US" sz="2400" dirty="0" smtClean="0">
                <a:ea typeface="ＭＳ Ｐゴシック" panose="020B0600070205080204" pitchFamily="34" charset="-128"/>
              </a:rPr>
              <a:t>Rank database items relative to query based on this sorted order</a:t>
            </a:r>
          </a:p>
          <a:p>
            <a:pPr lvl="1">
              <a:buFontTx/>
              <a:buNone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211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882B42-07F6-446E-A9E4-89EC66F46ED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221189" name="TextBox 5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1255375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CD958C-77DC-493F-8FB9-47B00C9741E6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711450" y="182563"/>
            <a:ext cx="4187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366FF"/>
                </a:solidFill>
                <a:latin typeface="Arial" panose="020B0604020202020204" pitchFamily="34" charset="0"/>
              </a:rPr>
              <a:t>The Physics of Light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066800" y="1349375"/>
            <a:ext cx="81486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FF00"/>
                </a:solidFill>
                <a:latin typeface="Helvetica" panose="020B0604020202020204" pitchFamily="34" charset="0"/>
              </a:rPr>
              <a:t>Any source of light can be completely described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FF00"/>
                </a:solidFill>
                <a:latin typeface="Helvetica" panose="020B0604020202020204" pitchFamily="34" charset="0"/>
              </a:rPr>
              <a:t>physically by its spectrum: the amount of energy emitted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FF00"/>
                </a:solidFill>
                <a:latin typeface="Helvetica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 flipV="1">
            <a:off x="7031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 flipV="1">
            <a:off x="6858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 flipV="1">
            <a:off x="6684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 flipV="1">
            <a:off x="6511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 flipH="1" flipV="1">
            <a:off x="6334125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 flipV="1">
            <a:off x="6165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 flipV="1">
            <a:off x="5992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 flipV="1">
            <a:off x="5819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9" name="Line 13"/>
          <p:cNvSpPr>
            <a:spLocks noChangeShapeType="1"/>
          </p:cNvSpPr>
          <p:nvPr/>
        </p:nvSpPr>
        <p:spPr bwMode="auto">
          <a:xfrm flipV="1">
            <a:off x="5646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 flipV="1">
            <a:off x="5473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1" name="Line 15"/>
          <p:cNvSpPr>
            <a:spLocks noChangeShapeType="1"/>
          </p:cNvSpPr>
          <p:nvPr/>
        </p:nvSpPr>
        <p:spPr bwMode="auto">
          <a:xfrm flipV="1">
            <a:off x="5300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2" name="Line 16"/>
          <p:cNvSpPr>
            <a:spLocks noChangeShapeType="1"/>
          </p:cNvSpPr>
          <p:nvPr/>
        </p:nvSpPr>
        <p:spPr bwMode="auto">
          <a:xfrm flipV="1">
            <a:off x="5127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3" name="Line 17"/>
          <p:cNvSpPr>
            <a:spLocks noChangeShapeType="1"/>
          </p:cNvSpPr>
          <p:nvPr/>
        </p:nvSpPr>
        <p:spPr bwMode="auto">
          <a:xfrm flipV="1">
            <a:off x="4954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4" name="Line 18"/>
          <p:cNvSpPr>
            <a:spLocks noChangeShapeType="1"/>
          </p:cNvSpPr>
          <p:nvPr/>
        </p:nvSpPr>
        <p:spPr bwMode="auto">
          <a:xfrm flipV="1">
            <a:off x="4781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5" name="Line 19"/>
          <p:cNvSpPr>
            <a:spLocks noChangeShapeType="1"/>
          </p:cNvSpPr>
          <p:nvPr/>
        </p:nvSpPr>
        <p:spPr bwMode="auto">
          <a:xfrm flipV="1">
            <a:off x="4608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6" name="Line 20"/>
          <p:cNvSpPr>
            <a:spLocks noChangeShapeType="1"/>
          </p:cNvSpPr>
          <p:nvPr/>
        </p:nvSpPr>
        <p:spPr bwMode="auto">
          <a:xfrm flipV="1">
            <a:off x="4435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 flipV="1">
            <a:off x="4262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8" name="Line 22"/>
          <p:cNvSpPr>
            <a:spLocks noChangeShapeType="1"/>
          </p:cNvSpPr>
          <p:nvPr/>
        </p:nvSpPr>
        <p:spPr bwMode="auto">
          <a:xfrm flipV="1">
            <a:off x="4089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9" name="Rectangle 24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75800" name="Group 27"/>
          <p:cNvGrpSpPr>
            <a:grpSpLocks/>
          </p:cNvGrpSpPr>
          <p:nvPr/>
        </p:nvGrpSpPr>
        <p:grpSpPr bwMode="auto">
          <a:xfrm>
            <a:off x="1643063" y="2833688"/>
            <a:ext cx="5824537" cy="3632200"/>
            <a:chOff x="1056" y="1785"/>
            <a:chExt cx="3669" cy="2288"/>
          </a:xfrm>
        </p:grpSpPr>
        <p:pic>
          <p:nvPicPr>
            <p:cNvPr id="75802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1785"/>
              <a:ext cx="3532" cy="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3" name="Rectangle 25"/>
            <p:cNvSpPr>
              <a:spLocks noChangeArrowheads="1"/>
            </p:cNvSpPr>
            <p:nvPr/>
          </p:nvSpPr>
          <p:spPr bwMode="auto">
            <a:xfrm>
              <a:off x="1056" y="1920"/>
              <a:ext cx="1344" cy="1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2800" b="0">
                  <a:solidFill>
                    <a:srgbClr val="FFFFFF"/>
                  </a:solidFill>
                  <a:latin typeface="Arial" panose="020B0604020202020204" pitchFamily="34" charset="0"/>
                </a:rPr>
                <a:t>Relative</a:t>
              </a:r>
              <a:br>
                <a:rPr lang="en-US" altLang="en-US" sz="2800" b="0">
                  <a:solidFill>
                    <a:srgbClr val="FFFFFF"/>
                  </a:solidFill>
                  <a:latin typeface="Arial" panose="020B0604020202020204" pitchFamily="34" charset="0"/>
                </a:rPr>
              </a:br>
              <a:r>
                <a:rPr lang="en-US" altLang="en-US" sz="2800" b="0">
                  <a:solidFill>
                    <a:srgbClr val="FFFFFF"/>
                  </a:solidFill>
                  <a:latin typeface="Arial" panose="020B0604020202020204" pitchFamily="34" charset="0"/>
                </a:rPr>
                <a:t>spectral</a:t>
              </a:r>
              <a:br>
                <a:rPr lang="en-US" altLang="en-US" sz="2800" b="0">
                  <a:solidFill>
                    <a:srgbClr val="FFFFFF"/>
                  </a:solidFill>
                  <a:latin typeface="Arial" panose="020B0604020202020204" pitchFamily="34" charset="0"/>
                </a:rPr>
              </a:br>
              <a:r>
                <a:rPr lang="en-US" altLang="en-US" sz="2800" b="0">
                  <a:solidFill>
                    <a:srgbClr val="FFFFFF"/>
                  </a:solidFill>
                  <a:latin typeface="Arial" panose="020B0604020202020204" pitchFamily="34" charset="0"/>
                </a:rPr>
                <a:t>power</a:t>
              </a:r>
            </a:p>
          </p:txBody>
        </p:sp>
      </p:grpSp>
      <p:sp>
        <p:nvSpPr>
          <p:cNvPr id="75801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960ECA-0F70-49FD-AE76-B913A188E803}" type="slidenum">
              <a:rPr lang="en-US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9336" r="20000" b="12265"/>
          <a:stretch>
            <a:fillRect/>
          </a:stretch>
        </p:blipFill>
        <p:spPr bwMode="auto">
          <a:xfrm>
            <a:off x="1212850" y="800100"/>
            <a:ext cx="637222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itle 1"/>
          <p:cNvSpPr>
            <a:spLocks noGrp="1"/>
          </p:cNvSpPr>
          <p:nvPr>
            <p:ph type="title" idx="4294967295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Color-based skin detection</a:t>
            </a:r>
          </a:p>
        </p:txBody>
      </p:sp>
      <p:sp>
        <p:nvSpPr>
          <p:cNvPr id="231428" name="Text Box 5"/>
          <p:cNvSpPr txBox="1">
            <a:spLocks noChangeArrowheads="1"/>
          </p:cNvSpPr>
          <p:nvPr/>
        </p:nvSpPr>
        <p:spPr bwMode="auto">
          <a:xfrm>
            <a:off x="1703388" y="6240463"/>
            <a:ext cx="622776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0"/>
              <a:t>M. Jones and J. Rehg, Statistical Color Models with Application to Skin Detection, IJCV 2002.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 b="0"/>
          </a:p>
        </p:txBody>
      </p:sp>
      <p:sp>
        <p:nvSpPr>
          <p:cNvPr id="2314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E4BCE0-883D-4B94-A3EB-2B02975189E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400" smtClean="0"/>
          </a:p>
        </p:txBody>
      </p:sp>
      <p:sp>
        <p:nvSpPr>
          <p:cNvPr id="231430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7150"/>
            <a:ext cx="27432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7150"/>
            <a:ext cx="27432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Rectangle 6"/>
          <p:cNvSpPr>
            <a:spLocks noChangeArrowheads="1"/>
          </p:cNvSpPr>
          <p:nvPr/>
        </p:nvSpPr>
        <p:spPr bwMode="auto">
          <a:xfrm>
            <a:off x="685800" y="4978400"/>
            <a:ext cx="7772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Towards Eliminating Manual Color Calibration at RoboCup.  </a:t>
            </a:r>
            <a:r>
              <a:rPr lang="en-US" altLang="en-US" sz="1800" b="0"/>
              <a:t>Mohan Sridharan and Peter Stone.  RoboCup-2005: Robot Soccer World Cup IX, Springer Verlag, 2006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428750" y="274638"/>
            <a:ext cx="6419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0" kern="0" smtClean="0">
                <a:ea typeface="ＭＳ Ｐゴシック" panose="020B0600070205080204" pitchFamily="34" charset="-128"/>
              </a:rPr>
              <a:t>Color-based segmentation for robot soccer</a:t>
            </a:r>
            <a:endParaRPr lang="en-US" altLang="en-US" sz="4000" b="0" kern="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33478" name="TextBox 6"/>
          <p:cNvSpPr txBox="1">
            <a:spLocks noChangeArrowheads="1"/>
          </p:cNvSpPr>
          <p:nvPr/>
        </p:nvSpPr>
        <p:spPr bwMode="auto">
          <a:xfrm>
            <a:off x="-36513" y="6611938"/>
            <a:ext cx="40751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0"/>
              <a:t>Slide credit: Kristen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Questions?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See you Tuesday!</a:t>
            </a:r>
          </a:p>
        </p:txBody>
      </p:sp>
      <p:sp>
        <p:nvSpPr>
          <p:cNvPr id="2355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0FA252-9505-4FD0-8268-6EA06CA4FC4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089150" y="182563"/>
            <a:ext cx="5716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366FF"/>
                </a:solidFill>
                <a:latin typeface="Helvetica" panose="020B0604020202020204" pitchFamily="34" charset="0"/>
              </a:rPr>
              <a:t>Spectral power distributions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812925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FF00"/>
                </a:solidFill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778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ED136F-AC7C-4D8B-B998-61A953E91C0D}" type="slidenum">
              <a:rPr lang="en-US" altLang="en-US" sz="14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14688</TotalTime>
  <Words>2596</Words>
  <Application>Microsoft Office PowerPoint</Application>
  <PresentationFormat>On-screen Show (4:3)</PresentationFormat>
  <Paragraphs>623</Paragraphs>
  <Slides>82</Slides>
  <Notes>79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105" baseType="lpstr">
      <vt:lpstr>EngraversGothic BT Regular</vt:lpstr>
      <vt:lpstr>ＭＳ Ｐゴシック</vt:lpstr>
      <vt:lpstr>Arial</vt:lpstr>
      <vt:lpstr>Calibri</vt:lpstr>
      <vt:lpstr>Courier New</vt:lpstr>
      <vt:lpstr>Helvetica</vt:lpstr>
      <vt:lpstr>Times</vt:lpstr>
      <vt:lpstr>Times New Roman</vt:lpstr>
      <vt:lpstr>Wingdings</vt:lpstr>
      <vt:lpstr>Default Design</vt:lpstr>
      <vt:lpstr>Blank Presentation</vt:lpstr>
      <vt:lpstr>1_Blank Presentation</vt:lpstr>
      <vt:lpstr>8_Default Design</vt:lpstr>
      <vt:lpstr>Office Theme</vt:lpstr>
      <vt:lpstr>4_Default Design</vt:lpstr>
      <vt:lpstr>1_Default Design</vt:lpstr>
      <vt:lpstr>2_Blank Presentation</vt:lpstr>
      <vt:lpstr>3_Blank Presentation</vt:lpstr>
      <vt:lpstr>4_Blank Presentation</vt:lpstr>
      <vt:lpstr>2_Default Design</vt:lpstr>
      <vt:lpstr>Image</vt:lpstr>
      <vt:lpstr>Equation</vt:lpstr>
      <vt:lpstr>Microsoft Equation 3.0</vt:lpstr>
      <vt:lpstr>Color April 16th, 2015</vt:lpstr>
      <vt:lpstr>Today</vt:lpstr>
      <vt:lpstr>What is color?</vt:lpstr>
      <vt:lpstr>Color and light</vt:lpstr>
      <vt:lpstr>Color and light</vt:lpstr>
      <vt:lpstr>Electromagnetic spectrum</vt:lpstr>
      <vt:lpstr>Measuring spectra</vt:lpstr>
      <vt:lpstr>PowerPoint Presentation</vt:lpstr>
      <vt:lpstr>PowerPoint Presentation</vt:lpstr>
      <vt:lpstr>PowerPoint Presentation</vt:lpstr>
      <vt:lpstr>Color mixing</vt:lpstr>
      <vt:lpstr>Additive color mixing</vt:lpstr>
      <vt:lpstr>Examples of additive color systems</vt:lpstr>
      <vt:lpstr>Superposition</vt:lpstr>
      <vt:lpstr>Subtractive color mixing</vt:lpstr>
      <vt:lpstr>Examples of subtractive color systems</vt:lpstr>
      <vt:lpstr>Today: Color</vt:lpstr>
      <vt:lpstr>How to know if people perceive the same color?</vt:lpstr>
      <vt:lpstr>Color matching experiments</vt:lpstr>
      <vt:lpstr>Color matching experiments</vt:lpstr>
      <vt:lpstr>Color matching experiments</vt:lpstr>
      <vt:lpstr>Color matching experiment 1</vt:lpstr>
      <vt:lpstr>Color matching experiment 1</vt:lpstr>
      <vt:lpstr>Color matching experiment 1</vt:lpstr>
      <vt:lpstr>Color matching experiment 1</vt:lpstr>
      <vt:lpstr>Color matching experiment 2</vt:lpstr>
      <vt:lpstr>Color matching experiment 2</vt:lpstr>
      <vt:lpstr>Color matching experiment 2</vt:lpstr>
      <vt:lpstr>Color matching experiment 2</vt:lpstr>
      <vt:lpstr>Color matching</vt:lpstr>
      <vt:lpstr>Metamers</vt:lpstr>
      <vt:lpstr>Metamers</vt:lpstr>
      <vt:lpstr>PowerPoint Presentation</vt:lpstr>
      <vt:lpstr>Grassman’s laws</vt:lpstr>
      <vt:lpstr>How to compute the weights of the primaries  to match any new spectral signal?</vt:lpstr>
      <vt:lpstr>Computing color matches</vt:lpstr>
      <vt:lpstr>PowerPoint Presentation</vt:lpstr>
      <vt:lpstr>PowerPoint Presentation</vt:lpstr>
      <vt:lpstr>PowerPoint Presentation</vt:lpstr>
      <vt:lpstr>Today: Color</vt:lpstr>
      <vt:lpstr>Standard color spaces</vt:lpstr>
      <vt:lpstr>RGB color space</vt:lpstr>
      <vt:lpstr>CIE XYZ color space</vt:lpstr>
      <vt:lpstr>HSV color space</vt:lpstr>
      <vt:lpstr>Distances in color space</vt:lpstr>
      <vt:lpstr>Distances in color space</vt:lpstr>
      <vt:lpstr>Uniform color spaces</vt:lpstr>
      <vt:lpstr>Today: Color</vt:lpstr>
      <vt:lpstr>Color and light</vt:lpstr>
      <vt:lpstr>The Eye</vt:lpstr>
      <vt:lpstr>PowerPoint Presentation</vt:lpstr>
      <vt:lpstr>PowerPoint Presentation</vt:lpstr>
      <vt:lpstr>Physiology of Color Vision: Fun facts</vt:lpstr>
      <vt:lpstr>PowerPoint Presentation</vt:lpstr>
      <vt:lpstr>PowerPoint Presentation</vt:lpstr>
      <vt:lpstr>Trichromacy</vt:lpstr>
      <vt:lpstr>Environmental effects &amp; adaptation</vt:lpstr>
      <vt:lpstr>Chromatic adaptation</vt:lpstr>
      <vt:lpstr>Chromatic adaptation</vt:lpstr>
      <vt:lpstr>Brightness perception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images</vt:lpstr>
      <vt:lpstr>Name that color</vt:lpstr>
      <vt:lpstr>Today: Color</vt:lpstr>
      <vt:lpstr>Color as a low-level cue for CBIR</vt:lpstr>
      <vt:lpstr>PowerPoint Presentation</vt:lpstr>
      <vt:lpstr>Example database</vt:lpstr>
      <vt:lpstr>Example retrievals</vt:lpstr>
      <vt:lpstr>Example retrievals</vt:lpstr>
      <vt:lpstr>Color-based image retrieval</vt:lpstr>
      <vt:lpstr>PowerPoint Presentation</vt:lpstr>
      <vt:lpstr>Color-based skin detection</vt:lpstr>
      <vt:lpstr>PowerPoint Presentation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Color</dc:title>
  <dc:creator>Administrator</dc:creator>
  <cp:lastModifiedBy>Administrator</cp:lastModifiedBy>
  <cp:revision>426</cp:revision>
  <cp:lastPrinted>2015-04-16T21:40:05Z</cp:lastPrinted>
  <dcterms:created xsi:type="dcterms:W3CDTF">2013-09-12T16:47:29Z</dcterms:created>
  <dcterms:modified xsi:type="dcterms:W3CDTF">2015-04-17T02:48:03Z</dcterms:modified>
</cp:coreProperties>
</file>