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1" r:id="rId3"/>
    <p:sldMasterId id="2147483733" r:id="rId4"/>
    <p:sldMasterId id="2147483745" r:id="rId5"/>
    <p:sldMasterId id="2147483757" r:id="rId6"/>
    <p:sldMasterId id="2147483769" r:id="rId7"/>
    <p:sldMasterId id="2147483805" r:id="rId8"/>
    <p:sldMasterId id="2147483841" r:id="rId9"/>
    <p:sldMasterId id="2147483853" r:id="rId10"/>
    <p:sldMasterId id="2147483865" r:id="rId11"/>
    <p:sldMasterId id="2147483877" r:id="rId12"/>
    <p:sldMasterId id="2147483889" r:id="rId13"/>
    <p:sldMasterId id="2147483901" r:id="rId14"/>
  </p:sldMasterIdLst>
  <p:notesMasterIdLst>
    <p:notesMasterId r:id="rId73"/>
  </p:notesMasterIdLst>
  <p:handoutMasterIdLst>
    <p:handoutMasterId r:id="rId74"/>
  </p:handoutMasterIdLst>
  <p:sldIdLst>
    <p:sldId id="374" r:id="rId15"/>
    <p:sldId id="367" r:id="rId16"/>
    <p:sldId id="341" r:id="rId17"/>
    <p:sldId id="368" r:id="rId18"/>
    <p:sldId id="343" r:id="rId19"/>
    <p:sldId id="344" r:id="rId20"/>
    <p:sldId id="345" r:id="rId21"/>
    <p:sldId id="346" r:id="rId22"/>
    <p:sldId id="348" r:id="rId23"/>
    <p:sldId id="350" r:id="rId24"/>
    <p:sldId id="351" r:id="rId25"/>
    <p:sldId id="352" r:id="rId26"/>
    <p:sldId id="372" r:id="rId27"/>
    <p:sldId id="356" r:id="rId28"/>
    <p:sldId id="358" r:id="rId29"/>
    <p:sldId id="359" r:id="rId30"/>
    <p:sldId id="361" r:id="rId31"/>
    <p:sldId id="272" r:id="rId32"/>
    <p:sldId id="273" r:id="rId33"/>
    <p:sldId id="274" r:id="rId34"/>
    <p:sldId id="275" r:id="rId35"/>
    <p:sldId id="276" r:id="rId36"/>
    <p:sldId id="334" r:id="rId37"/>
    <p:sldId id="278" r:id="rId38"/>
    <p:sldId id="279" r:id="rId39"/>
    <p:sldId id="281" r:id="rId40"/>
    <p:sldId id="282" r:id="rId41"/>
    <p:sldId id="381" r:id="rId42"/>
    <p:sldId id="371" r:id="rId43"/>
    <p:sldId id="284" r:id="rId44"/>
    <p:sldId id="376" r:id="rId45"/>
    <p:sldId id="377" r:id="rId46"/>
    <p:sldId id="378" r:id="rId47"/>
    <p:sldId id="379" r:id="rId48"/>
    <p:sldId id="289" r:id="rId49"/>
    <p:sldId id="375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1" r:id="rId60"/>
    <p:sldId id="302" r:id="rId61"/>
    <p:sldId id="331" r:id="rId62"/>
    <p:sldId id="332" r:id="rId63"/>
    <p:sldId id="303" r:id="rId64"/>
    <p:sldId id="304" r:id="rId65"/>
    <p:sldId id="354" r:id="rId66"/>
    <p:sldId id="305" r:id="rId67"/>
    <p:sldId id="369" r:id="rId68"/>
    <p:sldId id="315" r:id="rId69"/>
    <p:sldId id="316" r:id="rId70"/>
    <p:sldId id="321" r:id="rId71"/>
    <p:sldId id="373" r:id="rId7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79328" autoAdjust="0"/>
  </p:normalViewPr>
  <p:slideViewPr>
    <p:cSldViewPr>
      <p:cViewPr varScale="1">
        <p:scale>
          <a:sx n="92" d="100"/>
          <a:sy n="92" d="100"/>
        </p:scale>
        <p:origin x="21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16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8A5A-8F2D-430C-9146-0D0D87FDB4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B4527-3157-4112-981A-7B21D5740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882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FF12D1-6BEF-4526-896C-4C1368AE010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CA47EF5-16AF-45AD-90D9-27382333A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84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58" indent="-28571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58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001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144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88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431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574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717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14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464905-2CE0-4FC0-BBC8-54B7019A101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A6AAD-5A1A-459B-A189-7D038C6DA31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75D8E-CFFE-41E0-8501-CB16243761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7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6CCE8-3344-4EFC-B302-37D14742803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64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2E753D8-BFB4-435D-BADF-086299E05559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5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775D5F-D433-4EA4-8765-8A72A42F8162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04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0EFF74B-2706-4A4E-8DC9-9942D8A08F7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want to form a higher-level, more compact representation of the features in the image by grouping multiple features according to a simple model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38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512B8F-A0D3-4BFF-9B4D-22D353DCFE04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4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9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48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96898A3-3EE3-4540-9826-A6DD2D9AC774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634"/>
              </a:spcAft>
            </a:pPr>
            <a:endParaRPr 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1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BCDA7C6-4E28-471E-A0F6-23EF427D758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54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DD4497C-5D18-43CF-9BFC-913A6DFFACA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1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2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8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091A9EC-0FEB-49B8-99D7-502048F4AC7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68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4F17BB6-1BAF-4740-A939-4A920CDAAFE1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4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4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3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defTabSz="966612"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Quantization errors: an appropriate grid size is difficult to pick.</a:t>
            </a:r>
          </a:p>
          <a:p>
            <a:pPr defTabSz="966612"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Need to adjust grid size or smooth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9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99BCC50-E0BD-46D3-8D8D-F7E9F4622CC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 to find many quite good phantom lines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7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C9999A9-651D-4AFB-98E3-1EA89E244C0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6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EE40815-05AC-493C-9114-5C5F67E2AF0B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0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957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1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97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4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EA9A9B7-852E-4FE9-ADC0-4D5CDF6208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6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2784D7-04DF-458C-ADE2-57C83DE46FD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1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782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33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47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D68ACD3-F762-47B4-B86B-0A529266708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1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1ABAACE-DD07-44CF-AFE0-CAEB14790866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24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6C01-5097-4EFA-ACFD-07FDC1D804AC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59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44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78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9981008-ADBE-4873-AE9D-D0F1866C4705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34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1F162F4-B372-41D2-8526-B17C4CC57920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E67104-8B01-4DD2-B9C6-EC97E22E753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344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57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9C1D61-4F49-4D81-851C-BB3980C8CE6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BB4BFB-AE48-4823-8517-3EC95FFC3D0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B7AE91-9785-47E0-BAEE-8DF9DBB6B96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1A1DCC-4415-4905-AD7E-B9F6A1E55193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ED4E-8BE6-7840-9CC0-62CA6B1DBEA6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033E-6A4C-7F4D-97A0-6DEFDA4C77F4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7322-83C1-DB48-A3B7-E5D05D1CF94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51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60006-25E5-9F47-B49C-1413B9DBFB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AF7E-A64C-4DEA-A10F-0B4EE8C67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351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705B-1A8F-7246-AC22-2B45AF1834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C3AF-5655-46E9-9290-FEFCB6E4C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970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BA01-054C-5347-9FB6-28E3BD03A49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A0E8-85CE-4134-A7A6-97E58B35C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749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9DA2-4C0F-B94A-8D15-0891F0FE6D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2EB4-C1E2-4B69-A7D8-7DD81D013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7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5D36-4503-0646-BA9B-39B3CA03C5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BDBE-0E23-4570-B5C5-CB8A9FD1C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662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8928-39BE-8543-96AE-F68687752E2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8886-DA3F-44FD-9DE1-2D006745C9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25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2B1B-4876-7849-8ECB-CE2131B149A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777C-1113-448D-953D-EAF8A9B792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71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3CA9-D940-0D44-9EB4-2705F21524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00332-D6C1-4572-A015-8B1ACD70E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228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1494-193E-4E4F-805A-D9F5B1A9097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28EA-21DA-49B6-AA75-7D873F28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CA9E-32C7-CC4E-B981-6CA2FFFBD0CC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448B-D588-5F4B-94DD-3AF0AB91F28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15AC-2C05-48E5-8E80-AB2AD2C48F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3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62A3-0BFB-AC4E-9175-9E1E2740594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F01D-54B9-45B7-8EDD-BE58DEE3A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7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6B42-B65E-9F4B-8974-8203BA21D48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A0E88-2A56-43BB-9311-C95158367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67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8724-7BCF-3B47-9812-D0E3D1E343D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AE69-3076-4B39-866B-3FD3C1A40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676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06C8-9F72-6E48-930F-5A820FC9671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1677-BEFF-422E-8B97-69760C796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33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E985-033F-9B48-9739-CCB6A9204B5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84A1-08E7-4DA0-8FCA-B9FD8ADE2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1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A78D-DCB4-8047-8050-30AA30D6D8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ACC7-F352-4D64-A02A-C101A5F4FB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23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EDB4-CA2A-D640-A05F-316598D8EEE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5E7F-68C3-4314-88CC-654771EED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05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6AB1-2085-5948-8928-5402847F863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1F4D-CA4E-4A69-AC03-04048CBA8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5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AEA25-9EBC-D244-B254-746CD3167A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434A-4E93-4F23-8B3C-683FC5E82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0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C8F17C1-D047-F04C-9E87-AD5E30C6123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FFDF-5577-DE46-B6ED-147FA524129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9F28-463A-4661-B890-53E48460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851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B61A-CE36-5C4C-B7BF-E471AC4509A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54FA-FA0F-468A-B3CB-2FCFD3A35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478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E36D-08A3-664D-8934-ED9DFD331DC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FFB6-0120-470C-BB50-E7B2D8A63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41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88C264-684A-DC4E-BF6C-0613EF65594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285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5C4CD-DC8F-E642-8492-625DDFC3EE8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373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C78CE8-B74A-D54A-987A-077EDC7CB9D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043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11787-DBF3-DC43-9149-C005577319B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704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9CEE1B-5496-0A4F-981B-716D6D51316A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62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D2CD0D-60C1-A845-B639-E24E759FDF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756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A63B3-4237-A747-8E0B-F5242259CF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74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4F55B14-FA35-7145-9482-6A1F9073A99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05A0A-81A3-B049-91AB-7E4B847892D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16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FA2D1-B5ED-964E-83DF-19226AC2A5B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896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B2912-035B-EC49-AD12-A459FA066AD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300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0363D-F1F0-8E43-977A-B91E6D18E00A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22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6FE680-DB22-2D4A-BE50-985B65DBDF5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E91BB1-07FC-426D-B28D-AF62429970C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434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93CE97-27C7-8C4F-BC2F-1CF86DCB35F5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C770E-C3B6-4423-9D88-7156467F6561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884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5A8AE3-7B4D-8E40-8C88-FD22409A24F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2AC4B8-770F-4CFE-852B-ED5BB8FAD1B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929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E46C3B-573E-BF48-8A61-5A6F0F74395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0972FF-D9E9-47C9-9EBF-BCE4DB09B2FE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267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49CD96-EC48-D644-9E06-742AE3DF279B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A21557-5070-48B6-8535-C04381783AC8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186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5ADF2E-6426-A04A-A90B-78C48C68D771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AC1540-C8E6-4015-82F1-21554AC59D13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2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A0EC24D-9B93-5244-BE1D-17C586E6FBA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8353E2-6A41-1C45-AD75-7634B63C79B3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9EA592-CD7D-46AB-8DD3-CEE0671029A2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32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68828B-D4B3-A146-AACA-BE454A157D15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BAB1B0-C139-420B-8425-641AE9C60F68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148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65023A-1042-8D46-8EC0-91BCD4D1FF8C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7E7478-87CE-4635-8311-0B5AE83916AE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851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8C4528-755D-B84B-B675-92E3647E7FEF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C58299-F7DE-4A24-80B6-1EC32CF7DB6B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030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094E50-2AAF-C14B-880C-2A62FA174B9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E68B94-118D-4F0B-97DC-8E0B1A381EE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628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DD91F-661D-D04B-BA60-2C4FF5D2DAE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69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7F82F-4E71-9C43-A298-1065D123F12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458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ED490-C4C5-0D45-8623-7699DBF8517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325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8EBD1-2427-D642-8B2D-7F6158413A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791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0B71E-50ED-8E46-9308-B67CDF58368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82019C-2585-2249-B706-FA4FC0D1705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1276D-A3E0-604F-9F45-976B5406E33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732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93C52-3431-B542-9B07-A2BE948B872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6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75564-6103-1E48-949F-4DA34A3213C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040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ACB1F-635A-5143-9E3A-480EF52C7A1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960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12E097-CA21-4F4F-828B-C48DFA61A85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23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7F9BC-50D8-8D4A-ADA5-3946BDF4E3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6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7499397-B3F6-344B-9FD0-395574F9D13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57DDFA6-F57A-F04B-8AB6-E86EE4033B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A640AC1-801C-AC40-93EE-CC27AFE4D72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D24A6B4-9D51-8E46-A42E-E3A4C7BC86B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70B5-BAC2-E743-BFAA-890D6F84577E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989F535-102E-B740-9459-D432B43D1B7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A211B4F-66FC-0D44-9D34-1AE6516977C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BD51216-D0A7-F546-BE03-57BB35FA710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BD887E3-8057-E246-932B-D626A4AEC5B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48BE878-F303-F249-98B7-00EBD6BA1600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49891-993B-4D33-B993-137EB48B892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D92007E-25A0-8F4E-85D0-A144D5C8167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40DA9D-C5BB-4C42-B22A-1A8FD6D18B2A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3737EA-7009-4E81-999B-EDE285887C7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D414CCC-4067-364C-B0C4-52BE46DC6A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67408ED-D371-4F73-8FFB-D7F48F1ED9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2162D16-D35C-BA40-944F-D5E7B22D07A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B27D6B-5523-448D-A070-920C01AFCC8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741BE16-5A3E-A943-B403-E256523B69F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CFDD-F684-9342-B309-AE6310B4FE26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17DF3A4-7153-8146-AEF7-815F6E0A7AF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65405EC-B1A1-8C4F-8B70-B8E95CAFC7A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12E691A-386B-4998-A2FA-C91D6DAECFB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F06378F-8A34-064F-924A-2BB79A82452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30CC90E-0932-4E33-996D-1E975E80B8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529FB11-C4E6-6248-B68E-47F17FF1554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877AAA-4F4C-42BD-B112-A1606A8023C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6F6EC67-8227-4B47-9F86-3E9AEA2E8EC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BE9D59-81E1-49DC-B0DF-BFE23630BDF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CCD0AF0F-D6D1-5940-BFA7-758C9616532D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0225231-1B04-4B28-977A-01563C4B0E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8C0FC157-5E15-484F-A5E5-2CC58F83BDF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298C7C04-D76A-1441-9FD7-EF6617E90E1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1F52E98-AC33-414F-AC4C-5DE08E7DFAE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5EA3333-0F4E-F740-83A1-BB407860FCD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1A5F88-2822-46AC-AB6D-CEB7905A53A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0E5550B-84EF-7F43-8C45-5FAEDEDB579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5B762708-BA4D-47B0-82A6-0FC41C3E0B1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25CD-8254-DC42-9C6C-16FAB319F932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473E55E-9CD4-E34C-AA5D-794EDFBA30F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016BBD-8E86-4A06-B96A-3EDB19E317A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78BE1EDE-B415-0844-B939-197E90A4D637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31170D-85B5-47E1-820C-18DD5758B64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03DF6915-BD71-0F4B-BC41-DD76281D6A9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202562E-3016-4BCD-B5B0-9524E897947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B12D71A-151A-1C43-A8C8-3CAC4690C01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5FC7014-8518-4FB3-AC68-7AD46F8324F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AF409E9-CC77-BE4B-880A-53F4531EA25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5E7D173-9B33-4C30-B08D-562C9791FB0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BDB6357B-86CF-4545-BCDD-BB6CE6147810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7CF7331-3FB3-4CD1-AEB5-094A5FE4CB5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45C99E-C7EF-804F-AC02-45CF659346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4B2DDB-B4D1-4125-8159-6EDB94AE169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3612B9-B789-1747-9481-C322FA914D1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587091-55F3-0943-B654-2A82935B64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389572-BE80-4015-B60A-A72FC85D6D8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272C85-5D40-614A-B4F6-929070CDA2C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3EA36-E756-4169-B749-F2D60A8B0C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0EFA-6D46-B04A-9956-9648D11173DA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E5DFC5-4968-DC49-BF85-DF631CD9222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49096-2B83-44A4-B84B-C4BAB53BC10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1D2747-32D8-1345-9C34-92B48E10DF2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C9B566-B7D8-4BE7-840C-83778208EB1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607C5D-7045-E142-99E5-2B7BD6170CE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B7A1A3-3CB5-4873-9914-12B786270A8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CB8FE6-2528-3A41-B13C-A445256D4F6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18ADD-DE40-44F3-A998-E661606E32F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682D3A-E0D9-F64C-83F5-833CA0CD301E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550BD-6899-4552-B1A8-0A2A1826DF5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1D5A54-B90B-294D-A92D-9A09935D20F1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83C7D-514C-471D-B43C-43B42CF8B98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BD9C5A-F4AE-E84B-8EBE-1DA064EE11E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6E393-7836-4834-A61E-1ECDC2D3926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B251D4-B66F-204D-8CAE-C31FC1C1D865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5D16E1-4ED3-4227-804B-12509266F6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EB17BB-F204-664F-A527-260AF2716C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F9B3C7-9DC6-7E40-99B8-F91D3F24E53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6FF4FA-9223-420D-899B-6655516D0A5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7FA0-0939-3444-A9DC-9D318F794B12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A025FE-EEF0-084A-BAF4-023FBFA95E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00A54B-E472-486C-97EC-D4EA8BBF96D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0CEB7C-B18B-E246-923E-89842212713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5EE0C3-10C7-4BC6-81C3-9CC82F2C02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9598DF-2161-1B4A-9113-51372132455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CDAEF1-F8C3-425C-B07E-CDA97C92675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CB0A40-8DC9-8E49-91F2-24265AD966C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1BF95E-C8D3-48F8-A7F8-D99D52B374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3C8842-4047-1145-A828-BA0BB41FB0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8B2CE9-2E60-4970-8E9B-92539C1720A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6EA910-644A-924E-8C56-8767036A27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4B917C-EC37-4048-94F8-9AEC0B9682E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D69AE3-D103-A048-9884-ACE99B8F88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1EF539-55EA-479C-829B-CF7809C3187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FC8F39-DA36-8041-BB80-0C53B4D9A25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49001C-B9BF-46E4-A221-9142850081D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298C1C5-8190-BE48-A181-938AF67EC3B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0206AE-998E-415C-820A-65FCD19CE57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43F0596-53A3-6144-99C8-008F0A0053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F230AD-5C36-4AC7-95CA-A0F22E44FEA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A863-FD82-C547-A368-5959BA5B32EA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A7E18AF-E47E-494A-9A7D-5C98F3431B0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4E8C1E-304B-4A0A-99D7-77C600D5E7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594F-D979-9D42-8621-1EF3B1A2E87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BCF792-7106-43CC-B9D9-F4B724E890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B8C21CF-BD33-5843-B1BD-96275E9253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8D1447-A7E1-47A9-B3DA-3039733D0D7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1560B71-CFF5-EA47-9A58-7A60BF753D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106A9D-2C39-4406-AD6F-3772BF863D3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57E159D-7829-3D4C-A709-DBE9021BBC5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FCB859A-5E22-E343-95A2-D44A7DB6DE6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25C1D3-A8E6-4B33-8935-22A44191FC1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5650746-D2EE-E24E-932F-5CF47D765AE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4BF91C3-3F9E-4CD9-A76A-23BB06EC2E4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E3D57BD-7D5C-8E4E-8D1D-19DDA0D6D7C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33C711-EC1C-4919-BE1C-AF7AEDAEBD7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2AF7FE7-2612-1946-9D19-6438911A4A0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1DB7ED-876C-4277-9A5E-CD1FC318D53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D489FE-754F-D741-BA12-FCB173054E28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5E759-1B4B-4DAC-938D-A996E249077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817-2E4D-C14D-A9D1-8D927120CEC0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65A408-F5F2-E742-B1ED-0DB8664516B8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3F6F23-9A93-4B18-8FAC-D31BE0575D2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97A02C-55CB-3244-B0A8-62438905D7E1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11C051-F5C8-4AFF-B780-B789DC0871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44D558-939E-5E4E-BB83-3D681ACABF2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ACC239-5C2E-4C73-8078-C86FFB4404D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24F9AC-5BA1-7945-ADCB-CF46B495547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975F85-212E-4F20-9B5D-CE56DB3ED62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2CCB29-25BD-5842-8333-8118CB47E077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ACBC1E-00E0-48E7-9C24-75AD7D470AF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5044DA-2944-9244-A2C0-92CBF04A813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7A864D-66C7-3441-A05C-948D22B501EA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A2C3185-F2EE-43C4-B765-D39616043A5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D4DAE9-90CA-C246-AAF1-3A6F30EFE1B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347BFF-A65D-458A-B9FB-57181EDC7F5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B1F9BE-196B-EB49-9DD9-1C3E98C6981E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0B225B-5AB3-4A29-95A2-69D2F2DE26D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9EAB18-1FBD-654D-9B78-7D0059323EA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521116-D7D5-4DDB-8BD4-C6003B30C8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CCC-F04B-8043-87E2-8EE54C96B314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769C-C9DF-9D40-8A3F-C6C1508C47C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229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FCDB-233B-4643-87E8-723E057EA1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360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5BF4E-48B3-C640-80F6-FBAA475192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923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0D40-777E-384E-90F9-D6753215C46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04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1F1B-D6DC-E04E-9F45-61C55257E5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96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EBBE-4958-DA41-A702-85110029B14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799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C2AE-ACE2-7C41-B209-5FB103383B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729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CF71-CB1A-064D-A36D-7A8104D5299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1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0F64-74AD-5242-A9D4-39DEBB4445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567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B870-573F-614F-B923-292974981AD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8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5E50-493B-A744-A483-DB77DF51FADB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1DFA4-90FE-7D41-B5A5-7E81594DCBE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D680-7D93-491F-8F9A-E71F4C87CE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5B01F8F1-085D-514B-BF7E-E0E74F2EDD1E}" type="datetime1">
              <a:rPr lang="en-US" smtClean="0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0BEAF1B3-FB9A-44F8-BF37-16D02C4ED1FA}" type="slidenum">
              <a:rPr lang="en-US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5654B-51F9-C54A-8C23-EF8B1749440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652C19-5492-AD41-95BC-49FD53D5E283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5A251D-9B8F-4DF7-8E56-BDECBE1F32B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4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81CCA-84D6-1D4A-84FD-8A3F29F4FC6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9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BE15C01-A816-8842-AABC-9374B22C1AC5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BF153EA-7BA9-BE4F-B6EC-1E13E42011BA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948179E-8127-4BF2-8762-211A319AAEC1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DBC8FE8-E400-9740-9052-FA9E390D8DDB}" type="datetime1">
              <a:rPr lang="en-US" kern="1200" smtClean="0">
                <a:solidFill>
                  <a:srgbClr val="000000"/>
                </a:solidFill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2995C511-E46B-4ADA-A9E9-D6AF2C7EFDC4}" type="slidenum">
              <a:rPr lang="en-US" kern="1200">
                <a:solidFill>
                  <a:srgbClr val="000000"/>
                </a:solidFill>
                <a:ea typeface="+mn-ea"/>
                <a:cs typeface="Arial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63601C-E7E9-4D4D-8B0B-0B67459D68DF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403E6-EFB1-4095-AC3C-2CFB971FD47E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52EA9-1F09-3147-AAA6-C1C4C6A0C160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B63662-279A-4AB5-B0A2-B050C86155D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98AF1A-9B1F-6546-A12D-B22187294A26}" type="datetime1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1C627014-78CE-43FE-A562-A608B28C272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CE6C259-D02A-0F44-88BE-390B6375E41C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11327A3-A89A-4937-BC7E-D5F66E69E169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817355-A59B-6E47-9312-03C88104AF10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washington.edu/education/courses/455/03wi/readings/Ncut.pdf" TargetMode="External"/><Relationship Id="rId3" Type="http://schemas.openxmlformats.org/officeDocument/2006/relationships/slideLayout" Target="../slideLayouts/slideLayout85.xml"/><Relationship Id="rId7" Type="http://schemas.openxmlformats.org/officeDocument/2006/relationships/image" Target="../media/image20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4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1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.uniroma1.it/~iocchi/slides/icra2001/java/hough.html" TargetMode="Externa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4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6.xml"/><Relationship Id="rId7" Type="http://schemas.openxmlformats.org/officeDocument/2006/relationships/image" Target="../media/image60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32.xml"/><Relationship Id="rId11" Type="http://schemas.openxmlformats.org/officeDocument/2006/relationships/image" Target="../media/image62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59.wmf"/><Relationship Id="rId4" Type="http://schemas.openxmlformats.org/officeDocument/2006/relationships/tags" Target="../tags/tag7.xml"/><Relationship Id="rId9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png"/><Relationship Id="rId5" Type="http://schemas.openxmlformats.org/officeDocument/2006/relationships/image" Target="../media/image63.wmf"/><Relationship Id="rId10" Type="http://schemas.openxmlformats.org/officeDocument/2006/relationships/image" Target="../media/image65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6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schulze.net/java/hough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gif"/><Relationship Id="rId4" Type="http://schemas.openxmlformats.org/officeDocument/2006/relationships/image" Target="../media/image7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9.wmf"/><Relationship Id="rId4" Type="http://schemas.openxmlformats.org/officeDocument/2006/relationships/hyperlink" Target="http://www.pascal-network.org/challenges/VOC/pubs/leibe04.pd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pascal-network.org/challenges/VOC/pubs/leibe04.pdf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Fitting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: 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>Voting and the Hough Transform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April 23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rd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2015</a:t>
            </a: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4106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affinities_multsig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22511" r="8960" b="30736"/>
          <a:stretch>
            <a:fillRect/>
          </a:stretch>
        </p:blipFill>
        <p:spPr bwMode="auto">
          <a:xfrm>
            <a:off x="-76200" y="2743200"/>
            <a:ext cx="91408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affinities_multsigm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t="32558" r="22025" b="39069"/>
          <a:stretch>
            <a:fillRect/>
          </a:stretch>
        </p:blipFill>
        <p:spPr bwMode="auto">
          <a:xfrm>
            <a:off x="0" y="4800600"/>
            <a:ext cx="91408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444625" y="46482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95400" y="6629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6872" name="Picture 13" descr="distance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4154487" y="129540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3468687" y="1524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D=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2400" y="9412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800" dirty="0" smtClean="0"/>
              <a:t>Scale parameter </a:t>
            </a:r>
            <a:r>
              <a:rPr lang="el-GR" sz="3800" dirty="0" smtClean="0"/>
              <a:t>σ</a:t>
            </a:r>
            <a:r>
              <a:rPr lang="en-US" sz="3800" dirty="0" smtClean="0"/>
              <a:t> affects affinity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4939" y="1331893"/>
            <a:ext cx="2252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Distance matrix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23622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152400" y="4800600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1353" y="2754406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3950"/>
            <a:ext cx="8229600" cy="4311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Affinity matrix with increasing </a:t>
            </a:r>
            <a:r>
              <a:rPr lang="el-GR" sz="2800" dirty="0" smtClean="0"/>
              <a:t>σ</a:t>
            </a:r>
            <a:r>
              <a:rPr lang="en-US" sz="2800" dirty="0" smtClean="0"/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410200" y="6609862"/>
            <a:ext cx="2133600" cy="476250"/>
          </a:xfrm>
        </p:spPr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368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Visualizing a shuffled affinity matrix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If we permute the order of the vertices as they are referred to in the affinity matrix, we see different patterns:</a:t>
            </a:r>
          </a:p>
        </p:txBody>
      </p:sp>
      <p:pic>
        <p:nvPicPr>
          <p:cNvPr id="37892" name="Picture 4" descr="matri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6" t="43098" r="44165" b="39394"/>
          <a:stretch>
            <a:fillRect/>
          </a:stretch>
        </p:blipFill>
        <p:spPr bwMode="auto">
          <a:xfrm>
            <a:off x="381000" y="2971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matrix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t="45221" r="43546" b="40802"/>
          <a:stretch>
            <a:fillRect/>
          </a:stretch>
        </p:blipFill>
        <p:spPr bwMode="auto">
          <a:xfrm>
            <a:off x="6324600" y="3138488"/>
            <a:ext cx="25146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matrix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0" t="43707" r="44539" b="39122"/>
          <a:stretch>
            <a:fillRect/>
          </a:stretch>
        </p:blipFill>
        <p:spPr bwMode="auto">
          <a:xfrm>
            <a:off x="3352800" y="3124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52400" y="94129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Putting these two aspects together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494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0086" r="27083" b="12926"/>
          <a:stretch>
            <a:fillRect/>
          </a:stretch>
        </p:blipFill>
        <p:spPr bwMode="auto">
          <a:xfrm>
            <a:off x="1143000" y="1371600"/>
            <a:ext cx="6629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600200" y="3746500"/>
            <a:ext cx="594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</a:rPr>
              <a:t>σ=.1 </a:t>
            </a:r>
            <a:r>
              <a:rPr lang="en-US" smtClean="0">
                <a:solidFill>
                  <a:srgbClr val="000000"/>
                </a:solidFill>
              </a:rPr>
              <a:t>                              </a:t>
            </a:r>
            <a:r>
              <a:rPr lang="el-GR" smtClean="0">
                <a:solidFill>
                  <a:srgbClr val="000000"/>
                </a:solidFill>
              </a:rPr>
              <a:t>σ=.2 </a:t>
            </a:r>
            <a:r>
              <a:rPr lang="en-US" smtClean="0">
                <a:solidFill>
                  <a:srgbClr val="000000"/>
                </a:solidFill>
              </a:rPr>
              <a:t>                           </a:t>
            </a:r>
            <a:r>
              <a:rPr lang="el-GR" smtClean="0">
                <a:solidFill>
                  <a:srgbClr val="000000"/>
                </a:solidFill>
              </a:rPr>
              <a:t>σ=1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Data 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52400" y="4687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Affinity matrices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</a:rPr>
              <a:t>Points x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…x</a:t>
            </a:r>
            <a:r>
              <a:rPr lang="en-US" baseline="-25000" dirty="0" smtClean="0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514600" y="160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2819400" y="12192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400800" y="3124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8000"/>
                </a:solidFill>
              </a:rPr>
              <a:t>Points x</a:t>
            </a:r>
            <a:r>
              <a:rPr lang="en-US" baseline="-25000" smtClean="0">
                <a:solidFill>
                  <a:srgbClr val="008000"/>
                </a:solidFill>
              </a:rPr>
              <a:t>31</a:t>
            </a:r>
            <a:r>
              <a:rPr lang="en-US" smtClean="0">
                <a:solidFill>
                  <a:srgbClr val="008000"/>
                </a:solidFill>
              </a:rPr>
              <a:t>…x</a:t>
            </a:r>
            <a:r>
              <a:rPr lang="en-US" baseline="-2500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4724400" y="26670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5867400" y="3352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486400" y="39624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7086600" y="55626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:mv="urn:schemas-microsoft-com:mac:vml"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4777C-1113-448D-953D-EAF8A9B792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Goal: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38600"/>
            <a:ext cx="91440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80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Cuts in a graph: Min cut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357562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Link Cut</a:t>
            </a:r>
          </a:p>
          <a:p>
            <a:pPr lvl="1" eaLnBrk="1" hangingPunct="1"/>
            <a:r>
              <a:rPr lang="en-US" dirty="0" smtClean="0"/>
              <a:t>set of links whose removal makes a graph disconnected</a:t>
            </a:r>
          </a:p>
          <a:p>
            <a:pPr lvl="1" eaLnBrk="1" hangingPunct="1"/>
            <a:r>
              <a:rPr lang="en-US" dirty="0" smtClean="0"/>
              <a:t>cost of a cut: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1020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1450975" y="15240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914400" y="20955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1557338" y="2209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1985963" y="18669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2951163" y="17526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3487738" y="22098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1236663" y="23241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1343025" y="12954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3703638" y="17526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1236663" y="18669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3273425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3" name="Oval 16"/>
          <p:cNvSpPr>
            <a:spLocks noChangeArrowheads="1"/>
          </p:cNvSpPr>
          <p:nvPr/>
        </p:nvSpPr>
        <p:spPr bwMode="auto">
          <a:xfrm>
            <a:off x="2844800" y="22098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4" name="Oval 17"/>
          <p:cNvSpPr>
            <a:spLocks noChangeArrowheads="1"/>
          </p:cNvSpPr>
          <p:nvPr/>
        </p:nvSpPr>
        <p:spPr bwMode="auto">
          <a:xfrm>
            <a:off x="3595688" y="25527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115" name="AutoShape 18"/>
          <p:cNvCxnSpPr>
            <a:cxnSpLocks noChangeShapeType="1"/>
            <a:stCxn id="4101" idx="5"/>
            <a:endCxn id="4111" idx="1"/>
          </p:cNvCxnSpPr>
          <p:nvPr/>
        </p:nvCxnSpPr>
        <p:spPr bwMode="auto">
          <a:xfrm>
            <a:off x="1112838" y="17351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6" name="AutoShape 19"/>
          <p:cNvCxnSpPr>
            <a:cxnSpLocks noChangeShapeType="1"/>
            <a:stCxn id="4103" idx="6"/>
            <a:endCxn id="4111" idx="3"/>
          </p:cNvCxnSpPr>
          <p:nvPr/>
        </p:nvCxnSpPr>
        <p:spPr bwMode="auto">
          <a:xfrm flipV="1">
            <a:off x="1020763" y="19637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7" name="AutoShape 20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1006475" y="21923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8" name="AutoShape 21"/>
          <p:cNvCxnSpPr>
            <a:cxnSpLocks noChangeShapeType="1"/>
            <a:stCxn id="4101" idx="3"/>
            <a:endCxn id="4103" idx="0"/>
          </p:cNvCxnSpPr>
          <p:nvPr/>
        </p:nvCxnSpPr>
        <p:spPr bwMode="auto">
          <a:xfrm flipH="1">
            <a:off x="968375" y="17351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9" name="AutoShape 22"/>
          <p:cNvCxnSpPr>
            <a:cxnSpLocks noChangeShapeType="1"/>
            <a:stCxn id="4111" idx="4"/>
            <a:endCxn id="4108" idx="0"/>
          </p:cNvCxnSpPr>
          <p:nvPr/>
        </p:nvCxnSpPr>
        <p:spPr bwMode="auto">
          <a:xfrm>
            <a:off x="1290638" y="19812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0" name="AutoShape 23"/>
          <p:cNvCxnSpPr>
            <a:cxnSpLocks noChangeShapeType="1"/>
            <a:stCxn id="4111" idx="7"/>
            <a:endCxn id="4102" idx="4"/>
          </p:cNvCxnSpPr>
          <p:nvPr/>
        </p:nvCxnSpPr>
        <p:spPr bwMode="auto">
          <a:xfrm flipV="1">
            <a:off x="1327150" y="16383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1" name="AutoShape 24"/>
          <p:cNvCxnSpPr>
            <a:cxnSpLocks noChangeShapeType="1"/>
            <a:stCxn id="4111" idx="5"/>
            <a:endCxn id="4104" idx="1"/>
          </p:cNvCxnSpPr>
          <p:nvPr/>
        </p:nvCxnSpPr>
        <p:spPr bwMode="auto">
          <a:xfrm>
            <a:off x="1327150" y="19637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2" name="AutoShape 25"/>
          <p:cNvCxnSpPr>
            <a:cxnSpLocks noChangeShapeType="1"/>
            <a:stCxn id="4108" idx="6"/>
            <a:endCxn id="4104" idx="3"/>
          </p:cNvCxnSpPr>
          <p:nvPr/>
        </p:nvCxnSpPr>
        <p:spPr bwMode="auto">
          <a:xfrm flipV="1">
            <a:off x="1343025" y="23066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3" name="AutoShape 26"/>
          <p:cNvCxnSpPr>
            <a:cxnSpLocks noChangeShapeType="1"/>
            <a:stCxn id="4101" idx="7"/>
            <a:endCxn id="4109" idx="3"/>
          </p:cNvCxnSpPr>
          <p:nvPr/>
        </p:nvCxnSpPr>
        <p:spPr bwMode="auto">
          <a:xfrm flipV="1">
            <a:off x="1112838" y="13922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4" name="AutoShape 27"/>
          <p:cNvCxnSpPr>
            <a:cxnSpLocks noChangeShapeType="1"/>
            <a:stCxn id="4109" idx="5"/>
            <a:endCxn id="4102" idx="0"/>
          </p:cNvCxnSpPr>
          <p:nvPr/>
        </p:nvCxnSpPr>
        <p:spPr bwMode="auto">
          <a:xfrm>
            <a:off x="1435100" y="13922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5" name="AutoShape 28"/>
          <p:cNvCxnSpPr>
            <a:cxnSpLocks noChangeShapeType="1"/>
            <a:stCxn id="4104" idx="7"/>
            <a:endCxn id="4105" idx="3"/>
          </p:cNvCxnSpPr>
          <p:nvPr/>
        </p:nvCxnSpPr>
        <p:spPr bwMode="auto">
          <a:xfrm flipV="1">
            <a:off x="1649413" y="19637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6" name="AutoShape 29"/>
          <p:cNvCxnSpPr>
            <a:cxnSpLocks noChangeShapeType="1"/>
            <a:stCxn id="4109" idx="6"/>
            <a:endCxn id="4105" idx="1"/>
          </p:cNvCxnSpPr>
          <p:nvPr/>
        </p:nvCxnSpPr>
        <p:spPr bwMode="auto">
          <a:xfrm>
            <a:off x="1450975" y="13525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7" name="AutoShape 30"/>
          <p:cNvCxnSpPr>
            <a:cxnSpLocks noChangeShapeType="1"/>
            <a:stCxn id="4111" idx="6"/>
            <a:endCxn id="4105" idx="2"/>
          </p:cNvCxnSpPr>
          <p:nvPr/>
        </p:nvCxnSpPr>
        <p:spPr bwMode="auto">
          <a:xfrm>
            <a:off x="1343025" y="19240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8" name="AutoShape 31"/>
          <p:cNvCxnSpPr>
            <a:cxnSpLocks noChangeShapeType="1"/>
            <a:stCxn id="4106" idx="4"/>
            <a:endCxn id="4113" idx="0"/>
          </p:cNvCxnSpPr>
          <p:nvPr/>
        </p:nvCxnSpPr>
        <p:spPr bwMode="auto">
          <a:xfrm flipH="1">
            <a:off x="2898775" y="18669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9" name="AutoShape 32"/>
          <p:cNvCxnSpPr>
            <a:cxnSpLocks noChangeShapeType="1"/>
            <a:stCxn id="4106" idx="7"/>
            <a:endCxn id="4112" idx="3"/>
          </p:cNvCxnSpPr>
          <p:nvPr/>
        </p:nvCxnSpPr>
        <p:spPr bwMode="auto">
          <a:xfrm flipV="1">
            <a:off x="3043238" y="16208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0" name="AutoShape 33"/>
          <p:cNvCxnSpPr>
            <a:cxnSpLocks noChangeShapeType="1"/>
            <a:stCxn id="4112" idx="4"/>
            <a:endCxn id="4107" idx="1"/>
          </p:cNvCxnSpPr>
          <p:nvPr/>
        </p:nvCxnSpPr>
        <p:spPr bwMode="auto">
          <a:xfrm>
            <a:off x="3327400" y="16383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1" name="AutoShape 34"/>
          <p:cNvCxnSpPr>
            <a:cxnSpLocks noChangeShapeType="1"/>
            <a:stCxn id="4113" idx="6"/>
            <a:endCxn id="4107" idx="2"/>
          </p:cNvCxnSpPr>
          <p:nvPr/>
        </p:nvCxnSpPr>
        <p:spPr bwMode="auto">
          <a:xfrm>
            <a:off x="2951163" y="22669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2" name="AutoShape 35"/>
          <p:cNvCxnSpPr>
            <a:cxnSpLocks noChangeShapeType="1"/>
            <a:stCxn id="4112" idx="5"/>
            <a:endCxn id="4110" idx="2"/>
          </p:cNvCxnSpPr>
          <p:nvPr/>
        </p:nvCxnSpPr>
        <p:spPr bwMode="auto">
          <a:xfrm>
            <a:off x="3365500" y="16208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3" name="AutoShape 36"/>
          <p:cNvCxnSpPr>
            <a:cxnSpLocks noChangeShapeType="1"/>
            <a:stCxn id="4106" idx="5"/>
            <a:endCxn id="4107" idx="1"/>
          </p:cNvCxnSpPr>
          <p:nvPr/>
        </p:nvCxnSpPr>
        <p:spPr bwMode="auto">
          <a:xfrm>
            <a:off x="3043238" y="18494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4" name="AutoShape 37"/>
          <p:cNvCxnSpPr>
            <a:cxnSpLocks noChangeShapeType="1"/>
            <a:stCxn id="4110" idx="3"/>
            <a:endCxn id="4113" idx="7"/>
          </p:cNvCxnSpPr>
          <p:nvPr/>
        </p:nvCxnSpPr>
        <p:spPr bwMode="auto">
          <a:xfrm flipH="1">
            <a:off x="2936875" y="18494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5" name="AutoShape 38"/>
          <p:cNvCxnSpPr>
            <a:cxnSpLocks noChangeShapeType="1"/>
            <a:stCxn id="4110" idx="4"/>
            <a:endCxn id="4114" idx="0"/>
          </p:cNvCxnSpPr>
          <p:nvPr/>
        </p:nvCxnSpPr>
        <p:spPr bwMode="auto">
          <a:xfrm flipH="1">
            <a:off x="3649663" y="18669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6" name="AutoShape 39"/>
          <p:cNvCxnSpPr>
            <a:cxnSpLocks noChangeShapeType="1"/>
            <a:stCxn id="4113" idx="5"/>
            <a:endCxn id="4114" idx="2"/>
          </p:cNvCxnSpPr>
          <p:nvPr/>
        </p:nvCxnSpPr>
        <p:spPr bwMode="auto">
          <a:xfrm>
            <a:off x="2936875" y="23066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7" name="AutoShape 40"/>
          <p:cNvCxnSpPr>
            <a:cxnSpLocks noChangeShapeType="1"/>
            <a:stCxn id="4105" idx="6"/>
            <a:endCxn id="4106" idx="2"/>
          </p:cNvCxnSpPr>
          <p:nvPr/>
        </p:nvCxnSpPr>
        <p:spPr bwMode="auto">
          <a:xfrm flipV="1">
            <a:off x="2093913" y="18097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8" name="AutoShape 41"/>
          <p:cNvCxnSpPr>
            <a:cxnSpLocks noChangeShapeType="1"/>
            <a:stCxn id="4104" idx="5"/>
            <a:endCxn id="4114" idx="3"/>
          </p:cNvCxnSpPr>
          <p:nvPr/>
        </p:nvCxnSpPr>
        <p:spPr bwMode="auto">
          <a:xfrm>
            <a:off x="1649413" y="23066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9" name="AutoShape 42"/>
          <p:cNvCxnSpPr>
            <a:cxnSpLocks noChangeShapeType="1"/>
            <a:stCxn id="4109" idx="7"/>
            <a:endCxn id="4106" idx="1"/>
          </p:cNvCxnSpPr>
          <p:nvPr/>
        </p:nvCxnSpPr>
        <p:spPr bwMode="auto">
          <a:xfrm>
            <a:off x="1435100" y="13128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40" name="AutoShape 43"/>
          <p:cNvCxnSpPr>
            <a:cxnSpLocks noChangeShapeType="1"/>
            <a:stCxn id="4105" idx="5"/>
            <a:endCxn id="4113" idx="2"/>
          </p:cNvCxnSpPr>
          <p:nvPr/>
        </p:nvCxnSpPr>
        <p:spPr bwMode="auto">
          <a:xfrm>
            <a:off x="2078038" y="19637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838200" y="2286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4142" name="Text Box 45"/>
          <p:cNvSpPr txBox="1">
            <a:spLocks noChangeArrowheads="1"/>
          </p:cNvSpPr>
          <p:nvPr/>
        </p:nvSpPr>
        <p:spPr bwMode="auto">
          <a:xfrm>
            <a:off x="373380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665163" y="5181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Find </a:t>
            </a:r>
            <a:r>
              <a:rPr lang="en-US" sz="2400" b="1" dirty="0">
                <a:solidFill>
                  <a:srgbClr val="000000"/>
                </a:solidFill>
              </a:rPr>
              <a:t>minimum </a:t>
            </a:r>
            <a:r>
              <a:rPr lang="en-US" sz="2400" b="1" dirty="0" smtClean="0">
                <a:solidFill>
                  <a:srgbClr val="000000"/>
                </a:solidFill>
              </a:rPr>
              <a:t>cut </a:t>
            </a:r>
            <a:endParaRPr lang="en-US" sz="2400" b="1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gives you a segmentation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fast algorithms </a:t>
            </a:r>
            <a:r>
              <a:rPr lang="en-US" sz="2000" dirty="0" smtClean="0">
                <a:solidFill>
                  <a:srgbClr val="000000"/>
                </a:solidFill>
              </a:rPr>
              <a:t>exist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145" name="Text Box 50"/>
          <p:cNvSpPr txBox="1">
            <a:spLocks noChangeArrowheads="1"/>
          </p:cNvSpPr>
          <p:nvPr/>
        </p:nvSpPr>
        <p:spPr bwMode="auto">
          <a:xfrm>
            <a:off x="7426325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graphicFrame>
        <p:nvGraphicFramePr>
          <p:cNvPr id="4098" name="Object 49"/>
          <p:cNvGraphicFramePr>
            <a:graphicFrameLocks noChangeAspect="1"/>
          </p:cNvGraphicFramePr>
          <p:nvPr/>
        </p:nvGraphicFramePr>
        <p:xfrm>
          <a:off x="3184525" y="4268787"/>
          <a:ext cx="29257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0" name="Equation" r:id="rId4" imgW="1294838" imgH="355446" progId="Equation.3">
                  <p:embed/>
                </p:oleObj>
              </mc:Choice>
              <mc:Fallback>
                <p:oleObj name="Equation" r:id="rId4" imgW="1294838" imgH="355446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4268787"/>
                        <a:ext cx="292576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/>
          <a:srcRect l="40167" t="36240" r="16667" b="17813"/>
          <a:stretch>
            <a:fillRect/>
          </a:stretch>
        </p:blipFill>
        <p:spPr bwMode="auto">
          <a:xfrm>
            <a:off x="4953000" y="1002268"/>
            <a:ext cx="2971800" cy="19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5334000" y="29072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Weakness of Min cut</a:t>
            </a:r>
            <a:endParaRPr lang="en-US" b="1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71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Cuts in a graph: Normalized cut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119688" y="2481262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5138" name="AutoShape 18"/>
          <p:cNvCxnSpPr>
            <a:cxnSpLocks noChangeShapeType="1"/>
            <a:stCxn id="5124" idx="5"/>
            <a:endCxn id="5134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39" name="AutoShape 19"/>
          <p:cNvCxnSpPr>
            <a:cxnSpLocks noChangeShapeType="1"/>
            <a:stCxn id="5126" idx="6"/>
            <a:endCxn id="5134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0" name="AutoShape 20"/>
          <p:cNvCxnSpPr>
            <a:cxnSpLocks noChangeShapeType="1"/>
            <a:stCxn id="5126" idx="5"/>
            <a:endCxn id="5131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1" name="AutoShape 21"/>
          <p:cNvCxnSpPr>
            <a:cxnSpLocks noChangeShapeType="1"/>
            <a:stCxn id="5124" idx="3"/>
            <a:endCxn id="5126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2" name="AutoShape 22"/>
          <p:cNvCxnSpPr>
            <a:cxnSpLocks noChangeShapeType="1"/>
            <a:stCxn id="5134" idx="4"/>
            <a:endCxn id="5131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3" name="AutoShape 23"/>
          <p:cNvCxnSpPr>
            <a:cxnSpLocks noChangeShapeType="1"/>
            <a:stCxn id="5134" idx="7"/>
            <a:endCxn id="5125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4" name="AutoShape 24"/>
          <p:cNvCxnSpPr>
            <a:cxnSpLocks noChangeShapeType="1"/>
            <a:stCxn id="5134" idx="5"/>
            <a:endCxn id="5127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5" name="AutoShape 25"/>
          <p:cNvCxnSpPr>
            <a:cxnSpLocks noChangeShapeType="1"/>
            <a:stCxn id="5131" idx="6"/>
            <a:endCxn id="5127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6" name="AutoShape 26"/>
          <p:cNvCxnSpPr>
            <a:cxnSpLocks noChangeShapeType="1"/>
            <a:stCxn id="5124" idx="7"/>
            <a:endCxn id="5132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7" name="AutoShape 27"/>
          <p:cNvCxnSpPr>
            <a:cxnSpLocks noChangeShapeType="1"/>
            <a:stCxn id="5132" idx="5"/>
            <a:endCxn id="5125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8" name="AutoShape 28"/>
          <p:cNvCxnSpPr>
            <a:cxnSpLocks noChangeShapeType="1"/>
            <a:stCxn id="5127" idx="7"/>
            <a:endCxn id="5128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9" name="AutoShape 29"/>
          <p:cNvCxnSpPr>
            <a:cxnSpLocks noChangeShapeType="1"/>
            <a:stCxn id="5132" idx="6"/>
            <a:endCxn id="5128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0" name="AutoShape 30"/>
          <p:cNvCxnSpPr>
            <a:cxnSpLocks noChangeShapeType="1"/>
            <a:stCxn id="5134" idx="6"/>
            <a:endCxn id="5128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1" name="AutoShape 31"/>
          <p:cNvCxnSpPr>
            <a:cxnSpLocks noChangeShapeType="1"/>
            <a:stCxn id="5129" idx="4"/>
            <a:endCxn id="5136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2" name="AutoShape 32"/>
          <p:cNvCxnSpPr>
            <a:cxnSpLocks noChangeShapeType="1"/>
            <a:stCxn id="5129" idx="7"/>
            <a:endCxn id="5135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3" name="AutoShape 33"/>
          <p:cNvCxnSpPr>
            <a:cxnSpLocks noChangeShapeType="1"/>
            <a:stCxn id="5135" idx="4"/>
            <a:endCxn id="5130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4" name="AutoShape 34"/>
          <p:cNvCxnSpPr>
            <a:cxnSpLocks noChangeShapeType="1"/>
            <a:stCxn id="5136" idx="6"/>
            <a:endCxn id="5130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5" name="AutoShape 35"/>
          <p:cNvCxnSpPr>
            <a:cxnSpLocks noChangeShapeType="1"/>
            <a:stCxn id="5135" idx="5"/>
            <a:endCxn id="5133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6" name="AutoShape 36"/>
          <p:cNvCxnSpPr>
            <a:cxnSpLocks noChangeShapeType="1"/>
            <a:stCxn id="5129" idx="5"/>
            <a:endCxn id="5130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7" name="AutoShape 37"/>
          <p:cNvCxnSpPr>
            <a:cxnSpLocks noChangeShapeType="1"/>
            <a:stCxn id="5133" idx="3"/>
            <a:endCxn id="5136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8" name="AutoShape 38"/>
          <p:cNvCxnSpPr>
            <a:cxnSpLocks noChangeShapeType="1"/>
            <a:stCxn id="5133" idx="4"/>
            <a:endCxn id="5137" idx="0"/>
          </p:cNvCxnSpPr>
          <p:nvPr/>
        </p:nvCxnSpPr>
        <p:spPr bwMode="auto">
          <a:xfrm rot="5400000">
            <a:off x="4958160" y="1853803"/>
            <a:ext cx="842962" cy="411956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9" name="AutoShape 39"/>
          <p:cNvCxnSpPr>
            <a:cxnSpLocks noChangeShapeType="1"/>
            <a:stCxn id="5136" idx="5"/>
            <a:endCxn id="5137" idx="2"/>
          </p:cNvCxnSpPr>
          <p:nvPr/>
        </p:nvCxnSpPr>
        <p:spPr bwMode="auto">
          <a:xfrm rot="16200000" flipH="1">
            <a:off x="4712212" y="2130935"/>
            <a:ext cx="459651" cy="35530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60" name="AutoShape 40"/>
          <p:cNvCxnSpPr>
            <a:cxnSpLocks noChangeShapeType="1"/>
            <a:stCxn id="5128" idx="6"/>
            <a:endCxn id="5129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1" name="AutoShape 41"/>
          <p:cNvCxnSpPr>
            <a:cxnSpLocks noChangeShapeType="1"/>
            <a:stCxn id="5127" idx="5"/>
            <a:endCxn id="5137" idx="3"/>
          </p:cNvCxnSpPr>
          <p:nvPr/>
        </p:nvCxnSpPr>
        <p:spPr bwMode="auto">
          <a:xfrm rot="16200000" flipH="1">
            <a:off x="4056857" y="1500183"/>
            <a:ext cx="500062" cy="1657218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2" name="AutoShape 42"/>
          <p:cNvCxnSpPr>
            <a:cxnSpLocks noChangeShapeType="1"/>
            <a:stCxn id="5132" idx="7"/>
            <a:endCxn id="5129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3" name="AutoShape 43"/>
          <p:cNvCxnSpPr>
            <a:cxnSpLocks noChangeShapeType="1"/>
            <a:stCxn id="5128" idx="5"/>
            <a:endCxn id="5136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621613" name="Rectangle 47"/>
          <p:cNvSpPr>
            <a:spLocks noChangeArrowheads="1"/>
          </p:cNvSpPr>
          <p:nvPr/>
        </p:nvSpPr>
        <p:spPr bwMode="auto">
          <a:xfrm>
            <a:off x="381000" y="2928937"/>
            <a:ext cx="795465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Fix </a:t>
            </a:r>
            <a:r>
              <a:rPr lang="en-US" sz="2000" dirty="0">
                <a:solidFill>
                  <a:srgbClr val="000000"/>
                </a:solidFill>
              </a:rPr>
              <a:t>bias of Min Cut by </a:t>
            </a:r>
            <a:r>
              <a:rPr lang="en-US" sz="2000" b="1" dirty="0">
                <a:solidFill>
                  <a:srgbClr val="000000"/>
                </a:solidFill>
              </a:rPr>
              <a:t>normalizing</a:t>
            </a:r>
            <a:r>
              <a:rPr lang="en-US" sz="2000" dirty="0">
                <a:solidFill>
                  <a:srgbClr val="000000"/>
                </a:solidFill>
              </a:rPr>
              <a:t> for size of segments: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assoc(A,V) </a:t>
            </a:r>
            <a:r>
              <a:rPr lang="en-US" sz="2000" dirty="0">
                <a:solidFill>
                  <a:srgbClr val="000000"/>
                </a:solidFill>
              </a:rPr>
              <a:t>= sum of weights of all edges that touch </a:t>
            </a:r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Ncut</a:t>
            </a:r>
            <a:r>
              <a:rPr lang="en-US" sz="2000" dirty="0" smtClean="0">
                <a:solidFill>
                  <a:srgbClr val="000000"/>
                </a:solidFill>
              </a:rPr>
              <a:t> value is small when we get two clusters with many edges with high weights, and few edges of low weight between them.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Approximate solution: </a:t>
            </a:r>
            <a:r>
              <a:rPr lang="en-US" sz="2000" dirty="0">
                <a:solidFill>
                  <a:srgbClr val="000000"/>
                </a:solidFill>
              </a:rPr>
              <a:t>generalized eigenvalue problem.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8001000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</a:t>
            </a:r>
            <a:r>
              <a:rPr lang="en-US" sz="1400" dirty="0">
                <a:solidFill>
                  <a:srgbClr val="000000"/>
                </a:solidFill>
              </a:rPr>
              <a:t>Seitz</a:t>
            </a:r>
          </a:p>
        </p:txBody>
      </p:sp>
      <p:graphicFrame>
        <p:nvGraphicFramePr>
          <p:cNvPr id="621616" name="Object 48"/>
          <p:cNvGraphicFramePr>
            <a:graphicFrameLocks noChangeAspect="1"/>
          </p:cNvGraphicFramePr>
          <p:nvPr/>
        </p:nvGraphicFramePr>
        <p:xfrm>
          <a:off x="3657600" y="3509962"/>
          <a:ext cx="3581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74" name="Equation" r:id="rId5" imgW="1651000" imgH="419100" progId="Equation.3">
                  <p:embed/>
                </p:oleObj>
              </mc:Choice>
              <mc:Fallback>
                <p:oleObj name="Equation" r:id="rId5" imgW="1651000" imgH="4191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09962"/>
                        <a:ext cx="35814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8" name="Picture 5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r="64290" b="11780"/>
          <a:stretch>
            <a:fillRect/>
          </a:stretch>
        </p:blipFill>
        <p:spPr bwMode="auto">
          <a:xfrm>
            <a:off x="1284287" y="3546475"/>
            <a:ext cx="217963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9" name="TextBox 54"/>
          <p:cNvSpPr txBox="1">
            <a:spLocks noChangeArrowheads="1"/>
          </p:cNvSpPr>
          <p:nvPr/>
        </p:nvSpPr>
        <p:spPr bwMode="auto">
          <a:xfrm>
            <a:off x="-1219199" y="6324600"/>
            <a:ext cx="8839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J. Shi and J. </a:t>
            </a:r>
            <a:r>
              <a:rPr lang="en-US" sz="1600" dirty="0" err="1">
                <a:solidFill>
                  <a:srgbClr val="000000"/>
                </a:solidFill>
              </a:rPr>
              <a:t>Malik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  <a:hlinkClick r:id="rId8"/>
              </a:rPr>
              <a:t>Normalized Cuts and Image Segmentation</a:t>
            </a:r>
            <a:r>
              <a:rPr lang="en-US" sz="1600" dirty="0">
                <a:solidFill>
                  <a:srgbClr val="000000"/>
                </a:solidFill>
              </a:rPr>
              <a:t>, CVPR, 1997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results: segments from </a:t>
            </a:r>
            <a:r>
              <a:rPr lang="en-US" dirty="0" err="1" smtClean="0"/>
              <a:t>Ncuts</a:t>
            </a:r>
            <a:endParaRPr lang="en-US" dirty="0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76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76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667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667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667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C770E-C3B6-4423-9D88-7156467F6561}" type="slidenum">
              <a:rPr lang="en-US" smtClean="0"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74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482600" y="1793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Normalized cuts: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14208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u="sng" dirty="0" smtClean="0"/>
              <a:t>Pros:</a:t>
            </a:r>
          </a:p>
          <a:p>
            <a:pPr eaLnBrk="1" hangingPunct="1"/>
            <a:r>
              <a:rPr lang="en-US" sz="2400" dirty="0" smtClean="0"/>
              <a:t>Generic framework, flexible to choice of function that computes weights (“affinities”) between nodes</a:t>
            </a:r>
          </a:p>
          <a:p>
            <a:pPr eaLnBrk="1" hangingPunct="1"/>
            <a:r>
              <a:rPr lang="en-US" sz="2400" dirty="0" smtClean="0"/>
              <a:t>Does not require model of the data distribution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u="sng" dirty="0" smtClean="0"/>
              <a:t>Cons:</a:t>
            </a:r>
          </a:p>
          <a:p>
            <a:pPr eaLnBrk="1" hangingPunct="1"/>
            <a:r>
              <a:rPr lang="en-US" sz="2400" dirty="0" smtClean="0"/>
              <a:t>Time complexity can be high</a:t>
            </a:r>
          </a:p>
          <a:p>
            <a:pPr lvl="1" eaLnBrk="1" hangingPunct="1"/>
            <a:r>
              <a:rPr lang="en-US" sz="2000" dirty="0" smtClean="0"/>
              <a:t>Dense, highly connected graphs </a:t>
            </a:r>
            <a:r>
              <a:rPr lang="en-US" sz="2000" dirty="0" smtClean="0">
                <a:sym typeface="Wingdings" pitchFamily="2" charset="2"/>
              </a:rPr>
              <a:t> many affinity computations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Solving eigenvalue problem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Preference for balanced partitions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Now: Fitting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Want to associate a model with multiple observed features</a:t>
            </a:r>
          </a:p>
        </p:txBody>
      </p:sp>
      <p:pic>
        <p:nvPicPr>
          <p:cNvPr id="5222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32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32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67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3" name="Picture 27"/>
          <p:cNvPicPr>
            <a:picLocks noChangeAspect="1" noChangeArrowheads="1"/>
          </p:cNvPicPr>
          <p:nvPr/>
        </p:nvPicPr>
        <p:blipFill>
          <a:blip r:embed="rId6" cstate="print"/>
          <a:srcRect t="43298"/>
          <a:stretch>
            <a:fillRect/>
          </a:stretch>
        </p:blipFill>
        <p:spPr bwMode="auto">
          <a:xfrm>
            <a:off x="5791200" y="1889918"/>
            <a:ext cx="22098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4" name="Picture 28"/>
          <p:cNvPicPr>
            <a:picLocks noChangeAspect="1" noChangeArrowheads="1"/>
          </p:cNvPicPr>
          <p:nvPr/>
        </p:nvPicPr>
        <p:blipFill>
          <a:blip r:embed="rId7" cstate="print"/>
          <a:srcRect l="20000" t="21381" r="50000" b="63628"/>
          <a:stretch>
            <a:fillRect/>
          </a:stretch>
        </p:blipFill>
        <p:spPr bwMode="auto">
          <a:xfrm>
            <a:off x="1600200" y="3886200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4572000" y="5486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[Fig from Marszalek &amp; Schmid, 2007]</a:t>
            </a:r>
          </a:p>
        </p:txBody>
      </p:sp>
      <p:sp>
        <p:nvSpPr>
          <p:cNvPr id="52235" name="Text Box 33"/>
          <p:cNvSpPr txBox="1">
            <a:spLocks noChangeArrowheads="1"/>
          </p:cNvSpPr>
          <p:nvPr/>
        </p:nvSpPr>
        <p:spPr bwMode="auto">
          <a:xfrm>
            <a:off x="4708525" y="82661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Text Box 35"/>
          <p:cNvSpPr txBox="1">
            <a:spLocks noChangeArrowheads="1"/>
          </p:cNvSpPr>
          <p:nvPr/>
        </p:nvSpPr>
        <p:spPr bwMode="auto">
          <a:xfrm>
            <a:off x="-382587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1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 example, the model could be a line, a circle, or an arbitrary shape</a:t>
            </a:r>
            <a:r>
              <a:rPr lang="en-US" sz="20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655022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5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Fitting: Main idea</a:t>
            </a:r>
            <a:endParaRPr lang="en-US" dirty="0"/>
          </a:p>
        </p:txBody>
      </p:sp>
      <p:sp>
        <p:nvSpPr>
          <p:cNvPr id="1642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Choose a parametric model </a:t>
            </a:r>
            <a:r>
              <a:rPr lang="en-US" dirty="0" smtClean="0"/>
              <a:t>that best represent </a:t>
            </a:r>
            <a:r>
              <a:rPr lang="en-US" dirty="0"/>
              <a:t>a set of features</a:t>
            </a:r>
          </a:p>
          <a:p>
            <a:pPr>
              <a:buFontTx/>
              <a:buChar char="•"/>
            </a:pPr>
            <a:r>
              <a:rPr lang="en-US" dirty="0" smtClean="0"/>
              <a:t>Membership criterion is not local</a:t>
            </a:r>
          </a:p>
          <a:p>
            <a:pPr lvl="1"/>
            <a:r>
              <a:rPr lang="en-US" dirty="0" smtClean="0"/>
              <a:t>Can’t tell whether a point belongs to a given model just by looking at that point</a:t>
            </a:r>
          </a:p>
          <a:p>
            <a:pPr>
              <a:buFontTx/>
              <a:buChar char="•"/>
            </a:pPr>
            <a:r>
              <a:rPr lang="en-US" dirty="0" smtClean="0"/>
              <a:t>Three </a:t>
            </a:r>
            <a:r>
              <a:rPr lang="en-US" dirty="0"/>
              <a:t>main questions:</a:t>
            </a:r>
          </a:p>
          <a:p>
            <a:pPr lvl="1"/>
            <a:r>
              <a:rPr lang="en-US" dirty="0"/>
              <a:t>What model represents this set of features best?</a:t>
            </a:r>
          </a:p>
          <a:p>
            <a:pPr lvl="1"/>
            <a:r>
              <a:rPr lang="en-US" dirty="0"/>
              <a:t>Which of several model instances gets which feature?</a:t>
            </a:r>
          </a:p>
          <a:p>
            <a:pPr lvl="1"/>
            <a:r>
              <a:rPr lang="en-US" dirty="0"/>
              <a:t>How many model instances are there?</a:t>
            </a:r>
          </a:p>
          <a:p>
            <a:pPr>
              <a:buFontTx/>
              <a:buChar char="•"/>
            </a:pPr>
            <a:r>
              <a:rPr lang="en-US" dirty="0"/>
              <a:t>Computational complexity is important</a:t>
            </a:r>
          </a:p>
          <a:p>
            <a:pPr lvl="1"/>
            <a:r>
              <a:rPr lang="en-US" dirty="0"/>
              <a:t>It is infeasible to examine every possible set of parameters and every possible combination of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0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Slide credit: </a:t>
            </a:r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56" y="69804"/>
            <a:ext cx="8229600" cy="1143000"/>
          </a:xfrm>
        </p:spPr>
        <p:txBody>
          <a:bodyPr/>
          <a:lstStyle/>
          <a:p>
            <a:r>
              <a:rPr lang="en-US" dirty="0" smtClean="0"/>
              <a:t>Last time: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570037"/>
            <a:ext cx="8229600" cy="4525963"/>
          </a:xfrm>
        </p:spPr>
        <p:txBody>
          <a:bodyPr/>
          <a:lstStyle/>
          <a:p>
            <a:r>
              <a:rPr lang="en-US" sz="2800" dirty="0" smtClean="0"/>
              <a:t>Bottom-up segmentation via clustering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find mid-level regions, tokens</a:t>
            </a:r>
            <a:endParaRPr lang="en-US" sz="2400" dirty="0" smtClean="0"/>
          </a:p>
          <a:p>
            <a:pPr lvl="1"/>
            <a:r>
              <a:rPr lang="en-US" sz="2400" dirty="0" smtClean="0"/>
              <a:t>General choices -- features, affinity functions, and clustering algorithms</a:t>
            </a:r>
          </a:p>
          <a:p>
            <a:pPr lvl="1"/>
            <a:r>
              <a:rPr lang="en-US" sz="2400" dirty="0" smtClean="0"/>
              <a:t>Example clustering algorithms</a:t>
            </a:r>
          </a:p>
          <a:p>
            <a:pPr lvl="2"/>
            <a:r>
              <a:rPr lang="en-US" sz="2000" dirty="0" smtClean="0"/>
              <a:t>Mean shift and mode finding: K-means, Mean shift</a:t>
            </a:r>
          </a:p>
          <a:p>
            <a:pPr lvl="2"/>
            <a:r>
              <a:rPr lang="en-US" sz="2000" dirty="0" smtClean="0"/>
              <a:t>Graph theoretic: Graph cut, normalized cuts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Grouping also useful for </a:t>
            </a:r>
            <a:r>
              <a:rPr lang="en-US" sz="2800" dirty="0" smtClean="0"/>
              <a:t>quantization</a:t>
            </a:r>
            <a:endParaRPr lang="en-US" sz="2800" dirty="0"/>
          </a:p>
          <a:p>
            <a:pPr lvl="1"/>
            <a:r>
              <a:rPr lang="en-US" sz="2400" dirty="0" err="1"/>
              <a:t>Texton</a:t>
            </a:r>
            <a:r>
              <a:rPr lang="en-US" sz="2400" dirty="0"/>
              <a:t> histograms for texture within local region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4108076"/>
            <a:ext cx="58674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84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01707"/>
            <a:ext cx="82296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Why fit lines?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Many objects characterized by presence of straight lines</a:t>
            </a:r>
            <a:endParaRPr lang="en-US" sz="2400" dirty="0"/>
          </a:p>
        </p:txBody>
      </p:sp>
      <p:pic>
        <p:nvPicPr>
          <p:cNvPr id="219138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55" y="2187558"/>
            <a:ext cx="2686050" cy="3581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592155" y="4321158"/>
            <a:ext cx="2362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25555" y="4016358"/>
            <a:ext cx="1752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1239855" y="3521058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1774049" y="3596464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54155" y="4778358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5948397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Wait, why aren’t we done just by running edge detection?</a:t>
            </a:r>
          </a:p>
        </p:txBody>
      </p:sp>
      <p:pic>
        <p:nvPicPr>
          <p:cNvPr id="219140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55" y="2720958"/>
            <a:ext cx="2246923" cy="17526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>
            <a:off x="3868755" y="3101958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021155" y="2797158"/>
            <a:ext cx="713232" cy="13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97355" y="3482958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9142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955" y="2416158"/>
            <a:ext cx="2682240" cy="2514600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 bwMode="auto">
          <a:xfrm rot="16200000" flipV="1">
            <a:off x="6460349" y="4169552"/>
            <a:ext cx="1143000" cy="227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468161" y="3482164"/>
            <a:ext cx="1600200" cy="839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916755" y="3711558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wer_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57" y="1274733"/>
            <a:ext cx="3708393" cy="493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435" y="1502688"/>
            <a:ext cx="43085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Extra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edge points (clutter), multiple models: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which points go with which line, if any?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Only some parts of each line detected, and some parts are </a:t>
            </a: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missing:</a:t>
            </a: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find a line that bridges missing evidence?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Noise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measured edge points, orientations: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detect true underlying parameters?</a:t>
            </a:r>
          </a:p>
          <a:p>
            <a:pPr marL="231775" indent="-231775" algn="l" rtl="0">
              <a:spcAft>
                <a:spcPts val="120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638" y="32539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Difficulty of line fitting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018371" y="179343"/>
            <a:ext cx="1851263" cy="1128681"/>
            <a:chOff x="96" y="1104"/>
            <a:chExt cx="5040" cy="3072"/>
          </a:xfrm>
        </p:grpSpPr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58707"/>
            <a:ext cx="8229600" cy="1143000"/>
          </a:xfrm>
        </p:spPr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74733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It’s not feasible to check all combinations of features by fitting a model to each possible subset.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 smtClean="0"/>
              <a:t>Voting</a:t>
            </a:r>
            <a:r>
              <a:rPr lang="en-US" sz="2400" dirty="0" smtClean="0"/>
              <a:t> is a general technique where we let each feature </a:t>
            </a:r>
            <a:r>
              <a:rPr lang="en-US" sz="2400" i="1" dirty="0" smtClean="0"/>
              <a:t>vote for all models that are compatible with it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Look for model parameters that receive a lot of votes.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Noise &amp; clutter features will cast votes too, </a:t>
            </a:r>
            <a:r>
              <a:rPr lang="en-US" sz="2400" i="1" dirty="0" smtClean="0"/>
              <a:t>but</a:t>
            </a:r>
            <a:r>
              <a:rPr lang="en-US" sz="2400" dirty="0" smtClean="0"/>
              <a:t> typically their votes should be inconsistent with the majority of “good” features.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Fitting lines: Hough transform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311246"/>
            <a:ext cx="5842056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points that belong to a line, what is the line?</a:t>
            </a:r>
          </a:p>
          <a:p>
            <a:pPr eaLnBrk="1" hangingPunct="1"/>
            <a:r>
              <a:rPr lang="en-US" sz="2400" dirty="0" smtClean="0"/>
              <a:t>How many lines are there?</a:t>
            </a:r>
          </a:p>
          <a:p>
            <a:pPr eaLnBrk="1" hangingPunct="1"/>
            <a:r>
              <a:rPr lang="en-US" sz="2400" dirty="0" smtClean="0"/>
              <a:t>Which points belong to which lines?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400" b="1" dirty="0" smtClean="0"/>
              <a:t>Hough Transform </a:t>
            </a:r>
            <a:r>
              <a:rPr lang="en-US" sz="2400" dirty="0" smtClean="0"/>
              <a:t>is a voting technique that can be used to answer all of these questions.</a:t>
            </a:r>
          </a:p>
          <a:p>
            <a:pPr lvl="1" eaLnBrk="1" hangingPunct="1">
              <a:buNone/>
            </a:pPr>
            <a:r>
              <a:rPr lang="en-US" sz="2400" u="sng" dirty="0" smtClean="0"/>
              <a:t>Main idea</a:t>
            </a:r>
            <a:r>
              <a:rPr lang="en-US" sz="2400" dirty="0" smtClean="0"/>
              <a:t>: </a:t>
            </a:r>
          </a:p>
          <a:p>
            <a:pPr lvl="1" eaLnBrk="1" hangingPunct="1">
              <a:buNone/>
            </a:pPr>
            <a:r>
              <a:rPr lang="en-US" sz="2400" dirty="0" smtClean="0"/>
              <a:t>1.  Record vote for each possible line on which each edge point lies.</a:t>
            </a:r>
          </a:p>
          <a:p>
            <a:pPr lvl="1" eaLnBrk="1" hangingPunct="1">
              <a:buNone/>
            </a:pPr>
            <a:r>
              <a:rPr lang="en-US" sz="2400" dirty="0" smtClean="0"/>
              <a:t>2.  Look for lines that get many votes</a:t>
            </a:r>
            <a:r>
              <a:rPr lang="en-US" sz="2000" dirty="0" smtClean="0"/>
              <a:t>.</a:t>
            </a:r>
          </a:p>
        </p:txBody>
      </p:sp>
      <p:pic>
        <p:nvPicPr>
          <p:cNvPr id="5325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88" y="2679670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89" y="800064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89" y="4597416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Connection between image (</a:t>
            </a:r>
            <a:r>
              <a:rPr lang="en-US" dirty="0" err="1" smtClean="0"/>
              <a:t>x,y</a:t>
            </a:r>
            <a:r>
              <a:rPr lang="en-US" dirty="0" smtClean="0"/>
              <a:t>) and Hough (</a:t>
            </a:r>
            <a:r>
              <a:rPr lang="en-US" dirty="0" err="1" smtClean="0"/>
              <a:t>m,b</a:t>
            </a:r>
            <a:r>
              <a:rPr lang="en-US" dirty="0" smtClean="0"/>
              <a:t>) spaces</a:t>
            </a:r>
          </a:p>
          <a:p>
            <a:pPr lvl="1" eaLnBrk="1" hangingPunct="1"/>
            <a:r>
              <a:rPr lang="en-US" dirty="0" smtClean="0"/>
              <a:t>A line in the image corresponds to a point in Hough space</a:t>
            </a:r>
          </a:p>
          <a:p>
            <a:pPr lvl="1" eaLnBrk="1" hangingPunct="1"/>
            <a:r>
              <a:rPr lang="en-US" dirty="0" smtClean="0"/>
              <a:t>To go from image space to Hough space:</a:t>
            </a:r>
          </a:p>
          <a:p>
            <a:pPr lvl="2" eaLnBrk="1" hangingPunct="1"/>
            <a:r>
              <a:rPr lang="en-US" sz="1800" dirty="0" smtClean="0"/>
              <a:t>given a set of points (</a:t>
            </a:r>
            <a:r>
              <a:rPr lang="en-US" sz="1800" dirty="0" err="1" smtClean="0"/>
              <a:t>x,y</a:t>
            </a:r>
            <a:r>
              <a:rPr lang="en-US" sz="1800" dirty="0" smtClean="0"/>
              <a:t>), find all (</a:t>
            </a:r>
            <a:r>
              <a:rPr lang="en-US" sz="1800" dirty="0" err="1" smtClean="0"/>
              <a:t>m,b</a:t>
            </a:r>
            <a:r>
              <a:rPr lang="en-US" sz="1800" dirty="0" smtClean="0"/>
              <a:t>) such that </a:t>
            </a:r>
            <a:r>
              <a:rPr lang="en-US" sz="1800" dirty="0" err="1" smtClean="0"/>
              <a:t>y</a:t>
            </a:r>
            <a:r>
              <a:rPr lang="en-US" sz="1800" dirty="0" smtClean="0"/>
              <a:t> = </a:t>
            </a:r>
            <a:r>
              <a:rPr lang="en-US" sz="1800" dirty="0" err="1" smtClean="0"/>
              <a:t>mx</a:t>
            </a:r>
            <a:r>
              <a:rPr lang="en-US" sz="1800" dirty="0" smtClean="0"/>
              <a:t> + </a:t>
            </a:r>
            <a:r>
              <a:rPr lang="en-US" sz="1800" dirty="0" err="1" smtClean="0"/>
              <a:t>b</a:t>
            </a:r>
            <a:endParaRPr lang="en-US" sz="18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958850" y="1114425"/>
            <a:ext cx="2476500" cy="2695575"/>
            <a:chOff x="958850" y="1114425"/>
            <a:chExt cx="2476500" cy="2695575"/>
          </a:xfrm>
        </p:grpSpPr>
        <p:sp>
          <p:nvSpPr>
            <p:cNvPr id="56324" name="Line 4"/>
            <p:cNvSpPr>
              <a:spLocks noChangeShapeType="1"/>
            </p:cNvSpPr>
            <p:nvPr/>
          </p:nvSpPr>
          <p:spPr bwMode="auto">
            <a:xfrm flipV="1">
              <a:off x="129540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129540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958850" y="1114425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 flipV="1">
              <a:off x="1676400" y="1981200"/>
              <a:ext cx="1447800" cy="533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56329" name="Picture 9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4838" y="1755775"/>
              <a:ext cx="1554162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1447800" y="3352800"/>
              <a:ext cx="1914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space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14900" y="1114425"/>
            <a:ext cx="3695700" cy="2700338"/>
            <a:chOff x="4914900" y="1114425"/>
            <a:chExt cx="3695700" cy="2700338"/>
          </a:xfrm>
        </p:grpSpPr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 flipV="1">
              <a:off x="545465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545465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7283450" y="3048000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5105400" y="111442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57150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5562600" y="3032125"/>
              <a:ext cx="4873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6" name="Text Box 16"/>
            <p:cNvSpPr txBox="1">
              <a:spLocks noChangeArrowheads="1"/>
            </p:cNvSpPr>
            <p:nvPr/>
          </p:nvSpPr>
          <p:spPr bwMode="auto">
            <a:xfrm>
              <a:off x="5019675" y="2409825"/>
              <a:ext cx="4175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  <a:r>
                <a:rPr lang="en-US" sz="2000" i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4914900" y="3352800"/>
              <a:ext cx="36957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Hough (parameter) space</a:t>
              </a:r>
            </a:p>
          </p:txBody>
        </p:sp>
      </p:grp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877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Equation of a line?</a:t>
            </a:r>
          </a:p>
          <a:p>
            <a:pPr algn="ctr"/>
            <a:r>
              <a:rPr lang="en-US" dirty="0" err="1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mx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  <p:bldP spid="56339" grpId="0" animBg="1"/>
      <p:bldP spid="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Connection between image (x,y) and Hough (m,b) spaces</a:t>
            </a:r>
          </a:p>
          <a:p>
            <a:pPr lvl="1" eaLnBrk="1" hangingPunct="1"/>
            <a:r>
              <a:rPr lang="en-US" smtClean="0"/>
              <a:t>A line in the image corresponds to a point in Hough space</a:t>
            </a:r>
          </a:p>
          <a:p>
            <a:pPr lvl="1" eaLnBrk="1" hangingPunct="1"/>
            <a:r>
              <a:rPr lang="en-US" smtClean="0"/>
              <a:t>To go from image space to Hough space:</a:t>
            </a:r>
          </a:p>
          <a:p>
            <a:pPr lvl="2" eaLnBrk="1" hangingPunct="1"/>
            <a:r>
              <a:rPr lang="en-US" sz="1800" smtClean="0"/>
              <a:t>given a set of points (x,y), find all (m,b) such that y = mx + b</a:t>
            </a:r>
          </a:p>
          <a:p>
            <a:pPr lvl="1" eaLnBrk="1" hangingPunct="1"/>
            <a:r>
              <a:rPr lang="en-US" smtClean="0"/>
              <a:t>What does a point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in the image space map to?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7365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366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Answer:  the solutions of </a:t>
                </a:r>
                <a:r>
                  <a:rPr lang="en-US" kern="1200" dirty="0" err="1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 = -x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 + y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this is a line in Hough space</a:t>
                </a:r>
              </a:p>
            </p:txBody>
          </p:sp>
        </p:grpSp>
        <p:pic>
          <p:nvPicPr>
            <p:cNvPr id="57364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877888" y="160335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are the line parameters for the line that contains both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and (x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It is the intersection of the lines b = –x</a:t>
            </a:r>
            <a:r>
              <a:rPr lang="en-US" baseline="-25000" dirty="0" smtClean="0"/>
              <a:t>0</a:t>
            </a:r>
            <a:r>
              <a:rPr lang="en-US" dirty="0" smtClean="0"/>
              <a:t>m + y</a:t>
            </a:r>
            <a:r>
              <a:rPr lang="en-US" baseline="-25000" dirty="0" smtClean="0"/>
              <a:t>0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b = –x</a:t>
            </a:r>
            <a:r>
              <a:rPr lang="en-US" baseline="-25000" dirty="0" smtClean="0"/>
              <a:t>1</a:t>
            </a:r>
            <a:r>
              <a:rPr lang="en-US" dirty="0" smtClean="0"/>
              <a:t>m + 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392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8390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877888" y="1681144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629400" y="262571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b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= –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+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812899" y="1895454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470133" y="145729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434163" y="2151045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5" grpId="0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45820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Finding lines in an image: Hough algorithm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4013208"/>
            <a:ext cx="8356656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How can we use this to find the most likely parameters (</a:t>
            </a:r>
            <a:r>
              <a:rPr lang="en-US" dirty="0" err="1" smtClean="0"/>
              <a:t>m,b</a:t>
            </a:r>
            <a:r>
              <a:rPr lang="en-US" dirty="0" smtClean="0"/>
              <a:t>) for the most prominent line in the image space?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Let each edge point in image space </a:t>
            </a:r>
            <a:r>
              <a:rPr lang="en-US" i="1" dirty="0" smtClean="0">
                <a:solidFill>
                  <a:srgbClr val="002060"/>
                </a:solidFill>
              </a:rPr>
              <a:t>vote </a:t>
            </a:r>
            <a:r>
              <a:rPr lang="en-US" dirty="0" smtClean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Accumulate votes in discrete set of bins; parameters with the most votes indicate line in image space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981200"/>
            <a:ext cx="8153400" cy="47244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0" lvl="2" indent="-2286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endPara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504908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779689" y="152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813442" y="1895451"/>
            <a:ext cx="1825649" cy="693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703904" y="2114531"/>
            <a:ext cx="1971701" cy="2921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448312" y="1201707"/>
            <a:ext cx="2336832" cy="1898676"/>
            <a:chOff x="9144000" y="1311246"/>
            <a:chExt cx="2336832" cy="1898676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347759"/>
              <a:ext cx="2336832" cy="1862163"/>
              <a:chOff x="5375286" y="1238220"/>
              <a:chExt cx="2336832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2382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411799" y="152873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82242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448312" y="211453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448312" y="24050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448312" y="266222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448312" y="295274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355203" y="1311246"/>
              <a:ext cx="1753418" cy="1863751"/>
              <a:chOff x="5739622" y="1237426"/>
              <a:chExt cx="1753418" cy="186375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82759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19192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557851" y="215025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922187" y="214945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21508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57942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Polar representation for lines</a:t>
            </a: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5046669" y="2589201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: perpendicular distance from line to origin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: angle the perpendicular makes with the x-axis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5570" y="5493603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Point in image space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sinusoid segment in Hough space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96951"/>
              </p:ext>
            </p:extLst>
          </p:nvPr>
        </p:nvGraphicFramePr>
        <p:xfrm>
          <a:off x="4783138" y="4586288"/>
          <a:ext cx="3873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53" name="Equation" r:id="rId4" imgW="1231560" imgH="203040" progId="Equation.3">
                  <p:embed/>
                </p:oleObj>
              </mc:Choice>
              <mc:Fallback>
                <p:oleObj name="Equation" r:id="rId4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586288"/>
                        <a:ext cx="38735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122893" y="2590776"/>
          <a:ext cx="347993" cy="43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54" name="Equation" r:id="rId6" imgW="139579" imgH="177646" progId="Equation.3">
                  <p:embed/>
                </p:oleObj>
              </mc:Choice>
              <mc:Fallback>
                <p:oleObj name="Equation" r:id="rId6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93" y="2590776"/>
                        <a:ext cx="347993" cy="430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47764" y="3430575"/>
          <a:ext cx="338651" cy="46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55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764" y="3430575"/>
                        <a:ext cx="338651" cy="460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553200" y="65502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2352660"/>
            <a:ext cx="3162300" cy="3076575"/>
            <a:chOff x="838200" y="2390850"/>
            <a:chExt cx="3162300" cy="3076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8200" y="2390850"/>
              <a:ext cx="3162300" cy="3076575"/>
            </a:xfrm>
            <a:prstGeom prst="rect">
              <a:avLst/>
            </a:prstGeom>
          </p:spPr>
        </p:pic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248513"/>
                </p:ext>
              </p:extLst>
            </p:nvPr>
          </p:nvGraphicFramePr>
          <p:xfrm>
            <a:off x="1371600" y="3929137"/>
            <a:ext cx="224716" cy="277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256" name="Equation" r:id="rId11" imgW="139579" imgH="177646" progId="Equation.3">
                    <p:embed/>
                  </p:oleObj>
                </mc:Choice>
                <mc:Fallback>
                  <p:oleObj name="Equation" r:id="rId11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929137"/>
                          <a:ext cx="224716" cy="2778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856348" y="1101653"/>
            <a:ext cx="770424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Issues with usual (</a:t>
            </a:r>
            <a:r>
              <a:rPr lang="en-US" sz="24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m,b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 parameter space: can take on infinite values, undefined for vertical lines.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2043212" y="3775859"/>
            <a:ext cx="228600" cy="230175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20" grpId="0" build="allAtOnce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rgbClr val="000000"/>
                </a:solidFill>
                <a:latin typeface="Arial" charset="0"/>
                <a:hlinkClick r:id="rId2"/>
              </a:rPr>
              <a:t>Hough line demo</a:t>
            </a:r>
            <a:endParaRPr lang="en-US" kern="1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kern="12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>
                <a:hlinkClick r:id="rId2"/>
              </a:rPr>
              <a:t>http://www.dis.uniroma1.it/~iocchi/slides/icra2001/java/hough.html</a:t>
            </a:r>
            <a:endParaRPr lang="en-US" kern="1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152400" y="6505575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Slide by Steve Seitz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algorithm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 smtClean="0"/>
              <a:t>Using the polar parameterization:</a:t>
            </a:r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Basic Hough transform algorithm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Initialize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]=0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for each edge point I[</a:t>
            </a:r>
            <a:r>
              <a:rPr lang="en-US" dirty="0" err="1" smtClean="0"/>
              <a:t>x,y</a:t>
            </a:r>
            <a:r>
              <a:rPr lang="en-US" dirty="0" smtClean="0"/>
              <a:t>] in the image</a:t>
            </a:r>
          </a:p>
          <a:p>
            <a:pPr marL="1257300" lvl="2" indent="-342900">
              <a:buFontTx/>
              <a:buNone/>
            </a:pPr>
            <a:r>
              <a:rPr lang="en-US" sz="2000" dirty="0" smtClean="0"/>
              <a:t>    for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dirty="0" smtClean="0"/>
              <a:t> = [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  to 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]  </a:t>
            </a:r>
            <a:r>
              <a:rPr lang="en-US" sz="1800" dirty="0" smtClean="0">
                <a:solidFill>
                  <a:srgbClr val="00B050"/>
                </a:solidFill>
              </a:rPr>
              <a:t>// some quantization</a:t>
            </a:r>
          </a:p>
          <a:p>
            <a:pPr marL="1676400" lvl="3" indent="-304800"/>
            <a:endParaRPr lang="en-US" sz="2000" dirty="0" smtClean="0"/>
          </a:p>
          <a:p>
            <a:pPr marL="1676400" lvl="3" indent="-304800">
              <a:buFontTx/>
              <a:buNone/>
            </a:pPr>
            <a:r>
              <a:rPr lang="en-US" sz="2000" dirty="0" smtClean="0"/>
              <a:t>   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2000" dirty="0" smtClean="0"/>
              <a:t>] += 1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Find the value(s) of (d, </a:t>
            </a:r>
            <a:r>
              <a:rPr lang="en-US" dirty="0" smtClean="0">
                <a:sym typeface="Symbol" pitchFamily="18" charset="2"/>
              </a:rPr>
              <a:t>) where</a:t>
            </a:r>
            <a:r>
              <a:rPr lang="en-US" dirty="0" smtClean="0"/>
              <a:t>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 is maximum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The detected line in the image is given by</a:t>
            </a:r>
          </a:p>
        </p:txBody>
      </p:sp>
      <p:graphicFrame>
        <p:nvGraphicFramePr>
          <p:cNvPr id="8" name="Group 168"/>
          <p:cNvGraphicFramePr>
            <a:graphicFrameLocks noGrp="1"/>
          </p:cNvGraphicFramePr>
          <p:nvPr/>
        </p:nvGraphicFramePr>
        <p:xfrm>
          <a:off x="6629400" y="1524000"/>
          <a:ext cx="2082800" cy="19202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3825" y="1139825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H: accumulator array (votes)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220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67600" y="3505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5867400"/>
            <a:ext cx="796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Time complexity (in terms of number of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votes per pt)?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99663"/>
              </p:ext>
            </p:extLst>
          </p:nvPr>
        </p:nvGraphicFramePr>
        <p:xfrm>
          <a:off x="1589088" y="1371600"/>
          <a:ext cx="2755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1" name="Equation" r:id="rId4" imgW="1231560" imgH="203040" progId="Equation.3">
                  <p:embed/>
                </p:oleObj>
              </mc:Choice>
              <mc:Fallback>
                <p:oleObj name="Equation" r:id="rId4" imgW="1231560" imgH="20304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371600"/>
                        <a:ext cx="27559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456527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Steve Seitz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870464"/>
              </p:ext>
            </p:extLst>
          </p:nvPr>
        </p:nvGraphicFramePr>
        <p:xfrm>
          <a:off x="2405063" y="3800475"/>
          <a:ext cx="24717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2" name="Equation" r:id="rId6" imgW="1231560" imgH="203040" progId="Equation.3">
                  <p:embed/>
                </p:oleObj>
              </mc:Choice>
              <mc:Fallback>
                <p:oleObj name="Equation" r:id="rId6" imgW="1231560" imgH="2030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800475"/>
                        <a:ext cx="24717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544410"/>
              </p:ext>
            </p:extLst>
          </p:nvPr>
        </p:nvGraphicFramePr>
        <p:xfrm>
          <a:off x="6353175" y="4889500"/>
          <a:ext cx="20637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3" name="Equation" r:id="rId8" imgW="1231560" imgH="203040" progId="Equation.3">
                  <p:embed/>
                </p:oleObj>
              </mc:Choice>
              <mc:Fallback>
                <p:oleObj name="Equation" r:id="rId8" imgW="1231560" imgH="20304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4889500"/>
                        <a:ext cx="20637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629400" y="2374899"/>
            <a:ext cx="4267200" cy="782637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667499" y="1447800"/>
            <a:ext cx="3695701" cy="19812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729709" y="1524000"/>
            <a:ext cx="2471691" cy="1981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120109" y="2634457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6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Image </a:t>
            </a:r>
            <a:r>
              <a:rPr lang="en-US" smtClean="0">
                <a:sym typeface="Wingdings" pitchFamily="2" charset="2"/>
              </a:rPr>
              <a:t> Canny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27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Canny </a:t>
            </a:r>
            <a:r>
              <a:rPr lang="en-US" smtClean="0">
                <a:sym typeface="Wingdings" pitchFamily="2" charset="2"/>
              </a:rPr>
              <a:t> Hough votes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0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Hough votes </a:t>
            </a:r>
            <a:r>
              <a:rPr lang="en-US" smtClean="0">
                <a:sym typeface="Wingdings" pitchFamily="2" charset="2"/>
              </a:rPr>
              <a:t> Edges </a:t>
            </a:r>
            <a:endParaRPr lang="en-US" smtClean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dirty="0" smtClean="0"/>
              <a:t>	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  Find peaks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04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52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_paramspace.jpg"/>
          <p:cNvPicPr>
            <a:picLocks noChangeAspect="1"/>
          </p:cNvPicPr>
          <p:nvPr/>
        </p:nvPicPr>
        <p:blipFill>
          <a:blip r:embed="rId3" cstate="print"/>
          <a:srcRect l="12783" t="6899" r="8234" b="10164"/>
          <a:stretch>
            <a:fillRect/>
          </a:stretch>
        </p:blipFill>
        <p:spPr>
          <a:xfrm>
            <a:off x="117414" y="3357812"/>
            <a:ext cx="4060817" cy="2700124"/>
          </a:xfrm>
          <a:prstGeom prst="rect">
            <a:avLst/>
          </a:prstGeom>
        </p:spPr>
      </p:pic>
      <p:pic>
        <p:nvPicPr>
          <p:cNvPr id="3" name="Picture 2" descr="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1787"/>
            <a:ext cx="4572000" cy="2545237"/>
          </a:xfrm>
          <a:prstGeom prst="rect">
            <a:avLst/>
          </a:prstGeom>
        </p:spPr>
      </p:pic>
      <p:pic>
        <p:nvPicPr>
          <p:cNvPr id="4" name="Picture 3" descr="football_edges.jpg"/>
          <p:cNvPicPr>
            <a:picLocks noChangeAspect="1"/>
          </p:cNvPicPr>
          <p:nvPr/>
        </p:nvPicPr>
        <p:blipFill>
          <a:blip r:embed="rId5" cstate="print"/>
          <a:srcRect l="11850" t="4406" r="11127" b="11684"/>
          <a:stretch>
            <a:fillRect/>
          </a:stretch>
        </p:blipFill>
        <p:spPr>
          <a:xfrm>
            <a:off x="4608513" y="282513"/>
            <a:ext cx="4746690" cy="2781357"/>
          </a:xfrm>
          <a:prstGeom prst="rect">
            <a:avLst/>
          </a:prstGeom>
        </p:spPr>
      </p:pic>
      <p:pic>
        <p:nvPicPr>
          <p:cNvPr id="5" name="Picture 4" descr="football_lines.jpg"/>
          <p:cNvPicPr>
            <a:picLocks noChangeAspect="1"/>
          </p:cNvPicPr>
          <p:nvPr/>
        </p:nvPicPr>
        <p:blipFill>
          <a:blip r:embed="rId6" cstate="print"/>
          <a:srcRect l="9163" t="19237" r="9893" b="26623"/>
          <a:stretch>
            <a:fillRect/>
          </a:stretch>
        </p:blipFill>
        <p:spPr>
          <a:xfrm>
            <a:off x="4272663" y="3357811"/>
            <a:ext cx="4871338" cy="2665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617" y="5984910"/>
            <a:ext cx="401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Showing longest segments found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4876800"/>
            <a:ext cx="2667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9784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2614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Canny edges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" y="602326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 space and top peaks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348653" y="5125793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6171406" y="5411136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43" name="Title 4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Impact of noise on Hough</a:t>
            </a: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2562297" y="4929968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x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408689" y="2909455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476206" y="500618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640004" y="2869769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88142" y="6131281"/>
            <a:ext cx="934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What difficulty does this present for an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41909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52" y="1347759"/>
            <a:ext cx="6946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17628" y="4808537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32520" y="4926033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Impact of noise on Hough</a:t>
            </a:r>
            <a:endParaRPr lang="en-US" sz="4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13" y="5715000"/>
            <a:ext cx="759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Here, everything appears to be “noise”, or random edge points, but we still see peaks in the vote space.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38250" lvl="2" indent="-381000" eaLnBrk="1" hangingPunct="1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    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 = gradient at (</a:t>
            </a:r>
            <a:r>
              <a:rPr lang="en-US" sz="2000" dirty="0" err="1" smtClean="0">
                <a:solidFill>
                  <a:srgbClr val="C00000"/>
                </a:solidFill>
                <a:sym typeface="Symbol" pitchFamily="18" charset="2"/>
              </a:rPr>
              <a:t>x,y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 marL="1238250" lvl="2" indent="-381000" eaLnBrk="1" hangingPunct="1">
              <a:buNone/>
            </a:pPr>
            <a:endParaRPr lang="en-US" sz="2200" dirty="0" smtClean="0"/>
          </a:p>
          <a:p>
            <a:pPr marL="1257300" lvl="2" indent="-342900" eaLnBrk="1" hangingPunct="1">
              <a:spcBef>
                <a:spcPts val="0"/>
              </a:spcBef>
              <a:buFontTx/>
              <a:buNone/>
            </a:pPr>
            <a:r>
              <a:rPr lang="en-US" sz="1800" dirty="0" smtClean="0"/>
              <a:t>   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2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give more votes for stronger edges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3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change the sampling of (d,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) to give more/less resolution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4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The same procedure can be used with circles, squares, or any other shape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05546" y="2133600"/>
            <a:ext cx="2352654" cy="828654"/>
            <a:chOff x="3840" y="1392"/>
            <a:chExt cx="1632" cy="6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0" y="1392"/>
              <a:ext cx="1632" cy="624"/>
              <a:chOff x="3840" y="1776"/>
              <a:chExt cx="1632" cy="62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840" y="1776"/>
                <a:ext cx="1632" cy="624"/>
                <a:chOff x="3840" y="1776"/>
                <a:chExt cx="1632" cy="624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840" y="1776"/>
                  <a:ext cx="624" cy="624"/>
                  <a:chOff x="3840" y="1776"/>
                  <a:chExt cx="624" cy="624"/>
                </a:xfrm>
              </p:grpSpPr>
              <p:sp>
                <p:nvSpPr>
                  <p:cNvPr id="1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7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0"/>
                          <a:invGamma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61" y="1872"/>
                    <a:ext cx="207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4" name="Picture 9" descr="Edittex"/>
                <p:cNvPicPr>
                  <a:picLocks noChangeAspect="1"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2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33"/>
                  </a:cxn>
                  <a:cxn ang="0">
                    <a:pos x="0" y="51"/>
                  </a:cxn>
                </a:cxnLst>
                <a:rect l="0" t="0" r="r" b="b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0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aphicFrame>
        <p:nvGraphicFramePr>
          <p:cNvPr id="112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81917"/>
              </p:ext>
            </p:extLst>
          </p:nvPr>
        </p:nvGraphicFramePr>
        <p:xfrm>
          <a:off x="1857375" y="3400425"/>
          <a:ext cx="2471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0" name="Equation" r:id="rId9" imgW="1231560" imgH="203040" progId="Equation.3">
                  <p:embed/>
                </p:oleObj>
              </mc:Choice>
              <mc:Fallback>
                <p:oleObj name="Equation" r:id="rId9" imgW="1231560" imgH="2030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400425"/>
                        <a:ext cx="2471738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2059" y="3181332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1062335"/>
            <a:ext cx="7353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Recall: when we detect </a:t>
            </a:r>
            <a:r>
              <a:rPr lang="en-US" sz="2000" dirty="0" smtClean="0"/>
              <a:t>an edge </a:t>
            </a:r>
            <a:r>
              <a:rPr lang="en-US" sz="2000" dirty="0"/>
              <a:t>point, we also know </a:t>
            </a:r>
            <a:r>
              <a:rPr lang="en-US" sz="2000" dirty="0" smtClean="0"/>
              <a:t>its gradient </a:t>
            </a:r>
            <a:r>
              <a:rPr lang="en-US" sz="2000" dirty="0"/>
              <a:t>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57300" lvl="2" indent="-342900" eaLnBrk="1" hangingPunct="1">
              <a:buFontTx/>
              <a:buNone/>
            </a:pPr>
            <a:r>
              <a:rPr lang="en-US" sz="1800" dirty="0" smtClean="0"/>
              <a:t>        compute unique (d,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600" dirty="0" smtClean="0">
                <a:sym typeface="Symbol" pitchFamily="18" charset="2"/>
              </a:rPr>
              <a:t>) </a:t>
            </a:r>
            <a:r>
              <a:rPr lang="en-US" sz="1800" dirty="0" smtClean="0">
                <a:sym typeface="Symbol" pitchFamily="18" charset="2"/>
              </a:rPr>
              <a:t>based on image gradient at (</a:t>
            </a:r>
            <a:r>
              <a:rPr lang="en-US" sz="1800" dirty="0" err="1" smtClean="0">
                <a:sym typeface="Symbol" pitchFamily="18" charset="2"/>
              </a:rPr>
              <a:t>x,y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 smtClean="0"/>
              <a:t> </a:t>
            </a:r>
          </a:p>
          <a:p>
            <a:pPr marL="1371600" lvl="3" indent="0" eaLnBrk="1" hangingPunct="1">
              <a:buFontTx/>
              <a:buNone/>
            </a:pPr>
            <a:r>
              <a:rPr lang="en-US" sz="1800" dirty="0" smtClean="0"/>
              <a:t>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2</a:t>
            </a:r>
          </a:p>
          <a:p>
            <a:pPr marL="838200" lvl="1" indent="-381000" eaLnBrk="1" hangingPunct="1"/>
            <a:r>
              <a:rPr lang="en-US" sz="1800" dirty="0" smtClean="0"/>
              <a:t>give more votes for stronger edges (use magnitude of gradient)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3</a:t>
            </a:r>
          </a:p>
          <a:p>
            <a:pPr marL="838200" lvl="1" indent="-381000" eaLnBrk="1" hangingPunct="1"/>
            <a:r>
              <a:rPr lang="en-US" sz="1800" dirty="0" smtClean="0"/>
              <a:t>change the sampling of (d, </a:t>
            </a:r>
            <a:r>
              <a:rPr lang="en-US" sz="1800" dirty="0" smtClean="0">
                <a:sym typeface="Symbol" pitchFamily="18" charset="2"/>
              </a:rPr>
              <a:t>) to give more/less resolution</a:t>
            </a:r>
            <a:endParaRPr lang="en-US" sz="18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4</a:t>
            </a:r>
          </a:p>
          <a:p>
            <a:pPr marL="838200" lvl="1" indent="-381000" eaLnBrk="1" hangingPunct="1"/>
            <a:r>
              <a:rPr lang="en-US" sz="1800" dirty="0" smtClean="0"/>
              <a:t>The same procedure can be used with circles, squares, or any other shape…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Steve Seitz</a:t>
            </a:r>
            <a:endParaRPr lang="en-US" sz="1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4724400"/>
            <a:ext cx="91440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Last time: Measuring affinity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6767" t="30086" r="37716" b="40308"/>
          <a:stretch/>
        </p:blipFill>
        <p:spPr bwMode="auto">
          <a:xfrm>
            <a:off x="266700" y="1619001"/>
            <a:ext cx="3657600" cy="25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" y="1233536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40 data </a:t>
            </a:r>
            <a:r>
              <a:rPr lang="en-US" sz="2400" b="1" dirty="0">
                <a:solidFill>
                  <a:srgbClr val="000000"/>
                </a:solidFill>
              </a:rPr>
              <a:t>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32206" y="1290935"/>
            <a:ext cx="39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40 x </a:t>
            </a:r>
            <a:r>
              <a:rPr lang="en-US" sz="2400" b="1" dirty="0" smtClean="0">
                <a:solidFill>
                  <a:srgbClr val="000000"/>
                </a:solidFill>
              </a:rPr>
              <a:t>40 affinity matrix </a:t>
            </a:r>
            <a:r>
              <a:rPr lang="en-US" sz="2400" b="1" i="1" dirty="0" smtClean="0">
                <a:solidFill>
                  <a:srgbClr val="00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:mv="urn:schemas-microsoft-com:mac:vml"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914400"/>
            <a:ext cx="4876800" cy="3200400"/>
            <a:chOff x="952500" y="666999"/>
            <a:chExt cx="4876800" cy="3200400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952500" y="666999"/>
              <a:ext cx="914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10</a:t>
              </a: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524000" y="1371600"/>
              <a:ext cx="1447800" cy="13716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686300" y="2571999"/>
              <a:ext cx="1143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31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40</a:t>
              </a: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390900" y="2724399"/>
              <a:ext cx="1371600" cy="11430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959809" y="1676400"/>
            <a:ext cx="520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</a:t>
            </a:r>
            <a:endParaRPr lang="en-US" sz="2000" b="1" dirty="0">
              <a:solidFill>
                <a:srgbClr val="008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34000" y="3865121"/>
            <a:ext cx="2956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1                 . . .                </a:t>
            </a: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100" y="4860429"/>
            <a:ext cx="9182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 the </a:t>
            </a:r>
            <a:r>
              <a:rPr lang="en-US" sz="2800" b="1" dirty="0" smtClean="0"/>
              <a:t>blocks</a:t>
            </a:r>
            <a:r>
              <a:rPr lang="en-US" sz="2800" dirty="0" smtClean="0"/>
              <a:t>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does the </a:t>
            </a:r>
            <a:r>
              <a:rPr lang="en-US" sz="2800" b="1" dirty="0" smtClean="0"/>
              <a:t>symmetry</a:t>
            </a:r>
            <a:r>
              <a:rPr lang="en-US" sz="2800" dirty="0" smtClean="0"/>
              <a:t> of the matrix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How would the matrix change with </a:t>
            </a:r>
            <a:r>
              <a:rPr lang="en-US" sz="2800" b="1" dirty="0" smtClean="0"/>
              <a:t>larger value of </a:t>
            </a:r>
            <a:r>
              <a:rPr lang="el-GR" sz="2800" b="1" dirty="0" smtClean="0"/>
              <a:t>σ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2127" t="60786" r="42478" b="13482"/>
          <a:stretch/>
        </p:blipFill>
        <p:spPr bwMode="auto">
          <a:xfrm>
            <a:off x="5502174" y="1775514"/>
            <a:ext cx="2206690" cy="22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12" idx="2"/>
          </p:cNvCxnSpPr>
          <p:nvPr/>
        </p:nvCxnSpPr>
        <p:spPr bwMode="auto">
          <a:xfrm rot="16200000" flipH="1">
            <a:off x="513666" y="1504264"/>
            <a:ext cx="344268" cy="457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3505200" y="2971800"/>
            <a:ext cx="304800" cy="286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67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6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 rot="16200000">
            <a:off x="6306369" y="5017315"/>
            <a:ext cx="365130" cy="2008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097331" y="4487877"/>
            <a:ext cx="284801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521338" y="5911884"/>
            <a:ext cx="2951208" cy="63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8113761" y="5984910"/>
          <a:ext cx="392048" cy="43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7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61" y="5984910"/>
                        <a:ext cx="392048" cy="431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4973638" y="3005138"/>
          <a:ext cx="3921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8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3005138"/>
                        <a:ext cx="3921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circle?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438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set of circles that all pass through a point?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33" grpId="0"/>
      <p:bldP spid="12" grpId="0" animBg="1"/>
      <p:bldP spid="1032" grpId="0"/>
      <p:bldP spid="17" grpId="0"/>
      <p:bldP spid="18" grpId="0"/>
      <p:bldP spid="1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pic>
        <p:nvPicPr>
          <p:cNvPr id="14" name="Picture 13" descr="img007"/>
          <p:cNvPicPr>
            <a:picLocks noChangeAspect="1" noChangeArrowheads="1"/>
          </p:cNvPicPr>
          <p:nvPr/>
        </p:nvPicPr>
        <p:blipFill>
          <a:blip r:embed="rId6" cstate="print"/>
          <a:srcRect l="53306"/>
          <a:stretch>
            <a:fillRect/>
          </a:stretch>
        </p:blipFill>
        <p:spPr bwMode="auto">
          <a:xfrm>
            <a:off x="4608513" y="3081375"/>
            <a:ext cx="36878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96007" y="4451364"/>
            <a:ext cx="693747" cy="6207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231" y="3810000"/>
            <a:ext cx="162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Intersection: most votes for center occur 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905000" y="3709983"/>
            <a:ext cx="13716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864105" y="2954332"/>
            <a:ext cx="4279895" cy="3249655"/>
            <a:chOff x="4864105" y="2954332"/>
            <a:chExt cx="4279895" cy="3249655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6032520" y="4999059"/>
              <a:ext cx="248288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5010156" y="3976695"/>
              <a:ext cx="20447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4845848" y="5017315"/>
              <a:ext cx="1204929" cy="1168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8588430" y="4743468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0617" y="5327676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2059" y="2954332"/>
              <a:ext cx="6285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21336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28600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438400" y="4876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1" grpId="0" animBg="1"/>
      <p:bldP spid="23" grpId="0" animBg="1"/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34584" t="60902" r="49167" b="11839"/>
          <a:stretch>
            <a:fillRect/>
          </a:stretch>
        </p:blipFill>
        <p:spPr bwMode="auto">
          <a:xfrm>
            <a:off x="5105400" y="3100383"/>
            <a:ext cx="2747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7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514600" y="36337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68269" r="50998" b="18469"/>
          <a:stretch>
            <a:fillRect/>
          </a:stretch>
        </p:blipFill>
        <p:spPr bwMode="auto">
          <a:xfrm>
            <a:off x="6477000" y="3862383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2839" y="4670442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2281" y="5327676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23" y="2954332"/>
            <a:ext cx="4460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</a:t>
            </a:r>
            <a:r>
              <a:rPr lang="en-US" sz="2400" b="1" dirty="0" smtClean="0"/>
              <a:t>known</a:t>
            </a:r>
            <a:r>
              <a:rPr lang="en-US" sz="2400" dirty="0" smtClean="0"/>
              <a:t>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173213" y="2990844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973813" y="5581644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833525" y="5581685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554213" y="3219444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011413" y="3600444"/>
            <a:ext cx="13716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373613" y="421004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7" cstate="print"/>
          <a:srcRect l="36250" t="66354" r="50417" b="5707"/>
          <a:stretch>
            <a:fillRect/>
          </a:stretch>
        </p:blipFill>
        <p:spPr bwMode="auto">
          <a:xfrm>
            <a:off x="5821413" y="3067044"/>
            <a:ext cx="2022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 rot="2717577">
            <a:off x="1875681" y="4663276"/>
            <a:ext cx="639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rot="2717577" flipV="1">
            <a:off x="2347963" y="4264019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 rot="2717577">
            <a:off x="2108251" y="457675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630413" y="4667244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2201913" y="4468807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θ</a:t>
            </a: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2544813" y="4133844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For every edge pixel (</a:t>
            </a:r>
            <a:r>
              <a:rPr lang="en-US" sz="2800" i="1" dirty="0" err="1" smtClean="0"/>
              <a:t>x,y</a:t>
            </a:r>
            <a:r>
              <a:rPr lang="en-US" sz="2800" dirty="0" smtClean="0"/>
              <a:t>) 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For each possible radius value </a:t>
            </a:r>
            <a:r>
              <a:rPr lang="en-US" sz="2800" i="1" dirty="0" smtClean="0"/>
              <a:t>r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For each possible gradient direction </a:t>
            </a:r>
            <a:r>
              <a:rPr lang="el-GR" sz="2800" i="1" dirty="0" smtClean="0"/>
              <a:t>θ</a:t>
            </a:r>
            <a:r>
              <a:rPr lang="en-US" sz="2800" i="1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800" i="1" dirty="0" smtClean="0">
                <a:solidFill>
                  <a:srgbClr val="92D050"/>
                </a:solidFill>
              </a:rPr>
              <a:t>		// or use estimated gradient at (</a:t>
            </a:r>
            <a:r>
              <a:rPr lang="en-US" sz="2800" i="1" dirty="0" err="1" smtClean="0">
                <a:solidFill>
                  <a:srgbClr val="92D050"/>
                </a:solidFill>
              </a:rPr>
              <a:t>x,y</a:t>
            </a:r>
            <a:r>
              <a:rPr lang="en-US" sz="2800" i="1" dirty="0" smtClean="0">
                <a:solidFill>
                  <a:srgbClr val="92D050"/>
                </a:solidFill>
              </a:rPr>
              <a:t>)</a:t>
            </a:r>
            <a:endParaRPr lang="en-US" sz="2800" dirty="0" smtClean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a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dirty="0" smtClean="0"/>
              <a:t> –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/>
              <a:t>(</a:t>
            </a:r>
            <a:r>
              <a:rPr lang="el-GR" sz="2800" i="1" dirty="0" smtClean="0"/>
              <a:t>θ</a:t>
            </a:r>
            <a:r>
              <a:rPr lang="en-US" sz="2800" dirty="0" smtClean="0"/>
              <a:t>) </a:t>
            </a:r>
            <a:r>
              <a:rPr lang="en-US" sz="2800" dirty="0" smtClean="0">
                <a:solidFill>
                  <a:srgbClr val="92D050"/>
                </a:solidFill>
              </a:rPr>
              <a:t>// column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y</a:t>
            </a:r>
            <a:r>
              <a:rPr lang="en-US" sz="2800" dirty="0" smtClean="0"/>
              <a:t> + </a:t>
            </a:r>
            <a:r>
              <a:rPr lang="en-US" sz="2800" i="1" dirty="0" smtClean="0"/>
              <a:t>r</a:t>
            </a:r>
            <a:r>
              <a:rPr lang="en-US" sz="2800" dirty="0" smtClean="0"/>
              <a:t> sin(</a:t>
            </a:r>
            <a:r>
              <a:rPr lang="el-GR" sz="2800" i="1" dirty="0" smtClean="0"/>
              <a:t>θ</a:t>
            </a:r>
            <a:r>
              <a:rPr lang="en-US" sz="2800" dirty="0" smtClean="0"/>
              <a:t>)  </a:t>
            </a:r>
            <a:r>
              <a:rPr lang="en-US" sz="2800" dirty="0" smtClean="0">
                <a:solidFill>
                  <a:srgbClr val="92D050"/>
                </a:solidFill>
              </a:rPr>
              <a:t>// row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H[</a:t>
            </a:r>
            <a:r>
              <a:rPr lang="en-US" sz="2800" i="1" dirty="0" err="1" smtClean="0"/>
              <a:t>a,b,r</a:t>
            </a:r>
            <a:r>
              <a:rPr lang="en-US" sz="2800" dirty="0" smtClean="0"/>
              <a:t>] += 1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end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end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6477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online demo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en-US" dirty="0" smtClean="0">
                <a:hlinkClick r:id="rId3"/>
              </a:rPr>
              <a:t>http://www.markschulze.net/java/hough/</a:t>
            </a:r>
            <a:endParaRPr lang="en-US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complexity per </a:t>
            </a:r>
            <a:r>
              <a:rPr lang="en-US" dirty="0" err="1" smtClean="0"/>
              <a:t>edgel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r="46982"/>
          <a:stretch>
            <a:fillRect/>
          </a:stretch>
        </p:blipFill>
        <p:spPr bwMode="auto">
          <a:xfrm>
            <a:off x="6032520" y="1603351"/>
            <a:ext cx="2957553" cy="37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53241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Penny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40" y="5473728"/>
            <a:ext cx="9310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Note: a different Hough transform (with separate accumulators) was used for each circle radius (quarters vs. penny).</a:t>
            </a:r>
          </a:p>
          <a:p>
            <a:pPr algn="l" rtl="0"/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7189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Quarter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45650"/>
          <a:stretch>
            <a:fillRect/>
          </a:stretch>
        </p:blipFill>
        <p:spPr bwMode="auto">
          <a:xfrm>
            <a:off x="5996007" y="1566837"/>
            <a:ext cx="3036274" cy="37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28" y="1603350"/>
            <a:ext cx="2774988" cy="36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0440" y="1201707"/>
            <a:ext cx="3392497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Combined detections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0"/>
            <a:ext cx="8229600" cy="685800"/>
          </a:xfrm>
        </p:spPr>
        <p:txBody>
          <a:bodyPr/>
          <a:lstStyle/>
          <a:p>
            <a:r>
              <a:rPr lang="en-US" sz="1800" dirty="0" err="1" smtClean="0"/>
              <a:t>Hemerson</a:t>
            </a:r>
            <a:r>
              <a:rPr lang="en-US" sz="1800" dirty="0" smtClean="0"/>
              <a:t> </a:t>
            </a:r>
            <a:r>
              <a:rPr lang="en-US" sz="1800" dirty="0" err="1" smtClean="0"/>
              <a:t>Pistori</a:t>
            </a:r>
            <a:r>
              <a:rPr lang="en-US" sz="1800" dirty="0" smtClean="0"/>
              <a:t> and Eduardo Rocha Costa http://rsbweb.nih.gov/ij/plugins/hough-circles.html</a:t>
            </a:r>
            <a:endParaRPr lang="en-US" sz="1800" dirty="0"/>
          </a:p>
        </p:txBody>
      </p:sp>
      <p:pic>
        <p:nvPicPr>
          <p:cNvPr id="290818" name="Picture 2" descr="[original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0" name="Picture 4" descr="[preprocessed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2" name="Picture 6" descr="[houghspac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4" name="Picture 8" descr="[circles mark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00200"/>
            <a:ext cx="2315104" cy="190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Gradient+threshold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Hough space (fixed radius)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detections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944563"/>
          </a:xfrm>
        </p:spPr>
        <p:txBody>
          <a:bodyPr/>
          <a:lstStyle/>
          <a:p>
            <a:r>
              <a:rPr lang="en-US" sz="1800" dirty="0" smtClean="0"/>
              <a:t>An Iris Detection Method Using the Hough Transform and Its Evaluation for Facial and Eye Movement, by Hideki Kashima, Hitoshi </a:t>
            </a:r>
            <a:r>
              <a:rPr lang="en-US" sz="1800" dirty="0" err="1" smtClean="0"/>
              <a:t>Hongo</a:t>
            </a:r>
            <a:r>
              <a:rPr lang="en-US" sz="1800" dirty="0" smtClean="0"/>
              <a:t>, </a:t>
            </a:r>
            <a:r>
              <a:rPr lang="en-US" sz="1800" dirty="0" err="1" smtClean="0"/>
              <a:t>Kunihito</a:t>
            </a:r>
            <a:r>
              <a:rPr lang="en-US" sz="1800" dirty="0" smtClean="0"/>
              <a:t> Kato, Kazuhiko Yamamoto, ACCV 2002.</a:t>
            </a:r>
            <a:endParaRPr lang="en-US" sz="1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17251" r="57031" b="59029"/>
          <a:stretch>
            <a:fillRect/>
          </a:stretch>
        </p:blipFill>
        <p:spPr bwMode="auto">
          <a:xfrm>
            <a:off x="3581400" y="15240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51918" r="49219" b="6089"/>
          <a:stretch>
            <a:fillRect/>
          </a:stretch>
        </p:blipFill>
        <p:spPr bwMode="auto">
          <a:xfrm>
            <a:off x="304800" y="1447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40971" r="57031" b="36388"/>
          <a:stretch>
            <a:fillRect/>
          </a:stretch>
        </p:blipFill>
        <p:spPr bwMode="auto">
          <a:xfrm>
            <a:off x="6172200" y="1524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63612" r="57031" b="12668"/>
          <a:stretch>
            <a:fillRect/>
          </a:stretch>
        </p:blipFill>
        <p:spPr bwMode="auto">
          <a:xfrm>
            <a:off x="5181600" y="3657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po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60294" y="6027003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Dimension of data points :  d = 2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Number of data points : N = 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16538"/>
            <a:ext cx="38862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Suppose we have a 4-pixel image </a:t>
            </a:r>
          </a:p>
          <a:p>
            <a:pPr marL="0" indent="0" eaLnBrk="1" hangingPunct="1">
              <a:buNone/>
            </a:pPr>
            <a:r>
              <a:rPr lang="en-US" sz="2800" dirty="0" smtClean="0"/>
              <a:t>    (i.e., a 2 x 2 matrix)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Each pixel described by 2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02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15533" y="29395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Voting: practical tips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0" y="1311246"/>
            <a:ext cx="8545570" cy="4525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Minimize irrelevant tokens first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Choose a good grid / </a:t>
            </a:r>
            <a:r>
              <a:rPr lang="en-US" sz="2800" dirty="0" err="1" smtClean="0"/>
              <a:t>discretization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None/>
            </a:pPr>
            <a:endParaRPr lang="en-US" sz="2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Vote for neighbors, also (smoothing in accumulator array)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Use direction of edge to reduce parameters by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47800" y="2514600"/>
            <a:ext cx="6553200" cy="430887"/>
            <a:chOff x="1295400" y="2590800"/>
            <a:chExt cx="6553200" cy="43088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95400" y="2971800"/>
              <a:ext cx="655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477000" y="26024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coarse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fine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2590800"/>
              <a:ext cx="144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?</a:t>
              </a:r>
              <a:endParaRPr lang="en-US" sz="2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82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Hough transform: pros and cons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128681"/>
            <a:ext cx="8229600" cy="4924456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u="sng" dirty="0" smtClean="0"/>
              <a:t>Pros</a:t>
            </a:r>
          </a:p>
          <a:p>
            <a:pPr eaLnBrk="1" hangingPunct="1"/>
            <a:r>
              <a:rPr lang="en-US" sz="2400" dirty="0" smtClean="0"/>
              <a:t>All points are processed independently, so can cope with occlusion, gaps</a:t>
            </a:r>
          </a:p>
          <a:p>
            <a:pPr eaLnBrk="1" hangingPunct="1"/>
            <a:r>
              <a:rPr lang="en-US" sz="2400" dirty="0" smtClean="0"/>
              <a:t>Some robustness to noise: noise points unlikely to contribute </a:t>
            </a:r>
            <a:r>
              <a:rPr lang="en-US" sz="2400" i="1" dirty="0" smtClean="0"/>
              <a:t>consistently</a:t>
            </a:r>
            <a:r>
              <a:rPr lang="en-US" sz="2400" dirty="0" smtClean="0"/>
              <a:t> to any single bin</a:t>
            </a:r>
          </a:p>
          <a:p>
            <a:pPr eaLnBrk="1" hangingPunct="1"/>
            <a:r>
              <a:rPr lang="en-US" sz="2400" dirty="0" smtClean="0"/>
              <a:t>Can detect multiple instances of a model in a single pass</a:t>
            </a:r>
          </a:p>
          <a:p>
            <a:pPr eaLnBrk="1" hangingPunct="1"/>
            <a:endParaRPr lang="en-US" sz="800" dirty="0" smtClean="0"/>
          </a:p>
          <a:p>
            <a:pPr eaLnBrk="1" hangingPunct="1">
              <a:buNone/>
            </a:pPr>
            <a:r>
              <a:rPr lang="en-US" sz="2800" u="sng" dirty="0" smtClean="0"/>
              <a:t>Cons</a:t>
            </a:r>
          </a:p>
          <a:p>
            <a:pPr eaLnBrk="1" hangingPunct="1"/>
            <a:r>
              <a:rPr lang="en-US" sz="2400" dirty="0" smtClean="0"/>
              <a:t>Complexity of search time increases exponentially with the number of model parameters </a:t>
            </a:r>
          </a:p>
          <a:p>
            <a:pPr eaLnBrk="1" hangingPunct="1"/>
            <a:r>
              <a:rPr lang="en-US" sz="2400" dirty="0" smtClean="0"/>
              <a:t>Non-target shapes can produce spurious peaks in parameter space</a:t>
            </a:r>
          </a:p>
          <a:p>
            <a:pPr eaLnBrk="1" hangingPunct="1"/>
            <a:r>
              <a:rPr lang="en-US" sz="2400" dirty="0" smtClean="0"/>
              <a:t>Quantization: can be tricky to pick a good grid size</a:t>
            </a:r>
          </a:p>
          <a:p>
            <a:pPr eaLnBrk="1" hangingPunct="1">
              <a:buNone/>
            </a:pPr>
            <a:endParaRPr lang="en-US" sz="2800" u="sng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903860"/>
            <a:ext cx="2232248" cy="2582540"/>
            <a:chOff x="719572" y="3609020"/>
            <a:chExt cx="2232248" cy="2582540"/>
          </a:xfrm>
        </p:grpSpPr>
        <p:sp>
          <p:nvSpPr>
            <p:cNvPr id="19" name="Rectangle 18"/>
            <p:cNvSpPr/>
            <p:nvPr/>
          </p:nvSpPr>
          <p:spPr>
            <a:xfrm>
              <a:off x="719572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157303" y="5822256"/>
              <a:ext cx="1505480" cy="3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Model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5596" y="5149788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9752" y="431158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691680" y="4427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948264" y="5117068"/>
            <a:ext cx="132600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defTabSz="914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Vote space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18" idx="7"/>
          </p:cNvCxnSpPr>
          <p:nvPr/>
        </p:nvCxnSpPr>
        <p:spPr>
          <a:xfrm rot="5400000">
            <a:off x="1706594" y="377991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971600" y="449999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52800" y="2884820"/>
            <a:ext cx="2232248" cy="2601580"/>
            <a:chOff x="3455876" y="3609020"/>
            <a:chExt cx="2232248" cy="2601580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923928" y="5841268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Novel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5876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3825044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2020" y="404106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07904" y="4689140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5373216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5049180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4129844" y="3568896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4108956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0012" y="479303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2000" y="4541004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275856" y="335287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2884820"/>
            <a:ext cx="2232248" cy="212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38929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8116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204" y="37129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0372" y="49010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416" y="4577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80312" y="3784920"/>
            <a:ext cx="4680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27693"/>
            <a:ext cx="8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suppose those colors encode gradient directions…</a:t>
            </a:r>
            <a:endParaRPr lang="en-US" sz="2800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646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702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76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818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876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934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91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What if we want to detect arbitrary shapes?</a:t>
            </a:r>
          </a:p>
        </p:txBody>
      </p:sp>
      <p:sp>
        <p:nvSpPr>
          <p:cNvPr id="50" name="Oval 49"/>
          <p:cNvSpPr/>
          <p:nvPr/>
        </p:nvSpPr>
        <p:spPr>
          <a:xfrm rot="2659186">
            <a:off x="3715036" y="2989875"/>
            <a:ext cx="1197856" cy="1742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Intuition: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1050" y="4468996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Ref. point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51" y="3544669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Displacement vectors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AE69-3076-4B39-866B-3FD3C1A408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 animBg="1"/>
      <p:bldP spid="39" grpId="0"/>
      <p:bldP spid="40" grpId="0"/>
      <p:bldP spid="41" grpId="0"/>
      <p:bldP spid="42" grpId="0"/>
      <p:bldP spid="43" grpId="0"/>
      <p:bldP spid="46" grpId="0" animBg="1"/>
      <p:bldP spid="5" grpId="0"/>
      <p:bldP spid="50" grpId="0" animBg="1"/>
      <p:bldP spid="8" grpId="0"/>
      <p:bldP spid="9" grpId="0"/>
      <p:bldP spid="5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165194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a model shape by its boundary points and a reference point.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0" y="65502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[Dana H. Ballard, Generalizing the Hough Transform to Detect Arbitrary Shapes, 1980]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161" y="2044687"/>
            <a:ext cx="3124200" cy="2582863"/>
            <a:chOff x="2688" y="2064"/>
            <a:chExt cx="1968" cy="1627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 cstate="print"/>
            <a:srcRect r="52724"/>
            <a:stretch>
              <a:fillRect/>
            </a:stretch>
          </p:blipFill>
          <p:spPr bwMode="auto">
            <a:xfrm>
              <a:off x="2688" y="2064"/>
              <a:ext cx="1968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011" name="Rectangle 19"/>
            <p:cNvSpPr>
              <a:spLocks noChangeArrowheads="1"/>
            </p:cNvSpPr>
            <p:nvPr/>
          </p:nvSpPr>
          <p:spPr bwMode="auto">
            <a:xfrm>
              <a:off x="2928" y="2208"/>
              <a:ext cx="1728" cy="12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3120" y="2400"/>
              <a:ext cx="928" cy="952"/>
            </a:xfrm>
            <a:custGeom>
              <a:avLst/>
              <a:gdLst/>
              <a:ahLst/>
              <a:cxnLst>
                <a:cxn ang="0">
                  <a:pos x="16" y="352"/>
                </a:cxn>
                <a:cxn ang="0">
                  <a:pos x="112" y="112"/>
                </a:cxn>
                <a:cxn ang="0">
                  <a:pos x="304" y="208"/>
                </a:cxn>
                <a:cxn ang="0">
                  <a:pos x="544" y="16"/>
                </a:cxn>
                <a:cxn ang="0">
                  <a:pos x="880" y="304"/>
                </a:cxn>
                <a:cxn ang="0">
                  <a:pos x="832" y="544"/>
                </a:cxn>
                <a:cxn ang="0">
                  <a:pos x="880" y="832"/>
                </a:cxn>
                <a:cxn ang="0">
                  <a:pos x="640" y="928"/>
                </a:cxn>
                <a:cxn ang="0">
                  <a:pos x="304" y="928"/>
                </a:cxn>
                <a:cxn ang="0">
                  <a:pos x="256" y="784"/>
                </a:cxn>
                <a:cxn ang="0">
                  <a:pos x="64" y="688"/>
                </a:cxn>
                <a:cxn ang="0">
                  <a:pos x="16" y="592"/>
                </a:cxn>
                <a:cxn ang="0">
                  <a:pos x="16" y="352"/>
                </a:cxn>
              </a:cxnLst>
              <a:rect l="0" t="0" r="r" b="b"/>
              <a:pathLst>
                <a:path w="928" h="952">
                  <a:moveTo>
                    <a:pt x="16" y="352"/>
                  </a:moveTo>
                  <a:cubicBezTo>
                    <a:pt x="32" y="272"/>
                    <a:pt x="64" y="136"/>
                    <a:pt x="112" y="112"/>
                  </a:cubicBezTo>
                  <a:cubicBezTo>
                    <a:pt x="160" y="88"/>
                    <a:pt x="232" y="224"/>
                    <a:pt x="304" y="208"/>
                  </a:cubicBezTo>
                  <a:cubicBezTo>
                    <a:pt x="376" y="192"/>
                    <a:pt x="448" y="0"/>
                    <a:pt x="544" y="16"/>
                  </a:cubicBezTo>
                  <a:cubicBezTo>
                    <a:pt x="640" y="32"/>
                    <a:pt x="832" y="216"/>
                    <a:pt x="880" y="304"/>
                  </a:cubicBezTo>
                  <a:cubicBezTo>
                    <a:pt x="928" y="392"/>
                    <a:pt x="832" y="456"/>
                    <a:pt x="832" y="544"/>
                  </a:cubicBezTo>
                  <a:cubicBezTo>
                    <a:pt x="832" y="632"/>
                    <a:pt x="912" y="768"/>
                    <a:pt x="880" y="832"/>
                  </a:cubicBezTo>
                  <a:cubicBezTo>
                    <a:pt x="848" y="896"/>
                    <a:pt x="736" y="912"/>
                    <a:pt x="640" y="928"/>
                  </a:cubicBezTo>
                  <a:cubicBezTo>
                    <a:pt x="544" y="944"/>
                    <a:pt x="368" y="952"/>
                    <a:pt x="304" y="928"/>
                  </a:cubicBezTo>
                  <a:cubicBezTo>
                    <a:pt x="240" y="904"/>
                    <a:pt x="296" y="824"/>
                    <a:pt x="256" y="784"/>
                  </a:cubicBezTo>
                  <a:cubicBezTo>
                    <a:pt x="216" y="744"/>
                    <a:pt x="104" y="720"/>
                    <a:pt x="64" y="688"/>
                  </a:cubicBezTo>
                  <a:cubicBezTo>
                    <a:pt x="24" y="656"/>
                    <a:pt x="24" y="648"/>
                    <a:pt x="16" y="592"/>
                  </a:cubicBezTo>
                  <a:cubicBezTo>
                    <a:pt x="8" y="536"/>
                    <a:pt x="0" y="432"/>
                    <a:pt x="16" y="35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3428" y="2928"/>
              <a:ext cx="0" cy="28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3277" y="3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2976" y="31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3336" y="303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3516" y="2639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9856738" y="4175113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641603" y="1752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43115" y="2882904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1496961" y="3592521"/>
            <a:ext cx="660468" cy="509566"/>
            <a:chOff x="5529213" y="4086234"/>
            <a:chExt cx="660468" cy="509566"/>
          </a:xfrm>
        </p:grpSpPr>
        <p:sp>
          <p:nvSpPr>
            <p:cNvPr id="341043" name="Text Box 51"/>
            <p:cNvSpPr txBox="1">
              <a:spLocks noChangeArrowheads="1"/>
            </p:cNvSpPr>
            <p:nvPr/>
          </p:nvSpPr>
          <p:spPr bwMode="auto">
            <a:xfrm>
              <a:off x="55292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5922981" y="4086234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2328885" y="3665547"/>
            <a:ext cx="1225476" cy="436540"/>
            <a:chOff x="6361137" y="4159260"/>
            <a:chExt cx="1225476" cy="436540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6722934" y="4097479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6855322" y="434440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44" name="Text Box 52"/>
            <p:cNvSpPr txBox="1">
              <a:spLocks noChangeArrowheads="1"/>
            </p:cNvSpPr>
            <p:nvPr/>
          </p:nvSpPr>
          <p:spPr bwMode="auto">
            <a:xfrm>
              <a:off x="69770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361137" y="44148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908832" y="415926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2911257"/>
            <a:ext cx="398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At each boundary point, compute displacement vector: </a:t>
            </a:r>
            <a:r>
              <a:rPr lang="en-US" sz="2800" b="1" kern="1200" dirty="0">
                <a:solidFill>
                  <a:srgbClr val="FF0000"/>
                </a:solidFill>
                <a:latin typeface="Arial"/>
                <a:ea typeface="+mn-ea"/>
              </a:rPr>
              <a:t>r</a:t>
            </a:r>
            <a:r>
              <a:rPr lang="en-US" sz="2800" b="1" kern="1200" dirty="0">
                <a:solidFill>
                  <a:srgbClr val="000000"/>
                </a:solidFill>
                <a:latin typeface="Arial"/>
                <a:ea typeface="+mn-ea"/>
              </a:rPr>
              <a:t> = a – p</a:t>
            </a:r>
            <a:r>
              <a:rPr lang="en-US" sz="2800" b="1" kern="1200" baseline="-25000" dirty="0">
                <a:solidFill>
                  <a:srgbClr val="000000"/>
                </a:solidFill>
                <a:latin typeface="Arial"/>
                <a:ea typeface="+mn-ea"/>
              </a:rPr>
              <a:t>i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800" kern="1200" dirty="0" smtClean="0">
                <a:solidFill>
                  <a:srgbClr val="000000"/>
                </a:solidFill>
                <a:latin typeface="Arial"/>
                <a:ea typeface="+mn-ea"/>
              </a:rPr>
              <a:t>tore 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these vectors in a table indexed by gradient orientation </a:t>
            </a:r>
            <a:r>
              <a:rPr lang="el-GR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05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endCxn id="341041" idx="1"/>
          </p:cNvCxnSpPr>
          <p:nvPr/>
        </p:nvCxnSpPr>
        <p:spPr bwMode="auto">
          <a:xfrm rot="5400000" flipH="1" flipV="1">
            <a:off x="1659303" y="3211919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1041" idx="1"/>
          </p:cNvCxnSpPr>
          <p:nvPr/>
        </p:nvCxnSpPr>
        <p:spPr bwMode="auto">
          <a:xfrm rot="16200000" flipV="1">
            <a:off x="2152230" y="3157146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Offline procedure: 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43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shape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7"/>
          <p:cNvPicPr>
            <a:picLocks noChangeAspect="1" noChangeArrowheads="1"/>
          </p:cNvPicPr>
          <p:nvPr/>
        </p:nvPicPr>
        <p:blipFill>
          <a:blip r:embed="rId3" cstate="print"/>
          <a:srcRect r="52724"/>
          <a:stretch>
            <a:fillRect/>
          </a:stretch>
        </p:blipFill>
        <p:spPr bwMode="auto">
          <a:xfrm>
            <a:off x="5410200" y="1828800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5791200" y="2057400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9" name="Freeform 27"/>
          <p:cNvSpPr>
            <a:spLocks/>
          </p:cNvSpPr>
          <p:nvPr/>
        </p:nvSpPr>
        <p:spPr bwMode="auto">
          <a:xfrm>
            <a:off x="6990680" y="2095871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7333580" y="3105521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8255868" y="3270621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821042" y="170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990680" y="3288096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400" b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39917" y="3083330"/>
            <a:ext cx="468313" cy="282541"/>
            <a:chOff x="7259637" y="4200559"/>
            <a:chExt cx="468313" cy="282541"/>
          </a:xfrm>
        </p:grpSpPr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7499350" y="4051300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7259637" y="43307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04168" y="4200559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55801" y="3156356"/>
            <a:ext cx="681198" cy="337547"/>
            <a:chOff x="7975521" y="4273585"/>
            <a:chExt cx="681198" cy="337547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8204121" y="4211804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8336509" y="445873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8390019" y="4273585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2010454"/>
            <a:ext cx="44958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5000"/>
              </a:spcBef>
            </a:pPr>
            <a:r>
              <a:rPr lang="en-US" sz="2800" dirty="0"/>
              <a:t>For each edge point: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its gradient orientation </a:t>
            </a:r>
            <a:r>
              <a:rPr lang="el-GR" sz="2400" i="1" dirty="0"/>
              <a:t>θ</a:t>
            </a:r>
            <a:r>
              <a:rPr lang="en-US" sz="2400" dirty="0"/>
              <a:t> to index into stored table 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retrieved </a:t>
            </a:r>
            <a:r>
              <a:rPr lang="en-US" sz="2400" b="1" dirty="0"/>
              <a:t>r</a:t>
            </a:r>
            <a:r>
              <a:rPr lang="en-US" sz="2400" dirty="0"/>
              <a:t> vectors to vote for </a:t>
            </a:r>
            <a:r>
              <a:rPr lang="en-US" sz="2400" dirty="0" smtClean="0"/>
              <a:t>reference point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7153022" y="270272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7645949" y="2647955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8519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Detection procedure: </a:t>
            </a:r>
            <a:endParaRPr lang="en-US" sz="2800" b="1" u="sng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636704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Assuming translation is the only transformation here, i.e., orientation and scale are fixed.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923880" y="2451458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266780" y="346110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629400" y="18288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73117" y="3438917"/>
            <a:ext cx="468313" cy="282541"/>
            <a:chOff x="6192837" y="4556146"/>
            <a:chExt cx="468313" cy="282541"/>
          </a:xfrm>
        </p:grpSpPr>
        <p:sp>
          <p:nvSpPr>
            <p:cNvPr id="34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9001" y="3511943"/>
            <a:ext cx="681198" cy="337547"/>
            <a:chOff x="6908721" y="4629172"/>
            <a:chExt cx="681198" cy="337547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 rot="17646248" flipV="1">
              <a:off x="7137321" y="4567391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 rot="17646248">
              <a:off x="7269709" y="481431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7323219" y="4629172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6086222" y="3058315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V="1">
            <a:off x="6579149" y="3003542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Novel image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Rectangle 72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1" name="Freeform 27"/>
          <p:cNvSpPr>
            <a:spLocks/>
          </p:cNvSpPr>
          <p:nvPr/>
        </p:nvSpPr>
        <p:spPr bwMode="auto">
          <a:xfrm rot="1022208">
            <a:off x="6096000" y="2133600"/>
            <a:ext cx="762000" cy="6096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248400" y="2514600"/>
            <a:ext cx="468313" cy="282541"/>
            <a:chOff x="6192837" y="4556146"/>
            <a:chExt cx="468313" cy="282541"/>
          </a:xfrm>
        </p:grpSpPr>
        <p:sp>
          <p:nvSpPr>
            <p:cNvPr id="83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6178942" y="212685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6477000" y="2816423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553200" y="2819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5438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76200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1018" grpId="0"/>
      <p:bldP spid="87" grpId="0"/>
      <p:bldP spid="88" grpId="0"/>
      <p:bldP spid="9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1439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</a:t>
            </a:r>
            <a:r>
              <a:rPr lang="en-US" dirty="0" smtClean="0"/>
              <a:t>matched local patterns.</a:t>
            </a:r>
            <a:endParaRPr lang="en-US" dirty="0"/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14397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975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0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1"/>
            <a:ext cx="2592388" cy="1712913"/>
            <a:chOff x="3744" y="2160"/>
            <a:chExt cx="1633" cy="1079"/>
          </a:xfrm>
        </p:grpSpPr>
        <p:graphicFrame>
          <p:nvGraphicFramePr>
            <p:cNvPr id="1439761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86" name="Image" r:id="rId6" imgW="1066291" imgH="1041270" progId="">
                    <p:embed/>
                  </p:oleObj>
                </mc:Choice>
                <mc:Fallback>
                  <p:oleObj name="Image" r:id="rId6" imgW="1066291" imgH="1041270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763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4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5" name="Text Box 21"/>
            <p:cNvSpPr txBox="1">
              <a:spLocks noChangeArrowheads="1"/>
            </p:cNvSpPr>
            <p:nvPr/>
          </p:nvSpPr>
          <p:spPr bwMode="auto">
            <a:xfrm>
              <a:off x="3767" y="2832"/>
              <a:ext cx="15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“visual codeword” </a:t>
              </a: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b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displacement vectors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Instead of indexing displacements by gradient orientation, index by “visual codeword”</a:t>
            </a:r>
          </a:p>
        </p:txBody>
      </p:sp>
      <p:sp>
        <p:nvSpPr>
          <p:cNvPr id="163430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34310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34312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3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4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5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6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34328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34314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1" y="-3973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778404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b="1" dirty="0" smtClean="0"/>
              <a:t>Grouping/segmentation </a:t>
            </a:r>
            <a:r>
              <a:rPr lang="en-US" sz="2400" dirty="0" smtClean="0"/>
              <a:t>useful to</a:t>
            </a:r>
            <a:r>
              <a:rPr lang="en-US" sz="2400" b="1" dirty="0" smtClean="0"/>
              <a:t> </a:t>
            </a:r>
            <a:r>
              <a:rPr lang="en-US" sz="2400" dirty="0" smtClean="0"/>
              <a:t>make a compact representation and merge similar features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2060"/>
                </a:solidFill>
              </a:rPr>
              <a:t>associate features based on defined similarity measure and clustering objective</a:t>
            </a:r>
          </a:p>
          <a:p>
            <a:pPr marL="742950" lvl="2" indent="-342900"/>
            <a:endParaRPr lang="en-US" sz="2000" b="1" dirty="0" smtClean="0"/>
          </a:p>
          <a:p>
            <a:r>
              <a:rPr lang="en-US" sz="2400" b="1" dirty="0" smtClean="0"/>
              <a:t>Fitting</a:t>
            </a:r>
            <a:r>
              <a:rPr lang="en-US" sz="2400" dirty="0" smtClean="0"/>
              <a:t> problems require finding any supporting evidence for a model, even within clutter and missing features.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associate features with an explicit model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Voting</a:t>
            </a:r>
            <a:r>
              <a:rPr lang="en-US" sz="2400" dirty="0" smtClean="0"/>
              <a:t> approaches, such as the </a:t>
            </a:r>
            <a:r>
              <a:rPr lang="en-US" sz="2400" b="1" dirty="0" smtClean="0"/>
              <a:t>Hough transform</a:t>
            </a:r>
            <a:r>
              <a:rPr lang="en-US" sz="2400" dirty="0" smtClean="0"/>
              <a:t>, make it possible to find likely model parameters without searching all combinations of features.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Hough transform approach for lines, circles, …, arbitrary shapes defined by a set of boundary points, recognition from patches.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Tuesday!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</a:t>
            </a:r>
            <a:r>
              <a:rPr lang="en-US" sz="2000" b="1" dirty="0" err="1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	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grpSp>
        <p:nvGrpSpPr>
          <p:cNvPr id="30725" name="Group 12"/>
          <p:cNvGrpSpPr>
            <a:grpSpLocks/>
          </p:cNvGrpSpPr>
          <p:nvPr/>
        </p:nvGrpSpPr>
        <p:grpSpPr bwMode="auto">
          <a:xfrm>
            <a:off x="-304800" y="1219200"/>
            <a:ext cx="5334000" cy="4000500"/>
            <a:chOff x="0" y="816"/>
            <a:chExt cx="3360" cy="2520"/>
          </a:xfrm>
        </p:grpSpPr>
        <p:pic>
          <p:nvPicPr>
            <p:cNvPr id="30736" name="Picture 5" descr="raysfromx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Text Box 7"/>
            <p:cNvSpPr txBox="1">
              <a:spLocks noChangeArrowheads="1"/>
            </p:cNvSpPr>
            <p:nvPr/>
          </p:nvSpPr>
          <p:spPr bwMode="auto">
            <a:xfrm>
              <a:off x="2592" y="1752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0.24</a:t>
              </a:r>
            </a:p>
          </p:txBody>
        </p:sp>
        <p:sp>
          <p:nvSpPr>
            <p:cNvPr id="30738" name="Text Box 8"/>
            <p:cNvSpPr txBox="1">
              <a:spLocks noChangeArrowheads="1"/>
            </p:cNvSpPr>
            <p:nvPr/>
          </p:nvSpPr>
          <p:spPr bwMode="auto">
            <a:xfrm>
              <a:off x="2304" y="993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0.01</a:t>
              </a:r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1200" y="1896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0.47</a:t>
              </a:r>
            </a:p>
          </p:txBody>
        </p:sp>
      </p:grpSp>
      <p:pic>
        <p:nvPicPr>
          <p:cNvPr id="49162" name="Picture 10" descr="distance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64770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49173" name="Picture 21" descr="po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5" grpId="0"/>
      <p:bldP spid="49167" grpId="0"/>
      <p:bldP spid="49167" grpId="1"/>
      <p:bldP spid="49169" grpId="0"/>
      <p:bldP spid="49170" grpId="0"/>
      <p:bldP spid="49171" grpId="0"/>
      <p:bldP spid="49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pic>
        <p:nvPicPr>
          <p:cNvPr id="55306" name="Picture 10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562600" y="3276600"/>
            <a:ext cx="3505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31758" name="Picture 20" descr="raysfrom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 Box 21"/>
          <p:cNvSpPr txBox="1">
            <a:spLocks noChangeArrowheads="1"/>
          </p:cNvSpPr>
          <p:nvPr/>
        </p:nvSpPr>
        <p:spPr bwMode="auto">
          <a:xfrm>
            <a:off x="1828800" y="3962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0.15</a:t>
            </a:r>
          </a:p>
        </p:txBody>
      </p:sp>
      <p:sp>
        <p:nvSpPr>
          <p:cNvPr id="31760" name="Text Box 22"/>
          <p:cNvSpPr txBox="1">
            <a:spLocks noChangeArrowheads="1"/>
          </p:cNvSpPr>
          <p:nvPr/>
        </p:nvSpPr>
        <p:spPr bwMode="auto">
          <a:xfrm>
            <a:off x="2971800" y="2971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0.24</a:t>
            </a:r>
          </a:p>
        </p:txBody>
      </p:sp>
      <p:sp>
        <p:nvSpPr>
          <p:cNvPr id="31761" name="Text Box 23"/>
          <p:cNvSpPr txBox="1">
            <a:spLocks noChangeArrowheads="1"/>
          </p:cNvSpPr>
          <p:nvPr/>
        </p:nvSpPr>
        <p:spPr bwMode="auto">
          <a:xfrm>
            <a:off x="3886200" y="23764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0.29</a:t>
            </a:r>
          </a:p>
        </p:txBody>
      </p:sp>
      <p:sp>
        <p:nvSpPr>
          <p:cNvPr id="31762" name="Text Box 24"/>
          <p:cNvSpPr txBox="1">
            <a:spLocks noChangeArrowheads="1"/>
          </p:cNvSpPr>
          <p:nvPr/>
        </p:nvSpPr>
        <p:spPr bwMode="auto">
          <a:xfrm>
            <a:off x="6477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3" name="Text Box 25"/>
          <p:cNvSpPr txBox="1">
            <a:spLocks noChangeArrowheads="1"/>
          </p:cNvSpPr>
          <p:nvPr/>
        </p:nvSpPr>
        <p:spPr bwMode="auto">
          <a:xfrm>
            <a:off x="73914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0.29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4" name="Text Box 26"/>
          <p:cNvSpPr txBox="1">
            <a:spLocks noChangeArrowheads="1"/>
          </p:cNvSpPr>
          <p:nvPr/>
        </p:nvSpPr>
        <p:spPr bwMode="auto">
          <a:xfrm>
            <a:off x="82296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0.15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5" name="Text Box 27"/>
          <p:cNvSpPr txBox="1">
            <a:spLocks noChangeArrowheads="1"/>
          </p:cNvSpPr>
          <p:nvPr/>
        </p:nvSpPr>
        <p:spPr bwMode="auto">
          <a:xfrm>
            <a:off x="5715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6" name="Rectangle 28"/>
          <p:cNvSpPr>
            <a:spLocks noChangeArrowheads="1"/>
          </p:cNvSpPr>
          <p:nvPr/>
        </p:nvSpPr>
        <p:spPr bwMode="auto">
          <a:xfrm>
            <a:off x="7315200" y="3276600"/>
            <a:ext cx="1828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/>
      <p:bldP spid="55309" grpId="0" animBg="1"/>
      <p:bldP spid="55311" grpId="0"/>
      <p:bldP spid="55312" grpId="0"/>
      <p:bldP spid="55313" grpId="0"/>
      <p:bldP spid="55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9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4102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fullycon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7543800" y="5105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 x N matrix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5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1524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affinitiessigma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7143" b="6667"/>
          <a:stretch>
            <a:fillRect/>
          </a:stretch>
        </p:blipFill>
        <p:spPr bwMode="auto">
          <a:xfrm>
            <a:off x="5181600" y="13716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0" y="5181600"/>
            <a:ext cx="38100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419600" y="5029200"/>
            <a:ext cx="46482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j=i+1:N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</a:t>
            </a:r>
            <a:r>
              <a:rPr lang="en-US" sz="2000" b="1" dirty="0" err="1" smtClean="0">
                <a:solidFill>
                  <a:srgbClr val="000000"/>
                </a:solidFill>
              </a:rPr>
              <a:t>exp</a:t>
            </a:r>
            <a:r>
              <a:rPr lang="en-US" sz="2000" b="1" dirty="0" smtClean="0">
                <a:solidFill>
                  <a:srgbClr val="000000"/>
                </a:solidFill>
              </a:rPr>
              <a:t>(-1/(2*</a:t>
            </a:r>
            <a:r>
              <a:rPr lang="el-GR" sz="2000" b="1" dirty="0" smtClean="0">
                <a:solidFill>
                  <a:srgbClr val="000000"/>
                </a:solidFill>
                <a:cs typeface="Arial" charset="0"/>
              </a:rPr>
              <a:t>σ</a:t>
            </a:r>
            <a:r>
              <a:rPr lang="en-US" sz="2000" b="1" dirty="0" smtClean="0">
                <a:solidFill>
                  <a:srgbClr val="000000"/>
                </a:solidFill>
              </a:rPr>
              <a:t>^2)*||x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j,i</a:t>
            </a:r>
            <a:r>
              <a:rPr lang="en-US" sz="2000" b="1" dirty="0" smtClean="0">
                <a:solidFill>
                  <a:srgbClr val="000000"/>
                </a:solidFill>
              </a:rPr>
              <a:t>) =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600200" y="914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781800" y="928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810000" y="31242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Distances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affinities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cut(A,B) = \frac{cut(A,B)}{volume(A)} + \frac{cut(A,B)}{volume(B)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424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5648</TotalTime>
  <Words>2858</Words>
  <Application>Microsoft Office PowerPoint</Application>
  <PresentationFormat>On-screen Show (4:3)</PresentationFormat>
  <Paragraphs>668</Paragraphs>
  <Slides>58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86" baseType="lpstr">
      <vt:lpstr>Futura Bk BT</vt:lpstr>
      <vt:lpstr>ＭＳ Ｐゴシック</vt:lpstr>
      <vt:lpstr>SimSun</vt:lpstr>
      <vt:lpstr>Arial</vt:lpstr>
      <vt:lpstr>Calibri</vt:lpstr>
      <vt:lpstr>Cambria Math</vt:lpstr>
      <vt:lpstr>Comic Sans MS</vt:lpstr>
      <vt:lpstr>Helvetica</vt:lpstr>
      <vt:lpstr>Symbol</vt:lpstr>
      <vt:lpstr>Times</vt:lpstr>
      <vt:lpstr>Times New Roman</vt:lpstr>
      <vt:lpstr>Wingdings</vt:lpstr>
      <vt:lpstr>Office Theme</vt:lpstr>
      <vt:lpstr>Default Design</vt:lpstr>
      <vt:lpstr>1_Default Design</vt:lpstr>
      <vt:lpstr>2_Blank Presentation</vt:lpstr>
      <vt:lpstr>3_Blank Presentation</vt:lpstr>
      <vt:lpstr>4_Blank Presentation</vt:lpstr>
      <vt:lpstr>5_Default Design</vt:lpstr>
      <vt:lpstr>1_Blank Presentation</vt:lpstr>
      <vt:lpstr>5_Blank Presentation</vt:lpstr>
      <vt:lpstr>7_Default Design</vt:lpstr>
      <vt:lpstr>13_Default Design</vt:lpstr>
      <vt:lpstr>8_Default Design</vt:lpstr>
      <vt:lpstr>Blank Presentation</vt:lpstr>
      <vt:lpstr>9_Default Design</vt:lpstr>
      <vt:lpstr>Equation</vt:lpstr>
      <vt:lpstr>Image</vt:lpstr>
      <vt:lpstr>Fitting:  Voting and the Hough Transform April 23rd, 2015</vt:lpstr>
      <vt:lpstr>Last time: Grouping</vt:lpstr>
      <vt:lpstr>Recall: Images as graphs</vt:lpstr>
      <vt:lpstr>Last time: Measuring affinity</vt:lpstr>
      <vt:lpstr>Example: weighted graphs</vt:lpstr>
      <vt:lpstr>PowerPoint Presentation</vt:lpstr>
      <vt:lpstr>PowerPoint Presentation</vt:lpstr>
      <vt:lpstr>PowerPoint Presentation</vt:lpstr>
      <vt:lpstr>Distancesaffinities</vt:lpstr>
      <vt:lpstr>PowerPoint Presentation</vt:lpstr>
      <vt:lpstr>Visualizing a shuffled affinity matrix</vt:lpstr>
      <vt:lpstr>Putting these two aspects together</vt:lpstr>
      <vt:lpstr>Goal: Segmentation by Graph Cuts</vt:lpstr>
      <vt:lpstr>Cuts in a graph: Min cut</vt:lpstr>
      <vt:lpstr>Cuts in a graph: Normalized cut</vt:lpstr>
      <vt:lpstr>Example results: segments from Ncuts</vt:lpstr>
      <vt:lpstr>Normalized cuts: pros and cons</vt:lpstr>
      <vt:lpstr>Now: Fitting</vt:lpstr>
      <vt:lpstr>Fitting: Main idea</vt:lpstr>
      <vt:lpstr>Example: Line fitting</vt:lpstr>
      <vt:lpstr>PowerPoint Presentation</vt:lpstr>
      <vt:lpstr>Voting</vt:lpstr>
      <vt:lpstr>Fitting lines: Hough transform</vt:lpstr>
      <vt:lpstr>Finding lines in an image: Hough space</vt:lpstr>
      <vt:lpstr>Finding lines in an image: Hough space</vt:lpstr>
      <vt:lpstr>Finding lines in an image: Hough space</vt:lpstr>
      <vt:lpstr>Finding lines in an image: Hough algorithm</vt:lpstr>
      <vt:lpstr>Polar representation for lines</vt:lpstr>
      <vt:lpstr>PowerPoint Presentation</vt:lpstr>
      <vt:lpstr>Hough transform algorithm</vt:lpstr>
      <vt:lpstr>1. Image  Canny</vt:lpstr>
      <vt:lpstr>2. Canny  Hough votes</vt:lpstr>
      <vt:lpstr>3. Hough votes  Edges </vt:lpstr>
      <vt:lpstr>Hough transform example</vt:lpstr>
      <vt:lpstr>PowerPoint Presentation</vt:lpstr>
      <vt:lpstr>Impact of noise on Hough</vt:lpstr>
      <vt:lpstr>PowerPoint Presentation</vt:lpstr>
      <vt:lpstr>Extensions</vt:lpstr>
      <vt:lpstr>Extensions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PowerPoint Presentation</vt:lpstr>
      <vt:lpstr>PowerPoint Presentation</vt:lpstr>
      <vt:lpstr>Example: iris detection</vt:lpstr>
      <vt:lpstr>Example: iris detection</vt:lpstr>
      <vt:lpstr>Voting: practical tips</vt:lpstr>
      <vt:lpstr>Hough transform: pros and cons</vt:lpstr>
      <vt:lpstr>Generalized Hough Transform</vt:lpstr>
      <vt:lpstr>PowerPoint Presentation</vt:lpstr>
      <vt:lpstr>PowerPoint Presentation</vt:lpstr>
      <vt:lpstr>Generalized Hough for object detection</vt:lpstr>
      <vt:lpstr>Generalized Hough for object detection</vt:lpstr>
      <vt:lpstr>Summary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Fitting:  Voting and the Hough Transform</dc:title>
  <dc:creator>Administrator</dc:creator>
  <cp:lastModifiedBy>Administrator</cp:lastModifiedBy>
  <cp:revision>227</cp:revision>
  <cp:lastPrinted>2015-04-23T22:25:50Z</cp:lastPrinted>
  <dcterms:created xsi:type="dcterms:W3CDTF">2013-10-08T21:52:44Z</dcterms:created>
  <dcterms:modified xsi:type="dcterms:W3CDTF">2015-04-24T03:10:59Z</dcterms:modified>
</cp:coreProperties>
</file>